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62" r:id="rId4"/>
    <p:sldId id="263" r:id="rId5"/>
    <p:sldId id="264" r:id="rId6"/>
    <p:sldId id="265" r:id="rId7"/>
    <p:sldId id="274" r:id="rId8"/>
    <p:sldId id="272" r:id="rId9"/>
    <p:sldId id="266" r:id="rId10"/>
    <p:sldId id="273" r:id="rId11"/>
    <p:sldId id="269" r:id="rId12"/>
    <p:sldId id="267" r:id="rId13"/>
    <p:sldId id="271" r:id="rId14"/>
    <p:sldId id="268" r:id="rId15"/>
    <p:sldId id="270" r:id="rId16"/>
    <p:sldId id="283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7" autoAdjust="0"/>
    <p:restoredTop sz="82859"/>
  </p:normalViewPr>
  <p:slideViewPr>
    <p:cSldViewPr snapToGrid="0">
      <p:cViewPr varScale="1">
        <p:scale>
          <a:sx n="74" d="100"/>
          <a:sy n="74" d="100"/>
        </p:scale>
        <p:origin x="200" y="7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40BA5-B906-4507-A229-2BBCC9372479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F08C7-A0E1-4BE5-A494-6905F5AE4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54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ans_clustering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81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talk about the adaptive thresholding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315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Bitter virtue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313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using K-means to select thresholding, i.e., using classification. </a:t>
            </a:r>
          </a:p>
          <a:p>
            <a:endParaRPr lang="en-US" dirty="0"/>
          </a:p>
          <a:p>
            <a:r>
              <a:rPr lang="en-US" dirty="0"/>
              <a:t>Also talk about how to do thresholding for </a:t>
            </a:r>
            <a:r>
              <a:rPr lang="en-US" dirty="0" err="1"/>
              <a:t>colour</a:t>
            </a:r>
            <a:r>
              <a:rPr lang="en-US" dirty="0"/>
              <a:t> images…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51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63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00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021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2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07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21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Otsu's method is equivalent to a globally optimal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-means clustering"/>
              </a:rPr>
              <a:t>k-means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594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56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919" y="5838040"/>
            <a:ext cx="1713137" cy="938315"/>
          </a:xfrm>
          <a:prstGeom prst="rect">
            <a:avLst/>
          </a:prstGeom>
        </p:spPr>
      </p:pic>
      <p:pic>
        <p:nvPicPr>
          <p:cNvPr id="8" name="Picture 14" descr="I:\electronics_computer_science_black_logo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67952" y="5997575"/>
            <a:ext cx="18097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546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2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6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6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64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6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8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9.png"/><Relationship Id="rId7" Type="http://schemas.openxmlformats.org/officeDocument/2006/relationships/image" Target="../media/image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hyperlink" Target="http://homepages.inf.ed.ac.uk/rbf/HIPR2/histeq.htm" TargetMode="External"/><Relationship Id="rId7" Type="http://schemas.openxmlformats.org/officeDocument/2006/relationships/image" Target="../media/image25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hyperlink" Target="http://www.softpedia.com/get/Multimedia/Video/Other-VIDEO-Tools/Easy-Histogram-Equalization.shtml" TargetMode="External"/><Relationship Id="rId4" Type="http://schemas.openxmlformats.org/officeDocument/2006/relationships/hyperlink" Target="http://docs.opencv.org/doc/tutorials/imgproc/histograms/histogram_equalization/histogram_equalization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auckland.ac.nz/courses/compsci773s1c/lectures/ImageProcessing-html/topic3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4 Point Operators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</a:t>
            </a:r>
            <a:r>
              <a:rPr lang="en-US" altLang="zh-CN" dirty="0"/>
              <a:t>3204</a:t>
            </a:r>
            <a:r>
              <a:rPr lang="en-US" dirty="0"/>
              <a:t> </a:t>
            </a:r>
            <a:r>
              <a:rPr lang="en-GB"/>
              <a:t>Computer Vision</a:t>
            </a:r>
            <a:endParaRPr lang="en-GB" dirty="0"/>
          </a:p>
          <a:p>
            <a:endParaRPr lang="en-GB" dirty="0"/>
          </a:p>
          <a:p>
            <a:r>
              <a:rPr lang="en-GB" sz="3600" b="1" dirty="0">
                <a:solidFill>
                  <a:srgbClr val="0070C0"/>
                </a:solidFill>
              </a:rPr>
              <a:t>How many different operators are there which operate on image points?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445136"/>
              </p:ext>
            </p:extLst>
          </p:nvPr>
        </p:nvGraphicFramePr>
        <p:xfrm>
          <a:off x="114300" y="5613401"/>
          <a:ext cx="1841500" cy="117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059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Book pp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GB" baseline="0" dirty="0"/>
                        <a:t>72-83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57" y="5695737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Histogram Equalisation – aim is a flat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622" y="1405494"/>
            <a:ext cx="5464678" cy="857250"/>
          </a:xfrm>
        </p:spPr>
        <p:txBody>
          <a:bodyPr>
            <a:normAutofit fontScale="55000" lnSpcReduction="20000"/>
          </a:bodyPr>
          <a:lstStyle/>
          <a:p>
            <a:pPr marL="355600" indent="-355600">
              <a:lnSpc>
                <a:spcPct val="120000"/>
              </a:lnSpc>
              <a:buNone/>
            </a:pPr>
            <a:r>
              <a:rPr lang="en-GB" sz="3800" i="1" dirty="0"/>
              <a:t>N</a:t>
            </a:r>
            <a:r>
              <a:rPr lang="en-GB" sz="3800" i="1" baseline="30000" dirty="0"/>
              <a:t>2</a:t>
            </a:r>
            <a:r>
              <a:rPr lang="en-GB" sz="3800" i="1" dirty="0"/>
              <a:t> </a:t>
            </a:r>
            <a:r>
              <a:rPr lang="en-GB" sz="3800" dirty="0"/>
              <a:t>points in the image; the </a:t>
            </a:r>
            <a:r>
              <a:rPr lang="en-GB" sz="3800" dirty="0">
                <a:solidFill>
                  <a:srgbClr val="0000FF"/>
                </a:solidFill>
              </a:rPr>
              <a:t>sum of points per level is equal</a:t>
            </a:r>
            <a:r>
              <a:rPr lang="en-GB" sz="3800" dirty="0">
                <a:solidFill>
                  <a:srgbClr val="0070C0"/>
                </a:solidFill>
              </a:rPr>
              <a:t> </a:t>
            </a:r>
            <a:r>
              <a:rPr lang="en-GB" sz="3800" dirty="0"/>
              <a:t>in equalised and original image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812" y="1359261"/>
            <a:ext cx="2371725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74" y="2242678"/>
            <a:ext cx="2428875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174" y="3258389"/>
            <a:ext cx="2762250" cy="790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300" y="4102063"/>
            <a:ext cx="3552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461" y="5200368"/>
            <a:ext cx="3667125" cy="800100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C36F5C-A563-45EB-9EDA-C63A5DC685DF}"/>
              </a:ext>
            </a:extLst>
          </p:cNvPr>
          <p:cNvSpPr/>
          <p:nvPr/>
        </p:nvSpPr>
        <p:spPr>
          <a:xfrm>
            <a:off x="930622" y="2289254"/>
            <a:ext cx="4840258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0" indent="-358775"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00FF"/>
                </a:solidFill>
              </a:rPr>
              <a:t>cumulative histogram </a:t>
            </a:r>
            <a:r>
              <a:rPr lang="en-GB" sz="2400" dirty="0">
                <a:solidFill>
                  <a:prstClr val="black"/>
                </a:solidFill>
              </a:rPr>
              <a:t>up to level </a:t>
            </a:r>
            <a:r>
              <a:rPr lang="en-GB" sz="2400" i="1" dirty="0">
                <a:solidFill>
                  <a:prstClr val="black"/>
                </a:solidFill>
              </a:rPr>
              <a:t>p</a:t>
            </a:r>
            <a:r>
              <a:rPr lang="en-GB" sz="2400" dirty="0">
                <a:solidFill>
                  <a:prstClr val="black"/>
                </a:solidFill>
              </a:rPr>
              <a:t> should be </a:t>
            </a:r>
            <a:r>
              <a:rPr lang="en-GB" sz="2400" dirty="0">
                <a:solidFill>
                  <a:srgbClr val="0000FF"/>
                </a:solidFill>
              </a:rPr>
              <a:t>transformed</a:t>
            </a:r>
            <a:r>
              <a:rPr lang="en-GB" sz="2400" dirty="0">
                <a:solidFill>
                  <a:prstClr val="black"/>
                </a:solidFill>
              </a:rPr>
              <a:t> to cover up to the level </a:t>
            </a:r>
            <a:r>
              <a:rPr lang="en-GB" sz="2400" i="1" dirty="0">
                <a:solidFill>
                  <a:prstClr val="black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B92A48-9254-4445-AC32-DFFAF60C21F9}"/>
              </a:ext>
            </a:extLst>
          </p:cNvPr>
          <p:cNvSpPr/>
          <p:nvPr/>
        </p:nvSpPr>
        <p:spPr>
          <a:xfrm>
            <a:off x="930622" y="3344933"/>
            <a:ext cx="484025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00FF"/>
                </a:solidFill>
              </a:rPr>
              <a:t>number of points per level </a:t>
            </a:r>
            <a:r>
              <a:rPr lang="en-GB" sz="2400" dirty="0">
                <a:solidFill>
                  <a:prstClr val="black"/>
                </a:solidFill>
              </a:rPr>
              <a:t>in the output picture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1C684-2550-413D-A35F-46B7950C5881}"/>
              </a:ext>
            </a:extLst>
          </p:cNvPr>
          <p:cNvSpPr/>
          <p:nvPr/>
        </p:nvSpPr>
        <p:spPr>
          <a:xfrm>
            <a:off x="930623" y="4400612"/>
            <a:ext cx="442046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00FF"/>
                </a:solidFill>
              </a:rPr>
              <a:t>cumulative histogram </a:t>
            </a:r>
            <a:r>
              <a:rPr lang="en-GB" sz="2400" dirty="0">
                <a:solidFill>
                  <a:prstClr val="black"/>
                </a:solidFill>
              </a:rPr>
              <a:t>of the output picture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A0E77-0D49-40B7-AA28-C508546025A6}"/>
              </a:ext>
            </a:extLst>
          </p:cNvPr>
          <p:cNvSpPr/>
          <p:nvPr/>
        </p:nvSpPr>
        <p:spPr>
          <a:xfrm>
            <a:off x="2232662" y="5452506"/>
            <a:ext cx="408882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00FF"/>
                </a:solidFill>
              </a:rPr>
              <a:t>mapping</a:t>
            </a:r>
            <a:r>
              <a:rPr lang="en-GB" sz="2400" dirty="0">
                <a:solidFill>
                  <a:prstClr val="black"/>
                </a:solidFill>
              </a:rPr>
              <a:t> for the output pixels at level </a:t>
            </a:r>
            <a:r>
              <a:rPr lang="en-GB" sz="2400" i="1" dirty="0">
                <a:solidFill>
                  <a:prstClr val="black"/>
                </a:solidFill>
              </a:rPr>
              <a:t>q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502FA9-D37A-4150-959D-4091865CE701}"/>
              </a:ext>
            </a:extLst>
          </p:cNvPr>
          <p:cNvSpPr/>
          <p:nvPr/>
        </p:nvSpPr>
        <p:spPr>
          <a:xfrm>
            <a:off x="-126017" y="603604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</a:rPr>
              <a:t>Often used in </a:t>
            </a:r>
            <a:r>
              <a:rPr lang="en-GB" sz="2400" dirty="0">
                <a:solidFill>
                  <a:srgbClr val="FF0000"/>
                </a:solidFill>
              </a:rPr>
              <a:t>medical image analysis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FC6DBC-C61C-4BFF-ABF8-BDED296F661E}"/>
              </a:ext>
            </a:extLst>
          </p:cNvPr>
          <p:cNvSpPr/>
          <p:nvPr/>
        </p:nvSpPr>
        <p:spPr>
          <a:xfrm>
            <a:off x="-160540" y="638391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Effective</a:t>
            </a:r>
            <a:r>
              <a:rPr lang="en-GB" sz="2400" dirty="0">
                <a:solidFill>
                  <a:prstClr val="black"/>
                </a:solidFill>
              </a:rPr>
              <a:t>  … but … </a:t>
            </a:r>
            <a:r>
              <a:rPr lang="en-GB" sz="2400" dirty="0">
                <a:solidFill>
                  <a:srgbClr val="FF0000"/>
                </a:solidFill>
              </a:rPr>
              <a:t>nonlinear</a:t>
            </a:r>
            <a:r>
              <a:rPr lang="en-GB" sz="2400" dirty="0">
                <a:solidFill>
                  <a:prstClr val="black"/>
                </a:solidFill>
              </a:rPr>
              <a:t> and major problems with noise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48CF23-AFA5-4924-B219-D3F7D676D966}"/>
              </a:ext>
            </a:extLst>
          </p:cNvPr>
          <p:cNvGrpSpPr/>
          <p:nvPr/>
        </p:nvGrpSpPr>
        <p:grpSpPr>
          <a:xfrm>
            <a:off x="10109200" y="2889057"/>
            <a:ext cx="1967201" cy="1324321"/>
            <a:chOff x="10109200" y="2889057"/>
            <a:chExt cx="1967201" cy="132432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0E7F257-0DB6-4F8B-80FD-F27B1ACC5176}"/>
                </a:ext>
              </a:extLst>
            </p:cNvPr>
            <p:cNvCxnSpPr/>
            <p:nvPr/>
          </p:nvCxnSpPr>
          <p:spPr>
            <a:xfrm>
              <a:off x="10109200" y="4048964"/>
              <a:ext cx="177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332906-D9A9-42D6-A368-84FAAFF674F8}"/>
                </a:ext>
              </a:extLst>
            </p:cNvPr>
            <p:cNvCxnSpPr>
              <a:cxnSpLocks/>
            </p:cNvCxnSpPr>
            <p:nvPr/>
          </p:nvCxnSpPr>
          <p:spPr>
            <a:xfrm>
              <a:off x="10200640" y="3184247"/>
              <a:ext cx="0" cy="1029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1D8B55-BEA9-4B10-B865-91A645D29C14}"/>
                </a:ext>
              </a:extLst>
            </p:cNvPr>
            <p:cNvCxnSpPr/>
            <p:nvPr/>
          </p:nvCxnSpPr>
          <p:spPr>
            <a:xfrm>
              <a:off x="10200640" y="3576320"/>
              <a:ext cx="1524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36F65E-D317-4882-B0D7-54EF0F69726F}"/>
                </a:ext>
              </a:extLst>
            </p:cNvPr>
            <p:cNvSpPr txBox="1"/>
            <p:nvPr/>
          </p:nvSpPr>
          <p:spPr>
            <a:xfrm>
              <a:off x="10109200" y="2889057"/>
              <a:ext cx="196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</a:rPr>
                <a:t>Target histogram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7" grpId="0"/>
      <p:bldP spid="19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468" y="203753"/>
            <a:ext cx="1127037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Applying intensity normalisation and histogram equalisation</a:t>
            </a:r>
          </a:p>
        </p:txBody>
      </p:sp>
      <p:pic>
        <p:nvPicPr>
          <p:cNvPr id="16386" name="Picture 2" descr="http://homepages.inf.ed.ac.uk/rbf/HIPR2/histeq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88" y="2447935"/>
            <a:ext cx="2895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0688" y="5850235"/>
            <a:ext cx="13457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http://homepages.inf.ed.ac.uk/rbf/HIPR2/histeq.htm</a:t>
            </a:r>
            <a:r>
              <a:rPr lang="en-GB" dirty="0"/>
              <a:t>; </a:t>
            </a:r>
            <a:r>
              <a:rPr lang="en-GB" dirty="0">
                <a:hlinkClick r:id="rId4"/>
              </a:rPr>
              <a:t>http://docs.opencv.org/doc/tutorials/imgproc/histograms/histogram_equalization/histogram_equalization.html</a:t>
            </a:r>
            <a:r>
              <a:rPr lang="en-GB" dirty="0"/>
              <a:t> ; </a:t>
            </a:r>
            <a:r>
              <a:rPr lang="en-GB" dirty="0">
                <a:hlinkClick r:id="rId5"/>
              </a:rPr>
              <a:t>http://www.softpedia.com/get/Multimedia/Video/Other-VIDEO-Tools/Easy-Histogram-Equalization.shtml</a:t>
            </a:r>
            <a:r>
              <a:rPr lang="en-GB" dirty="0"/>
              <a:t> </a:t>
            </a:r>
          </a:p>
        </p:txBody>
      </p:sp>
      <p:pic>
        <p:nvPicPr>
          <p:cNvPr id="16388" name="Picture 4" descr="../../../../../_images/Histogram_Equalization_Original_Imag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118" y="1872844"/>
            <a:ext cx="16573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../../../../../_images/Histogram_Equalization_Equalized_Imag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173" y="3432354"/>
            <a:ext cx="16573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Image result for histogram equalisati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782" y="2148552"/>
            <a:ext cx="4972262" cy="399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190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Thresholding</a:t>
            </a:r>
            <a:r>
              <a:rPr lang="en-GB" sz="3600" dirty="0"/>
              <a:t> an eye image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552" y="2216862"/>
            <a:ext cx="3038475" cy="3000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866" y="3133249"/>
            <a:ext cx="4381500" cy="1000125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3713EF-23F8-4CEE-B208-D10484305BC6}"/>
              </a:ext>
            </a:extLst>
          </p:cNvPr>
          <p:cNvSpPr/>
          <p:nvPr/>
        </p:nvSpPr>
        <p:spPr>
          <a:xfrm>
            <a:off x="-160540" y="1726872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00FF"/>
                </a:solidFill>
              </a:rPr>
              <a:t>Thresholding</a:t>
            </a:r>
            <a:r>
              <a:rPr lang="en-GB" sz="2400" dirty="0"/>
              <a:t> s</a:t>
            </a:r>
            <a:r>
              <a:rPr lang="en-GB" sz="2400" dirty="0">
                <a:solidFill>
                  <a:prstClr val="black"/>
                </a:solidFill>
              </a:rPr>
              <a:t>elects points that </a:t>
            </a:r>
            <a:r>
              <a:rPr lang="en-GB" sz="2400" dirty="0">
                <a:solidFill>
                  <a:srgbClr val="FF0000"/>
                </a:solidFill>
              </a:rPr>
              <a:t>exceed</a:t>
            </a:r>
            <a:r>
              <a:rPr lang="en-GB" sz="2400" dirty="0">
                <a:solidFill>
                  <a:prstClr val="black"/>
                </a:solidFill>
              </a:rPr>
              <a:t> a chosen threshold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9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Thresholding</a:t>
            </a:r>
            <a:r>
              <a:rPr lang="en-GB" sz="3600" dirty="0"/>
              <a:t> an eye image: manual vs automatic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11953078" cy="40035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8281" y="5272292"/>
            <a:ext cx="12356757" cy="830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8" y="5745419"/>
            <a:ext cx="736206" cy="90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4BEF1-4FFF-43DA-A234-9A5BE79FDA95}"/>
              </a:ext>
            </a:extLst>
          </p:cNvPr>
          <p:cNvSpPr/>
          <p:nvPr/>
        </p:nvSpPr>
        <p:spPr>
          <a:xfrm>
            <a:off x="3841980" y="5641156"/>
            <a:ext cx="4269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Is optimal thresholding a </a:t>
            </a:r>
            <a:r>
              <a:rPr lang="en-GB" sz="2400" dirty="0">
                <a:solidFill>
                  <a:srgbClr val="FF0000"/>
                </a:solidFill>
              </a:rPr>
              <a:t>myth</a:t>
            </a:r>
            <a:r>
              <a:rPr lang="en-GB" sz="24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29614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Thresholding</a:t>
            </a:r>
            <a:r>
              <a:rPr lang="en-GB" sz="3600" dirty="0"/>
              <a:t> an image of a walking subject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09" y="1690687"/>
            <a:ext cx="10834573" cy="4486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854" y="5544138"/>
            <a:ext cx="12356757" cy="830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756697"/>
            <a:ext cx="804605" cy="9935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A7A916-8F3C-4E06-AAE6-45BCFDC79F3D}"/>
              </a:ext>
            </a:extLst>
          </p:cNvPr>
          <p:cNvSpPr/>
          <p:nvPr/>
        </p:nvSpPr>
        <p:spPr>
          <a:xfrm>
            <a:off x="2920579" y="5913002"/>
            <a:ext cx="6350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Many consider that </a:t>
            </a:r>
            <a:r>
              <a:rPr lang="en-GB" sz="2400" dirty="0">
                <a:solidFill>
                  <a:srgbClr val="0000FF"/>
                </a:solidFill>
              </a:rPr>
              <a:t>shape</a:t>
            </a:r>
            <a:r>
              <a:rPr lang="en-GB" sz="2400" dirty="0"/>
              <a:t> concerns a </a:t>
            </a:r>
            <a:r>
              <a:rPr lang="en-GB" sz="2400" dirty="0">
                <a:solidFill>
                  <a:srgbClr val="FF0000"/>
                </a:solidFill>
              </a:rPr>
              <a:t>higher</a:t>
            </a:r>
            <a:r>
              <a:rPr lang="en-GB" sz="240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91825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Advanced </a:t>
            </a:r>
            <a:r>
              <a:rPr lang="en-GB" sz="3600" dirty="0" err="1"/>
              <a:t>thresholding</a:t>
            </a:r>
            <a:endParaRPr lang="en-GB" sz="3600" dirty="0"/>
          </a:p>
        </p:txBody>
      </p:sp>
      <p:sp>
        <p:nvSpPr>
          <p:cNvPr id="6" name="Rectangle 5"/>
          <p:cNvSpPr/>
          <p:nvPr/>
        </p:nvSpPr>
        <p:spPr>
          <a:xfrm>
            <a:off x="354680" y="6216874"/>
            <a:ext cx="10136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https://www.cs.auckland.ac.nz/courses/compsci773s1c/lectures/ImageProcessing-html/topic3.htm</a:t>
            </a:r>
            <a:r>
              <a:rPr lang="en-GB" dirty="0"/>
              <a:t> </a:t>
            </a:r>
          </a:p>
        </p:txBody>
      </p:sp>
      <p:pic>
        <p:nvPicPr>
          <p:cNvPr id="7" name="Picture 9" descr="https://www.cs.auckland.ac.nz/courses/compsci773s1c/lectures/ImageProcessing-html/opt-threshold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889" y="1420838"/>
            <a:ext cx="5459780" cy="461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05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4016-E954-4464-BCDB-A5F04BEA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points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8B28-0663-46A4-8138-36FCB9DF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9188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0000FF"/>
                </a:solidFill>
              </a:rPr>
              <a:t>point operators </a:t>
            </a:r>
            <a:r>
              <a:rPr lang="en-GB" dirty="0"/>
              <a:t>are largely about image display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concern </a:t>
            </a:r>
            <a:r>
              <a:rPr lang="en-GB" dirty="0">
                <a:solidFill>
                  <a:srgbClr val="0000FF"/>
                </a:solidFill>
              </a:rPr>
              <a:t>histogram</a:t>
            </a:r>
            <a:r>
              <a:rPr lang="en-GB" dirty="0"/>
              <a:t> manipulation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0000FF"/>
                </a:solidFill>
              </a:rPr>
              <a:t>thresholding</a:t>
            </a:r>
            <a:r>
              <a:rPr lang="en-GB" dirty="0"/>
              <a:t> used a lot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0000FF"/>
                </a:solidFill>
              </a:rPr>
              <a:t>intensity normalisation </a:t>
            </a:r>
            <a:r>
              <a:rPr lang="en-GB" dirty="0"/>
              <a:t>used for display</a:t>
            </a:r>
          </a:p>
          <a:p>
            <a:pPr marL="0" indent="0">
              <a:buNone/>
            </a:pPr>
            <a:endParaRPr lang="en-GB" dirty="0"/>
          </a:p>
          <a:p>
            <a:pPr marL="355600" indent="-355600">
              <a:buNone/>
            </a:pPr>
            <a:r>
              <a:rPr lang="en-GB" dirty="0"/>
              <a:t>Need sets of points. That’s group operators, coming next.</a:t>
            </a:r>
          </a:p>
          <a:p>
            <a:pPr marL="355600" indent="-355600">
              <a:buNone/>
            </a:pPr>
            <a:endParaRPr lang="en-GB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1ACD801-096F-4EA5-A7E3-D803F88B4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F858C8-F2C4-4CC8-84C9-6AD1F0C99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63E7-3F20-4A4F-9709-A88B9C96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thresholding techniques…</a:t>
            </a:r>
          </a:p>
        </p:txBody>
      </p:sp>
      <p:pic>
        <p:nvPicPr>
          <p:cNvPr id="9" name="Picture 8" descr="Brown and white alpacas">
            <a:extLst>
              <a:ext uri="{FF2B5EF4-FFF2-40B4-BE49-F238E27FC236}">
                <a16:creationId xmlns:a16="http://schemas.microsoft.com/office/drawing/2014/main" id="{A4136B7D-FACC-F745-8352-FDCB557B8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43" y="2657792"/>
            <a:ext cx="4713230" cy="314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1943-CE4D-413A-AA0D-2DA2D67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5FBD-2E76-4EF1-88FC-F56D19575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How do we best display images?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operators are available which work solely on image points?</a:t>
            </a:r>
          </a:p>
        </p:txBody>
      </p:sp>
    </p:spTree>
    <p:extLst>
      <p:ext uri="{BB962C8B-B14F-4D97-AF65-F5344CB8AC3E}">
        <p14:creationId xmlns:p14="http://schemas.microsoft.com/office/powerpoint/2010/main" val="234095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An image and its histogram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8" y="1690688"/>
            <a:ext cx="11382865" cy="42247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9078" y="5140411"/>
            <a:ext cx="11645765" cy="59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3CD08F-2DFF-4EC6-B104-2AE36E446A55}"/>
              </a:ext>
            </a:extLst>
          </p:cNvPr>
          <p:cNvSpPr/>
          <p:nvPr/>
        </p:nvSpPr>
        <p:spPr>
          <a:xfrm>
            <a:off x="3653864" y="5629057"/>
            <a:ext cx="4533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prstClr val="black"/>
                </a:solidFill>
              </a:rPr>
              <a:t>The histogram shows </a:t>
            </a:r>
            <a:r>
              <a:rPr lang="en-GB" sz="2800" dirty="0">
                <a:solidFill>
                  <a:srgbClr val="FF0000"/>
                </a:solidFill>
              </a:rPr>
              <a:t>contrast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65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Brightening an image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19" y="2783796"/>
            <a:ext cx="10340205" cy="40335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98283" y="6107880"/>
            <a:ext cx="11645765" cy="59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24069"/>
            <a:ext cx="2552700" cy="600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2124144"/>
            <a:ext cx="741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new image </a:t>
            </a:r>
            <a:r>
              <a:rPr lang="en-GB" sz="2400" b="1" dirty="0"/>
              <a:t>N</a:t>
            </a:r>
            <a:r>
              <a:rPr lang="en-GB" sz="2400" dirty="0"/>
              <a:t>; old image </a:t>
            </a:r>
            <a:r>
              <a:rPr lang="en-GB" sz="2400" b="1" dirty="0"/>
              <a:t>O</a:t>
            </a:r>
            <a:r>
              <a:rPr lang="en-GB" sz="2400" dirty="0"/>
              <a:t>; gain </a:t>
            </a:r>
            <a:r>
              <a:rPr lang="en-GB" sz="2400" i="1" dirty="0"/>
              <a:t>k</a:t>
            </a:r>
            <a:r>
              <a:rPr lang="en-GB" sz="2400" dirty="0"/>
              <a:t>; level </a:t>
            </a:r>
            <a:r>
              <a:rPr lang="en-GB" sz="2400" i="1" dirty="0"/>
              <a:t>l</a:t>
            </a:r>
            <a:r>
              <a:rPr lang="en-GB" sz="2400" dirty="0"/>
              <a:t>; co-ordinates </a:t>
            </a:r>
            <a:r>
              <a:rPr lang="en-GB" sz="2400" i="1" dirty="0"/>
              <a:t>x</a:t>
            </a:r>
            <a:r>
              <a:rPr lang="en-GB" sz="2400" dirty="0"/>
              <a:t>, </a:t>
            </a:r>
            <a:r>
              <a:rPr lang="en-GB" sz="2400" i="1" dirty="0"/>
              <a:t>y </a:t>
            </a:r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19B85E-39D7-43EF-A803-46880311A7D8}"/>
              </a:ext>
            </a:extLst>
          </p:cNvPr>
          <p:cNvSpPr/>
          <p:nvPr/>
        </p:nvSpPr>
        <p:spPr>
          <a:xfrm>
            <a:off x="3768279" y="6178180"/>
            <a:ext cx="465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prstClr val="black"/>
                </a:solidFill>
              </a:rPr>
              <a:t>Then </a:t>
            </a:r>
            <a:r>
              <a:rPr lang="en-GB" sz="2800" dirty="0">
                <a:solidFill>
                  <a:srgbClr val="FF0000"/>
                </a:solidFill>
              </a:rPr>
              <a:t>choose</a:t>
            </a:r>
            <a:r>
              <a:rPr lang="en-GB" sz="2800" dirty="0">
                <a:solidFill>
                  <a:prstClr val="black"/>
                </a:solidFill>
              </a:rPr>
              <a:t> values for </a:t>
            </a:r>
            <a:r>
              <a:rPr lang="en-GB" sz="2800" i="1" dirty="0">
                <a:solidFill>
                  <a:prstClr val="black"/>
                </a:solidFill>
              </a:rPr>
              <a:t>k</a:t>
            </a:r>
            <a:r>
              <a:rPr lang="en-GB" sz="2800" dirty="0">
                <a:solidFill>
                  <a:prstClr val="black"/>
                </a:solidFill>
              </a:rPr>
              <a:t> and </a:t>
            </a:r>
            <a:r>
              <a:rPr lang="en-GB" sz="2800" i="1" dirty="0">
                <a:solidFill>
                  <a:prstClr val="black"/>
                </a:solidFill>
              </a:rPr>
              <a:t>l</a:t>
            </a:r>
            <a:r>
              <a:rPr lang="en-GB" sz="2800" dirty="0">
                <a:solidFill>
                  <a:prstClr val="black"/>
                </a:solidFill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9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292516" y="-608281"/>
            <a:ext cx="10515600" cy="1325563"/>
          </a:xfrm>
        </p:spPr>
        <p:txBody>
          <a:bodyPr/>
          <a:lstStyle/>
          <a:p>
            <a:r>
              <a:rPr lang="en-GB" dirty="0"/>
              <a:t>Intensity mappings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406" y="54500"/>
            <a:ext cx="8704477" cy="7433696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Applying exponential and logarithmic point operators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2441"/>
            <a:ext cx="11955571" cy="45778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597611"/>
            <a:ext cx="12356757" cy="830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996" y="5843442"/>
            <a:ext cx="2152650" cy="504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085" y="5785575"/>
            <a:ext cx="2247900" cy="552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17" y="5756697"/>
            <a:ext cx="804605" cy="9935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4B0155-B4EA-4C79-A863-120134D27B12}"/>
              </a:ext>
            </a:extLst>
          </p:cNvPr>
          <p:cNvSpPr/>
          <p:nvPr/>
        </p:nvSpPr>
        <p:spPr>
          <a:xfrm>
            <a:off x="1538407" y="6288597"/>
            <a:ext cx="3143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Brightness compression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9CC30E-A891-4AE2-818D-E48EE74AFF0F}"/>
              </a:ext>
            </a:extLst>
          </p:cNvPr>
          <p:cNvSpPr/>
          <p:nvPr/>
        </p:nvSpPr>
        <p:spPr>
          <a:xfrm>
            <a:off x="7572801" y="6288597"/>
            <a:ext cx="2828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Brightness expansion</a:t>
            </a:r>
          </a:p>
        </p:txBody>
      </p:sp>
    </p:spTree>
    <p:extLst>
      <p:ext uri="{BB962C8B-B14F-4D97-AF65-F5344CB8AC3E}">
        <p14:creationId xmlns:p14="http://schemas.microsoft.com/office/powerpoint/2010/main" val="104640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48C3-7DAD-45C1-A47A-63882C787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28" y="2428320"/>
            <a:ext cx="5623560" cy="515700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Original</a:t>
            </a:r>
            <a:r>
              <a:rPr lang="en-GB" dirty="0"/>
              <a:t> histogram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24A09-332A-4B59-AB7A-6BCD0F9EC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003" y="2879170"/>
            <a:ext cx="7056757" cy="268851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96651C-614F-427E-B8AB-2979245CC81E}"/>
              </a:ext>
            </a:extLst>
          </p:cNvPr>
          <p:cNvSpPr txBox="1">
            <a:spLocks/>
          </p:cNvSpPr>
          <p:nvPr/>
        </p:nvSpPr>
        <p:spPr>
          <a:xfrm>
            <a:off x="341628" y="3380820"/>
            <a:ext cx="5623560" cy="51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FF0000"/>
                </a:solidFill>
              </a:rPr>
              <a:t>Shift origin </a:t>
            </a:r>
            <a:r>
              <a:rPr lang="en-GB" dirty="0"/>
              <a:t>to zero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AB6A92-FA6B-4AD8-9DFA-898A76942025}"/>
              </a:ext>
            </a:extLst>
          </p:cNvPr>
          <p:cNvSpPr txBox="1">
            <a:spLocks/>
          </p:cNvSpPr>
          <p:nvPr/>
        </p:nvSpPr>
        <p:spPr>
          <a:xfrm>
            <a:off x="341628" y="4229894"/>
            <a:ext cx="3407412" cy="1038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>
              <a:buFont typeface="Arial" panose="020B0604020202020204" pitchFamily="34" charset="0"/>
              <a:buNone/>
            </a:pPr>
            <a:r>
              <a:rPr lang="en-GB" dirty="0">
                <a:solidFill>
                  <a:srgbClr val="FF0000"/>
                </a:solidFill>
              </a:rPr>
              <a:t>Scale brightness </a:t>
            </a:r>
            <a:r>
              <a:rPr lang="en-GB" dirty="0"/>
              <a:t>to use whole range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1DC5979-1E45-4405-9AA3-22B6DF2D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Intensity normalisation - function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5934D0-9846-4576-AB53-BC4081FB36D7}"/>
              </a:ext>
            </a:extLst>
          </p:cNvPr>
          <p:cNvGrpSpPr/>
          <p:nvPr/>
        </p:nvGrpSpPr>
        <p:grpSpPr>
          <a:xfrm>
            <a:off x="3637280" y="2653825"/>
            <a:ext cx="6904357" cy="3488214"/>
            <a:chOff x="3428363" y="3847310"/>
            <a:chExt cx="6436997" cy="276423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B8CED9-E1A0-4FAA-9F68-761EDAEB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8363" y="4002567"/>
              <a:ext cx="6436997" cy="22669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FFB89E-A58F-4981-98DE-66FCF3B28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9408" y="3847310"/>
              <a:ext cx="1981200" cy="1905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405CEE-C277-4AA3-8BF5-D96D5A889DEE}"/>
                </a:ext>
              </a:extLst>
            </p:cNvPr>
            <p:cNvSpPr/>
            <p:nvPr/>
          </p:nvSpPr>
          <p:spPr>
            <a:xfrm>
              <a:off x="6096000" y="6228877"/>
              <a:ext cx="1513840" cy="382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4AA5278-C2EB-4096-AD02-02586AB9C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088" y="2973445"/>
            <a:ext cx="5974908" cy="20312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7D26CC-CE5B-4C6C-B6F5-9F89D55C9858}"/>
              </a:ext>
            </a:extLst>
          </p:cNvPr>
          <p:cNvSpPr/>
          <p:nvPr/>
        </p:nvSpPr>
        <p:spPr>
          <a:xfrm>
            <a:off x="-42246" y="147456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</a:rPr>
              <a:t>Aim is to use </a:t>
            </a:r>
            <a:r>
              <a:rPr lang="en-GB" sz="2400" dirty="0">
                <a:solidFill>
                  <a:srgbClr val="FF0000"/>
                </a:solidFill>
              </a:rPr>
              <a:t>all</a:t>
            </a:r>
            <a:r>
              <a:rPr lang="en-GB" sz="2400" dirty="0">
                <a:solidFill>
                  <a:prstClr val="black"/>
                </a:solidFill>
              </a:rPr>
              <a:t> available grey levels for display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13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Intensity normalisation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3013392"/>
            <a:ext cx="5733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new image </a:t>
            </a:r>
            <a:r>
              <a:rPr lang="en-GB" sz="2400" b="1" dirty="0"/>
              <a:t>N</a:t>
            </a:r>
            <a:r>
              <a:rPr lang="en-GB" sz="2400" dirty="0"/>
              <a:t>; old image </a:t>
            </a:r>
            <a:r>
              <a:rPr lang="en-GB" sz="2400" b="1" dirty="0"/>
              <a:t>O</a:t>
            </a:r>
            <a:r>
              <a:rPr lang="en-GB" sz="2400" dirty="0"/>
              <a:t>; co-ordinates </a:t>
            </a:r>
            <a:r>
              <a:rPr lang="en-GB" sz="2400" i="1" dirty="0"/>
              <a:t>x</a:t>
            </a:r>
            <a:r>
              <a:rPr lang="en-GB" sz="2400" dirty="0"/>
              <a:t>, </a:t>
            </a:r>
            <a:r>
              <a:rPr lang="en-GB" sz="2400" i="1" dirty="0"/>
              <a:t>y </a:t>
            </a:r>
          </a:p>
          <a:p>
            <a:r>
              <a:rPr lang="en-GB" sz="2400" dirty="0"/>
              <a:t>minimum new </a:t>
            </a:r>
            <a:r>
              <a:rPr lang="en-GB" sz="2400" b="1" dirty="0" err="1"/>
              <a:t>N</a:t>
            </a:r>
            <a:r>
              <a:rPr lang="en-GB" sz="2400" i="1" dirty="0" err="1"/>
              <a:t>min</a:t>
            </a:r>
            <a:endParaRPr lang="en-GB" sz="2400" i="1" dirty="0"/>
          </a:p>
          <a:p>
            <a:r>
              <a:rPr lang="en-GB" sz="2400" dirty="0"/>
              <a:t>maximum new </a:t>
            </a:r>
            <a:r>
              <a:rPr lang="en-GB" sz="2400" b="1" dirty="0" err="1"/>
              <a:t>N</a:t>
            </a:r>
            <a:r>
              <a:rPr lang="en-GB" sz="2400" i="1" dirty="0" err="1"/>
              <a:t>max</a:t>
            </a:r>
            <a:endParaRPr lang="en-GB" sz="2400" dirty="0"/>
          </a:p>
          <a:p>
            <a:r>
              <a:rPr lang="en-GB" sz="2400" dirty="0"/>
              <a:t>minimum original </a:t>
            </a:r>
            <a:r>
              <a:rPr lang="en-GB" sz="2400" b="1" dirty="0" err="1"/>
              <a:t>O</a:t>
            </a:r>
            <a:r>
              <a:rPr lang="en-GB" sz="2400" i="1" dirty="0" err="1"/>
              <a:t>min</a:t>
            </a:r>
            <a:endParaRPr lang="en-GB" sz="2400" dirty="0"/>
          </a:p>
          <a:p>
            <a:r>
              <a:rPr lang="en-GB" sz="2400" dirty="0"/>
              <a:t>maximum original </a:t>
            </a:r>
            <a:r>
              <a:rPr lang="en-GB" sz="2400" b="1" dirty="0" err="1"/>
              <a:t>O</a:t>
            </a:r>
            <a:r>
              <a:rPr lang="en-GB" sz="2400" i="1" dirty="0" err="1"/>
              <a:t>max</a:t>
            </a:r>
            <a:endParaRPr lang="en-GB" sz="2400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CCD090-DECA-4844-901D-FE5F79C22951}"/>
                  </a:ext>
                </a:extLst>
              </p:cNvPr>
              <p:cNvSpPr/>
              <p:nvPr/>
            </p:nvSpPr>
            <p:spPr>
              <a:xfrm>
                <a:off x="3835991" y="4933963"/>
                <a:ext cx="5474256" cy="793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2400" b="1"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1"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>
                                  <a:latin typeface="Cambria Math" panose="02040503050406030204" pitchFamily="18" charset="0"/>
                                </a:rPr>
                                <m:t>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1"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CCD090-DECA-4844-901D-FE5F79C22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991" y="4933963"/>
                <a:ext cx="5474256" cy="793743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1758649"/>
                <a:ext cx="659097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1" i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num>
                        <m:den>
                          <m:r>
                            <a:rPr lang="en-GB" sz="2400" b="1"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1"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>
                                  <a:latin typeface="Cambria Math" panose="02040503050406030204" pitchFamily="18" charset="0"/>
                                </a:rPr>
                                <m:t>𝐎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1"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</m:d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8649"/>
                <a:ext cx="6590971" cy="783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420958" y="6128551"/>
            <a:ext cx="4396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Avoids</a:t>
            </a:r>
            <a:r>
              <a:rPr lang="en-GB" sz="2400" dirty="0"/>
              <a:t> need for parameter choice</a:t>
            </a:r>
          </a:p>
        </p:txBody>
      </p:sp>
    </p:spTree>
    <p:extLst>
      <p:ext uri="{BB962C8B-B14F-4D97-AF65-F5344CB8AC3E}">
        <p14:creationId xmlns:p14="http://schemas.microsoft.com/office/powerpoint/2010/main" val="6194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292516" y="-38863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Intensity normalisation and</a:t>
            </a:r>
            <a:br>
              <a:rPr lang="en-GB" sz="3600" dirty="0"/>
            </a:br>
            <a:r>
              <a:rPr lang="en-GB" sz="3600" dirty="0"/>
              <a:t>histogram equalisation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180" y="144378"/>
            <a:ext cx="8899024" cy="725731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8E3039-277A-427E-85E7-6D37536FE40B}"/>
              </a:ext>
            </a:extLst>
          </p:cNvPr>
          <p:cNvSpPr/>
          <p:nvPr/>
        </p:nvSpPr>
        <p:spPr>
          <a:xfrm>
            <a:off x="10426455" y="887214"/>
            <a:ext cx="1592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Grey levels all ‘weigh’ the same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FCF75-83BE-4B1C-A769-3F9938B32BE1}"/>
              </a:ext>
            </a:extLst>
          </p:cNvPr>
          <p:cNvSpPr/>
          <p:nvPr/>
        </p:nvSpPr>
        <p:spPr>
          <a:xfrm>
            <a:off x="10481188" y="4005956"/>
            <a:ext cx="14833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Grey levels have different weights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A94966-545D-4C6B-9D0A-6B701AFEFAFC}"/>
              </a:ext>
            </a:extLst>
          </p:cNvPr>
          <p:cNvSpPr/>
          <p:nvPr/>
        </p:nvSpPr>
        <p:spPr>
          <a:xfrm>
            <a:off x="10481188" y="5242161"/>
            <a:ext cx="1483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Aimed for human vision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26CE5-D638-461E-9CBB-E0C1143D419F}"/>
              </a:ext>
            </a:extLst>
          </p:cNvPr>
          <p:cNvSpPr/>
          <p:nvPr/>
        </p:nvSpPr>
        <p:spPr>
          <a:xfrm>
            <a:off x="10481188" y="1938753"/>
            <a:ext cx="14833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Used in </a:t>
            </a:r>
            <a:r>
              <a:rPr lang="en-GB" dirty="0" err="1"/>
              <a:t>Matlab’s</a:t>
            </a:r>
            <a:r>
              <a:rPr lang="en-GB" dirty="0"/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2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502</Words>
  <Application>Microsoft Macintosh PowerPoint</Application>
  <PresentationFormat>Widescreen</PresentationFormat>
  <Paragraphs>82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Office Theme</vt:lpstr>
      <vt:lpstr>Lecture 4 Point Operators </vt:lpstr>
      <vt:lpstr>Content</vt:lpstr>
      <vt:lpstr>An image and its histogram</vt:lpstr>
      <vt:lpstr>Brightening an image</vt:lpstr>
      <vt:lpstr>Intensity mappings</vt:lpstr>
      <vt:lpstr>Applying exponential and logarithmic point operators</vt:lpstr>
      <vt:lpstr>Intensity normalisation - function</vt:lpstr>
      <vt:lpstr>Intensity normalisation</vt:lpstr>
      <vt:lpstr>Intensity normalisation and histogram equalisation</vt:lpstr>
      <vt:lpstr>Histogram Equalisation – aim is a flat histogram</vt:lpstr>
      <vt:lpstr>Applying intensity normalisation and histogram equalisation</vt:lpstr>
      <vt:lpstr>Thresholding an eye image</vt:lpstr>
      <vt:lpstr>Thresholding an eye image: manual vs automatic</vt:lpstr>
      <vt:lpstr>Thresholding an image of a walking subject</vt:lpstr>
      <vt:lpstr>Advanced thresholding</vt:lpstr>
      <vt:lpstr>Main points so far</vt:lpstr>
      <vt:lpstr>Other thresholding techniques…</vt:lpstr>
    </vt:vector>
  </TitlesOfParts>
  <Company>SCCM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Mark S Nixon</dc:creator>
  <cp:lastModifiedBy>Xiaohao Cai</cp:lastModifiedBy>
  <cp:revision>88</cp:revision>
  <dcterms:created xsi:type="dcterms:W3CDTF">2015-09-30T14:03:40Z</dcterms:created>
  <dcterms:modified xsi:type="dcterms:W3CDTF">2021-10-05T23:38:01Z</dcterms:modified>
</cp:coreProperties>
</file>