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4" r:id="rId3"/>
    <p:sldId id="286" r:id="rId4"/>
    <p:sldId id="271" r:id="rId5"/>
    <p:sldId id="287" r:id="rId6"/>
    <p:sldId id="272" r:id="rId7"/>
    <p:sldId id="273" r:id="rId8"/>
    <p:sldId id="274" r:id="rId9"/>
    <p:sldId id="275" r:id="rId10"/>
    <p:sldId id="276" r:id="rId11"/>
    <p:sldId id="292" r:id="rId12"/>
    <p:sldId id="291" r:id="rId13"/>
    <p:sldId id="277" r:id="rId14"/>
    <p:sldId id="278" r:id="rId15"/>
    <p:sldId id="285" r:id="rId16"/>
    <p:sldId id="293" r:id="rId17"/>
    <p:sldId id="284" r:id="rId18"/>
    <p:sldId id="279" r:id="rId19"/>
    <p:sldId id="283" r:id="rId20"/>
    <p:sldId id="281" r:id="rId21"/>
    <p:sldId id="282" r:id="rId22"/>
    <p:sldId id="295" r:id="rId23"/>
    <p:sldId id="296" r:id="rId24"/>
    <p:sldId id="289" r:id="rId25"/>
    <p:sldId id="297" r:id="rId26"/>
    <p:sldId id="29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78639"/>
  </p:normalViewPr>
  <p:slideViewPr>
    <p:cSldViewPr snapToGrid="0">
      <p:cViewPr varScale="1">
        <p:scale>
          <a:sx n="82" d="100"/>
          <a:sy n="82" d="100"/>
        </p:scale>
        <p:origin x="176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40BA5-B906-4507-A229-2BBCC9372479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F08C7-A0E1-4BE5-A494-6905F5AE4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54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81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Ways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zero</a:t>
            </a:r>
            <a:r>
              <a:rPr lang="zh-CN" altLang="en-US" dirty="0"/>
              <a:t> </a:t>
            </a:r>
            <a:r>
              <a:rPr lang="en-US" altLang="zh-CN" dirty="0"/>
              <a:t>crossing:</a:t>
            </a:r>
          </a:p>
          <a:p>
            <a:pPr marL="171450" indent="-171450">
              <a:buFontTx/>
              <a:buChar char="-"/>
            </a:pPr>
            <a:r>
              <a:rPr lang="en-US" altLang="zh-CN" dirty="0" err="1"/>
              <a:t>threshoulding</a:t>
            </a:r>
            <a:r>
              <a:rPr lang="en-US" altLang="zh-CN" dirty="0"/>
              <a:t>’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 some kind of interpolation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05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Uptons</a:t>
            </a:r>
            <a:r>
              <a:rPr lang="en-GB" dirty="0"/>
              <a:t> of Bassett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71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34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777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3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919" y="5838040"/>
            <a:ext cx="1713137" cy="938315"/>
          </a:xfrm>
          <a:prstGeom prst="rect">
            <a:avLst/>
          </a:prstGeom>
        </p:spPr>
      </p:pic>
      <p:pic>
        <p:nvPicPr>
          <p:cNvPr id="8" name="Picture 14" descr="I:\electronics_computer_science_black_logo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267952" y="5997575"/>
            <a:ext cx="18097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546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2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3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6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6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64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6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5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8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9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316A3-9A52-4073-88E9-1F0525049C7A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fourier.eng.hmc.edu/e161/lectures/gradient/node8.html" TargetMode="External"/><Relationship Id="rId2" Type="http://schemas.openxmlformats.org/officeDocument/2006/relationships/hyperlink" Target="http://homepages.inf.ed.ac.uk/rbf/HIPR2/log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hyperlink" Target="http://academic.mu.edu/phys/matthysd/web226/Lab02.ht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GB" dirty="0"/>
              <a:t>Lecture 7 Further Edge Detection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</a:t>
            </a:r>
            <a:r>
              <a:rPr lang="en-US" altLang="zh-CN" dirty="0"/>
              <a:t>3204</a:t>
            </a:r>
            <a:r>
              <a:rPr lang="en-US" dirty="0"/>
              <a:t> </a:t>
            </a:r>
            <a:r>
              <a:rPr lang="en-GB" dirty="0"/>
              <a:t>Computer Vision</a:t>
            </a:r>
          </a:p>
          <a:p>
            <a:endParaRPr lang="en-GB" dirty="0"/>
          </a:p>
          <a:p>
            <a:r>
              <a:rPr lang="en-GB" sz="3600" b="1" dirty="0">
                <a:solidFill>
                  <a:srgbClr val="0070C0"/>
                </a:solidFill>
              </a:rPr>
              <a:t>What better ways are there to detect edges?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98671"/>
              </p:ext>
            </p:extLst>
          </p:nvPr>
        </p:nvGraphicFramePr>
        <p:xfrm>
          <a:off x="114298" y="5613401"/>
          <a:ext cx="18709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059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Book </a:t>
                      </a:r>
                    </a:p>
                    <a:p>
                      <a:r>
                        <a:rPr lang="en-GB" dirty="0"/>
                        <a:t>pp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GB" baseline="0" dirty="0"/>
                        <a:t>1</a:t>
                      </a:r>
                      <a:r>
                        <a:rPr lang="en-US" altLang="zh-CN" baseline="0" dirty="0"/>
                        <a:t>31</a:t>
                      </a:r>
                      <a:r>
                        <a:rPr lang="en-GB" baseline="0" dirty="0"/>
                        <a:t> - 17</a:t>
                      </a:r>
                      <a:r>
                        <a:rPr lang="en-US" altLang="zh-CN" baseline="0" dirty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B100A97-F20E-49D7-AF47-956BCD4A0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97" y="5739638"/>
            <a:ext cx="768063" cy="94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Comparing Canny with Sobel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966" y="1537388"/>
            <a:ext cx="8113584" cy="532061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E19834-EF3F-446A-BDAA-0847B64A4B44}"/>
              </a:ext>
            </a:extLst>
          </p:cNvPr>
          <p:cNvSpPr txBox="1"/>
          <p:nvPr/>
        </p:nvSpPr>
        <p:spPr>
          <a:xfrm>
            <a:off x="4720555" y="1144588"/>
            <a:ext cx="676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highlight>
                  <a:srgbClr val="FFFF00"/>
                </a:highlight>
              </a:rPr>
              <a:t>The lines are thinner here, making Sobel look better!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3A19B9-3013-4DC5-BFAB-D533FCD78A23}"/>
              </a:ext>
            </a:extLst>
          </p:cNvPr>
          <p:cNvSpPr/>
          <p:nvPr/>
        </p:nvSpPr>
        <p:spPr>
          <a:xfrm>
            <a:off x="5880444" y="1824408"/>
            <a:ext cx="660400" cy="518160"/>
          </a:xfrm>
          <a:prstGeom prst="ellipse">
            <a:avLst/>
          </a:prstGeom>
          <a:solidFill>
            <a:srgbClr val="FFFF66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6BBC39-FA78-44CF-9C74-A1F63F7B44D6}"/>
              </a:ext>
            </a:extLst>
          </p:cNvPr>
          <p:cNvSpPr/>
          <p:nvPr/>
        </p:nvSpPr>
        <p:spPr>
          <a:xfrm>
            <a:off x="8103709" y="1772126"/>
            <a:ext cx="660400" cy="518160"/>
          </a:xfrm>
          <a:prstGeom prst="ellipse">
            <a:avLst/>
          </a:prstGeom>
          <a:solidFill>
            <a:srgbClr val="FFFF66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86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Comparing Canny with Sobel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966" y="1537388"/>
            <a:ext cx="8113584" cy="532061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E19834-EF3F-446A-BDAA-0847B64A4B44}"/>
              </a:ext>
            </a:extLst>
          </p:cNvPr>
          <p:cNvSpPr txBox="1"/>
          <p:nvPr/>
        </p:nvSpPr>
        <p:spPr>
          <a:xfrm>
            <a:off x="5294150" y="1105587"/>
            <a:ext cx="417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highlight>
                  <a:srgbClr val="FFFF00"/>
                </a:highlight>
              </a:rPr>
              <a:t>The lines are indeed thinner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3A19B9-3013-4DC5-BFAB-D533FCD78A23}"/>
              </a:ext>
            </a:extLst>
          </p:cNvPr>
          <p:cNvSpPr/>
          <p:nvPr/>
        </p:nvSpPr>
        <p:spPr>
          <a:xfrm>
            <a:off x="8265299" y="4593802"/>
            <a:ext cx="660400" cy="518160"/>
          </a:xfrm>
          <a:prstGeom prst="ellipse">
            <a:avLst/>
          </a:prstGeom>
          <a:solidFill>
            <a:srgbClr val="FFFF66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D9DDFE-AF09-477B-969A-1175EEF7B18A}"/>
              </a:ext>
            </a:extLst>
          </p:cNvPr>
          <p:cNvSpPr/>
          <p:nvPr/>
        </p:nvSpPr>
        <p:spPr>
          <a:xfrm>
            <a:off x="5695093" y="4615198"/>
            <a:ext cx="660400" cy="518160"/>
          </a:xfrm>
          <a:prstGeom prst="ellipse">
            <a:avLst/>
          </a:prstGeom>
          <a:solidFill>
            <a:srgbClr val="FFFF66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08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Comparing Canny with Sobel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966" y="1537388"/>
            <a:ext cx="8113584" cy="532061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E19834-EF3F-446A-BDAA-0847B64A4B44}"/>
              </a:ext>
            </a:extLst>
          </p:cNvPr>
          <p:cNvSpPr txBox="1"/>
          <p:nvPr/>
        </p:nvSpPr>
        <p:spPr>
          <a:xfrm>
            <a:off x="6715178" y="1071868"/>
            <a:ext cx="234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highlight>
                  <a:srgbClr val="FFFF00"/>
                </a:highlight>
              </a:rPr>
              <a:t>The noise is less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3A19B9-3013-4DC5-BFAB-D533FCD78A23}"/>
              </a:ext>
            </a:extLst>
          </p:cNvPr>
          <p:cNvSpPr/>
          <p:nvPr/>
        </p:nvSpPr>
        <p:spPr>
          <a:xfrm>
            <a:off x="8005806" y="5854197"/>
            <a:ext cx="660400" cy="518160"/>
          </a:xfrm>
          <a:prstGeom prst="ellipse">
            <a:avLst/>
          </a:prstGeom>
          <a:solidFill>
            <a:srgbClr val="FFFF66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D9DDFE-AF09-477B-969A-1175EEF7B18A}"/>
              </a:ext>
            </a:extLst>
          </p:cNvPr>
          <p:cNvSpPr/>
          <p:nvPr/>
        </p:nvSpPr>
        <p:spPr>
          <a:xfrm>
            <a:off x="5435600" y="5875593"/>
            <a:ext cx="660400" cy="518160"/>
          </a:xfrm>
          <a:prstGeom prst="ellipse">
            <a:avLst/>
          </a:prstGeom>
          <a:solidFill>
            <a:srgbClr val="FFFF66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661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First and second order edge detection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7" name="Picture 6" descr="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7" y="1896427"/>
            <a:ext cx="5148263" cy="418941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76AA02-9B58-4EF5-A96D-27B8F2897DF7}"/>
              </a:ext>
            </a:extLst>
          </p:cNvPr>
          <p:cNvSpPr/>
          <p:nvPr/>
        </p:nvSpPr>
        <p:spPr>
          <a:xfrm>
            <a:off x="838200" y="1954014"/>
            <a:ext cx="459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66FF"/>
                </a:solidFill>
              </a:rPr>
              <a:t>First order </a:t>
            </a:r>
            <a:r>
              <a:rPr lang="en-GB" sz="2400" dirty="0"/>
              <a:t>= </a:t>
            </a:r>
            <a:r>
              <a:rPr lang="en-GB" sz="2400" dirty="0">
                <a:solidFill>
                  <a:srgbClr val="FF0000"/>
                </a:solidFill>
              </a:rPr>
              <a:t>single</a:t>
            </a:r>
            <a:r>
              <a:rPr lang="en-GB" sz="2400" dirty="0"/>
              <a:t> differentiation with </a:t>
            </a:r>
            <a:r>
              <a:rPr lang="en-GB" sz="2400" dirty="0">
                <a:solidFill>
                  <a:srgbClr val="0066FF"/>
                </a:solidFill>
              </a:rPr>
              <a:t>thresholding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AB028-786A-433D-9BBA-67D3B903CE26}"/>
              </a:ext>
            </a:extLst>
          </p:cNvPr>
          <p:cNvSpPr/>
          <p:nvPr/>
        </p:nvSpPr>
        <p:spPr>
          <a:xfrm>
            <a:off x="838200" y="2922563"/>
            <a:ext cx="4709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66FF"/>
                </a:solidFill>
              </a:rPr>
              <a:t>Second order </a:t>
            </a:r>
            <a:r>
              <a:rPr lang="en-GB" sz="2400" dirty="0"/>
              <a:t>= </a:t>
            </a:r>
            <a:r>
              <a:rPr lang="en-GB" sz="2400" dirty="0">
                <a:solidFill>
                  <a:srgbClr val="FF0000"/>
                </a:solidFill>
              </a:rPr>
              <a:t>twice</a:t>
            </a:r>
            <a:r>
              <a:rPr lang="en-GB" sz="2400" dirty="0"/>
              <a:t> differentiation with </a:t>
            </a:r>
            <a:r>
              <a:rPr lang="en-GB" sz="2400" dirty="0">
                <a:solidFill>
                  <a:srgbClr val="0066FF"/>
                </a:solidFill>
              </a:rPr>
              <a:t>zero-crossing detection</a:t>
            </a:r>
          </a:p>
        </p:txBody>
      </p:sp>
    </p:spTree>
    <p:extLst>
      <p:ext uri="{BB962C8B-B14F-4D97-AF65-F5344CB8AC3E}">
        <p14:creationId xmlns:p14="http://schemas.microsoft.com/office/powerpoint/2010/main" val="53020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Edge detection via the Laplacian operator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10" y="3177717"/>
            <a:ext cx="9449179" cy="2802170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422" y="1690688"/>
            <a:ext cx="3471156" cy="12236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329D43-77A2-46E6-94BF-A2763CFD9850}"/>
              </a:ext>
            </a:extLst>
          </p:cNvPr>
          <p:cNvSpPr/>
          <p:nvPr/>
        </p:nvSpPr>
        <p:spPr>
          <a:xfrm>
            <a:off x="4051299" y="6145865"/>
            <a:ext cx="408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Simple, but unused!</a:t>
            </a:r>
          </a:p>
        </p:txBody>
      </p:sp>
    </p:spTree>
    <p:extLst>
      <p:ext uri="{BB962C8B-B14F-4D97-AF65-F5344CB8AC3E}">
        <p14:creationId xmlns:p14="http://schemas.microsoft.com/office/powerpoint/2010/main" val="428815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Edge detection is about 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Take a Gaussian function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Differentiate once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And again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32000" y="1690688"/>
            <a:ext cx="263550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661FE43-57DD-427E-93C2-28D5BF071C5C}"/>
                  </a:ext>
                </a:extLst>
              </p:cNvPr>
              <p:cNvSpPr/>
              <p:nvPr/>
            </p:nvSpPr>
            <p:spPr>
              <a:xfrm>
                <a:off x="5245753" y="1736010"/>
                <a:ext cx="2792367" cy="69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661FE43-57DD-427E-93C2-28D5BF071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753" y="1736010"/>
                <a:ext cx="2792367" cy="692434"/>
              </a:xfrm>
              <a:prstGeom prst="rect">
                <a:avLst/>
              </a:prstGeom>
              <a:blipFill>
                <a:blip r:embed="rId4"/>
                <a:stretch>
                  <a:fillRect b="-203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2282B7-53DB-4BE3-A998-FC2B29143C43}"/>
                  </a:ext>
                </a:extLst>
              </p:cNvPr>
              <p:cNvSpPr/>
              <p:nvPr/>
            </p:nvSpPr>
            <p:spPr>
              <a:xfrm>
                <a:off x="5245753" y="2711904"/>
                <a:ext cx="3196581" cy="780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num>
                      <m:den>
                        <m:r>
                          <a:rPr lang="en-GB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2282B7-53DB-4BE3-A998-FC2B29143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753" y="2711904"/>
                <a:ext cx="3196581" cy="780855"/>
              </a:xfrm>
              <a:prstGeom prst="rect">
                <a:avLst/>
              </a:prstGeom>
              <a:blipFill>
                <a:blip r:embed="rId5"/>
                <a:stretch>
                  <a:fillRect b="-70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C56C1C0-854A-42D4-80F1-8977D304E7F9}"/>
                  </a:ext>
                </a:extLst>
              </p:cNvPr>
              <p:cNvSpPr/>
              <p:nvPr/>
            </p:nvSpPr>
            <p:spPr>
              <a:xfrm>
                <a:off x="5245753" y="3642227"/>
                <a:ext cx="3842911" cy="952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num>
                      <m:den>
                        <m:r>
                          <a:rPr lang="en-GB" sz="240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GB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GB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C56C1C0-854A-42D4-80F1-8977D304E7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753" y="3642227"/>
                <a:ext cx="3842911" cy="952953"/>
              </a:xfrm>
              <a:prstGeom prst="rect">
                <a:avLst/>
              </a:prstGeom>
              <a:blipFill>
                <a:blip r:embed="rId6"/>
                <a:stretch>
                  <a:fillRect b="-4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18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Mathbelts</a:t>
            </a:r>
            <a:r>
              <a:rPr lang="en-GB" dirty="0"/>
              <a:t> 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5625"/>
            <a:ext cx="4606814" cy="4801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Second order in x and y 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42160" y="1699895"/>
            <a:ext cx="263550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961D4E-B28C-41AC-9EE3-7363FA9B088A}"/>
                  </a:ext>
                </a:extLst>
              </p:cNvPr>
              <p:cNvSpPr/>
              <p:nvPr/>
            </p:nvSpPr>
            <p:spPr>
              <a:xfrm>
                <a:off x="5281472" y="1596895"/>
                <a:ext cx="6627776" cy="89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d>
                          </m:e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961D4E-B28C-41AC-9EE3-7363FA9B0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472" y="1596895"/>
                <a:ext cx="6627776" cy="896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7D09C7-60A9-4C9B-8FAC-1B78C48A6AFE}"/>
                  </a:ext>
                </a:extLst>
              </p:cNvPr>
              <p:cNvSpPr/>
              <p:nvPr/>
            </p:nvSpPr>
            <p:spPr>
              <a:xfrm>
                <a:off x="5684324" y="2524491"/>
                <a:ext cx="5985613" cy="1206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GB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sz="24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GB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GB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4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GB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sz="24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GB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GB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7D09C7-60A9-4C9B-8FAC-1B78C48A6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24" y="2524491"/>
                <a:ext cx="5985613" cy="1206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AF1E1CE-0E75-40DC-B515-29B53C00ADE1}"/>
                  </a:ext>
                </a:extLst>
              </p:cNvPr>
              <p:cNvSpPr/>
              <p:nvPr/>
            </p:nvSpPr>
            <p:spPr>
              <a:xfrm>
                <a:off x="5684324" y="3792022"/>
                <a:ext cx="4163319" cy="973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GB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AF1E1CE-0E75-40DC-B515-29B53C00A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24" y="3792022"/>
                <a:ext cx="4163319" cy="9739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29199DC5-A837-4722-8919-A6BA47F54A7D}"/>
              </a:ext>
            </a:extLst>
          </p:cNvPr>
          <p:cNvSpPr/>
          <p:nvPr/>
        </p:nvSpPr>
        <p:spPr>
          <a:xfrm>
            <a:off x="990600" y="3067822"/>
            <a:ext cx="236667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800" dirty="0">
                <a:solidFill>
                  <a:prstClr val="black"/>
                </a:solidFill>
              </a:rPr>
              <a:t>By substitution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A9D21F-D295-439C-8DE9-045FA639BCB4}"/>
              </a:ext>
            </a:extLst>
          </p:cNvPr>
          <p:cNvSpPr/>
          <p:nvPr/>
        </p:nvSpPr>
        <p:spPr>
          <a:xfrm>
            <a:off x="990600" y="3976676"/>
            <a:ext cx="159530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800" dirty="0">
                <a:solidFill>
                  <a:prstClr val="black"/>
                </a:solidFill>
              </a:rPr>
              <a:t>So we get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20EA9-B55B-4082-9CA0-A41A3DC92B0F}"/>
              </a:ext>
            </a:extLst>
          </p:cNvPr>
          <p:cNvSpPr/>
          <p:nvPr/>
        </p:nvSpPr>
        <p:spPr>
          <a:xfrm>
            <a:off x="2951161" y="5854197"/>
            <a:ext cx="7137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Second order = Laplacian of Gaussian = Marr Hildreth</a:t>
            </a:r>
          </a:p>
        </p:txBody>
      </p:sp>
    </p:spTree>
    <p:extLst>
      <p:ext uri="{BB962C8B-B14F-4D97-AF65-F5344CB8AC3E}">
        <p14:creationId xmlns:p14="http://schemas.microsoft.com/office/powerpoint/2010/main" val="381783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  <p:bldP spid="19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Google: “Laplacian of Gaussian”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5538955"/>
            <a:ext cx="94253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http://homepages.inf.ed.ac.uk/rbf/HIPR2/log.htm</a:t>
            </a:r>
            <a:r>
              <a:rPr lang="en-GB" dirty="0"/>
              <a:t>; </a:t>
            </a:r>
          </a:p>
          <a:p>
            <a:r>
              <a:rPr lang="en-GB" dirty="0">
                <a:hlinkClick r:id="rId3"/>
              </a:rPr>
              <a:t>http://fourier.eng.hmc.edu/e161/lectures/gradient/node8.html</a:t>
            </a:r>
            <a:r>
              <a:rPr lang="en-GB" dirty="0"/>
              <a:t> ; </a:t>
            </a:r>
            <a:r>
              <a:rPr lang="en-GB" dirty="0">
                <a:hlinkClick r:id="rId4"/>
              </a:rPr>
              <a:t>http://academic.mu.edu/phys/matthysd/web226/Lab02.htm</a:t>
            </a:r>
            <a:r>
              <a:rPr lang="en-GB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989" y="1776392"/>
            <a:ext cx="7830098" cy="974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623" y="3270972"/>
            <a:ext cx="5756687" cy="139515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796867" y="1627195"/>
            <a:ext cx="588885" cy="763479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918523" y="3611792"/>
            <a:ext cx="588885" cy="763479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02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Shape of Laplacian of Gaussian operator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3074" name="Picture 2" descr="F4-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322" y="2280602"/>
            <a:ext cx="5680363" cy="33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843F1E-80D7-469A-A975-0AB06B60494F}"/>
              </a:ext>
            </a:extLst>
          </p:cNvPr>
          <p:cNvSpPr/>
          <p:nvPr/>
        </p:nvSpPr>
        <p:spPr>
          <a:xfrm>
            <a:off x="3126883" y="5854197"/>
            <a:ext cx="5349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It’s called the ‘Mexican hat operator’</a:t>
            </a:r>
          </a:p>
        </p:txBody>
      </p:sp>
    </p:spTree>
    <p:extLst>
      <p:ext uri="{BB962C8B-B14F-4D97-AF65-F5344CB8AC3E}">
        <p14:creationId xmlns:p14="http://schemas.microsoft.com/office/powerpoint/2010/main" val="544118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dirty="0"/>
              <a:t>Zero crossing detection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275" y="15001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dirty="0"/>
              <a:t>Need to find </a:t>
            </a:r>
            <a:r>
              <a:rPr lang="en-GB" altLang="en-US" sz="2400" dirty="0">
                <a:solidFill>
                  <a:srgbClr val="0066FF"/>
                </a:solidFill>
              </a:rPr>
              <a:t>zero-crossings</a:t>
            </a:r>
            <a:r>
              <a:rPr lang="en-GB" altLang="en-US" sz="2400" dirty="0"/>
              <a:t> in 2D</a:t>
            </a:r>
          </a:p>
          <a:p>
            <a:pPr marL="0" indent="0">
              <a:buNone/>
            </a:pPr>
            <a:r>
              <a:rPr lang="en-GB" altLang="en-US" sz="2400" dirty="0"/>
              <a:t>Basic – straight </a:t>
            </a:r>
            <a:r>
              <a:rPr lang="en-GB" altLang="en-US" sz="2400" dirty="0">
                <a:solidFill>
                  <a:srgbClr val="0066FF"/>
                </a:solidFill>
              </a:rPr>
              <a:t>comparison</a:t>
            </a:r>
          </a:p>
          <a:p>
            <a:pPr marL="0" indent="0">
              <a:buNone/>
            </a:pPr>
            <a:r>
              <a:rPr lang="en-GB" altLang="en-US" sz="2400" dirty="0">
                <a:solidFill>
                  <a:srgbClr val="0066FF"/>
                </a:solidFill>
              </a:rPr>
              <a:t>Advanced</a:t>
            </a:r>
            <a:r>
              <a:rPr lang="en-GB" altLang="en-US" sz="2400" dirty="0"/>
              <a:t> 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3028951" y="225742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028951" y="225742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3028951" y="225742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/>
          </a:p>
        </p:txBody>
      </p:sp>
      <p:graphicFrame>
        <p:nvGraphicFramePr>
          <p:cNvPr id="34162" name="Group 370"/>
          <p:cNvGraphicFramePr>
            <a:graphicFrameLocks noGrp="1"/>
          </p:cNvGraphicFramePr>
          <p:nvPr/>
        </p:nvGraphicFramePr>
        <p:xfrm>
          <a:off x="3192464" y="2924176"/>
          <a:ext cx="6288087" cy="2679383"/>
        </p:xfrm>
        <a:graphic>
          <a:graphicData uri="http://schemas.openxmlformats.org/drawingml/2006/table">
            <a:tbl>
              <a:tblPr/>
              <a:tblGrid>
                <a:gridCol w="211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125" name="Oval 333"/>
          <p:cNvSpPr>
            <a:spLocks noChangeArrowheads="1"/>
          </p:cNvSpPr>
          <p:nvPr/>
        </p:nvSpPr>
        <p:spPr bwMode="auto">
          <a:xfrm>
            <a:off x="6061075" y="3213100"/>
            <a:ext cx="647700" cy="431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127" name="Oval 335"/>
          <p:cNvSpPr>
            <a:spLocks noChangeArrowheads="1"/>
          </p:cNvSpPr>
          <p:nvPr/>
        </p:nvSpPr>
        <p:spPr bwMode="auto">
          <a:xfrm>
            <a:off x="6061075" y="4005263"/>
            <a:ext cx="647700" cy="431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129" name="Oval 337"/>
          <p:cNvSpPr>
            <a:spLocks noChangeArrowheads="1"/>
          </p:cNvSpPr>
          <p:nvPr/>
        </p:nvSpPr>
        <p:spPr bwMode="auto">
          <a:xfrm>
            <a:off x="6061075" y="5011738"/>
            <a:ext cx="647700" cy="431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126" name="Oval 334"/>
          <p:cNvSpPr>
            <a:spLocks noChangeArrowheads="1"/>
          </p:cNvSpPr>
          <p:nvPr/>
        </p:nvSpPr>
        <p:spPr bwMode="auto">
          <a:xfrm>
            <a:off x="3794125" y="4041775"/>
            <a:ext cx="647700" cy="431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135" name="Oval 343"/>
          <p:cNvSpPr>
            <a:spLocks noChangeArrowheads="1"/>
          </p:cNvSpPr>
          <p:nvPr/>
        </p:nvSpPr>
        <p:spPr bwMode="auto">
          <a:xfrm>
            <a:off x="3792538" y="5013325"/>
            <a:ext cx="647700" cy="431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136" name="Oval 344"/>
          <p:cNvSpPr>
            <a:spLocks noChangeArrowheads="1"/>
          </p:cNvSpPr>
          <p:nvPr/>
        </p:nvSpPr>
        <p:spPr bwMode="auto">
          <a:xfrm>
            <a:off x="3794125" y="3213100"/>
            <a:ext cx="647700" cy="431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128" name="Oval 336"/>
          <p:cNvSpPr>
            <a:spLocks noChangeArrowheads="1"/>
          </p:cNvSpPr>
          <p:nvPr/>
        </p:nvSpPr>
        <p:spPr bwMode="auto">
          <a:xfrm>
            <a:off x="8077200" y="4041775"/>
            <a:ext cx="647700" cy="431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130" name="Oval 338"/>
          <p:cNvSpPr>
            <a:spLocks noChangeArrowheads="1"/>
          </p:cNvSpPr>
          <p:nvPr/>
        </p:nvSpPr>
        <p:spPr bwMode="auto">
          <a:xfrm>
            <a:off x="8077200" y="5013325"/>
            <a:ext cx="647700" cy="431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137" name="Oval 345"/>
          <p:cNvSpPr>
            <a:spLocks noChangeArrowheads="1"/>
          </p:cNvSpPr>
          <p:nvPr/>
        </p:nvSpPr>
        <p:spPr bwMode="auto">
          <a:xfrm>
            <a:off x="8077200" y="3213100"/>
            <a:ext cx="647700" cy="431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151" name="Text Box 359"/>
          <p:cNvSpPr txBox="1">
            <a:spLocks noChangeArrowheads="1"/>
          </p:cNvSpPr>
          <p:nvPr/>
        </p:nvSpPr>
        <p:spPr bwMode="auto">
          <a:xfrm>
            <a:off x="1992313" y="3213101"/>
            <a:ext cx="647700" cy="3667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dirty="0"/>
              <a:t>1</a:t>
            </a:r>
          </a:p>
        </p:txBody>
      </p:sp>
      <p:sp>
        <p:nvSpPr>
          <p:cNvPr id="34153" name="Text Box 361"/>
          <p:cNvSpPr txBox="1">
            <a:spLocks noChangeArrowheads="1"/>
          </p:cNvSpPr>
          <p:nvPr/>
        </p:nvSpPr>
        <p:spPr bwMode="auto">
          <a:xfrm>
            <a:off x="2135189" y="4783934"/>
            <a:ext cx="647700" cy="366712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/>
              <a:t>2</a:t>
            </a:r>
          </a:p>
        </p:txBody>
      </p:sp>
      <p:sp>
        <p:nvSpPr>
          <p:cNvPr id="34155" name="Text Box 363"/>
          <p:cNvSpPr txBox="1">
            <a:spLocks noChangeArrowheads="1"/>
          </p:cNvSpPr>
          <p:nvPr/>
        </p:nvSpPr>
        <p:spPr bwMode="auto">
          <a:xfrm>
            <a:off x="10139008" y="2880611"/>
            <a:ext cx="647700" cy="3667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/>
              <a:t>3</a:t>
            </a:r>
          </a:p>
        </p:txBody>
      </p:sp>
      <p:sp>
        <p:nvSpPr>
          <p:cNvPr id="34157" name="Text Box 365"/>
          <p:cNvSpPr txBox="1">
            <a:spLocks noChangeArrowheads="1"/>
          </p:cNvSpPr>
          <p:nvPr/>
        </p:nvSpPr>
        <p:spPr bwMode="auto">
          <a:xfrm>
            <a:off x="10202613" y="4718051"/>
            <a:ext cx="647700" cy="366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/>
              <a:t>4</a:t>
            </a:r>
          </a:p>
        </p:txBody>
      </p:sp>
      <p:graphicFrame>
        <p:nvGraphicFramePr>
          <p:cNvPr id="34159" name="Object 367"/>
          <p:cNvGraphicFramePr>
            <a:graphicFrameLocks noChangeAspect="1"/>
          </p:cNvGraphicFramePr>
          <p:nvPr/>
        </p:nvGraphicFramePr>
        <p:xfrm>
          <a:off x="2208214" y="5734051"/>
          <a:ext cx="77803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Equation" r:id="rId4" imgW="4063680" imgH="253800" progId="Equation.DSMT4">
                  <p:embed/>
                </p:oleObj>
              </mc:Choice>
              <mc:Fallback>
                <p:oleObj name="Equation" r:id="rId4" imgW="4063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5734051"/>
                        <a:ext cx="7780337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60" name="Object 3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59209"/>
              </p:ext>
            </p:extLst>
          </p:nvPr>
        </p:nvGraphicFramePr>
        <p:xfrm>
          <a:off x="7563728" y="1792290"/>
          <a:ext cx="10795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Equation" r:id="rId6" imgW="482400" imgH="203040" progId="Equation.DSMT4">
                  <p:embed/>
                </p:oleObj>
              </mc:Choice>
              <mc:Fallback>
                <p:oleObj name="Equation" r:id="rId6" imgW="48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3728" y="1792290"/>
                        <a:ext cx="10795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61" name="Line 369"/>
          <p:cNvSpPr>
            <a:spLocks noChangeShapeType="1"/>
          </p:cNvSpPr>
          <p:nvPr/>
        </p:nvSpPr>
        <p:spPr bwMode="auto">
          <a:xfrm flipH="1">
            <a:off x="6394096" y="2274094"/>
            <a:ext cx="1414398" cy="1945482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6368609" y="2626757"/>
            <a:ext cx="16316" cy="3107294"/>
          </a:xfrm>
          <a:prstGeom prst="line">
            <a:avLst/>
          </a:prstGeom>
          <a:ln w="793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640012" y="4201927"/>
            <a:ext cx="7250114" cy="17648"/>
          </a:xfrm>
          <a:prstGeom prst="line">
            <a:avLst/>
          </a:prstGeom>
          <a:ln w="793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7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25" grpId="0" animBg="1"/>
      <p:bldP spid="34127" grpId="0" animBg="1"/>
      <p:bldP spid="34129" grpId="0" animBg="1"/>
      <p:bldP spid="34126" grpId="0" animBg="1"/>
      <p:bldP spid="34135" grpId="0" animBg="1"/>
      <p:bldP spid="34136" grpId="0" animBg="1"/>
      <p:bldP spid="34128" grpId="0" animBg="1"/>
      <p:bldP spid="34130" grpId="0" animBg="1"/>
      <p:bldP spid="34137" grpId="0" animBg="1"/>
      <p:bldP spid="34151" grpId="0" animBg="1"/>
      <p:bldP spid="34153" grpId="0" animBg="1"/>
      <p:bldP spid="34155" grpId="0" animBg="1"/>
      <p:bldP spid="34157" grpId="0" animBg="1"/>
      <p:bldP spid="341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1943-CE4D-413A-AA0D-2DA2D67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5FBD-2E76-4EF1-88FC-F56D19575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How can we improve first-order edge detection?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can we detect edges using second order differentiation/ differencing</a:t>
            </a:r>
          </a:p>
        </p:txBody>
      </p:sp>
    </p:spTree>
    <p:extLst>
      <p:ext uri="{BB962C8B-B14F-4D97-AF65-F5344CB8AC3E}">
        <p14:creationId xmlns:p14="http://schemas.microsoft.com/office/powerpoint/2010/main" val="234095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Marr-</a:t>
            </a:r>
            <a:r>
              <a:rPr lang="en-GB" sz="3600" dirty="0" err="1"/>
              <a:t>Hildreth</a:t>
            </a:r>
            <a:r>
              <a:rPr lang="en-GB" sz="3600" dirty="0"/>
              <a:t> edge detection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84" y="1891921"/>
            <a:ext cx="10608764" cy="3130455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C00FFE-0FBE-44A2-8243-6446E66232B5}"/>
              </a:ext>
            </a:extLst>
          </p:cNvPr>
          <p:cNvSpPr/>
          <p:nvPr/>
        </p:nvSpPr>
        <p:spPr>
          <a:xfrm>
            <a:off x="4373561" y="5398223"/>
            <a:ext cx="3388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Small</a:t>
            </a:r>
            <a:r>
              <a:rPr lang="en-GB" sz="2400" dirty="0"/>
              <a:t> template, small </a:t>
            </a:r>
            <a:r>
              <a:rPr lang="el-GR" sz="2400" dirty="0"/>
              <a:t>σ</a:t>
            </a:r>
            <a:r>
              <a:rPr lang="en-GB" sz="2400" dirty="0"/>
              <a:t> for </a:t>
            </a:r>
            <a:r>
              <a:rPr lang="en-GB" sz="2400" dirty="0">
                <a:solidFill>
                  <a:srgbClr val="0066FF"/>
                </a:solidFill>
              </a:rPr>
              <a:t>local</a:t>
            </a:r>
            <a:r>
              <a:rPr lang="en-GB" sz="2400" dirty="0"/>
              <a:t>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1B9B40-70E0-4503-969C-A581D1BBD9F2}"/>
              </a:ext>
            </a:extLst>
          </p:cNvPr>
          <p:cNvSpPr/>
          <p:nvPr/>
        </p:nvSpPr>
        <p:spPr>
          <a:xfrm>
            <a:off x="7742553" y="5398222"/>
            <a:ext cx="3388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Large</a:t>
            </a:r>
            <a:r>
              <a:rPr lang="en-GB" sz="2400" dirty="0"/>
              <a:t> template, large </a:t>
            </a:r>
            <a:r>
              <a:rPr lang="el-GR" sz="2400" dirty="0"/>
              <a:t>σ</a:t>
            </a:r>
            <a:r>
              <a:rPr lang="en-GB" sz="2400" dirty="0"/>
              <a:t> for </a:t>
            </a:r>
            <a:r>
              <a:rPr lang="en-GB" sz="2400" dirty="0">
                <a:solidFill>
                  <a:srgbClr val="0066FF"/>
                </a:solidFill>
              </a:rPr>
              <a:t>global</a:t>
            </a:r>
            <a:r>
              <a:rPr lang="en-GB" sz="2400" dirty="0"/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142741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Comparison of edge detection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41" y="1695707"/>
            <a:ext cx="9400643" cy="5019991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49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4016-E954-4464-BCDB-A5F04BEA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far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8B28-0663-46A4-8138-36FCB9DF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790793" cy="4351338"/>
          </a:xfrm>
        </p:spPr>
        <p:txBody>
          <a:bodyPr>
            <a:normAutofit/>
          </a:bodyPr>
          <a:lstStyle/>
          <a:p>
            <a:pPr marL="722313" indent="-722313">
              <a:buNone/>
            </a:pPr>
            <a:r>
              <a:rPr lang="en-GB" dirty="0"/>
              <a:t>1 – </a:t>
            </a:r>
            <a:r>
              <a:rPr lang="en-GB" dirty="0">
                <a:solidFill>
                  <a:srgbClr val="0066FF"/>
                </a:solidFill>
              </a:rPr>
              <a:t>Canny</a:t>
            </a:r>
            <a:r>
              <a:rPr lang="en-GB" dirty="0"/>
              <a:t> provides thin edges in the right place</a:t>
            </a:r>
          </a:p>
          <a:p>
            <a:pPr marL="722313" indent="-722313">
              <a:buNone/>
            </a:pPr>
            <a:r>
              <a:rPr lang="en-GB" dirty="0"/>
              <a:t>2 – </a:t>
            </a:r>
            <a:r>
              <a:rPr lang="en-GB" dirty="0">
                <a:solidFill>
                  <a:srgbClr val="0066FF"/>
                </a:solidFill>
              </a:rPr>
              <a:t>second order </a:t>
            </a:r>
            <a:r>
              <a:rPr lang="en-GB" dirty="0"/>
              <a:t>(Marr-Hildreth) requires zero-crossing detection</a:t>
            </a:r>
          </a:p>
          <a:p>
            <a:pPr marL="722313" indent="-722313">
              <a:buNone/>
            </a:pPr>
            <a:r>
              <a:rPr lang="en-GB" dirty="0"/>
              <a:t>3 – the results by Marr-Hildreth and Canny are well worth the extra computation</a:t>
            </a:r>
          </a:p>
          <a:p>
            <a:pPr marL="722313" indent="-722313">
              <a:buNone/>
            </a:pPr>
            <a:endParaRPr lang="en-GB" dirty="0"/>
          </a:p>
          <a:p>
            <a:pPr marL="722313" indent="-722313">
              <a:buNone/>
            </a:pPr>
            <a:r>
              <a:rPr lang="en-GB" dirty="0"/>
              <a:t>Now we need to collect the edges to find shape. Coming next…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F8C0B0A-196F-4C9C-8A53-E2FC17722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98" y="5820514"/>
            <a:ext cx="675030" cy="918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85D4A1-7104-4E6A-97B0-ADBE4D7A4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79" y="5744989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4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Advanced:</a:t>
            </a:r>
            <a:r>
              <a:rPr lang="zh-CN" altLang="en-US" dirty="0"/>
              <a:t> </a:t>
            </a:r>
            <a:r>
              <a:rPr lang="en-GB" altLang="zh-CN" dirty="0"/>
              <a:t>Phase Congruency</a:t>
            </a:r>
            <a:endParaRPr lang="en-GB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CF55B822-4D2B-9645-B9E8-379950622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29" y="1755083"/>
            <a:ext cx="11169650" cy="46670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20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2908"/>
            <a:ext cx="10515600" cy="1325563"/>
          </a:xfrm>
        </p:spPr>
        <p:txBody>
          <a:bodyPr/>
          <a:lstStyle/>
          <a:p>
            <a:r>
              <a:rPr lang="en-US" altLang="zh-CN" dirty="0"/>
              <a:t>Advanced:</a:t>
            </a:r>
            <a:r>
              <a:rPr lang="zh-CN" altLang="en-US" dirty="0"/>
              <a:t> </a:t>
            </a:r>
            <a:r>
              <a:rPr lang="en-US" altLang="zh-CN" dirty="0"/>
              <a:t>l</a:t>
            </a:r>
            <a:r>
              <a:rPr lang="en-GB" dirty="0" err="1"/>
              <a:t>ocalised</a:t>
            </a:r>
            <a:r>
              <a:rPr lang="en-GB" dirty="0"/>
              <a:t> </a:t>
            </a:r>
            <a:r>
              <a:rPr lang="en-US" altLang="zh-CN" dirty="0"/>
              <a:t>f</a:t>
            </a:r>
            <a:r>
              <a:rPr lang="en-GB" dirty="0" err="1"/>
              <a:t>eature</a:t>
            </a:r>
            <a:r>
              <a:rPr lang="en-GB" dirty="0"/>
              <a:t> </a:t>
            </a:r>
            <a:r>
              <a:rPr lang="en-US" altLang="zh-CN" dirty="0"/>
              <a:t>e</a:t>
            </a:r>
            <a:r>
              <a:rPr lang="en-GB" dirty="0" err="1"/>
              <a:t>xtraction</a:t>
            </a:r>
            <a:r>
              <a:rPr lang="en-GB" dirty="0"/>
              <a:t> 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D06D87B2-3928-334E-9C8E-8BE8B59C3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74" y="1009685"/>
            <a:ext cx="9133251" cy="574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51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Advanced:</a:t>
            </a:r>
            <a:r>
              <a:rPr lang="zh-CN" altLang="en-US" dirty="0"/>
              <a:t> </a:t>
            </a:r>
            <a:r>
              <a:rPr lang="en-US" altLang="zh-CN" dirty="0"/>
              <a:t>l</a:t>
            </a:r>
            <a:r>
              <a:rPr lang="en-GB" dirty="0" err="1"/>
              <a:t>ocalised</a:t>
            </a:r>
            <a:r>
              <a:rPr lang="en-GB" dirty="0"/>
              <a:t> </a:t>
            </a:r>
            <a:r>
              <a:rPr lang="en-US" altLang="zh-CN" dirty="0"/>
              <a:t>f</a:t>
            </a:r>
            <a:r>
              <a:rPr lang="en-GB" dirty="0" err="1"/>
              <a:t>eature</a:t>
            </a:r>
            <a:r>
              <a:rPr lang="en-GB" dirty="0"/>
              <a:t> </a:t>
            </a:r>
            <a:r>
              <a:rPr lang="en-US" altLang="zh-CN" dirty="0"/>
              <a:t>e</a:t>
            </a:r>
            <a:r>
              <a:rPr lang="en-GB" dirty="0" err="1"/>
              <a:t>xtraction</a:t>
            </a:r>
            <a:r>
              <a:rPr lang="en-GB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441"/>
            <a:ext cx="10515600" cy="48344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	       feature points					regions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    </a:t>
            </a:r>
            <a:r>
              <a:rPr lang="en-GB" dirty="0">
                <a:solidFill>
                  <a:srgbClr val="0070C0"/>
                </a:solidFill>
              </a:rPr>
              <a:t>SIFT</a:t>
            </a:r>
            <a:r>
              <a:rPr lang="en-GB" dirty="0"/>
              <a:t> (mega famous) 			</a:t>
            </a:r>
            <a:r>
              <a:rPr lang="en-GB" dirty="0">
                <a:solidFill>
                  <a:srgbClr val="0070C0"/>
                </a:solidFill>
              </a:rPr>
              <a:t>brightness clustering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zh-CN" altLang="en-US" dirty="0"/>
              <a:t>  </a:t>
            </a:r>
            <a:r>
              <a:rPr lang="en-GB" dirty="0"/>
              <a:t>		   </a:t>
            </a:r>
          </a:p>
        </p:txBody>
      </p:sp>
      <p:pic>
        <p:nvPicPr>
          <p:cNvPr id="4" name="Picture 3" descr="F4-1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90" y="2194115"/>
            <a:ext cx="4250649" cy="312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6859197" y="2194115"/>
            <a:ext cx="4018069" cy="3128512"/>
          </a:xfrm>
          <a:prstGeom prst="rect">
            <a:avLst/>
          </a:prstGeom>
        </p:spPr>
      </p:pic>
      <p:sp>
        <p:nvSpPr>
          <p:cNvPr id="11" name="Shape 2690"/>
          <p:cNvSpPr txBox="1"/>
          <p:nvPr/>
        </p:nvSpPr>
        <p:spPr>
          <a:xfrm>
            <a:off x="6142512" y="6359234"/>
            <a:ext cx="5451438" cy="43797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Times New Roman"/>
              <a:buNone/>
            </a:pPr>
            <a:r>
              <a:rPr lang="en" b="0" i="0" u="none" strike="noStrike" cap="none" dirty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Lomeli-R. and Nixon and Carter</a:t>
            </a:r>
            <a:r>
              <a:rPr lang="en" b="0" i="0" u="none" strike="noStrike" cap="none" dirty="0">
                <a:solidFill>
                  <a:srgbClr val="FFFFFF"/>
                </a:solidFill>
                <a:latin typeface="+mn-lt"/>
                <a:ea typeface="Arial Narrow"/>
                <a:cs typeface="Arial Narrow"/>
                <a:sym typeface="Arial Narrow"/>
              </a:rPr>
              <a:t>, </a:t>
            </a:r>
            <a:r>
              <a:rPr lang="en" b="0" i="1" u="none" strike="noStrike" cap="none" dirty="0">
                <a:solidFill>
                  <a:srgbClr val="FFFFFF"/>
                </a:solidFill>
                <a:latin typeface="+mn-lt"/>
                <a:ea typeface="Arial Narrow"/>
                <a:cs typeface="Arial Narrow"/>
                <a:sym typeface="Arial Narrow"/>
              </a:rPr>
              <a:t>Mach Vis Apps </a:t>
            </a:r>
            <a:r>
              <a:rPr lang="en" b="0" u="none" strike="noStrike" cap="none" dirty="0">
                <a:solidFill>
                  <a:srgbClr val="FFFFFF"/>
                </a:solidFill>
                <a:latin typeface="+mn-lt"/>
                <a:ea typeface="Arial Narrow"/>
                <a:cs typeface="Arial Narrow"/>
                <a:sym typeface="Arial Narrow"/>
              </a:rPr>
              <a:t>2016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DFDB62-9BE8-B141-AE2C-0F2FA73CF9BF}"/>
              </a:ext>
            </a:extLst>
          </p:cNvPr>
          <p:cNvSpPr txBox="1"/>
          <p:nvPr/>
        </p:nvSpPr>
        <p:spPr>
          <a:xfrm>
            <a:off x="1316868" y="6028027"/>
            <a:ext cx="4375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Others:</a:t>
            </a:r>
            <a:r>
              <a:rPr lang="zh-CN" altLang="en-US" dirty="0"/>
              <a:t> </a:t>
            </a:r>
            <a:r>
              <a:rPr lang="en-US" altLang="zh-CN" dirty="0"/>
              <a:t>SURF,</a:t>
            </a:r>
            <a:r>
              <a:rPr lang="zh-CN" altLang="en-US" dirty="0"/>
              <a:t> </a:t>
            </a:r>
            <a:r>
              <a:rPr lang="en-US" dirty="0"/>
              <a:t>FAST, ORB, FREAK, LOCKY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75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</a:t>
            </a:r>
            <a:r>
              <a:rPr lang="zh-CN" altLang="en-US" dirty="0"/>
              <a:t> </a:t>
            </a:r>
            <a:r>
              <a:rPr lang="en-GB" dirty="0"/>
              <a:t>– saliency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516"/>
            <a:ext cx="12141318" cy="3430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6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Applying Sobel 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413968"/>
            <a:ext cx="9334500" cy="26670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0A4660E-CEF2-482F-AD08-EDF58C8DC604}"/>
              </a:ext>
            </a:extLst>
          </p:cNvPr>
          <p:cNvSpPr/>
          <p:nvPr/>
        </p:nvSpPr>
        <p:spPr>
          <a:xfrm>
            <a:off x="8178800" y="3017520"/>
            <a:ext cx="660400" cy="518160"/>
          </a:xfrm>
          <a:prstGeom prst="ellipse">
            <a:avLst/>
          </a:prstGeom>
          <a:solidFill>
            <a:srgbClr val="C00000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4C8966-6255-43C5-82E2-E4CB69A0A72B}"/>
              </a:ext>
            </a:extLst>
          </p:cNvPr>
          <p:cNvSpPr/>
          <p:nvPr/>
        </p:nvSpPr>
        <p:spPr>
          <a:xfrm>
            <a:off x="7848600" y="4049244"/>
            <a:ext cx="660400" cy="518160"/>
          </a:xfrm>
          <a:prstGeom prst="ellipse">
            <a:avLst/>
          </a:prstGeom>
          <a:solidFill>
            <a:srgbClr val="92D05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CC59E-616A-401E-8D3A-E7055B37680F}"/>
              </a:ext>
            </a:extLst>
          </p:cNvPr>
          <p:cNvSpPr txBox="1"/>
          <p:nvPr/>
        </p:nvSpPr>
        <p:spPr>
          <a:xfrm>
            <a:off x="8308134" y="1948500"/>
            <a:ext cx="201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Blurred edges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A9373-08F5-4F67-9FEF-D77643C4A6CF}"/>
              </a:ext>
            </a:extLst>
          </p:cNvPr>
          <p:cNvSpPr txBox="1"/>
          <p:nvPr/>
        </p:nvSpPr>
        <p:spPr>
          <a:xfrm>
            <a:off x="7408735" y="5147773"/>
            <a:ext cx="201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</a:rPr>
              <a:t>Noisy edges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3A6C8-09FE-495F-AAB9-09D1BEE00E05}"/>
              </a:ext>
            </a:extLst>
          </p:cNvPr>
          <p:cNvSpPr/>
          <p:nvPr/>
        </p:nvSpPr>
        <p:spPr>
          <a:xfrm>
            <a:off x="4142516" y="1546188"/>
            <a:ext cx="3906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0066FF"/>
                </a:solidFill>
              </a:rPr>
              <a:t>Sobel</a:t>
            </a:r>
            <a:r>
              <a:rPr lang="en-GB" sz="2400" dirty="0"/>
              <a:t> is a </a:t>
            </a:r>
            <a:r>
              <a:rPr lang="en-GB" sz="2400" dirty="0">
                <a:solidFill>
                  <a:srgbClr val="FF0000"/>
                </a:solidFill>
              </a:rPr>
              <a:t>good basic operator</a:t>
            </a:r>
          </a:p>
        </p:txBody>
      </p:sp>
    </p:spTree>
    <p:extLst>
      <p:ext uri="{BB962C8B-B14F-4D97-AF65-F5344CB8AC3E}">
        <p14:creationId xmlns:p14="http://schemas.microsoft.com/office/powerpoint/2010/main" val="398279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Stages in Canny edge detection operator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616766"/>
            <a:ext cx="9496425" cy="35052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4DDACC-1335-438F-89A1-4FF896C4BA33}"/>
              </a:ext>
            </a:extLst>
          </p:cNvPr>
          <p:cNvSpPr/>
          <p:nvPr/>
        </p:nvSpPr>
        <p:spPr>
          <a:xfrm>
            <a:off x="2091441" y="5256903"/>
            <a:ext cx="8009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0066FF"/>
                </a:solidFill>
              </a:rPr>
              <a:t>Canny </a:t>
            </a:r>
            <a:r>
              <a:rPr lang="en-GB" sz="2400" dirty="0"/>
              <a:t> gives </a:t>
            </a:r>
            <a:r>
              <a:rPr lang="en-GB" sz="2400" dirty="0">
                <a:solidFill>
                  <a:srgbClr val="FF0000"/>
                </a:solidFill>
              </a:rPr>
              <a:t>thin</a:t>
            </a:r>
            <a:r>
              <a:rPr lang="en-GB" sz="2400" dirty="0"/>
              <a:t> edges in the </a:t>
            </a:r>
            <a:r>
              <a:rPr lang="en-GB" sz="2400" dirty="0">
                <a:solidFill>
                  <a:srgbClr val="FF0000"/>
                </a:solidFill>
              </a:rPr>
              <a:t>right</a:t>
            </a:r>
            <a:r>
              <a:rPr lang="en-GB" sz="2400" dirty="0"/>
              <a:t> place, but is </a:t>
            </a:r>
            <a:r>
              <a:rPr lang="en-GB" sz="2400" dirty="0">
                <a:solidFill>
                  <a:srgbClr val="FF0000"/>
                </a:solidFill>
              </a:rPr>
              <a:t>more complex </a:t>
            </a:r>
          </a:p>
        </p:txBody>
      </p:sp>
    </p:spTree>
    <p:extLst>
      <p:ext uri="{BB962C8B-B14F-4D97-AF65-F5344CB8AC3E}">
        <p14:creationId xmlns:p14="http://schemas.microsoft.com/office/powerpoint/2010/main" val="234481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Canny edge detection operator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89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Formulated with three main objectives: </a:t>
            </a:r>
          </a:p>
          <a:p>
            <a:pPr lvl="0"/>
            <a:r>
              <a:rPr lang="en-GB" sz="2600" dirty="0">
                <a:solidFill>
                  <a:srgbClr val="0066FF"/>
                </a:solidFill>
              </a:rPr>
              <a:t>optimal</a:t>
            </a:r>
            <a:r>
              <a:rPr lang="en-GB" sz="2600" dirty="0"/>
              <a:t> detection with no spurious responses;</a:t>
            </a:r>
          </a:p>
          <a:p>
            <a:pPr lvl="0"/>
            <a:r>
              <a:rPr lang="en-GB" sz="2600" dirty="0">
                <a:solidFill>
                  <a:srgbClr val="0066FF"/>
                </a:solidFill>
              </a:rPr>
              <a:t>good</a:t>
            </a:r>
            <a:r>
              <a:rPr lang="en-GB" sz="2600" dirty="0"/>
              <a:t> localisation with minimal distance between detected and true edge position; and</a:t>
            </a:r>
          </a:p>
          <a:p>
            <a:pPr lvl="0"/>
            <a:r>
              <a:rPr lang="en-GB" sz="2600" dirty="0">
                <a:solidFill>
                  <a:srgbClr val="0066FF"/>
                </a:solidFill>
              </a:rPr>
              <a:t>single</a:t>
            </a:r>
            <a:r>
              <a:rPr lang="en-GB" sz="2600" dirty="0"/>
              <a:t> response to eliminate multiple responses to a single edge.</a:t>
            </a:r>
          </a:p>
          <a:p>
            <a:pPr marL="0" lvl="0" indent="0">
              <a:buNone/>
            </a:pPr>
            <a:r>
              <a:rPr lang="en-GB" sz="2600" dirty="0"/>
              <a:t>Approximation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200" dirty="0"/>
              <a:t>use </a:t>
            </a:r>
            <a:r>
              <a:rPr lang="en-GB" sz="2200" dirty="0">
                <a:solidFill>
                  <a:srgbClr val="0066FF"/>
                </a:solidFill>
              </a:rPr>
              <a:t>Gaussian smoothing</a:t>
            </a:r>
            <a:r>
              <a:rPr lang="en-GB" sz="2200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200" dirty="0"/>
              <a:t>use the </a:t>
            </a:r>
            <a:r>
              <a:rPr lang="en-GB" sz="2200" dirty="0">
                <a:solidFill>
                  <a:srgbClr val="0066FF"/>
                </a:solidFill>
              </a:rPr>
              <a:t>Sobel</a:t>
            </a:r>
            <a:r>
              <a:rPr lang="en-GB" sz="2200" dirty="0"/>
              <a:t> operator;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200" dirty="0"/>
              <a:t>use </a:t>
            </a:r>
            <a:r>
              <a:rPr lang="fr-FR" sz="2200" dirty="0">
                <a:solidFill>
                  <a:srgbClr val="0066FF"/>
                </a:solidFill>
              </a:rPr>
              <a:t>non-maximal suppression</a:t>
            </a:r>
            <a:r>
              <a:rPr lang="en-GB" sz="2200" dirty="0"/>
              <a:t>; and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200" dirty="0">
                <a:solidFill>
                  <a:srgbClr val="0066FF"/>
                </a:solidFill>
              </a:rPr>
              <a:t>threshold</a:t>
            </a:r>
            <a:r>
              <a:rPr lang="en-GB" sz="2200" dirty="0"/>
              <a:t> with hysteresis to connect edge points.</a:t>
            </a:r>
          </a:p>
          <a:p>
            <a:pPr marL="0" lv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690892" y="4190731"/>
            <a:ext cx="19402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) </a:t>
            </a:r>
            <a:r>
              <a:rPr lang="en-GB" sz="2800" dirty="0">
                <a:solidFill>
                  <a:srgbClr val="FF0000"/>
                </a:solidFill>
              </a:rPr>
              <a:t>combine?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3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Interpolation in non-maximum suppression</a:t>
            </a:r>
          </a:p>
        </p:txBody>
      </p:sp>
      <p:pic>
        <p:nvPicPr>
          <p:cNvPr id="7" name="Picture 6" descr="NMSIN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1193" y="2000425"/>
            <a:ext cx="6488973" cy="447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2FDD0B-6257-416C-B674-B9EDB5BBD89A}"/>
              </a:ext>
            </a:extLst>
          </p:cNvPr>
          <p:cNvSpPr/>
          <p:nvPr/>
        </p:nvSpPr>
        <p:spPr>
          <a:xfrm>
            <a:off x="930623" y="2000425"/>
            <a:ext cx="4149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Need to use points which are </a:t>
            </a:r>
            <a:r>
              <a:rPr lang="en-GB" sz="2400" dirty="0">
                <a:solidFill>
                  <a:srgbClr val="0066FF"/>
                </a:solidFill>
              </a:rPr>
              <a:t>not</a:t>
            </a:r>
            <a:r>
              <a:rPr lang="en-GB" sz="2400" dirty="0"/>
              <a:t> on the image grid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17F4D9-8122-4BBF-A3DB-62E9EEDA41C4}"/>
              </a:ext>
            </a:extLst>
          </p:cNvPr>
          <p:cNvSpPr/>
          <p:nvPr/>
        </p:nvSpPr>
        <p:spPr>
          <a:xfrm>
            <a:off x="930622" y="3141159"/>
            <a:ext cx="3251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Uses linear interpolation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37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Hysteresis </a:t>
            </a:r>
            <a:r>
              <a:rPr lang="en-GB" sz="3600" dirty="0" err="1"/>
              <a:t>thresholding</a:t>
            </a:r>
            <a:r>
              <a:rPr lang="en-GB" sz="3600" dirty="0"/>
              <a:t> transfer function</a:t>
            </a:r>
          </a:p>
        </p:txBody>
      </p:sp>
      <p:pic>
        <p:nvPicPr>
          <p:cNvPr id="7" name="Picture 6" descr="HYSTER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0222" y="1887220"/>
            <a:ext cx="8085761" cy="46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4B4403-37DA-4071-B953-C765E9E35559}"/>
              </a:ext>
            </a:extLst>
          </p:cNvPr>
          <p:cNvSpPr/>
          <p:nvPr/>
        </p:nvSpPr>
        <p:spPr>
          <a:xfrm>
            <a:off x="838200" y="1887220"/>
            <a:ext cx="2169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66FF"/>
                </a:solidFill>
              </a:rPr>
              <a:t>Lower threshold </a:t>
            </a:r>
            <a:r>
              <a:rPr lang="en-GB" sz="2400" dirty="0">
                <a:solidFill>
                  <a:prstClr val="black"/>
                </a:solidFill>
              </a:rPr>
              <a:t>= average </a:t>
            </a:r>
            <a:r>
              <a:rPr lang="en-GB" sz="2400" dirty="0">
                <a:solidFill>
                  <a:srgbClr val="FF0000"/>
                </a:solidFill>
              </a:rPr>
              <a:t>noise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24DF0D-D547-424F-AA53-72D71462206A}"/>
              </a:ext>
            </a:extLst>
          </p:cNvPr>
          <p:cNvSpPr/>
          <p:nvPr/>
        </p:nvSpPr>
        <p:spPr>
          <a:xfrm>
            <a:off x="838200" y="3592755"/>
            <a:ext cx="29183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66FF"/>
                </a:solidFill>
              </a:rPr>
              <a:t>Upper threshold </a:t>
            </a:r>
            <a:r>
              <a:rPr lang="en-GB" sz="2400" dirty="0"/>
              <a:t>= average </a:t>
            </a:r>
            <a:r>
              <a:rPr lang="en-GB" sz="2400" dirty="0">
                <a:solidFill>
                  <a:srgbClr val="FF0000"/>
                </a:solidFill>
              </a:rPr>
              <a:t>feature</a:t>
            </a:r>
            <a:r>
              <a:rPr lang="en-GB" sz="2400" dirty="0"/>
              <a:t> boundary</a:t>
            </a:r>
          </a:p>
        </p:txBody>
      </p:sp>
    </p:spTree>
    <p:extLst>
      <p:ext uri="{BB962C8B-B14F-4D97-AF65-F5344CB8AC3E}">
        <p14:creationId xmlns:p14="http://schemas.microsoft.com/office/powerpoint/2010/main" val="76530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Action of non-maximum suppression and hysteresis </a:t>
            </a:r>
            <a:r>
              <a:rPr lang="en-GB" sz="3600" dirty="0" err="1"/>
              <a:t>thresholding</a:t>
            </a:r>
            <a:endParaRPr lang="en-GB" sz="3600" dirty="0"/>
          </a:p>
        </p:txBody>
      </p:sp>
      <p:pic>
        <p:nvPicPr>
          <p:cNvPr id="9" name="Picture 8" descr="NONMAX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4703" y="1666528"/>
            <a:ext cx="6831280" cy="482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7B17C3-17AF-44C3-A1F5-80FD5C53700B}"/>
              </a:ext>
            </a:extLst>
          </p:cNvPr>
          <p:cNvSpPr/>
          <p:nvPr/>
        </p:nvSpPr>
        <p:spPr>
          <a:xfrm>
            <a:off x="838200" y="1954014"/>
            <a:ext cx="308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Walk along </a:t>
            </a:r>
            <a:r>
              <a:rPr lang="en-GB" sz="2400" dirty="0">
                <a:solidFill>
                  <a:srgbClr val="0066FF"/>
                </a:solidFill>
              </a:rPr>
              <a:t>top</a:t>
            </a:r>
            <a:r>
              <a:rPr lang="en-GB" sz="2400" dirty="0"/>
              <a:t> of ridge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DDD1CF-0D40-4FBB-8009-07F167D94B75}"/>
              </a:ext>
            </a:extLst>
          </p:cNvPr>
          <p:cNvSpPr/>
          <p:nvPr/>
        </p:nvSpPr>
        <p:spPr>
          <a:xfrm>
            <a:off x="838199" y="2717449"/>
            <a:ext cx="3530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Gives thin edges in the </a:t>
            </a:r>
            <a:r>
              <a:rPr lang="en-GB" sz="2400" dirty="0">
                <a:solidFill>
                  <a:srgbClr val="0066FF"/>
                </a:solidFill>
              </a:rPr>
              <a:t>right</a:t>
            </a:r>
            <a:r>
              <a:rPr lang="en-GB" sz="2400" dirty="0"/>
              <a:t> place</a:t>
            </a:r>
          </a:p>
        </p:txBody>
      </p:sp>
    </p:spTree>
    <p:extLst>
      <p:ext uri="{BB962C8B-B14F-4D97-AF65-F5344CB8AC3E}">
        <p14:creationId xmlns:p14="http://schemas.microsoft.com/office/powerpoint/2010/main" val="214675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Comparing hysteresis </a:t>
            </a:r>
            <a:r>
              <a:rPr lang="en-GB" sz="3600" dirty="0" err="1"/>
              <a:t>thresholding</a:t>
            </a:r>
            <a:r>
              <a:rPr lang="en-GB" sz="3600" dirty="0"/>
              <a:t> with uniform </a:t>
            </a:r>
            <a:r>
              <a:rPr lang="en-GB" sz="3600" dirty="0" err="1"/>
              <a:t>thresholding</a:t>
            </a:r>
            <a:endParaRPr lang="en-GB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33" y="1973873"/>
            <a:ext cx="8694933" cy="3142262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FC3FA7A-4391-41B7-BE5E-283FBDFF6AB6}"/>
              </a:ext>
            </a:extLst>
          </p:cNvPr>
          <p:cNvSpPr/>
          <p:nvPr/>
        </p:nvSpPr>
        <p:spPr>
          <a:xfrm>
            <a:off x="1845435" y="5287541"/>
            <a:ext cx="9398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Hysteresis thresholding gives </a:t>
            </a:r>
            <a:r>
              <a:rPr lang="en-GB" sz="2400" dirty="0">
                <a:solidFill>
                  <a:srgbClr val="FF0000"/>
                </a:solidFill>
              </a:rPr>
              <a:t>all</a:t>
            </a:r>
            <a:r>
              <a:rPr lang="en-GB" sz="2400" dirty="0"/>
              <a:t> points &gt; upper threshold</a:t>
            </a:r>
          </a:p>
          <a:p>
            <a:r>
              <a:rPr lang="en-GB" sz="2400" dirty="0"/>
              <a:t>				plus </a:t>
            </a:r>
            <a:r>
              <a:rPr lang="en-GB" sz="2400" dirty="0">
                <a:solidFill>
                  <a:srgbClr val="FF0000"/>
                </a:solidFill>
              </a:rPr>
              <a:t>any</a:t>
            </a:r>
            <a:r>
              <a:rPr lang="en-GB" sz="2400" dirty="0"/>
              <a:t> connected points &gt; lower threshold</a:t>
            </a:r>
          </a:p>
        </p:txBody>
      </p:sp>
    </p:spTree>
    <p:extLst>
      <p:ext uri="{BB962C8B-B14F-4D97-AF65-F5344CB8AC3E}">
        <p14:creationId xmlns:p14="http://schemas.microsoft.com/office/powerpoint/2010/main" val="239931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619</Words>
  <Application>Microsoft Macintosh PowerPoint</Application>
  <PresentationFormat>Widescreen</PresentationFormat>
  <Paragraphs>117</Paragraphs>
  <Slides>26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Lecture 7 Further Edge Detection </vt:lpstr>
      <vt:lpstr>Content</vt:lpstr>
      <vt:lpstr>Applying Sobel operator</vt:lpstr>
      <vt:lpstr>Stages in Canny edge detection operator </vt:lpstr>
      <vt:lpstr>Canny edge detection operator </vt:lpstr>
      <vt:lpstr>Interpolation in non-maximum suppression</vt:lpstr>
      <vt:lpstr>Hysteresis thresholding transfer function</vt:lpstr>
      <vt:lpstr>Action of non-maximum suppression and hysteresis thresholding</vt:lpstr>
      <vt:lpstr>Comparing hysteresis thresholding with uniform thresholding</vt:lpstr>
      <vt:lpstr>Comparing Canny with Sobel</vt:lpstr>
      <vt:lpstr>Comparing Canny with Sobel</vt:lpstr>
      <vt:lpstr>Comparing Canny with Sobel</vt:lpstr>
      <vt:lpstr>First and second order edge detection</vt:lpstr>
      <vt:lpstr>Edge detection via the Laplacian operator</vt:lpstr>
      <vt:lpstr>Edge detection is about differentiation</vt:lpstr>
      <vt:lpstr>Mathbelts on…</vt:lpstr>
      <vt:lpstr>Google: “Laplacian of Gaussian”</vt:lpstr>
      <vt:lpstr>Shape of Laplacian of Gaussian operator</vt:lpstr>
      <vt:lpstr>Zero crossing detection</vt:lpstr>
      <vt:lpstr>Marr-Hildreth edge detection</vt:lpstr>
      <vt:lpstr>Comparison of edge detection operators</vt:lpstr>
      <vt:lpstr>Main points so far</vt:lpstr>
      <vt:lpstr>Advanced: Phase Congruency</vt:lpstr>
      <vt:lpstr>Advanced: localised feature extraction </vt:lpstr>
      <vt:lpstr>Advanced: localised feature extraction </vt:lpstr>
      <vt:lpstr>Advanced – saliency</vt:lpstr>
    </vt:vector>
  </TitlesOfParts>
  <Company>SCCM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Mark S Nixon</dc:creator>
  <cp:lastModifiedBy>Xiaohao Cai</cp:lastModifiedBy>
  <cp:revision>113</cp:revision>
  <dcterms:created xsi:type="dcterms:W3CDTF">2015-09-30T14:03:40Z</dcterms:created>
  <dcterms:modified xsi:type="dcterms:W3CDTF">2021-10-06T17:42:50Z</dcterms:modified>
</cp:coreProperties>
</file>