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74" r:id="rId4"/>
    <p:sldId id="275" r:id="rId5"/>
    <p:sldId id="303" r:id="rId6"/>
    <p:sldId id="286" r:id="rId7"/>
    <p:sldId id="288" r:id="rId8"/>
    <p:sldId id="292" r:id="rId9"/>
    <p:sldId id="300" r:id="rId10"/>
    <p:sldId id="287" r:id="rId11"/>
    <p:sldId id="304" r:id="rId12"/>
    <p:sldId id="276" r:id="rId13"/>
    <p:sldId id="277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6" r:id="rId22"/>
    <p:sldId id="305" r:id="rId23"/>
    <p:sldId id="293" r:id="rId24"/>
    <p:sldId id="278" r:id="rId25"/>
    <p:sldId id="291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0" autoAdjust="0"/>
    <p:restoredTop sz="82313"/>
  </p:normalViewPr>
  <p:slideViewPr>
    <p:cSldViewPr snapToGrid="0">
      <p:cViewPr varScale="1">
        <p:scale>
          <a:sx n="74" d="100"/>
          <a:sy n="74" d="100"/>
        </p:scale>
        <p:origin x="20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Curse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Talking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gradient/angle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8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\theta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(small</a:t>
            </a:r>
            <a:r>
              <a:rPr lang="zh-CN" altLang="en-US" dirty="0"/>
              <a:t> </a:t>
            </a:r>
            <a:r>
              <a:rPr lang="en-US" altLang="zh-CN" dirty="0"/>
              <a:t>patches)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location.</a:t>
            </a:r>
            <a:r>
              <a:rPr lang="zh-CN" alt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6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 fashioned Sweetie shop, </a:t>
            </a:r>
            <a:r>
              <a:rPr lang="en-GB" dirty="0" err="1"/>
              <a:t>winchester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g"/><Relationship Id="rId5" Type="http://schemas.openxmlformats.org/officeDocument/2006/relationships/image" Target="../media/image2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file:///D:\IPBOOK\WINMCD\CHAP5\EYE_GR0.BM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jpg"/><Relationship Id="rId10" Type="http://schemas.openxmlformats.org/officeDocument/2006/relationships/image" Target="../media/image9.png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058057/comparing-irises-images-with-opencv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/>
              <a:t>Lecture </a:t>
            </a:r>
            <a:r>
              <a:rPr lang="en-GB" dirty="0"/>
              <a:t>9</a:t>
            </a:r>
            <a:r>
              <a:rPr lang="en-GB"/>
              <a:t> </a:t>
            </a:r>
            <a:r>
              <a:rPr lang="en-GB" dirty="0"/>
              <a:t>Finding More Shapes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can we go from conic sections to general shapes?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60268"/>
              </p:ext>
            </p:extLst>
          </p:nvPr>
        </p:nvGraphicFramePr>
        <p:xfrm>
          <a:off x="114298" y="5613401"/>
          <a:ext cx="1870912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sz="1400" baseline="0" dirty="0"/>
                        <a:t>215-246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3" y="5760733"/>
            <a:ext cx="731232" cy="9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it up…..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Now it’s a </a:t>
            </a:r>
            <a:r>
              <a:rPr lang="en-GB" altLang="en-US" dirty="0">
                <a:solidFill>
                  <a:srgbClr val="0000FF"/>
                </a:solidFill>
              </a:rPr>
              <a:t>3D</a:t>
            </a:r>
            <a:r>
              <a:rPr lang="en-GB" altLang="en-US" dirty="0"/>
              <a:t> accumulator, fast algorithms are available</a:t>
            </a:r>
          </a:p>
          <a:p>
            <a:pPr marL="0" indent="0">
              <a:buNone/>
            </a:pPr>
            <a:r>
              <a:rPr lang="en-GB" altLang="en-US" dirty="0"/>
              <a:t>E.g. by </a:t>
            </a:r>
            <a:r>
              <a:rPr lang="en-GB" altLang="en-US" dirty="0">
                <a:solidFill>
                  <a:srgbClr val="0000FF"/>
                </a:solidFill>
              </a:rPr>
              <a:t>differentiation</a:t>
            </a:r>
          </a:p>
          <a:p>
            <a:pPr marL="0" indent="0">
              <a:buNone/>
            </a:pPr>
            <a:r>
              <a:rPr lang="en-GB" altLang="en-US" dirty="0"/>
              <a:t>Differentiating				   gives</a:t>
            </a:r>
          </a:p>
          <a:p>
            <a:pPr marL="0" indent="0">
              <a:buNone/>
            </a:pPr>
            <a:endParaRPr lang="en-GB" alt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GB" alt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>
              <a:solidFill>
                <a:srgbClr val="0000CC"/>
              </a:solidFill>
            </a:endParaRPr>
          </a:p>
          <a:p>
            <a:endParaRPr lang="en-GB" altLang="en-US" dirty="0">
              <a:solidFill>
                <a:srgbClr val="0000CC"/>
              </a:solidFill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3"/>
              <p:cNvSpPr txBox="1"/>
              <p:nvPr/>
            </p:nvSpPr>
            <p:spPr bwMode="auto">
              <a:xfrm>
                <a:off x="7659711" y="2688829"/>
                <a:ext cx="2089150" cy="7768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9711" y="2688829"/>
                <a:ext cx="2089150" cy="776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9551"/>
              </p:ext>
            </p:extLst>
          </p:nvPr>
        </p:nvGraphicFramePr>
        <p:xfrm>
          <a:off x="3863175" y="3826812"/>
          <a:ext cx="41211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4" imgW="1955520" imgH="469800" progId="Equation.DSMT4">
                  <p:embed/>
                </p:oleObj>
              </mc:Choice>
              <mc:Fallback>
                <p:oleObj name="Equation" r:id="rId4" imgW="1955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175" y="3826812"/>
                        <a:ext cx="41211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4D1B4-8AF1-4C3B-96B0-69A57CAA859E}"/>
                  </a:ext>
                </a:extLst>
              </p:cNvPr>
              <p:cNvSpPr txBox="1"/>
              <p:nvPr/>
            </p:nvSpPr>
            <p:spPr>
              <a:xfrm>
                <a:off x="4386263" y="4876859"/>
                <a:ext cx="2176814" cy="1073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34D1B4-8AF1-4C3B-96B0-69A57CAA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63" y="4876859"/>
                <a:ext cx="2176814" cy="1073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D26C1C1-C368-42C7-8C27-CF1A38A4EF23}"/>
              </a:ext>
            </a:extLst>
          </p:cNvPr>
          <p:cNvSpPr/>
          <p:nvPr/>
        </p:nvSpPr>
        <p:spPr>
          <a:xfrm>
            <a:off x="5772150" y="5229225"/>
            <a:ext cx="866775" cy="721261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7CDEF-D8E8-4FA8-95FF-19144AFB2DF3}"/>
              </a:ext>
            </a:extLst>
          </p:cNvPr>
          <p:cNvSpPr/>
          <p:nvPr/>
        </p:nvSpPr>
        <p:spPr>
          <a:xfrm>
            <a:off x="6932360" y="5359022"/>
            <a:ext cx="3300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dirty="0">
                <a:solidFill>
                  <a:srgbClr val="FF0000"/>
                </a:solidFill>
              </a:rPr>
              <a:t>This is the edge direction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865F0-A7D2-416E-8F98-CEDF631C07FC}"/>
              </a:ext>
            </a:extLst>
          </p:cNvPr>
          <p:cNvSpPr/>
          <p:nvPr/>
        </p:nvSpPr>
        <p:spPr>
          <a:xfrm>
            <a:off x="930622" y="3411621"/>
            <a:ext cx="942742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altLang="en-US" sz="2800" dirty="0">
                <a:solidFill>
                  <a:prstClr val="black"/>
                </a:solidFill>
              </a:rPr>
              <a:t>Substitute back into Eqn. for 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D3321-6AA7-4924-BE03-EF60D0FDAED6}"/>
              </a:ext>
            </a:extLst>
          </p:cNvPr>
          <p:cNvSpPr/>
          <p:nvPr/>
        </p:nvSpPr>
        <p:spPr>
          <a:xfrm>
            <a:off x="8381915" y="4067246"/>
            <a:ext cx="2574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2D accumulator 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DA6DC960-38FC-4968-8BA5-CED151C6D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6137"/>
              </p:ext>
            </p:extLst>
          </p:nvPr>
        </p:nvGraphicFramePr>
        <p:xfrm>
          <a:off x="3103563" y="2773024"/>
          <a:ext cx="3346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9" imgW="1587500" imgH="279400" progId="Equation.DSMT4">
                  <p:embed/>
                </p:oleObj>
              </mc:Choice>
              <mc:Fallback>
                <p:oleObj name="Equation" r:id="rId9" imgW="1587500" imgH="279400" progId="Equation.DSMT4">
                  <p:embed/>
                  <p:pic>
                    <p:nvPicPr>
                      <p:cNvPr id="100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773024"/>
                        <a:ext cx="33464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4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1" y="-265072"/>
            <a:ext cx="10515600" cy="1325563"/>
          </a:xfrm>
        </p:spPr>
        <p:txBody>
          <a:bodyPr/>
          <a:lstStyle/>
          <a:p>
            <a:r>
              <a:rPr lang="en-GB" dirty="0"/>
              <a:t>Fireside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D49597B-7A9F-814B-A005-D70DA5D4D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8" y="3908856"/>
            <a:ext cx="2832100" cy="210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E2B3E-8E66-6349-B43A-E5EC7F538713}"/>
              </a:ext>
            </a:extLst>
          </p:cNvPr>
          <p:cNvSpPr txBox="1"/>
          <p:nvPr/>
        </p:nvSpPr>
        <p:spPr>
          <a:xfrm>
            <a:off x="1569308" y="6091881"/>
            <a:ext cx="17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Circle</a:t>
            </a:r>
            <a:endParaRPr lang="en-US" sz="2400" dirty="0"/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9ECD93BE-8BD3-F24A-B9B8-7EC8315608F3}"/>
              </a:ext>
            </a:extLst>
          </p:cNvPr>
          <p:cNvGrpSpPr>
            <a:grpSpLocks/>
          </p:cNvGrpSpPr>
          <p:nvPr/>
        </p:nvGrpSpPr>
        <p:grpSpPr bwMode="auto">
          <a:xfrm>
            <a:off x="7957399" y="3152452"/>
            <a:ext cx="3384550" cy="2735262"/>
            <a:chOff x="2018" y="2115"/>
            <a:chExt cx="2132" cy="1723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0F73FACB-BA34-FD4C-AE46-0326D693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15"/>
              <a:ext cx="2132" cy="17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0AA369EB-12D2-EB40-85CD-61D08D65C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2115"/>
              <a:ext cx="1633" cy="15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A6CF18B2-71B9-2A40-985D-0AC67B9A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15"/>
              <a:ext cx="795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2" name="Object 37">
              <a:extLst>
                <a:ext uri="{FF2B5EF4-FFF2-40B4-BE49-F238E27FC236}">
                  <a16:creationId xmlns:a16="http://schemas.microsoft.com/office/drawing/2014/main" id="{A5A58866-21A7-C840-A2EF-97ABAF326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2533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5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9834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533"/>
                          <a:ext cx="16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9">
              <a:extLst>
                <a:ext uri="{FF2B5EF4-FFF2-40B4-BE49-F238E27FC236}">
                  <a16:creationId xmlns:a16="http://schemas.microsoft.com/office/drawing/2014/main" id="{3C6F22D1-E405-2C48-970C-944FBF4B3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7" y="2142"/>
            <a:ext cx="13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6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9834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142"/>
                          <a:ext cx="13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961309-94DB-034E-B3BF-54507F96C48F}"/>
              </a:ext>
            </a:extLst>
          </p:cNvPr>
          <p:cNvSpPr txBox="1"/>
          <p:nvPr/>
        </p:nvSpPr>
        <p:spPr>
          <a:xfrm>
            <a:off x="9253593" y="6091880"/>
            <a:ext cx="17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Line</a:t>
            </a:r>
            <a:endParaRPr lang="en-US" sz="2400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77AF3EC-7EF6-BD4C-B909-8BEFF4E1B6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5" y="1139598"/>
            <a:ext cx="3454400" cy="2425700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C58E851-755C-7B47-A461-50A1E0CC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63" y="1678661"/>
            <a:ext cx="2489200" cy="1282700"/>
          </a:xfrm>
          <a:prstGeom prst="rect">
            <a:avLst/>
          </a:prstGeom>
        </p:spPr>
      </p:pic>
      <p:graphicFrame>
        <p:nvGraphicFramePr>
          <p:cNvPr id="19" name="Object 32">
            <a:extLst>
              <a:ext uri="{FF2B5EF4-FFF2-40B4-BE49-F238E27FC236}">
                <a16:creationId xmlns:a16="http://schemas.microsoft.com/office/drawing/2014/main" id="{02F20DCF-B648-8641-BD2E-980146864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35391"/>
              </p:ext>
            </p:extLst>
          </p:nvPr>
        </p:nvGraphicFramePr>
        <p:xfrm>
          <a:off x="8373324" y="2508422"/>
          <a:ext cx="2706852" cy="43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983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24" y="2508422"/>
                        <a:ext cx="2706852" cy="439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10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Arbitrary Shapes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Use </a:t>
            </a:r>
            <a:r>
              <a:rPr lang="en-GB" altLang="en-US" sz="2400" dirty="0">
                <a:solidFill>
                  <a:srgbClr val="0000FF"/>
                </a:solidFill>
              </a:rPr>
              <a:t>Generalised</a:t>
            </a:r>
            <a:r>
              <a:rPr lang="en-GB" altLang="en-US" sz="2400" dirty="0"/>
              <a:t> HT</a:t>
            </a:r>
          </a:p>
          <a:p>
            <a:r>
              <a:rPr lang="en-GB" altLang="en-US" sz="2400" dirty="0"/>
              <a:t>Form (discrete) </a:t>
            </a:r>
            <a:r>
              <a:rPr lang="en-GB" altLang="en-US" sz="2400" dirty="0">
                <a:solidFill>
                  <a:srgbClr val="0000FF"/>
                </a:solidFill>
              </a:rPr>
              <a:t>look-up-table</a:t>
            </a:r>
            <a:r>
              <a:rPr lang="en-GB" altLang="en-US" sz="2400" dirty="0"/>
              <a:t> (R-table)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Vote</a:t>
            </a:r>
            <a:r>
              <a:rPr lang="en-GB" altLang="en-US" sz="2400" dirty="0"/>
              <a:t> via look-up-table</a:t>
            </a:r>
          </a:p>
          <a:p>
            <a:endParaRPr lang="en-US" alt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46156" y="3518117"/>
            <a:ext cx="1549830" cy="1053884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865748" y="5432157"/>
            <a:ext cx="448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Need to start somewhere</a:t>
            </a:r>
          </a:p>
        </p:txBody>
      </p:sp>
    </p:spTree>
    <p:extLst>
      <p:ext uri="{BB962C8B-B14F-4D97-AF65-F5344CB8AC3E}">
        <p14:creationId xmlns:p14="http://schemas.microsoft.com/office/powerpoint/2010/main" val="32905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920712" y="2448733"/>
            <a:ext cx="1549830" cy="1053884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865748" y="5432157"/>
            <a:ext cx="448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Measure edge direction</a:t>
            </a:r>
          </a:p>
        </p:txBody>
      </p:sp>
    </p:spTree>
    <p:extLst>
      <p:ext uri="{BB962C8B-B14F-4D97-AF65-F5344CB8AC3E}">
        <p14:creationId xmlns:p14="http://schemas.microsoft.com/office/powerpoint/2010/main" val="10537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80848" y="2851688"/>
            <a:ext cx="2595966" cy="1573078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865748" y="5432157"/>
            <a:ext cx="448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Determine length and direction to reference point</a:t>
            </a:r>
          </a:p>
        </p:txBody>
      </p:sp>
    </p:spTree>
    <p:extLst>
      <p:ext uri="{BB962C8B-B14F-4D97-AF65-F5344CB8AC3E}">
        <p14:creationId xmlns:p14="http://schemas.microsoft.com/office/powerpoint/2010/main" val="12668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248524" y="2798634"/>
            <a:ext cx="3964499" cy="1573078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865748" y="5432157"/>
            <a:ext cx="448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Store length and direction indexed by edge direction</a:t>
            </a:r>
          </a:p>
        </p:txBody>
      </p:sp>
    </p:spTree>
    <p:extLst>
      <p:ext uri="{BB962C8B-B14F-4D97-AF65-F5344CB8AC3E}">
        <p14:creationId xmlns:p14="http://schemas.microsoft.com/office/powerpoint/2010/main" val="12300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636839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5748" y="5432157"/>
            <a:ext cx="448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Edge direction is not a unique description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91193" y="2138766"/>
            <a:ext cx="1193370" cy="15808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34093" y="1846425"/>
            <a:ext cx="1193370" cy="15808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5748" y="6113838"/>
            <a:ext cx="448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Gives noise in accumulator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7DACE57-3995-B245-B980-002D57E66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56" y="501849"/>
            <a:ext cx="3361434" cy="11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58D7-B82F-4E9D-A6BA-65E709DA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 for 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B5CB-F5FA-4D34-A3FF-8A45AB16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Determine</a:t>
            </a:r>
            <a:r>
              <a:rPr lang="en-GB" dirty="0"/>
              <a:t> centre of template shape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0000FF"/>
                </a:solidFill>
              </a:rPr>
              <a:t>Form</a:t>
            </a:r>
            <a:r>
              <a:rPr lang="en-GB" dirty="0"/>
              <a:t> R-table from template shape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R-table to </a:t>
            </a:r>
            <a:r>
              <a:rPr lang="en-GB" dirty="0">
                <a:solidFill>
                  <a:srgbClr val="0000FF"/>
                </a:solidFill>
              </a:rPr>
              <a:t>vote</a:t>
            </a:r>
            <a:r>
              <a:rPr lang="en-GB" dirty="0"/>
              <a:t> for points in the real image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edge points &gt; threshold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edge direction(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all R-table entries with direction(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Vote in accumulator (@distance, @direction)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Argmax(accumulator) </a:t>
            </a:r>
            <a:r>
              <a:rPr lang="en-GB" dirty="0"/>
              <a:t>gives </a:t>
            </a:r>
            <a:r>
              <a:rPr lang="en-GB" dirty="0">
                <a:solidFill>
                  <a:srgbClr val="0000FF"/>
                </a:solidFill>
              </a:rPr>
              <a:t>centre co-ordinates </a:t>
            </a:r>
            <a:r>
              <a:rPr lang="en-GB" dirty="0"/>
              <a:t>of shape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9483BF7-FCFC-4724-998C-C06E4D7D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51125-440C-4760-8016-FD82640C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more versions of the Hough transform are possible?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its limits?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 it be used to detect shapes that are not given by an equation?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Arbitrary Shapes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Use </a:t>
            </a:r>
            <a:r>
              <a:rPr lang="en-GB" altLang="en-US" sz="2400" dirty="0">
                <a:solidFill>
                  <a:srgbClr val="0000FF"/>
                </a:solidFill>
              </a:rPr>
              <a:t>Generalised</a:t>
            </a:r>
            <a:r>
              <a:rPr lang="en-GB" altLang="en-US" sz="2400" dirty="0"/>
              <a:t> HT</a:t>
            </a:r>
          </a:p>
          <a:p>
            <a:r>
              <a:rPr lang="en-GB" altLang="en-US" sz="2400" dirty="0"/>
              <a:t>Form (discrete) </a:t>
            </a:r>
            <a:r>
              <a:rPr lang="en-GB" altLang="en-US" sz="2400" dirty="0">
                <a:solidFill>
                  <a:srgbClr val="0000FF"/>
                </a:solidFill>
              </a:rPr>
              <a:t>look-up-ta</a:t>
            </a:r>
            <a:r>
              <a:rPr lang="en-GB" altLang="en-US" sz="2400" dirty="0">
                <a:solidFill>
                  <a:srgbClr val="0000CC"/>
                </a:solidFill>
              </a:rPr>
              <a:t>ble</a:t>
            </a:r>
            <a:r>
              <a:rPr lang="en-GB" altLang="en-US" sz="2400" dirty="0"/>
              <a:t> (R-table)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Vote</a:t>
            </a:r>
            <a:r>
              <a:rPr lang="en-GB" altLang="en-US" sz="2400" dirty="0"/>
              <a:t> via look-up-table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Scale</a:t>
            </a:r>
            <a:r>
              <a:rPr lang="en-GB" altLang="en-US" sz="2400" dirty="0"/>
              <a:t>? scale R-table voting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Orientation</a:t>
            </a:r>
            <a:r>
              <a:rPr lang="en-GB" altLang="en-US" sz="2400" dirty="0"/>
              <a:t>? Rotate R-table voting</a:t>
            </a:r>
          </a:p>
          <a:p>
            <a:r>
              <a:rPr lang="en-GB" altLang="en-US" sz="2400" dirty="0"/>
              <a:t>Inherent </a:t>
            </a:r>
            <a:r>
              <a:rPr lang="en-GB" altLang="en-US" sz="2400" dirty="0">
                <a:solidFill>
                  <a:srgbClr val="0000FF"/>
                </a:solidFill>
              </a:rPr>
              <a:t>problems</a:t>
            </a:r>
            <a:r>
              <a:rPr lang="en-GB" altLang="en-US" sz="2400" dirty="0"/>
              <a:t> with discretisation</a:t>
            </a:r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R-table Construction</a:t>
            </a:r>
          </a:p>
        </p:txBody>
      </p:sp>
      <p:pic>
        <p:nvPicPr>
          <p:cNvPr id="103430" name="Picture 6" descr="F5-2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00213"/>
            <a:ext cx="6408738" cy="39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1" name="Picture 7" descr="F5-2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68" y="3649883"/>
            <a:ext cx="37084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091193" y="2138766"/>
            <a:ext cx="1193370" cy="15808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34093" y="1846425"/>
            <a:ext cx="1193370" cy="1580827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73E5AB-970E-A845-9D50-890B641A0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2" y="379413"/>
            <a:ext cx="3822700" cy="132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D2429-B719-1745-A93A-14259D693FCE}"/>
              </a:ext>
            </a:extLst>
          </p:cNvPr>
          <p:cNvSpPr txBox="1"/>
          <p:nvPr/>
        </p:nvSpPr>
        <p:spPr>
          <a:xfrm>
            <a:off x="8896865" y="1846425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Scale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4F2B6-6212-D44B-9FBA-0F6B8E6CD3EB}"/>
              </a:ext>
            </a:extLst>
          </p:cNvPr>
          <p:cNvSpPr txBox="1"/>
          <p:nvPr/>
        </p:nvSpPr>
        <p:spPr>
          <a:xfrm>
            <a:off x="10225762" y="1846425"/>
            <a:ext cx="161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Orientation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68434-BB63-174E-B35D-4E7034932D64}"/>
              </a:ext>
            </a:extLst>
          </p:cNvPr>
          <p:cNvCxnSpPr>
            <a:cxnSpLocks/>
          </p:cNvCxnSpPr>
          <p:nvPr/>
        </p:nvCxnSpPr>
        <p:spPr>
          <a:xfrm flipV="1">
            <a:off x="9346389" y="1479855"/>
            <a:ext cx="91792" cy="4407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019787-C261-A649-BAA6-D8ECEF44649B}"/>
              </a:ext>
            </a:extLst>
          </p:cNvPr>
          <p:cNvCxnSpPr>
            <a:cxnSpLocks/>
          </p:cNvCxnSpPr>
          <p:nvPr/>
        </p:nvCxnSpPr>
        <p:spPr>
          <a:xfrm flipV="1">
            <a:off x="10857966" y="1479855"/>
            <a:ext cx="91792" cy="4407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4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Fireside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CCDAFBE-4EAE-8846-9D0A-1E889EDC2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10"/>
            <a:ext cx="5035457" cy="41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4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inspection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48827">
            <a:off x="258899" y="2606864"/>
            <a:ext cx="4621239" cy="2687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074" y="2650008"/>
            <a:ext cx="4828303" cy="2546969"/>
          </a:xfrm>
          <a:prstGeom prst="rect">
            <a:avLst/>
          </a:prstGeom>
        </p:spPr>
      </p:pic>
      <p:pic>
        <p:nvPicPr>
          <p:cNvPr id="9224" name="Picture 8" descr="Machine Vision and Deep Learning in Food Industry Quality Insp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296">
            <a:off x="2915387" y="432543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achine vision case studies and technical articles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702">
            <a:off x="6420438" y="1050279"/>
            <a:ext cx="4220005" cy="279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52676">
            <a:off x="6410951" y="3587386"/>
            <a:ext cx="4646100" cy="28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Active Contours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530658"/>
            <a:ext cx="10515600" cy="4351338"/>
          </a:xfrm>
        </p:spPr>
        <p:txBody>
          <a:bodyPr/>
          <a:lstStyle/>
          <a:p>
            <a:r>
              <a:rPr lang="en-GB" altLang="en-US" sz="2400" dirty="0"/>
              <a:t>For </a:t>
            </a:r>
            <a:r>
              <a:rPr lang="en-GB" altLang="en-US" sz="2400" dirty="0">
                <a:solidFill>
                  <a:srgbClr val="0000FF"/>
                </a:solidFill>
              </a:rPr>
              <a:t>unknown</a:t>
            </a:r>
            <a:r>
              <a:rPr lang="en-GB" altLang="en-US" sz="2400" dirty="0"/>
              <a:t> arbitrary shapes: extract by </a:t>
            </a:r>
            <a:r>
              <a:rPr lang="en-GB" altLang="en-US" sz="2400" dirty="0">
                <a:solidFill>
                  <a:srgbClr val="0000FF"/>
                </a:solidFill>
              </a:rPr>
              <a:t>evolution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Elastic band </a:t>
            </a:r>
            <a:r>
              <a:rPr lang="en-GB" altLang="en-US" sz="2400" dirty="0"/>
              <a:t>analogy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Balloon</a:t>
            </a:r>
            <a:r>
              <a:rPr lang="en-GB" altLang="en-US" sz="2400" dirty="0"/>
              <a:t> analogy</a:t>
            </a:r>
          </a:p>
          <a:p>
            <a:r>
              <a:rPr lang="en-GB" altLang="en-US" sz="2400" dirty="0"/>
              <a:t>Discrete vs. continuous</a:t>
            </a:r>
          </a:p>
          <a:p>
            <a:r>
              <a:rPr lang="en-GB" altLang="en-US" sz="2400" dirty="0">
                <a:solidFill>
                  <a:srgbClr val="0000FF"/>
                </a:solidFill>
              </a:rPr>
              <a:t>Volcanoes</a:t>
            </a:r>
            <a:r>
              <a:rPr lang="en-GB" altLang="en-US" sz="2400" dirty="0"/>
              <a:t>?</a:t>
            </a:r>
            <a:endParaRPr lang="en-US" altLang="en-US" sz="2400" dirty="0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6" name="Picture 8" descr="D:\IPBOOK\WINMCD\CHAP5\EYE_GR0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890964"/>
            <a:ext cx="1882775" cy="18827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3875089"/>
            <a:ext cx="1914525" cy="19145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3859214"/>
            <a:ext cx="1944688" cy="19446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524001" y="28241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3860800"/>
            <a:ext cx="1944687" cy="19446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3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active contours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3" y="1540442"/>
            <a:ext cx="9443954" cy="5111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points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7207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</a:t>
            </a:r>
            <a:r>
              <a:rPr lang="en-GB" dirty="0">
                <a:solidFill>
                  <a:srgbClr val="0000FF"/>
                </a:solidFill>
              </a:rPr>
              <a:t>conic sections </a:t>
            </a:r>
            <a:r>
              <a:rPr lang="en-GB" dirty="0"/>
              <a:t>become more complex and take more time</a:t>
            </a:r>
          </a:p>
          <a:p>
            <a:pPr marL="722313" indent="-722313">
              <a:buNone/>
            </a:pPr>
            <a:r>
              <a:rPr lang="en-GB" dirty="0"/>
              <a:t>2 – can use </a:t>
            </a:r>
            <a:r>
              <a:rPr lang="en-GB" dirty="0">
                <a:solidFill>
                  <a:srgbClr val="0000FF"/>
                </a:solidFill>
              </a:rPr>
              <a:t>Generalised Hough Transform </a:t>
            </a:r>
            <a:r>
              <a:rPr lang="en-GB" dirty="0"/>
              <a:t>for complex shapes</a:t>
            </a:r>
          </a:p>
          <a:p>
            <a:pPr marL="722313" indent="-722313">
              <a:buNone/>
            </a:pPr>
            <a:r>
              <a:rPr lang="en-GB" dirty="0"/>
              <a:t>3 – </a:t>
            </a:r>
            <a:r>
              <a:rPr lang="en-GB" dirty="0">
                <a:solidFill>
                  <a:srgbClr val="0000FF"/>
                </a:solidFill>
              </a:rPr>
              <a:t>shape detection </a:t>
            </a:r>
            <a:r>
              <a:rPr lang="en-GB" dirty="0"/>
              <a:t>IS computer vision. Many more approaches</a:t>
            </a:r>
          </a:p>
          <a:p>
            <a:pPr marL="722313" indent="-722313">
              <a:buNone/>
            </a:pPr>
            <a:endParaRPr lang="en-GB" dirty="0"/>
          </a:p>
          <a:p>
            <a:pPr marL="722313" indent="-722313">
              <a:buNone/>
            </a:pPr>
            <a:r>
              <a:rPr lang="en-GB" dirty="0"/>
              <a:t>Let’s see how computer vision can work</a:t>
            </a:r>
          </a:p>
          <a:p>
            <a:pPr marL="722313" indent="-722313">
              <a:buNone/>
            </a:pPr>
            <a:endParaRPr lang="en-GB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DB7A30-0484-4651-9F95-3C7C40B9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115FC-5262-4869-AAB4-E15FD0D43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Hough Transform for Circles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81567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Again, it’s </a:t>
            </a:r>
            <a:r>
              <a:rPr lang="en-GB" altLang="en-US" sz="2400" dirty="0">
                <a:solidFill>
                  <a:srgbClr val="0000FF"/>
                </a:solidFill>
              </a:rPr>
              <a:t>duality</a:t>
            </a:r>
            <a:r>
              <a:rPr lang="en-GB" altLang="en-US" sz="2400" dirty="0"/>
              <a:t>: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000CC"/>
              </a:solidFill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72153"/>
              </p:ext>
            </p:extLst>
          </p:nvPr>
        </p:nvGraphicFramePr>
        <p:xfrm>
          <a:off x="3541713" y="1722438"/>
          <a:ext cx="3346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3" imgW="1587500" imgH="279400" progId="Equation.DSMT4">
                  <p:embed/>
                </p:oleObj>
              </mc:Choice>
              <mc:Fallback>
                <p:oleObj name="Equation" r:id="rId3" imgW="1587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1722438"/>
                        <a:ext cx="33464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71DA4D-A429-4C28-BE8D-FE1B7321E862}"/>
              </a:ext>
            </a:extLst>
          </p:cNvPr>
          <p:cNvSpPr/>
          <p:nvPr/>
        </p:nvSpPr>
        <p:spPr>
          <a:xfrm>
            <a:off x="1420390" y="2967194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altLang="en-US" sz="2400" dirty="0">
                <a:solidFill>
                  <a:prstClr val="black"/>
                </a:solidFill>
              </a:rPr>
              <a:t>Points:		centre:	</a:t>
            </a:r>
            <a:r>
              <a:rPr lang="en-GB" altLang="en-US" sz="2400" dirty="0">
                <a:solidFill>
                  <a:srgbClr val="FF0000"/>
                </a:solidFill>
              </a:rPr>
              <a:t>	       </a:t>
            </a:r>
            <a:r>
              <a:rPr lang="en-GB" altLang="en-US" sz="2400" dirty="0">
                <a:solidFill>
                  <a:prstClr val="black"/>
                </a:solidFill>
              </a:rPr>
              <a:t>radius: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ADF87-2628-4824-BD05-8687124783EB}"/>
              </a:ext>
            </a:extLst>
          </p:cNvPr>
          <p:cNvSpPr/>
          <p:nvPr/>
        </p:nvSpPr>
        <p:spPr>
          <a:xfrm>
            <a:off x="1420390" y="3645712"/>
            <a:ext cx="6096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altLang="en-US" sz="2400" dirty="0">
                <a:solidFill>
                  <a:prstClr val="black"/>
                </a:solidFill>
              </a:rPr>
              <a:t>     “	                  “                                 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91459" y="2965747"/>
                <a:ext cx="532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59" y="2965747"/>
                <a:ext cx="532325" cy="369332"/>
              </a:xfrm>
              <a:prstGeom prst="rect">
                <a:avLst/>
              </a:prstGeom>
              <a:blipFill>
                <a:blip r:embed="rId7"/>
                <a:stretch>
                  <a:fillRect l="-6897" r="-1379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43679" y="2965747"/>
                <a:ext cx="737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9" y="2965747"/>
                <a:ext cx="737638" cy="369332"/>
              </a:xfrm>
              <a:prstGeom prst="rect">
                <a:avLst/>
              </a:prstGeom>
              <a:blipFill>
                <a:blip r:embed="rId8"/>
                <a:stretch>
                  <a:fillRect l="-10744" r="-661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90092" y="2965747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92" y="2965747"/>
                <a:ext cx="221536" cy="369332"/>
              </a:xfrm>
              <a:prstGeom prst="rect">
                <a:avLst/>
              </a:prstGeom>
              <a:blipFill>
                <a:blip r:embed="rId9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88802" y="3573517"/>
                <a:ext cx="737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02" y="3573517"/>
                <a:ext cx="737638" cy="369332"/>
              </a:xfrm>
              <a:prstGeom prst="rect">
                <a:avLst/>
              </a:prstGeom>
              <a:blipFill>
                <a:blip r:embed="rId10"/>
                <a:stretch>
                  <a:fillRect l="-9917" r="-661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90719" y="3573517"/>
                <a:ext cx="532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19" y="3573517"/>
                <a:ext cx="532325" cy="369332"/>
              </a:xfrm>
              <a:prstGeom prst="rect">
                <a:avLst/>
              </a:prstGeom>
              <a:blipFill>
                <a:blip r:embed="rId11"/>
                <a:stretch>
                  <a:fillRect l="-8046" r="-1379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90092" y="3573517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092" y="3573517"/>
                <a:ext cx="221536" cy="369332"/>
              </a:xfrm>
              <a:prstGeom prst="rect">
                <a:avLst/>
              </a:prstGeom>
              <a:blipFill>
                <a:blip r:embed="rId12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3" grpId="0"/>
      <p:bldP spid="16" grpId="0"/>
      <p:bldP spid="2" grpId="0"/>
      <p:bldP spid="18" grpId="0"/>
      <p:bldP spid="4" grpId="0"/>
      <p:bldP spid="20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74638"/>
            <a:ext cx="8964613" cy="1143000"/>
          </a:xfrm>
        </p:spPr>
        <p:txBody>
          <a:bodyPr/>
          <a:lstStyle/>
          <a:p>
            <a:r>
              <a:rPr lang="en-GB" altLang="en-US" sz="4000"/>
              <a:t>Circle Voting and Accumulator Space</a:t>
            </a:r>
          </a:p>
        </p:txBody>
      </p:sp>
      <p:pic>
        <p:nvPicPr>
          <p:cNvPr id="101380" name="Picture 4" descr="F5-1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33" y="1557338"/>
            <a:ext cx="4378325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1" name="Picture 5" descr="F5-1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83" y="1484313"/>
            <a:ext cx="421798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0358-641D-41B9-A9A6-FAFBDFFB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B5CAB-36B0-462F-9AC4-F98AF93BA720}"/>
              </a:ext>
            </a:extLst>
          </p:cNvPr>
          <p:cNvSpPr/>
          <p:nvPr/>
        </p:nvSpPr>
        <p:spPr>
          <a:xfrm>
            <a:off x="638175" y="1659345"/>
            <a:ext cx="11258550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!look at all points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edge(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y,x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)&gt;threshold	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!check significance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r=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min_r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!do values of radius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theta = 0,2*pi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!go around a circle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x0=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*cos(theta)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!generate 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0=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*sin(theta)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!generate y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x0    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PLUS 1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!vote in accumulator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x0  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argmax(</a:t>
            </a:r>
            <a:r>
              <a:rPr lang="en-GB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GB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	</a:t>
            </a:r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!peak gives parameters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2A5755-D815-44FE-8E4D-FBB62B36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B2C76-6133-47B1-BD70-E3C02837F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184437-4903-41FD-A4E7-8B3AA4FD1300}"/>
              </a:ext>
            </a:extLst>
          </p:cNvPr>
          <p:cNvSpPr/>
          <p:nvPr/>
        </p:nvSpPr>
        <p:spPr>
          <a:xfrm>
            <a:off x="1707223" y="525945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D84D7-1DA6-4B51-870A-CB9CC1595139}"/>
              </a:ext>
            </a:extLst>
          </p:cNvPr>
          <p:cNvSpPr/>
          <p:nvPr/>
        </p:nvSpPr>
        <p:spPr>
          <a:xfrm>
            <a:off x="4974298" y="482636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159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73240" cy="1325563"/>
          </a:xfrm>
        </p:spPr>
        <p:txBody>
          <a:bodyPr/>
          <a:lstStyle/>
          <a:p>
            <a:r>
              <a:rPr lang="en-GB" dirty="0"/>
              <a:t>Applying the HT for circles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94335" y="2711132"/>
            <a:ext cx="2613025" cy="163957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93280" y="2651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066115"/>
              </p:ext>
            </p:extLst>
          </p:nvPr>
        </p:nvGraphicFramePr>
        <p:xfrm>
          <a:off x="5720080" y="2438400"/>
          <a:ext cx="3477752" cy="218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r:id="rId6" imgW="6370416" imgH="4007235" progId="CorelDraw.Graphic.19">
                  <p:embed/>
                </p:oleObj>
              </mc:Choice>
              <mc:Fallback>
                <p:oleObj r:id="rId6" imgW="6370416" imgH="4007235" progId="CorelDraw.Graphic.19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080" y="2438400"/>
                        <a:ext cx="3477752" cy="2185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9122410" y="1823402"/>
            <a:ext cx="2667008" cy="1676833"/>
          </a:xfrm>
          <a:prstGeom prst="rect">
            <a:avLst/>
          </a:prstGeom>
        </p:spPr>
      </p:pic>
      <p:pic>
        <p:nvPicPr>
          <p:cNvPr id="12" name="Picture 11" descr="../../Images/Chapter5/Results/Fig_Code5_8/EyeCircle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37" y="3669665"/>
            <a:ext cx="2714675" cy="1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10"/>
          <a:stretch>
            <a:fillRect/>
          </a:stretch>
        </p:blipFill>
        <p:spPr>
          <a:xfrm>
            <a:off x="3203575" y="2715453"/>
            <a:ext cx="2603836" cy="1630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51280" y="4617720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520" y="4617720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(Sobel) edges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7840" y="5516880"/>
            <a:ext cx="2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small and large circles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6880" y="4617720"/>
            <a:ext cx="13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319752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Integrodifferential</a:t>
            </a:r>
            <a:r>
              <a:rPr lang="en-GB" dirty="0"/>
              <a:t> operator?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2" y="1825625"/>
            <a:ext cx="3542136" cy="2662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2393" y="6176963"/>
            <a:ext cx="462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https://stackoverflow.com/questions/27058057/comparing-irises-images-with-opencv</a:t>
            </a:r>
            <a:r>
              <a:rPr lang="en-GB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361" y="4063217"/>
            <a:ext cx="3011704" cy="1978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196" name="Picture 4" descr="Biometrics iris recogni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92" y="2880996"/>
            <a:ext cx="4430183" cy="2489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lenses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8245">
            <a:off x="3774378" y="1578097"/>
            <a:ext cx="4230359" cy="3176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8708">
            <a:off x="1534413" y="3833974"/>
            <a:ext cx="2562225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10240">
            <a:off x="7509111" y="3463397"/>
            <a:ext cx="3552801" cy="22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6AC6-4465-44C9-B93E-4F375E5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to conic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459-D38F-4C33-84A2-072C7B6A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Ellipse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C9196-9B31-4D6D-84AA-AEAF8778F803}"/>
                  </a:ext>
                </a:extLst>
              </p:cNvPr>
              <p:cNvSpPr txBox="1"/>
              <p:nvPr/>
            </p:nvSpPr>
            <p:spPr>
              <a:xfrm>
                <a:off x="4350586" y="1825625"/>
                <a:ext cx="3490827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C9196-9B31-4D6D-84AA-AEAF8778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86" y="1825625"/>
                <a:ext cx="3490827" cy="741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9D201B5-5EDD-466B-9FFD-DBD97B583A9F}"/>
              </a:ext>
            </a:extLst>
          </p:cNvPr>
          <p:cNvSpPr/>
          <p:nvPr/>
        </p:nvSpPr>
        <p:spPr>
          <a:xfrm>
            <a:off x="838200" y="2739509"/>
            <a:ext cx="654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Described by 4 parameters. If each has </a:t>
            </a:r>
            <a:r>
              <a:rPr lang="en-GB" sz="2400" dirty="0">
                <a:solidFill>
                  <a:srgbClr val="FF0000"/>
                </a:solidFill>
              </a:rPr>
              <a:t>100</a:t>
            </a:r>
            <a:r>
              <a:rPr lang="en-GB" sz="2400" dirty="0"/>
              <a:t> values,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DDECE-1A7B-4189-ABC9-7E643D06B319}"/>
              </a:ext>
            </a:extLst>
          </p:cNvPr>
          <p:cNvSpPr/>
          <p:nvPr/>
        </p:nvSpPr>
        <p:spPr>
          <a:xfrm>
            <a:off x="2244813" y="3233642"/>
            <a:ext cx="63674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</a:rPr>
              <a:t>accumulator size = 10</a:t>
            </a:r>
            <a:r>
              <a:rPr lang="en-GB" sz="2400" baseline="30000" dirty="0">
                <a:solidFill>
                  <a:prstClr val="black"/>
                </a:solidFill>
              </a:rPr>
              <a:t>2 </a:t>
            </a:r>
            <a:r>
              <a:rPr lang="en-GB" sz="2400" dirty="0">
                <a:solidFill>
                  <a:prstClr val="black"/>
                </a:solidFill>
              </a:rPr>
              <a:t>×10</a:t>
            </a:r>
            <a:r>
              <a:rPr lang="en-GB" sz="2400" baseline="30000" dirty="0">
                <a:solidFill>
                  <a:prstClr val="black"/>
                </a:solidFill>
              </a:rPr>
              <a:t>2 </a:t>
            </a:r>
            <a:r>
              <a:rPr lang="en-GB" sz="2400" dirty="0">
                <a:solidFill>
                  <a:prstClr val="black"/>
                </a:solidFill>
              </a:rPr>
              <a:t>×10</a:t>
            </a:r>
            <a:r>
              <a:rPr lang="en-GB" sz="2400" baseline="30000" dirty="0">
                <a:solidFill>
                  <a:prstClr val="black"/>
                </a:solidFill>
              </a:rPr>
              <a:t>2 </a:t>
            </a:r>
            <a:r>
              <a:rPr lang="en-GB" sz="2400" dirty="0">
                <a:solidFill>
                  <a:prstClr val="black"/>
                </a:solidFill>
              </a:rPr>
              <a:t>×10</a:t>
            </a:r>
            <a:r>
              <a:rPr lang="en-GB" sz="2400" baseline="30000" dirty="0">
                <a:solidFill>
                  <a:prstClr val="black"/>
                </a:solidFill>
              </a:rPr>
              <a:t>2</a:t>
            </a:r>
            <a:r>
              <a:rPr lang="en-GB" sz="2400" dirty="0">
                <a:solidFill>
                  <a:prstClr val="black"/>
                </a:solidFill>
              </a:rPr>
              <a:t>= 10</a:t>
            </a:r>
            <a:r>
              <a:rPr lang="en-GB" sz="2400" baseline="30000" dirty="0">
                <a:solidFill>
                  <a:prstClr val="black"/>
                </a:solidFill>
              </a:rPr>
              <a:t>8</a:t>
            </a:r>
            <a:r>
              <a:rPr lang="en-GB" sz="2400" dirty="0">
                <a:solidFill>
                  <a:prstClr val="black"/>
                </a:solidFill>
              </a:rPr>
              <a:t>=0.1GB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DB6CF-6C34-4001-AC78-D25A76C1A212}"/>
              </a:ext>
            </a:extLst>
          </p:cNvPr>
          <p:cNvSpPr/>
          <p:nvPr/>
        </p:nvSpPr>
        <p:spPr>
          <a:xfrm>
            <a:off x="838200" y="3713773"/>
            <a:ext cx="456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Add </a:t>
            </a:r>
            <a:r>
              <a:rPr lang="en-GB" sz="2400" dirty="0">
                <a:solidFill>
                  <a:srgbClr val="FF0000"/>
                </a:solidFill>
              </a:rPr>
              <a:t>rotation</a:t>
            </a:r>
            <a:r>
              <a:rPr lang="en-GB" sz="2400" dirty="0"/>
              <a:t>, that’s </a:t>
            </a:r>
            <a:r>
              <a:rPr lang="en-GB" sz="2400" dirty="0">
                <a:solidFill>
                  <a:prstClr val="black"/>
                </a:solidFill>
              </a:rPr>
              <a:t>10GB …. Ouch!</a:t>
            </a:r>
            <a:r>
              <a:rPr lang="en-GB" sz="24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B2D94-8A7C-4C5F-9100-4F39809105B1}"/>
              </a:ext>
            </a:extLst>
          </p:cNvPr>
          <p:cNvSpPr/>
          <p:nvPr/>
        </p:nvSpPr>
        <p:spPr>
          <a:xfrm>
            <a:off x="838200" y="4249607"/>
            <a:ext cx="1045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Motivates approaches to </a:t>
            </a:r>
            <a:r>
              <a:rPr lang="en-GB" sz="2400" dirty="0">
                <a:solidFill>
                  <a:srgbClr val="FF0000"/>
                </a:solidFill>
              </a:rPr>
              <a:t>save memory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improve speed </a:t>
            </a:r>
            <a:r>
              <a:rPr lang="en-GB" sz="2400" dirty="0"/>
              <a:t>(since result is optimal)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6142E71-23C3-4DB9-9812-4EA79D6CF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F6F19-F2CC-48A1-887B-0F53C7C33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652</Words>
  <Application>Microsoft Macintosh PowerPoint</Application>
  <PresentationFormat>Widescreen</PresentationFormat>
  <Paragraphs>128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CorelDraw.Graphic.19</vt:lpstr>
      <vt:lpstr>Lecture 9 Finding More Shapes </vt:lpstr>
      <vt:lpstr>Content</vt:lpstr>
      <vt:lpstr>Hough Transform for Circles</vt:lpstr>
      <vt:lpstr>Circle Voting and Accumulator Space</vt:lpstr>
      <vt:lpstr>Pseudocode</vt:lpstr>
      <vt:lpstr>Applying the HT for circles</vt:lpstr>
      <vt:lpstr>Integrodifferential operator?</vt:lpstr>
      <vt:lpstr>Contact lenses</vt:lpstr>
      <vt:lpstr>Extensions to conic sections</vt:lpstr>
      <vt:lpstr>Speeding it up…..</vt:lpstr>
      <vt:lpstr>Fireside</vt:lpstr>
      <vt:lpstr>Arbitrary Shapes</vt:lpstr>
      <vt:lpstr>R-table Construction</vt:lpstr>
      <vt:lpstr>R-table Construction</vt:lpstr>
      <vt:lpstr>R-table Construction</vt:lpstr>
      <vt:lpstr>R-table Construction</vt:lpstr>
      <vt:lpstr>R-table Construction</vt:lpstr>
      <vt:lpstr>R-table Construction</vt:lpstr>
      <vt:lpstr>Procedure for GHT</vt:lpstr>
      <vt:lpstr>Arbitrary Shapes</vt:lpstr>
      <vt:lpstr>R-table Construction</vt:lpstr>
      <vt:lpstr>Fireside</vt:lpstr>
      <vt:lpstr>Visual inspection</vt:lpstr>
      <vt:lpstr>Active Contours</vt:lpstr>
      <vt:lpstr>Geometric active contours</vt:lpstr>
      <vt:lpstr>Main points so far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141</cp:revision>
  <dcterms:created xsi:type="dcterms:W3CDTF">2015-09-30T14:03:40Z</dcterms:created>
  <dcterms:modified xsi:type="dcterms:W3CDTF">2021-10-06T18:21:39Z</dcterms:modified>
</cp:coreProperties>
</file>