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8" r:id="rId3"/>
    <p:sldId id="289" r:id="rId4"/>
    <p:sldId id="297" r:id="rId5"/>
    <p:sldId id="279" r:id="rId6"/>
    <p:sldId id="282" r:id="rId7"/>
    <p:sldId id="281" r:id="rId8"/>
    <p:sldId id="309" r:id="rId9"/>
    <p:sldId id="306" r:id="rId10"/>
    <p:sldId id="307" r:id="rId11"/>
    <p:sldId id="308" r:id="rId12"/>
    <p:sldId id="304" r:id="rId13"/>
    <p:sldId id="310" r:id="rId14"/>
    <p:sldId id="301" r:id="rId15"/>
    <p:sldId id="287" r:id="rId16"/>
    <p:sldId id="290" r:id="rId17"/>
    <p:sldId id="291" r:id="rId18"/>
    <p:sldId id="292" r:id="rId19"/>
    <p:sldId id="295" r:id="rId20"/>
    <p:sldId id="272" r:id="rId21"/>
    <p:sldId id="293" r:id="rId22"/>
    <p:sldId id="294" r:id="rId23"/>
    <p:sldId id="296" r:id="rId24"/>
    <p:sldId id="284" r:id="rId25"/>
    <p:sldId id="283" r:id="rId26"/>
    <p:sldId id="285" r:id="rId27"/>
    <p:sldId id="288" r:id="rId28"/>
    <p:sldId id="29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6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1" y="2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40BA5-B906-4507-A229-2BBCC9372479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F08C7-A0E1-4BE5-A494-6905F5AE4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546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F08C7-A0E1-4BE5-A494-6905F5AE412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81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J&amp;S fish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711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7919" y="5838040"/>
            <a:ext cx="1713137" cy="938315"/>
          </a:xfrm>
          <a:prstGeom prst="rect">
            <a:avLst/>
          </a:prstGeom>
        </p:spPr>
      </p:pic>
      <p:pic>
        <p:nvPicPr>
          <p:cNvPr id="8" name="Picture 14" descr="I:\electronics_computer_science_black_logo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267952" y="5997575"/>
            <a:ext cx="180975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546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22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83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36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26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79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64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86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85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38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49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316A3-9A52-4073-88E9-1F0525049C7A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5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5.jpg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3.png"/><Relationship Id="rId4" Type="http://schemas.openxmlformats.org/officeDocument/2006/relationships/image" Target="../media/image25.wmf"/><Relationship Id="rId9" Type="http://schemas.openxmlformats.org/officeDocument/2006/relationships/image" Target="../media/image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GB" dirty="0"/>
              <a:t>Lecture 8 Finding Shapes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COMP3204 </a:t>
            </a:r>
            <a:r>
              <a:rPr lang="en-GB" dirty="0"/>
              <a:t>Computer Vision</a:t>
            </a:r>
          </a:p>
          <a:p>
            <a:endParaRPr lang="en-GB" dirty="0"/>
          </a:p>
          <a:p>
            <a:r>
              <a:rPr lang="en-GB" sz="3600" b="1" dirty="0">
                <a:solidFill>
                  <a:srgbClr val="0070C0"/>
                </a:solidFill>
              </a:rPr>
              <a:t>How can we group points to find shapes?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767817"/>
              </p:ext>
            </p:extLst>
          </p:nvPr>
        </p:nvGraphicFramePr>
        <p:xfrm>
          <a:off x="114298" y="5613401"/>
          <a:ext cx="1870912" cy="117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059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Book </a:t>
                      </a:r>
                    </a:p>
                    <a:p>
                      <a:r>
                        <a:rPr lang="en-GB" dirty="0"/>
                        <a:t>pp</a:t>
                      </a:r>
                      <a:r>
                        <a:rPr lang="en-GB" baseline="0" dirty="0"/>
                        <a:t> </a:t>
                      </a:r>
                    </a:p>
                    <a:p>
                      <a:r>
                        <a:rPr lang="en-GB" sz="1400" baseline="0"/>
                        <a:t>225-239; 247-254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58" y="5724994"/>
            <a:ext cx="777654" cy="96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85B7-0DA5-487D-96A0-5AF7CD36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 and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180E6-7B99-4F91-91A1-416969281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>
                    <a:solidFill>
                      <a:srgbClr val="0066FF"/>
                    </a:solidFill>
                  </a:rPr>
                  <a:t>Convolution</a:t>
                </a:r>
                <a:r>
                  <a:rPr lang="en-GB" sz="2400" dirty="0"/>
                  <a:t> is about </a:t>
                </a:r>
                <a:r>
                  <a:rPr lang="en-GB" sz="2400" dirty="0">
                    <a:solidFill>
                      <a:srgbClr val="FF0000"/>
                    </a:solidFill>
                  </a:rPr>
                  <a:t>application</a:t>
                </a:r>
                <a:r>
                  <a:rPr lang="en-GB" sz="2400" dirty="0"/>
                  <a:t> of a template</a:t>
                </a:r>
              </a:p>
              <a:p>
                <a:pPr marL="0" indent="0">
                  <a:buNone/>
                </a:pPr>
                <a:r>
                  <a:rPr lang="en-GB" sz="2400" dirty="0"/>
                  <a:t>	and involves </a:t>
                </a:r>
                <a:r>
                  <a:rPr lang="en-GB" sz="2400" dirty="0">
                    <a:solidFill>
                      <a:srgbClr val="FF0000"/>
                    </a:solidFill>
                  </a:rPr>
                  <a:t>flipping</a:t>
                </a:r>
                <a:r>
                  <a:rPr lang="en-GB" sz="2400" dirty="0"/>
                  <a:t> the template</a:t>
                </a:r>
                <a:r>
                  <a:rPr lang="en-GB" sz="2400" b="1" dirty="0"/>
                  <a:t>	</a:t>
                </a:r>
                <a14:m>
                  <m:oMath xmlns:m="http://schemas.openxmlformats.org/officeDocument/2006/math"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sz="2400" b="1" i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2400" b="1" i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0"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0">
                                <a:latin typeface="Cambria Math" panose="02040503050406030204" pitchFamily="18" charset="0"/>
                              </a:rPr>
                              <m:t>𝐓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	or by </a:t>
                </a:r>
                <a:r>
                  <a:rPr lang="en-GB" sz="2400" dirty="0">
                    <a:solidFill>
                      <a:srgbClr val="FF0000"/>
                    </a:solidFill>
                  </a:rPr>
                  <a:t>multiplying</a:t>
                </a:r>
                <a:r>
                  <a:rPr lang="en-GB" sz="2400" dirty="0"/>
                  <a:t> the transforms	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sz="2400" b="1" i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1" i="0"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</m:d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1">
                            <a:latin typeface="Cambria Math" panose="02040503050406030204" pitchFamily="18" charset="0"/>
                          </a:rPr>
                          <m:t>𝐓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180E6-7B99-4F91-91A1-416969281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40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98468050-77CC-47E5-823E-58B609C84EB5}"/>
              </a:ext>
            </a:extLst>
          </p:cNvPr>
          <p:cNvSpPr/>
          <p:nvPr/>
        </p:nvSpPr>
        <p:spPr>
          <a:xfrm>
            <a:off x="8664832" y="3277286"/>
            <a:ext cx="420130" cy="416560"/>
          </a:xfrm>
          <a:prstGeom prst="ellipse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4" name="Isosceles Triangle 3"/>
          <p:cNvSpPr/>
          <p:nvPr/>
        </p:nvSpPr>
        <p:spPr>
          <a:xfrm rot="1424033">
            <a:off x="7813353" y="-126796"/>
            <a:ext cx="2770468" cy="2121763"/>
          </a:xfrm>
          <a:prstGeom prst="triangle">
            <a:avLst/>
          </a:prstGeom>
          <a:solidFill>
            <a:schemeClr val="bg1"/>
          </a:solidFill>
          <a:ln w="825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tx1"/>
                </a:solidFill>
              </a:rPr>
              <a:t>Beware centring with transforms</a:t>
            </a:r>
          </a:p>
          <a:p>
            <a:pPr algn="ctr"/>
            <a:endParaRPr lang="en-GB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93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85B7-0DA5-487D-96A0-5AF7CD36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 and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180E6-7B99-4F91-91A1-416969281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>
                    <a:solidFill>
                      <a:srgbClr val="0066FF"/>
                    </a:solidFill>
                  </a:rPr>
                  <a:t>Convolution</a:t>
                </a:r>
                <a:r>
                  <a:rPr lang="en-GB" sz="2400" dirty="0"/>
                  <a:t> is about </a:t>
                </a:r>
                <a:r>
                  <a:rPr lang="en-GB" sz="2400" dirty="0">
                    <a:solidFill>
                      <a:srgbClr val="FF0000"/>
                    </a:solidFill>
                  </a:rPr>
                  <a:t>application</a:t>
                </a:r>
                <a:r>
                  <a:rPr lang="en-GB" sz="2400" dirty="0"/>
                  <a:t> of a template</a:t>
                </a:r>
              </a:p>
              <a:p>
                <a:pPr marL="0" indent="0">
                  <a:buNone/>
                </a:pPr>
                <a:r>
                  <a:rPr lang="en-GB" sz="2400" dirty="0"/>
                  <a:t>	and involves </a:t>
                </a:r>
                <a:r>
                  <a:rPr lang="en-GB" sz="2400" dirty="0">
                    <a:solidFill>
                      <a:srgbClr val="FF0000"/>
                    </a:solidFill>
                  </a:rPr>
                  <a:t>flipping</a:t>
                </a:r>
                <a:r>
                  <a:rPr lang="en-GB" sz="2400" dirty="0"/>
                  <a:t> the template</a:t>
                </a:r>
                <a:r>
                  <a:rPr lang="en-GB" sz="2400" b="1" dirty="0"/>
                  <a:t>	</a:t>
                </a:r>
                <a14:m>
                  <m:oMath xmlns:m="http://schemas.openxmlformats.org/officeDocument/2006/math"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sz="2400" b="1" i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2400" b="1" i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0"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0">
                                <a:latin typeface="Cambria Math" panose="02040503050406030204" pitchFamily="18" charset="0"/>
                              </a:rPr>
                              <m:t>𝐓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	or by </a:t>
                </a:r>
                <a:r>
                  <a:rPr lang="en-GB" sz="2400" dirty="0">
                    <a:solidFill>
                      <a:srgbClr val="FF0000"/>
                    </a:solidFill>
                  </a:rPr>
                  <a:t>multiplying</a:t>
                </a:r>
                <a:r>
                  <a:rPr lang="en-GB" sz="2400" dirty="0"/>
                  <a:t> the transforms	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sz="2400" b="1" i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1" i="0"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</m:d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1">
                            <a:latin typeface="Cambria Math" panose="02040503050406030204" pitchFamily="18" charset="0"/>
                          </a:rPr>
                          <m:t>𝐓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GB" sz="2400" dirty="0">
                    <a:solidFill>
                      <a:srgbClr val="0066FF"/>
                    </a:solidFill>
                  </a:rPr>
                  <a:t>Correlation</a:t>
                </a:r>
                <a:r>
                  <a:rPr lang="en-GB" sz="2400" dirty="0"/>
                  <a:t> is about </a:t>
                </a:r>
                <a:r>
                  <a:rPr lang="en-GB" sz="2400" dirty="0">
                    <a:solidFill>
                      <a:srgbClr val="FF0000"/>
                    </a:solidFill>
                  </a:rPr>
                  <a:t>matching</a:t>
                </a:r>
                <a:r>
                  <a:rPr lang="en-GB" sz="2400" dirty="0"/>
                  <a:t> of a template	</a:t>
                </a:r>
                <a14:m>
                  <m:oMath xmlns:m="http://schemas.openxmlformats.org/officeDocument/2006/math">
                    <m:r>
                      <a:rPr lang="en-GB" sz="2400" b="1" i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GB" sz="2400" i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GB" sz="2400" b="1" i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GB" sz="2400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sz="2400" i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GB" sz="24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GB" sz="2400" i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d>
                        <m:r>
                          <a:rPr lang="en-GB" sz="2400" i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GB" sz="2400" i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>
                                <a:latin typeface="Cambria Math" panose="02040503050406030204" pitchFamily="18" charset="0"/>
                              </a:rPr>
                              <m:t>𝐓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b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180E6-7B99-4F91-91A1-416969281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40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E85AF51C-9660-4330-8FD3-B7B93469BF8C}"/>
              </a:ext>
            </a:extLst>
          </p:cNvPr>
          <p:cNvSpPr/>
          <p:nvPr/>
        </p:nvSpPr>
        <p:spPr>
          <a:xfrm>
            <a:off x="9196997" y="4261686"/>
            <a:ext cx="1046480" cy="416560"/>
          </a:xfrm>
          <a:prstGeom prst="ellipse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9" name="Isosceles Triangle 8"/>
          <p:cNvSpPr/>
          <p:nvPr/>
        </p:nvSpPr>
        <p:spPr>
          <a:xfrm rot="1424033">
            <a:off x="7813353" y="-126796"/>
            <a:ext cx="2770468" cy="2121763"/>
          </a:xfrm>
          <a:prstGeom prst="triangle">
            <a:avLst/>
          </a:prstGeom>
          <a:solidFill>
            <a:schemeClr val="bg1"/>
          </a:solidFill>
          <a:ln w="825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tx1"/>
                </a:solidFill>
              </a:rPr>
              <a:t>Beware centring with transforms</a:t>
            </a:r>
          </a:p>
          <a:p>
            <a:pPr algn="ctr"/>
            <a:endParaRPr lang="en-GB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19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85B7-0DA5-487D-96A0-5AF7CD36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 and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180E6-7B99-4F91-91A1-416969281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>
                    <a:solidFill>
                      <a:srgbClr val="0066FF"/>
                    </a:solidFill>
                  </a:rPr>
                  <a:t>Convolution</a:t>
                </a:r>
                <a:r>
                  <a:rPr lang="en-GB" sz="2400" dirty="0"/>
                  <a:t> is about </a:t>
                </a:r>
                <a:r>
                  <a:rPr lang="en-GB" sz="2400" dirty="0">
                    <a:solidFill>
                      <a:srgbClr val="FF0000"/>
                    </a:solidFill>
                  </a:rPr>
                  <a:t>application</a:t>
                </a:r>
                <a:r>
                  <a:rPr lang="en-GB" sz="2400" dirty="0"/>
                  <a:t> of a template</a:t>
                </a:r>
              </a:p>
              <a:p>
                <a:pPr marL="0" indent="0">
                  <a:buNone/>
                </a:pPr>
                <a:r>
                  <a:rPr lang="en-GB" sz="2400" dirty="0"/>
                  <a:t>	and involves </a:t>
                </a:r>
                <a:r>
                  <a:rPr lang="en-GB" sz="2400" dirty="0">
                    <a:solidFill>
                      <a:srgbClr val="FF0000"/>
                    </a:solidFill>
                  </a:rPr>
                  <a:t>flipping</a:t>
                </a:r>
                <a:r>
                  <a:rPr lang="en-GB" sz="2400" dirty="0"/>
                  <a:t> the template</a:t>
                </a:r>
                <a:r>
                  <a:rPr lang="en-GB" sz="2400" b="1" dirty="0"/>
                  <a:t>	</a:t>
                </a:r>
                <a14:m>
                  <m:oMath xmlns:m="http://schemas.openxmlformats.org/officeDocument/2006/math"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sz="2400" b="1" i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2400" b="1" i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0"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0">
                                <a:latin typeface="Cambria Math" panose="02040503050406030204" pitchFamily="18" charset="0"/>
                              </a:rPr>
                              <m:t>𝐓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	or by </a:t>
                </a:r>
                <a:r>
                  <a:rPr lang="en-GB" sz="2400" dirty="0">
                    <a:solidFill>
                      <a:srgbClr val="FF0000"/>
                    </a:solidFill>
                  </a:rPr>
                  <a:t>multiplying</a:t>
                </a:r>
                <a:r>
                  <a:rPr lang="en-GB" sz="2400" dirty="0"/>
                  <a:t> the transforms	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sz="2400" b="1" i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1" i="0"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</m:d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1">
                            <a:latin typeface="Cambria Math" panose="02040503050406030204" pitchFamily="18" charset="0"/>
                          </a:rPr>
                          <m:t>𝐓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GB" sz="2400" dirty="0">
                    <a:solidFill>
                      <a:srgbClr val="0066FF"/>
                    </a:solidFill>
                  </a:rPr>
                  <a:t>Correlation</a:t>
                </a:r>
                <a:r>
                  <a:rPr lang="en-GB" sz="2400" dirty="0"/>
                  <a:t> is about </a:t>
                </a:r>
                <a:r>
                  <a:rPr lang="en-GB" sz="2400" dirty="0">
                    <a:solidFill>
                      <a:srgbClr val="FF0000"/>
                    </a:solidFill>
                  </a:rPr>
                  <a:t>matching</a:t>
                </a:r>
                <a:r>
                  <a:rPr lang="en-GB" sz="2400" dirty="0"/>
                  <a:t> of a template	</a:t>
                </a:r>
                <a14:m>
                  <m:oMath xmlns:m="http://schemas.openxmlformats.org/officeDocument/2006/math">
                    <m:r>
                      <a:rPr lang="en-GB" sz="2400" b="1" i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GB" sz="2400" i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GB" sz="2400" b="1" i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GB" sz="2400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sz="2400" i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GB" sz="24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GB" sz="2400" i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d>
                        <m:r>
                          <a:rPr lang="en-GB" sz="2400" i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GB" sz="2400" i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>
                                <a:latin typeface="Cambria Math" panose="02040503050406030204" pitchFamily="18" charset="0"/>
                              </a:rPr>
                              <m:t>𝐓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b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400" dirty="0"/>
                  <a:t>so we need to </a:t>
                </a:r>
                <a:r>
                  <a:rPr lang="en-GB" sz="2400" dirty="0">
                    <a:solidFill>
                      <a:srgbClr val="FF0000"/>
                    </a:solidFill>
                  </a:rPr>
                  <a:t>flip</a:t>
                </a:r>
                <a:r>
                  <a:rPr lang="en-GB" sz="2400" dirty="0"/>
                  <a:t> the Fourier template	 </a:t>
                </a:r>
                <a14:m>
                  <m:oMath xmlns:m="http://schemas.openxmlformats.org/officeDocument/2006/math">
                    <m:r>
                      <a:rPr lang="en-GB" sz="2400" b="1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GB" sz="240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GB" sz="2400" b="1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1"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</m:d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.×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GB" sz="2400" b="1">
                            <a:latin typeface="Cambria Math" panose="02040503050406030204" pitchFamily="18" charset="0"/>
                          </a:rPr>
                          <m:t>𝐓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180E6-7B99-4F91-91A1-416969281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40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3E2E0971-B3A4-4957-9075-0528B775058B}"/>
              </a:ext>
            </a:extLst>
          </p:cNvPr>
          <p:cNvSpPr/>
          <p:nvPr/>
        </p:nvSpPr>
        <p:spPr>
          <a:xfrm>
            <a:off x="9407201" y="5138591"/>
            <a:ext cx="420130" cy="416560"/>
          </a:xfrm>
          <a:prstGeom prst="ellipse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9" name="Isosceles Triangle 8"/>
          <p:cNvSpPr/>
          <p:nvPr/>
        </p:nvSpPr>
        <p:spPr>
          <a:xfrm rot="1424033">
            <a:off x="7813353" y="-126796"/>
            <a:ext cx="2770468" cy="2121763"/>
          </a:xfrm>
          <a:prstGeom prst="triangle">
            <a:avLst/>
          </a:prstGeom>
          <a:solidFill>
            <a:schemeClr val="bg1"/>
          </a:solidFill>
          <a:ln w="825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tx1"/>
                </a:solidFill>
              </a:rPr>
              <a:t>Beware centring with transforms</a:t>
            </a:r>
          </a:p>
          <a:p>
            <a:pPr algn="ctr"/>
            <a:endParaRPr lang="en-GB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46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85B7-0DA5-487D-96A0-5AF7CD36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 and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180E6-7B99-4F91-91A1-416969281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>
                    <a:solidFill>
                      <a:srgbClr val="0066FF"/>
                    </a:solidFill>
                  </a:rPr>
                  <a:t>Convolution</a:t>
                </a:r>
                <a:r>
                  <a:rPr lang="en-GB" sz="2400" dirty="0"/>
                  <a:t> is about </a:t>
                </a:r>
                <a:r>
                  <a:rPr lang="en-GB" sz="2400" dirty="0">
                    <a:solidFill>
                      <a:srgbClr val="FF0000"/>
                    </a:solidFill>
                  </a:rPr>
                  <a:t>application</a:t>
                </a:r>
                <a:r>
                  <a:rPr lang="en-GB" sz="2400" dirty="0"/>
                  <a:t> of a template</a:t>
                </a:r>
              </a:p>
              <a:p>
                <a:pPr marL="0" indent="0">
                  <a:buNone/>
                </a:pPr>
                <a:r>
                  <a:rPr lang="en-GB" sz="2400" dirty="0"/>
                  <a:t>	and involves </a:t>
                </a:r>
                <a:r>
                  <a:rPr lang="en-GB" sz="2400" dirty="0">
                    <a:solidFill>
                      <a:srgbClr val="FF0000"/>
                    </a:solidFill>
                  </a:rPr>
                  <a:t>flipping</a:t>
                </a:r>
                <a:r>
                  <a:rPr lang="en-GB" sz="2400" dirty="0"/>
                  <a:t> the template</a:t>
                </a:r>
                <a:r>
                  <a:rPr lang="en-GB" sz="2400" b="1" dirty="0"/>
                  <a:t>	</a:t>
                </a:r>
                <a14:m>
                  <m:oMath xmlns:m="http://schemas.openxmlformats.org/officeDocument/2006/math"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sz="2400" b="1" i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2400" b="1" i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0"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0">
                                <a:latin typeface="Cambria Math" panose="02040503050406030204" pitchFamily="18" charset="0"/>
                              </a:rPr>
                              <m:t>𝐓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	or by </a:t>
                </a:r>
                <a:r>
                  <a:rPr lang="en-GB" sz="2400" dirty="0">
                    <a:solidFill>
                      <a:srgbClr val="FF0000"/>
                    </a:solidFill>
                  </a:rPr>
                  <a:t>multiplying</a:t>
                </a:r>
                <a:r>
                  <a:rPr lang="en-GB" sz="2400" dirty="0"/>
                  <a:t> the transforms	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sz="2400" b="1" i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1" i="0"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</m:d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1">
                            <a:latin typeface="Cambria Math" panose="02040503050406030204" pitchFamily="18" charset="0"/>
                          </a:rPr>
                          <m:t>𝐓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GB" sz="2400" dirty="0">
                    <a:solidFill>
                      <a:srgbClr val="0066FF"/>
                    </a:solidFill>
                  </a:rPr>
                  <a:t>Correlation</a:t>
                </a:r>
                <a:r>
                  <a:rPr lang="en-GB" sz="2400" dirty="0"/>
                  <a:t> is about </a:t>
                </a:r>
                <a:r>
                  <a:rPr lang="en-GB" sz="2400" dirty="0">
                    <a:solidFill>
                      <a:srgbClr val="FF0000"/>
                    </a:solidFill>
                  </a:rPr>
                  <a:t>matching</a:t>
                </a:r>
                <a:r>
                  <a:rPr lang="en-GB" sz="2400" dirty="0"/>
                  <a:t> of a template	</a:t>
                </a:r>
                <a14:m>
                  <m:oMath xmlns:m="http://schemas.openxmlformats.org/officeDocument/2006/math">
                    <m:r>
                      <a:rPr lang="en-GB" sz="2400" b="1" i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GB" sz="2400" i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GB" sz="2400" b="1" i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GB" sz="2400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sz="2400" i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GB" sz="24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GB" sz="2400" i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d>
                        <m:r>
                          <a:rPr lang="en-GB" sz="2400" i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GB" sz="2400" i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>
                                <a:latin typeface="Cambria Math" panose="02040503050406030204" pitchFamily="18" charset="0"/>
                              </a:rPr>
                              <m:t>𝐓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b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400" dirty="0"/>
                  <a:t>so we need to </a:t>
                </a:r>
                <a:r>
                  <a:rPr lang="en-GB" sz="2400" dirty="0">
                    <a:solidFill>
                      <a:srgbClr val="FF0000"/>
                    </a:solidFill>
                  </a:rPr>
                  <a:t>flip</a:t>
                </a:r>
                <a:r>
                  <a:rPr lang="en-GB" sz="2400" dirty="0"/>
                  <a:t> the Fourier template	 </a:t>
                </a:r>
                <a14:m>
                  <m:oMath xmlns:m="http://schemas.openxmlformats.org/officeDocument/2006/math">
                    <m:r>
                      <a:rPr lang="en-GB" sz="2400" b="1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GB" sz="240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GB" sz="2400" b="1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1"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</m:d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.×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GB" sz="2400" b="1">
                            <a:latin typeface="Cambria Math" panose="02040503050406030204" pitchFamily="18" charset="0"/>
                          </a:rPr>
                          <m:t>𝐓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180E6-7B99-4F91-91A1-416969281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40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4C931C1-A7F9-4667-B8F1-4AF613EDDF02}"/>
              </a:ext>
            </a:extLst>
          </p:cNvPr>
          <p:cNvSpPr/>
          <p:nvPr/>
        </p:nvSpPr>
        <p:spPr>
          <a:xfrm>
            <a:off x="5019423" y="5946130"/>
            <a:ext cx="2153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Jon needs this!!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9" name="Isosceles Triangle 8"/>
          <p:cNvSpPr/>
          <p:nvPr/>
        </p:nvSpPr>
        <p:spPr>
          <a:xfrm rot="1424033">
            <a:off x="7813353" y="-126796"/>
            <a:ext cx="2770468" cy="2121763"/>
          </a:xfrm>
          <a:prstGeom prst="triangle">
            <a:avLst/>
          </a:prstGeom>
          <a:solidFill>
            <a:schemeClr val="bg1"/>
          </a:solidFill>
          <a:ln w="825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tx1"/>
                </a:solidFill>
              </a:rPr>
              <a:t>Beware centring with transforms</a:t>
            </a:r>
          </a:p>
          <a:p>
            <a:pPr algn="ctr"/>
            <a:endParaRPr lang="en-GB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62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Encore, Baron Fourier!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7776" y="3832433"/>
            <a:ext cx="2806023" cy="2425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No </a:t>
            </a:r>
            <a:r>
              <a:rPr lang="en-GB" dirty="0">
                <a:solidFill>
                  <a:srgbClr val="FF0000"/>
                </a:solidFill>
              </a:rPr>
              <a:t>sliding</a:t>
            </a:r>
            <a:r>
              <a:rPr lang="en-GB" dirty="0"/>
              <a:t> of templates here; 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Cost</a:t>
            </a:r>
            <a:r>
              <a:rPr lang="en-GB" dirty="0"/>
              <a:t> is 2×FFT plus multiplication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D0FCD79-E3D2-40A3-8E72-9CFD1E691511}"/>
              </a:ext>
            </a:extLst>
          </p:cNvPr>
          <p:cNvGrpSpPr/>
          <p:nvPr/>
        </p:nvGrpSpPr>
        <p:grpSpPr>
          <a:xfrm>
            <a:off x="-16223" y="1826260"/>
            <a:ext cx="8423023" cy="4666615"/>
            <a:chOff x="-16223" y="1826260"/>
            <a:chExt cx="8423023" cy="466661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3EFB05-526D-4F71-97DB-5BA34D99D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6223" y="1826260"/>
              <a:ext cx="8423023" cy="466661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C4EBF9A-8375-4F06-B4D0-A8FFFFB00FAC}"/>
                </a:ext>
              </a:extLst>
            </p:cNvPr>
            <p:cNvSpPr/>
            <p:nvPr/>
          </p:nvSpPr>
          <p:spPr>
            <a:xfrm>
              <a:off x="6624320" y="4165600"/>
              <a:ext cx="1341120" cy="10972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7ADFF4D-504A-4ED2-9DFF-F959923A862E}"/>
              </a:ext>
            </a:extLst>
          </p:cNvPr>
          <p:cNvSpPr/>
          <p:nvPr/>
        </p:nvSpPr>
        <p:spPr>
          <a:xfrm>
            <a:off x="-1261401" y="1313409"/>
            <a:ext cx="85562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Template matching is slow, so use </a:t>
            </a:r>
            <a:r>
              <a:rPr lang="en-GB" sz="2400" dirty="0">
                <a:solidFill>
                  <a:srgbClr val="FF0000"/>
                </a:solidFill>
              </a:rPr>
              <a:t>FFT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48E26BC-F013-4D68-8941-22DB60B1A78B}"/>
                  </a:ext>
                </a:extLst>
              </p:cNvPr>
              <p:cNvSpPr/>
              <p:nvPr/>
            </p:nvSpPr>
            <p:spPr>
              <a:xfrm>
                <a:off x="8428379" y="1876414"/>
                <a:ext cx="3891002" cy="17751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GB" sz="240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GB" sz="2400" b="1"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en-GB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GB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  <m:r>
                            <a:rPr lang="en-GB" sz="24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GB" sz="2400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.×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GB" sz="24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48E26BC-F013-4D68-8941-22DB60B1A7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379" y="1876414"/>
                <a:ext cx="3891002" cy="1775101"/>
              </a:xfrm>
              <a:prstGeom prst="rect">
                <a:avLst/>
              </a:prstGeom>
              <a:blipFill>
                <a:blip r:embed="rId3"/>
                <a:stretch>
                  <a:fillRect b="-41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08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Applying template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736" y="1936972"/>
            <a:ext cx="5089268" cy="412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9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Applying SIFT in ear biometrics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853" y="1930747"/>
            <a:ext cx="9452293" cy="34740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3026FC-DFCF-4539-9519-07569FA396DE}"/>
              </a:ext>
            </a:extLst>
          </p:cNvPr>
          <p:cNvSpPr txBox="1"/>
          <p:nvPr/>
        </p:nvSpPr>
        <p:spPr>
          <a:xfrm>
            <a:off x="5059680" y="5585601"/>
            <a:ext cx="323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Over to Jon Hare!</a:t>
            </a:r>
          </a:p>
        </p:txBody>
      </p:sp>
    </p:spTree>
    <p:extLst>
      <p:ext uri="{BB962C8B-B14F-4D97-AF65-F5344CB8AC3E}">
        <p14:creationId xmlns:p14="http://schemas.microsoft.com/office/powerpoint/2010/main" val="128151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Hough Transform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7908" y="1513969"/>
            <a:ext cx="8229600" cy="4852987"/>
          </a:xfrm>
        </p:spPr>
        <p:txBody>
          <a:bodyPr>
            <a:normAutofit/>
          </a:bodyPr>
          <a:lstStyle/>
          <a:p>
            <a:r>
              <a:rPr lang="en-GB" altLang="en-US" sz="2400" dirty="0">
                <a:solidFill>
                  <a:srgbClr val="0066FF"/>
                </a:solidFill>
              </a:rPr>
              <a:t>Performance</a:t>
            </a:r>
            <a:r>
              <a:rPr lang="en-GB" altLang="en-US" sz="2400" dirty="0"/>
              <a:t> same as template matching, but</a:t>
            </a:r>
            <a:r>
              <a:rPr lang="en-GB" altLang="en-US" sz="2400" dirty="0">
                <a:solidFill>
                  <a:srgbClr val="0000CC"/>
                </a:solidFill>
              </a:rPr>
              <a:t> </a:t>
            </a:r>
            <a:r>
              <a:rPr lang="en-GB" altLang="en-US" sz="2400" dirty="0">
                <a:solidFill>
                  <a:srgbClr val="FF0000"/>
                </a:solidFill>
              </a:rPr>
              <a:t>faster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en-US" sz="2400" i="1" dirty="0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Hough Transform</a:t>
            </a: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>
            <p:extLst/>
          </p:nvPr>
        </p:nvGraphicFramePr>
        <p:xfrm>
          <a:off x="7600736" y="2017386"/>
          <a:ext cx="16827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3" imgW="850531" imgH="177723" progId="Equation.DSMT4">
                  <p:embed/>
                </p:oleObj>
              </mc:Choice>
              <mc:Fallback>
                <p:oleObj name="Equation" r:id="rId3" imgW="850531" imgH="177723" progId="Equation.DSMT4">
                  <p:embed/>
                  <p:pic>
                    <p:nvPicPr>
                      <p:cNvPr id="972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0736" y="2017386"/>
                        <a:ext cx="168275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36" name="Rectangle 3">
            <a:extLst>
              <a:ext uri="{FF2B5EF4-FFF2-40B4-BE49-F238E27FC236}">
                <a16:creationId xmlns:a16="http://schemas.microsoft.com/office/drawing/2014/main" id="{E4B5078A-1694-42DB-93EE-F7BA609349EC}"/>
              </a:ext>
            </a:extLst>
          </p:cNvPr>
          <p:cNvSpPr txBox="1">
            <a:spLocks noChangeArrowheads="1"/>
          </p:cNvSpPr>
          <p:nvPr/>
        </p:nvSpPr>
        <p:spPr>
          <a:xfrm>
            <a:off x="2017908" y="1513969"/>
            <a:ext cx="8229600" cy="4852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400" dirty="0">
                <a:solidFill>
                  <a:srgbClr val="0066FF"/>
                </a:solidFill>
              </a:rPr>
              <a:t>Performance</a:t>
            </a:r>
            <a:r>
              <a:rPr lang="en-GB" altLang="en-US" sz="2400" dirty="0"/>
              <a:t> same as template matching, but</a:t>
            </a:r>
            <a:r>
              <a:rPr lang="en-GB" altLang="en-US" sz="2400" dirty="0">
                <a:solidFill>
                  <a:srgbClr val="0000CC"/>
                </a:solidFill>
              </a:rPr>
              <a:t> </a:t>
            </a:r>
            <a:r>
              <a:rPr lang="en-GB" altLang="en-US" sz="2400" dirty="0">
                <a:solidFill>
                  <a:srgbClr val="0066FF"/>
                </a:solidFill>
              </a:rPr>
              <a:t>faster</a:t>
            </a:r>
          </a:p>
          <a:p>
            <a:r>
              <a:rPr lang="en-GB" altLang="en-US" sz="2400" dirty="0"/>
              <a:t>A line is points </a:t>
            </a:r>
            <a:r>
              <a:rPr lang="en-GB" altLang="en-US" sz="2400" i="1" dirty="0" err="1">
                <a:solidFill>
                  <a:srgbClr val="FF0000"/>
                </a:solidFill>
              </a:rPr>
              <a:t>x</a:t>
            </a:r>
            <a:r>
              <a:rPr lang="en-GB" altLang="en-US" sz="2400" dirty="0" err="1">
                <a:solidFill>
                  <a:srgbClr val="FF0000"/>
                </a:solidFill>
              </a:rPr>
              <a:t>,</a:t>
            </a:r>
            <a:r>
              <a:rPr lang="en-GB" altLang="en-US" sz="2400" i="1" dirty="0" err="1">
                <a:solidFill>
                  <a:srgbClr val="FF0000"/>
                </a:solidFill>
              </a:rPr>
              <a:t>y</a:t>
            </a:r>
            <a:r>
              <a:rPr lang="en-GB" altLang="en-US" sz="2400" dirty="0"/>
              <a:t> gradient </a:t>
            </a:r>
            <a:r>
              <a:rPr lang="en-GB" altLang="en-US" sz="2400" i="1" dirty="0">
                <a:solidFill>
                  <a:srgbClr val="FF0000"/>
                </a:solidFill>
              </a:rPr>
              <a:t>m</a:t>
            </a:r>
            <a:r>
              <a:rPr lang="en-GB" altLang="en-US" sz="2400" dirty="0"/>
              <a:t> intercept </a:t>
            </a:r>
            <a:r>
              <a:rPr lang="en-GB" altLang="en-US" sz="2400" i="1" dirty="0">
                <a:solidFill>
                  <a:srgbClr val="FF0000"/>
                </a:solidFill>
              </a:rPr>
              <a:t>c</a:t>
            </a:r>
          </a:p>
          <a:p>
            <a:pPr marL="0" indent="0">
              <a:buNone/>
            </a:pPr>
            <a:endParaRPr lang="en-GB" altLang="en-US" sz="2400" dirty="0">
              <a:solidFill>
                <a:srgbClr val="0000CC"/>
              </a:solidFill>
            </a:endParaRPr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896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Hough Transform</a:t>
            </a: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>
            <p:extLst/>
          </p:nvPr>
        </p:nvGraphicFramePr>
        <p:xfrm>
          <a:off x="7600736" y="2017386"/>
          <a:ext cx="16827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Equation" r:id="rId3" imgW="850531" imgH="177723" progId="Equation.DSMT4">
                  <p:embed/>
                </p:oleObj>
              </mc:Choice>
              <mc:Fallback>
                <p:oleObj name="Equation" r:id="rId3" imgW="850531" imgH="177723" progId="Equation.DSMT4">
                  <p:embed/>
                  <p:pic>
                    <p:nvPicPr>
                      <p:cNvPr id="972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0736" y="2017386"/>
                        <a:ext cx="168275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6"/>
          <p:cNvGraphicFramePr>
            <a:graphicFrameLocks noChangeAspect="1"/>
          </p:cNvGraphicFramePr>
          <p:nvPr>
            <p:extLst/>
          </p:nvPr>
        </p:nvGraphicFramePr>
        <p:xfrm>
          <a:off x="7627724" y="2450773"/>
          <a:ext cx="18716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Equation" r:id="rId5" imgW="939392" imgH="177723" progId="Equation.DSMT4">
                  <p:embed/>
                </p:oleObj>
              </mc:Choice>
              <mc:Fallback>
                <p:oleObj name="Equation" r:id="rId5" imgW="939392" imgH="177723" progId="Equation.DSMT4">
                  <p:embed/>
                  <p:pic>
                    <p:nvPicPr>
                      <p:cNvPr id="972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7724" y="2450773"/>
                        <a:ext cx="1871663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36" name="Rectangle 3">
            <a:extLst>
              <a:ext uri="{FF2B5EF4-FFF2-40B4-BE49-F238E27FC236}">
                <a16:creationId xmlns:a16="http://schemas.microsoft.com/office/drawing/2014/main" id="{1DDEBA5F-3DD2-48DD-8D2E-7DD3755A1515}"/>
              </a:ext>
            </a:extLst>
          </p:cNvPr>
          <p:cNvSpPr txBox="1">
            <a:spLocks noChangeArrowheads="1"/>
          </p:cNvSpPr>
          <p:nvPr/>
        </p:nvSpPr>
        <p:spPr>
          <a:xfrm>
            <a:off x="2017908" y="1489255"/>
            <a:ext cx="8229600" cy="4852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400" dirty="0">
                <a:solidFill>
                  <a:srgbClr val="0066FF"/>
                </a:solidFill>
              </a:rPr>
              <a:t>Performance</a:t>
            </a:r>
            <a:r>
              <a:rPr lang="en-GB" altLang="en-US" sz="2400" dirty="0"/>
              <a:t> same as template matching, but</a:t>
            </a:r>
            <a:r>
              <a:rPr lang="en-GB" altLang="en-US" sz="2400" dirty="0">
                <a:solidFill>
                  <a:srgbClr val="0000CC"/>
                </a:solidFill>
              </a:rPr>
              <a:t> </a:t>
            </a:r>
            <a:r>
              <a:rPr lang="en-GB" altLang="en-US" sz="2400" dirty="0">
                <a:solidFill>
                  <a:srgbClr val="0066FF"/>
                </a:solidFill>
              </a:rPr>
              <a:t>faster</a:t>
            </a:r>
          </a:p>
          <a:p>
            <a:r>
              <a:rPr lang="en-GB" altLang="en-US" sz="2400" dirty="0"/>
              <a:t>A line is points </a:t>
            </a:r>
            <a:r>
              <a:rPr lang="en-GB" altLang="en-US" sz="2400" i="1" dirty="0" err="1">
                <a:solidFill>
                  <a:srgbClr val="FF0000"/>
                </a:solidFill>
              </a:rPr>
              <a:t>x</a:t>
            </a:r>
            <a:r>
              <a:rPr lang="en-GB" altLang="en-US" sz="2400" dirty="0" err="1">
                <a:solidFill>
                  <a:srgbClr val="FF0000"/>
                </a:solidFill>
              </a:rPr>
              <a:t>,</a:t>
            </a:r>
            <a:r>
              <a:rPr lang="en-GB" altLang="en-US" sz="2400" i="1" dirty="0" err="1">
                <a:solidFill>
                  <a:srgbClr val="FF0000"/>
                </a:solidFill>
              </a:rPr>
              <a:t>y</a:t>
            </a:r>
            <a:r>
              <a:rPr lang="en-GB" altLang="en-US" sz="2400" dirty="0"/>
              <a:t> gradient </a:t>
            </a:r>
            <a:r>
              <a:rPr lang="en-GB" altLang="en-US" sz="2400" i="1" dirty="0">
                <a:solidFill>
                  <a:srgbClr val="FF0000"/>
                </a:solidFill>
              </a:rPr>
              <a:t>m</a:t>
            </a:r>
            <a:r>
              <a:rPr lang="en-GB" altLang="en-US" sz="2400" dirty="0"/>
              <a:t> intercept </a:t>
            </a:r>
            <a:r>
              <a:rPr lang="en-GB" altLang="en-US" sz="2400" i="1" dirty="0">
                <a:solidFill>
                  <a:srgbClr val="FF0000"/>
                </a:solidFill>
              </a:rPr>
              <a:t>c</a:t>
            </a:r>
          </a:p>
          <a:p>
            <a:r>
              <a:rPr lang="en-GB" altLang="en-US" sz="2400" dirty="0">
                <a:solidFill>
                  <a:srgbClr val="0066FF"/>
                </a:solidFill>
              </a:rPr>
              <a:t>and</a:t>
            </a:r>
            <a:r>
              <a:rPr lang="en-GB" altLang="en-US" sz="2400" dirty="0"/>
              <a:t> is    points </a:t>
            </a:r>
            <a:r>
              <a:rPr lang="en-GB" altLang="en-US" sz="2400" i="1" dirty="0" err="1">
                <a:solidFill>
                  <a:srgbClr val="FF0000"/>
                </a:solidFill>
              </a:rPr>
              <a:t>m</a:t>
            </a:r>
            <a:r>
              <a:rPr lang="en-GB" altLang="en-US" sz="2400" dirty="0" err="1">
                <a:solidFill>
                  <a:srgbClr val="FF0000"/>
                </a:solidFill>
              </a:rPr>
              <a:t>,</a:t>
            </a:r>
            <a:r>
              <a:rPr lang="en-GB" altLang="en-US" sz="2400" i="1" dirty="0" err="1">
                <a:solidFill>
                  <a:srgbClr val="FF0000"/>
                </a:solidFill>
              </a:rPr>
              <a:t>c</a:t>
            </a:r>
            <a:r>
              <a:rPr lang="en-GB" altLang="en-US" sz="2400" dirty="0"/>
              <a:t> gradient </a:t>
            </a:r>
            <a:r>
              <a:rPr lang="en-GB" altLang="en-US" sz="2400" dirty="0">
                <a:solidFill>
                  <a:srgbClr val="FF0000"/>
                </a:solidFill>
              </a:rPr>
              <a:t>-</a:t>
            </a:r>
            <a:r>
              <a:rPr lang="en-GB" altLang="en-US" sz="2400" i="1" dirty="0">
                <a:solidFill>
                  <a:srgbClr val="FF0000"/>
                </a:solidFill>
              </a:rPr>
              <a:t>x</a:t>
            </a:r>
            <a:r>
              <a:rPr lang="en-GB" altLang="en-US" sz="2400" i="1" dirty="0"/>
              <a:t> </a:t>
            </a:r>
            <a:r>
              <a:rPr lang="en-GB" altLang="en-US" sz="2400" dirty="0"/>
              <a:t>intercept </a:t>
            </a:r>
            <a:r>
              <a:rPr lang="en-GB" altLang="en-US" sz="2400" i="1" dirty="0">
                <a:solidFill>
                  <a:srgbClr val="FF0000"/>
                </a:solidFill>
              </a:rPr>
              <a:t>y</a:t>
            </a:r>
          </a:p>
          <a:p>
            <a:endParaRPr lang="en-GB" altLang="en-US" sz="2400" dirty="0">
              <a:solidFill>
                <a:srgbClr val="0000CC"/>
              </a:solidFill>
            </a:endParaRPr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</p:txBody>
      </p:sp>
      <p:pic>
        <p:nvPicPr>
          <p:cNvPr id="35" name="Content Placeholder 3">
            <a:extLst>
              <a:ext uri="{FF2B5EF4-FFF2-40B4-BE49-F238E27FC236}">
                <a16:creationId xmlns:a16="http://schemas.microsoft.com/office/drawing/2014/main" id="{4DB2DC35-F4AD-4E79-B7CC-100FBF6980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0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1943-CE4D-413A-AA0D-2DA2D673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75FBD-2E76-4EF1-88FC-F56D19575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How do we define and detect shapes in images?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can we improve the detection process?</a:t>
            </a:r>
          </a:p>
        </p:txBody>
      </p:sp>
    </p:spTree>
    <p:extLst>
      <p:ext uri="{BB962C8B-B14F-4D97-AF65-F5344CB8AC3E}">
        <p14:creationId xmlns:p14="http://schemas.microsoft.com/office/powerpoint/2010/main" val="23409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Hough Transform</a:t>
            </a: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615115"/>
              </p:ext>
            </p:extLst>
          </p:nvPr>
        </p:nvGraphicFramePr>
        <p:xfrm>
          <a:off x="7600736" y="2017386"/>
          <a:ext cx="16827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Equation" r:id="rId3" imgW="850531" imgH="177723" progId="Equation.DSMT4">
                  <p:embed/>
                </p:oleObj>
              </mc:Choice>
              <mc:Fallback>
                <p:oleObj name="Equation" r:id="rId3" imgW="850531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0736" y="2017386"/>
                        <a:ext cx="168275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2661921" y="307814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972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865793"/>
              </p:ext>
            </p:extLst>
          </p:nvPr>
        </p:nvGraphicFramePr>
        <p:xfrm>
          <a:off x="7627724" y="2450773"/>
          <a:ext cx="18716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Equation" r:id="rId5" imgW="939392" imgH="177723" progId="Equation.DSMT4">
                  <p:embed/>
                </p:oleObj>
              </mc:Choice>
              <mc:Fallback>
                <p:oleObj name="Equation" r:id="rId5" imgW="939392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7724" y="2450773"/>
                        <a:ext cx="1871663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3037084" y="3137397"/>
            <a:ext cx="2087563" cy="1871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3716894" y="5025695"/>
            <a:ext cx="7550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/>
              <a:t>image</a:t>
            </a:r>
            <a:endParaRPr lang="en-US" altLang="en-US" dirty="0"/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3037083" y="2777034"/>
            <a:ext cx="2840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i="1"/>
              <a:t>x</a:t>
            </a:r>
            <a:endParaRPr lang="en-US" altLang="en-US" i="1"/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2603696" y="3137397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i="1"/>
              <a:t>y</a:t>
            </a:r>
            <a:endParaRPr lang="en-US" altLang="en-US" i="1"/>
          </a:p>
        </p:txBody>
      </p:sp>
      <p:sp>
        <p:nvSpPr>
          <p:cNvPr id="97293" name="Rectangle 13"/>
          <p:cNvSpPr>
            <a:spLocks noChangeArrowheads="1"/>
          </p:cNvSpPr>
          <p:nvPr/>
        </p:nvSpPr>
        <p:spPr bwMode="auto">
          <a:xfrm>
            <a:off x="6853434" y="3137397"/>
            <a:ext cx="2087563" cy="1871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7294" name="Rectangle 14"/>
          <p:cNvSpPr>
            <a:spLocks noChangeArrowheads="1"/>
          </p:cNvSpPr>
          <p:nvPr/>
        </p:nvSpPr>
        <p:spPr bwMode="auto">
          <a:xfrm>
            <a:off x="6922258" y="5025695"/>
            <a:ext cx="19452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/>
              <a:t>accumulator space</a:t>
            </a:r>
            <a:endParaRPr lang="en-US" altLang="en-US" dirty="0"/>
          </a:p>
        </p:txBody>
      </p:sp>
      <p:sp>
        <p:nvSpPr>
          <p:cNvPr id="97295" name="Rectangle 15"/>
          <p:cNvSpPr>
            <a:spLocks noChangeArrowheads="1"/>
          </p:cNvSpPr>
          <p:nvPr/>
        </p:nvSpPr>
        <p:spPr bwMode="auto">
          <a:xfrm>
            <a:off x="6853433" y="2777034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i="1"/>
              <a:t>m</a:t>
            </a:r>
            <a:endParaRPr lang="en-US" altLang="en-US" i="1"/>
          </a:p>
        </p:txBody>
      </p:sp>
      <p:sp>
        <p:nvSpPr>
          <p:cNvPr id="97296" name="Rectangle 16"/>
          <p:cNvSpPr>
            <a:spLocks noChangeArrowheads="1"/>
          </p:cNvSpPr>
          <p:nvPr/>
        </p:nvSpPr>
        <p:spPr bwMode="auto">
          <a:xfrm>
            <a:off x="6420046" y="3137396"/>
            <a:ext cx="2808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i="1"/>
              <a:t>c</a:t>
            </a:r>
            <a:endParaRPr lang="en-US" altLang="en-US" i="1"/>
          </a:p>
        </p:txBody>
      </p:sp>
      <p:sp>
        <p:nvSpPr>
          <p:cNvPr id="97297" name="Line 17"/>
          <p:cNvSpPr>
            <a:spLocks noChangeShapeType="1"/>
          </p:cNvSpPr>
          <p:nvPr/>
        </p:nvSpPr>
        <p:spPr bwMode="auto">
          <a:xfrm>
            <a:off x="2748158" y="3497760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7298" name="Line 18"/>
          <p:cNvSpPr>
            <a:spLocks noChangeShapeType="1"/>
          </p:cNvSpPr>
          <p:nvPr/>
        </p:nvSpPr>
        <p:spPr bwMode="auto">
          <a:xfrm>
            <a:off x="6564508" y="3497760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7299" name="Line 19"/>
          <p:cNvSpPr>
            <a:spLocks noChangeShapeType="1"/>
          </p:cNvSpPr>
          <p:nvPr/>
        </p:nvSpPr>
        <p:spPr bwMode="auto">
          <a:xfrm>
            <a:off x="3324422" y="2992934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7300" name="Line 20"/>
          <p:cNvSpPr>
            <a:spLocks noChangeShapeType="1"/>
          </p:cNvSpPr>
          <p:nvPr/>
        </p:nvSpPr>
        <p:spPr bwMode="auto">
          <a:xfrm>
            <a:off x="7213797" y="2992934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7301" name="Line 21"/>
          <p:cNvSpPr>
            <a:spLocks noChangeShapeType="1"/>
          </p:cNvSpPr>
          <p:nvPr/>
        </p:nvSpPr>
        <p:spPr bwMode="auto">
          <a:xfrm>
            <a:off x="3611759" y="3353296"/>
            <a:ext cx="1008063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97308" name="Group 28"/>
          <p:cNvGrpSpPr>
            <a:grpSpLocks/>
          </p:cNvGrpSpPr>
          <p:nvPr/>
        </p:nvGrpSpPr>
        <p:grpSpPr bwMode="auto">
          <a:xfrm>
            <a:off x="3684784" y="3353297"/>
            <a:ext cx="4392613" cy="1439863"/>
            <a:chOff x="1338" y="2160"/>
            <a:chExt cx="2767" cy="907"/>
          </a:xfrm>
        </p:grpSpPr>
        <p:sp>
          <p:nvSpPr>
            <p:cNvPr id="97302" name="Oval 22"/>
            <p:cNvSpPr>
              <a:spLocks noChangeArrowheads="1"/>
            </p:cNvSpPr>
            <p:nvPr/>
          </p:nvSpPr>
          <p:spPr bwMode="auto">
            <a:xfrm>
              <a:off x="1338" y="2251"/>
              <a:ext cx="91" cy="9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7305" name="Line 25"/>
            <p:cNvSpPr>
              <a:spLocks noChangeShapeType="1"/>
            </p:cNvSpPr>
            <p:nvPr/>
          </p:nvSpPr>
          <p:spPr bwMode="auto">
            <a:xfrm>
              <a:off x="3742" y="2160"/>
              <a:ext cx="363" cy="90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7309" name="Group 29"/>
          <p:cNvGrpSpPr>
            <a:grpSpLocks/>
          </p:cNvGrpSpPr>
          <p:nvPr/>
        </p:nvGrpSpPr>
        <p:grpSpPr bwMode="auto">
          <a:xfrm>
            <a:off x="4045146" y="3497759"/>
            <a:ext cx="4392612" cy="1008062"/>
            <a:chOff x="1565" y="2251"/>
            <a:chExt cx="2767" cy="635"/>
          </a:xfrm>
        </p:grpSpPr>
        <p:sp>
          <p:nvSpPr>
            <p:cNvPr id="97303" name="Oval 23"/>
            <p:cNvSpPr>
              <a:spLocks noChangeArrowheads="1"/>
            </p:cNvSpPr>
            <p:nvPr/>
          </p:nvSpPr>
          <p:spPr bwMode="auto">
            <a:xfrm>
              <a:off x="1565" y="2614"/>
              <a:ext cx="91" cy="90"/>
            </a:xfrm>
            <a:prstGeom prst="ellipse">
              <a:avLst/>
            </a:prstGeom>
            <a:solidFill>
              <a:srgbClr val="6600FF"/>
            </a:solidFill>
            <a:ln w="9525">
              <a:solidFill>
                <a:srgbClr val="66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7306" name="Line 26"/>
            <p:cNvSpPr>
              <a:spLocks noChangeShapeType="1"/>
            </p:cNvSpPr>
            <p:nvPr/>
          </p:nvSpPr>
          <p:spPr bwMode="auto">
            <a:xfrm flipV="1">
              <a:off x="3606" y="2251"/>
              <a:ext cx="726" cy="635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7310" name="Group 30"/>
          <p:cNvGrpSpPr>
            <a:grpSpLocks/>
          </p:cNvGrpSpPr>
          <p:nvPr/>
        </p:nvGrpSpPr>
        <p:grpSpPr bwMode="auto">
          <a:xfrm>
            <a:off x="4403921" y="4000996"/>
            <a:ext cx="4392612" cy="719138"/>
            <a:chOff x="1791" y="2568"/>
            <a:chExt cx="2767" cy="453"/>
          </a:xfrm>
        </p:grpSpPr>
        <p:sp>
          <p:nvSpPr>
            <p:cNvPr id="97304" name="Oval 24"/>
            <p:cNvSpPr>
              <a:spLocks noChangeArrowheads="1"/>
            </p:cNvSpPr>
            <p:nvPr/>
          </p:nvSpPr>
          <p:spPr bwMode="auto">
            <a:xfrm>
              <a:off x="1791" y="2931"/>
              <a:ext cx="91" cy="90"/>
            </a:xfrm>
            <a:prstGeom prst="ellipse">
              <a:avLst/>
            </a:prstGeom>
            <a:solidFill>
              <a:srgbClr val="CC0066"/>
            </a:solidFill>
            <a:ln w="9525">
              <a:solidFill>
                <a:srgbClr val="CC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7307" name="Line 27"/>
            <p:cNvSpPr>
              <a:spLocks noChangeShapeType="1"/>
            </p:cNvSpPr>
            <p:nvPr/>
          </p:nvSpPr>
          <p:spPr bwMode="auto">
            <a:xfrm>
              <a:off x="3515" y="2568"/>
              <a:ext cx="1043" cy="136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32" name="Content Placeholder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38" name="Rectangle 3">
            <a:extLst>
              <a:ext uri="{FF2B5EF4-FFF2-40B4-BE49-F238E27FC236}">
                <a16:creationId xmlns:a16="http://schemas.microsoft.com/office/drawing/2014/main" id="{5A6311DF-D9CA-4A22-B587-E2E00C053FD4}"/>
              </a:ext>
            </a:extLst>
          </p:cNvPr>
          <p:cNvSpPr txBox="1">
            <a:spLocks noChangeArrowheads="1"/>
          </p:cNvSpPr>
          <p:nvPr/>
        </p:nvSpPr>
        <p:spPr>
          <a:xfrm>
            <a:off x="2017908" y="1489255"/>
            <a:ext cx="8229600" cy="4852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400" dirty="0">
                <a:solidFill>
                  <a:srgbClr val="0066FF"/>
                </a:solidFill>
              </a:rPr>
              <a:t>Performance</a:t>
            </a:r>
            <a:r>
              <a:rPr lang="en-GB" altLang="en-US" sz="2400" dirty="0"/>
              <a:t> same as template matching, but</a:t>
            </a:r>
            <a:r>
              <a:rPr lang="en-GB" altLang="en-US" sz="2400" dirty="0">
                <a:solidFill>
                  <a:srgbClr val="0000CC"/>
                </a:solidFill>
              </a:rPr>
              <a:t> </a:t>
            </a:r>
            <a:r>
              <a:rPr lang="en-GB" altLang="en-US" sz="2400" dirty="0">
                <a:solidFill>
                  <a:srgbClr val="0066FF"/>
                </a:solidFill>
              </a:rPr>
              <a:t>faster</a:t>
            </a:r>
          </a:p>
          <a:p>
            <a:r>
              <a:rPr lang="en-GB" altLang="en-US" sz="2400" dirty="0"/>
              <a:t>A line is points </a:t>
            </a:r>
            <a:r>
              <a:rPr lang="en-GB" altLang="en-US" sz="2400" i="1" dirty="0" err="1"/>
              <a:t>x</a:t>
            </a:r>
            <a:r>
              <a:rPr lang="en-GB" altLang="en-US" sz="2400" dirty="0" err="1"/>
              <a:t>,</a:t>
            </a:r>
            <a:r>
              <a:rPr lang="en-GB" altLang="en-US" sz="2400" i="1" dirty="0" err="1"/>
              <a:t>y</a:t>
            </a:r>
            <a:r>
              <a:rPr lang="en-GB" altLang="en-US" sz="2400" dirty="0"/>
              <a:t> gradient </a:t>
            </a:r>
            <a:r>
              <a:rPr lang="en-GB" altLang="en-US" sz="2400" i="1" dirty="0"/>
              <a:t>m</a:t>
            </a:r>
            <a:r>
              <a:rPr lang="en-GB" altLang="en-US" sz="2400" dirty="0"/>
              <a:t> intercept </a:t>
            </a:r>
            <a:r>
              <a:rPr lang="en-GB" altLang="en-US" sz="2400" i="1" dirty="0"/>
              <a:t>c</a:t>
            </a:r>
          </a:p>
          <a:p>
            <a:r>
              <a:rPr lang="en-GB" altLang="en-US" sz="2400" dirty="0">
                <a:solidFill>
                  <a:srgbClr val="0066FF"/>
                </a:solidFill>
              </a:rPr>
              <a:t>and</a:t>
            </a:r>
            <a:r>
              <a:rPr lang="en-GB" altLang="en-US" sz="2400" dirty="0"/>
              <a:t> is    points </a:t>
            </a:r>
            <a:r>
              <a:rPr lang="en-GB" altLang="en-US" sz="2400" i="1" dirty="0" err="1"/>
              <a:t>m</a:t>
            </a:r>
            <a:r>
              <a:rPr lang="en-GB" altLang="en-US" sz="2400" dirty="0" err="1"/>
              <a:t>,</a:t>
            </a:r>
            <a:r>
              <a:rPr lang="en-GB" altLang="en-US" sz="2400" i="1" dirty="0" err="1"/>
              <a:t>c</a:t>
            </a:r>
            <a:r>
              <a:rPr lang="en-GB" altLang="en-US" sz="2400" dirty="0"/>
              <a:t> gradient -</a:t>
            </a:r>
            <a:r>
              <a:rPr lang="en-GB" altLang="en-US" sz="2400" i="1" dirty="0"/>
              <a:t>x </a:t>
            </a:r>
            <a:r>
              <a:rPr lang="en-GB" altLang="en-US" sz="2400" dirty="0"/>
              <a:t>intercept </a:t>
            </a:r>
            <a:r>
              <a:rPr lang="en-GB" altLang="en-US" sz="2400" i="1" dirty="0"/>
              <a:t>y</a:t>
            </a:r>
          </a:p>
          <a:p>
            <a:endParaRPr lang="en-GB" altLang="en-US" sz="2400" dirty="0">
              <a:solidFill>
                <a:srgbClr val="0000CC"/>
              </a:solidFill>
            </a:endParaRPr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81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Hough Transform</a:t>
            </a: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>
            <p:extLst/>
          </p:nvPr>
        </p:nvGraphicFramePr>
        <p:xfrm>
          <a:off x="7600736" y="2017386"/>
          <a:ext cx="16827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Equation" r:id="rId3" imgW="850531" imgH="177723" progId="Equation.DSMT4">
                  <p:embed/>
                </p:oleObj>
              </mc:Choice>
              <mc:Fallback>
                <p:oleObj name="Equation" r:id="rId3" imgW="850531" imgH="177723" progId="Equation.DSMT4">
                  <p:embed/>
                  <p:pic>
                    <p:nvPicPr>
                      <p:cNvPr id="972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0736" y="2017386"/>
                        <a:ext cx="168275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2661921" y="307814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97286" name="Object 6"/>
          <p:cNvGraphicFramePr>
            <a:graphicFrameLocks noChangeAspect="1"/>
          </p:cNvGraphicFramePr>
          <p:nvPr>
            <p:extLst/>
          </p:nvPr>
        </p:nvGraphicFramePr>
        <p:xfrm>
          <a:off x="7627724" y="2450773"/>
          <a:ext cx="18716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Equation" r:id="rId5" imgW="939392" imgH="177723" progId="Equation.DSMT4">
                  <p:embed/>
                </p:oleObj>
              </mc:Choice>
              <mc:Fallback>
                <p:oleObj name="Equation" r:id="rId5" imgW="939392" imgH="177723" progId="Equation.DSMT4">
                  <p:embed/>
                  <p:pic>
                    <p:nvPicPr>
                      <p:cNvPr id="972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7724" y="2450773"/>
                        <a:ext cx="1871663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3037084" y="3137397"/>
            <a:ext cx="2087563" cy="1871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3716894" y="5025695"/>
            <a:ext cx="7550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/>
              <a:t>image</a:t>
            </a:r>
            <a:endParaRPr lang="en-US" altLang="en-US" dirty="0"/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3037083" y="2777034"/>
            <a:ext cx="2840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i="1"/>
              <a:t>x</a:t>
            </a:r>
            <a:endParaRPr lang="en-US" altLang="en-US" i="1"/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2603696" y="3137397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i="1"/>
              <a:t>y</a:t>
            </a:r>
            <a:endParaRPr lang="en-US" altLang="en-US" i="1"/>
          </a:p>
        </p:txBody>
      </p:sp>
      <p:sp>
        <p:nvSpPr>
          <p:cNvPr id="97293" name="Rectangle 13"/>
          <p:cNvSpPr>
            <a:spLocks noChangeArrowheads="1"/>
          </p:cNvSpPr>
          <p:nvPr/>
        </p:nvSpPr>
        <p:spPr bwMode="auto">
          <a:xfrm>
            <a:off x="6853434" y="3137397"/>
            <a:ext cx="2087563" cy="1871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7294" name="Rectangle 14"/>
          <p:cNvSpPr>
            <a:spLocks noChangeArrowheads="1"/>
          </p:cNvSpPr>
          <p:nvPr/>
        </p:nvSpPr>
        <p:spPr bwMode="auto">
          <a:xfrm>
            <a:off x="6922258" y="5025695"/>
            <a:ext cx="19452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/>
              <a:t>accumulator space</a:t>
            </a:r>
            <a:endParaRPr lang="en-US" altLang="en-US" dirty="0"/>
          </a:p>
        </p:txBody>
      </p:sp>
      <p:sp>
        <p:nvSpPr>
          <p:cNvPr id="97295" name="Rectangle 15"/>
          <p:cNvSpPr>
            <a:spLocks noChangeArrowheads="1"/>
          </p:cNvSpPr>
          <p:nvPr/>
        </p:nvSpPr>
        <p:spPr bwMode="auto">
          <a:xfrm>
            <a:off x="6853433" y="2777034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i="1"/>
              <a:t>m</a:t>
            </a:r>
            <a:endParaRPr lang="en-US" altLang="en-US" i="1"/>
          </a:p>
        </p:txBody>
      </p:sp>
      <p:sp>
        <p:nvSpPr>
          <p:cNvPr id="97296" name="Rectangle 16"/>
          <p:cNvSpPr>
            <a:spLocks noChangeArrowheads="1"/>
          </p:cNvSpPr>
          <p:nvPr/>
        </p:nvSpPr>
        <p:spPr bwMode="auto">
          <a:xfrm>
            <a:off x="6420046" y="3137396"/>
            <a:ext cx="2808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i="1"/>
              <a:t>c</a:t>
            </a:r>
            <a:endParaRPr lang="en-US" altLang="en-US" i="1"/>
          </a:p>
        </p:txBody>
      </p:sp>
      <p:sp>
        <p:nvSpPr>
          <p:cNvPr id="97297" name="Line 17"/>
          <p:cNvSpPr>
            <a:spLocks noChangeShapeType="1"/>
          </p:cNvSpPr>
          <p:nvPr/>
        </p:nvSpPr>
        <p:spPr bwMode="auto">
          <a:xfrm>
            <a:off x="2748158" y="3497760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7298" name="Line 18"/>
          <p:cNvSpPr>
            <a:spLocks noChangeShapeType="1"/>
          </p:cNvSpPr>
          <p:nvPr/>
        </p:nvSpPr>
        <p:spPr bwMode="auto">
          <a:xfrm>
            <a:off x="6564508" y="3497760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7299" name="Line 19"/>
          <p:cNvSpPr>
            <a:spLocks noChangeShapeType="1"/>
          </p:cNvSpPr>
          <p:nvPr/>
        </p:nvSpPr>
        <p:spPr bwMode="auto">
          <a:xfrm>
            <a:off x="3324422" y="2992934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7300" name="Line 20"/>
          <p:cNvSpPr>
            <a:spLocks noChangeShapeType="1"/>
          </p:cNvSpPr>
          <p:nvPr/>
        </p:nvSpPr>
        <p:spPr bwMode="auto">
          <a:xfrm>
            <a:off x="7213797" y="2992934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7301" name="Line 21"/>
          <p:cNvSpPr>
            <a:spLocks noChangeShapeType="1"/>
          </p:cNvSpPr>
          <p:nvPr/>
        </p:nvSpPr>
        <p:spPr bwMode="auto">
          <a:xfrm>
            <a:off x="3611759" y="3353296"/>
            <a:ext cx="1008063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97308" name="Group 28"/>
          <p:cNvGrpSpPr>
            <a:grpSpLocks/>
          </p:cNvGrpSpPr>
          <p:nvPr/>
        </p:nvGrpSpPr>
        <p:grpSpPr bwMode="auto">
          <a:xfrm>
            <a:off x="3684784" y="3353297"/>
            <a:ext cx="4392613" cy="1439863"/>
            <a:chOff x="1338" y="2160"/>
            <a:chExt cx="2767" cy="907"/>
          </a:xfrm>
        </p:grpSpPr>
        <p:sp>
          <p:nvSpPr>
            <p:cNvPr id="97302" name="Oval 22"/>
            <p:cNvSpPr>
              <a:spLocks noChangeArrowheads="1"/>
            </p:cNvSpPr>
            <p:nvPr/>
          </p:nvSpPr>
          <p:spPr bwMode="auto">
            <a:xfrm>
              <a:off x="1338" y="2251"/>
              <a:ext cx="91" cy="9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7305" name="Line 25"/>
            <p:cNvSpPr>
              <a:spLocks noChangeShapeType="1"/>
            </p:cNvSpPr>
            <p:nvPr/>
          </p:nvSpPr>
          <p:spPr bwMode="auto">
            <a:xfrm>
              <a:off x="3742" y="2160"/>
              <a:ext cx="363" cy="90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7309" name="Group 29"/>
          <p:cNvGrpSpPr>
            <a:grpSpLocks/>
          </p:cNvGrpSpPr>
          <p:nvPr/>
        </p:nvGrpSpPr>
        <p:grpSpPr bwMode="auto">
          <a:xfrm>
            <a:off x="4045146" y="3497759"/>
            <a:ext cx="4392612" cy="1008062"/>
            <a:chOff x="1565" y="2251"/>
            <a:chExt cx="2767" cy="635"/>
          </a:xfrm>
        </p:grpSpPr>
        <p:sp>
          <p:nvSpPr>
            <p:cNvPr id="97303" name="Oval 23"/>
            <p:cNvSpPr>
              <a:spLocks noChangeArrowheads="1"/>
            </p:cNvSpPr>
            <p:nvPr/>
          </p:nvSpPr>
          <p:spPr bwMode="auto">
            <a:xfrm>
              <a:off x="1565" y="2614"/>
              <a:ext cx="91" cy="90"/>
            </a:xfrm>
            <a:prstGeom prst="ellipse">
              <a:avLst/>
            </a:prstGeom>
            <a:solidFill>
              <a:srgbClr val="6600FF"/>
            </a:solidFill>
            <a:ln w="9525">
              <a:solidFill>
                <a:srgbClr val="66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7306" name="Line 26"/>
            <p:cNvSpPr>
              <a:spLocks noChangeShapeType="1"/>
            </p:cNvSpPr>
            <p:nvPr/>
          </p:nvSpPr>
          <p:spPr bwMode="auto">
            <a:xfrm flipV="1">
              <a:off x="3606" y="2251"/>
              <a:ext cx="726" cy="635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7310" name="Group 30"/>
          <p:cNvGrpSpPr>
            <a:grpSpLocks/>
          </p:cNvGrpSpPr>
          <p:nvPr/>
        </p:nvGrpSpPr>
        <p:grpSpPr bwMode="auto">
          <a:xfrm>
            <a:off x="4403921" y="4000996"/>
            <a:ext cx="4392612" cy="719138"/>
            <a:chOff x="1791" y="2568"/>
            <a:chExt cx="2767" cy="453"/>
          </a:xfrm>
        </p:grpSpPr>
        <p:sp>
          <p:nvSpPr>
            <p:cNvPr id="97304" name="Oval 24"/>
            <p:cNvSpPr>
              <a:spLocks noChangeArrowheads="1"/>
            </p:cNvSpPr>
            <p:nvPr/>
          </p:nvSpPr>
          <p:spPr bwMode="auto">
            <a:xfrm>
              <a:off x="1791" y="2931"/>
              <a:ext cx="91" cy="90"/>
            </a:xfrm>
            <a:prstGeom prst="ellipse">
              <a:avLst/>
            </a:prstGeom>
            <a:solidFill>
              <a:srgbClr val="CC0066"/>
            </a:solidFill>
            <a:ln w="9525">
              <a:solidFill>
                <a:srgbClr val="CC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7307" name="Line 27"/>
            <p:cNvSpPr>
              <a:spLocks noChangeShapeType="1"/>
            </p:cNvSpPr>
            <p:nvPr/>
          </p:nvSpPr>
          <p:spPr bwMode="auto">
            <a:xfrm>
              <a:off x="3515" y="2568"/>
              <a:ext cx="1043" cy="136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32" name="Content Placeholder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1148B6-EA86-45E4-B442-B4E99E13B47E}"/>
              </a:ext>
            </a:extLst>
          </p:cNvPr>
          <p:cNvSpPr/>
          <p:nvPr/>
        </p:nvSpPr>
        <p:spPr>
          <a:xfrm>
            <a:off x="7894864" y="5650410"/>
            <a:ext cx="38358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en-US" sz="2400" dirty="0">
                <a:solidFill>
                  <a:prstClr val="black"/>
                </a:solidFill>
              </a:rPr>
              <a:t>The </a:t>
            </a:r>
            <a:r>
              <a:rPr lang="en-GB" altLang="en-US" sz="2400" dirty="0">
                <a:solidFill>
                  <a:srgbClr val="0066FF"/>
                </a:solidFill>
              </a:rPr>
              <a:t>coordinates</a:t>
            </a:r>
            <a:r>
              <a:rPr lang="en-GB" altLang="en-US" sz="2400" dirty="0">
                <a:solidFill>
                  <a:prstClr val="black"/>
                </a:solidFill>
              </a:rPr>
              <a:t> of the peak are the parameters of the line</a:t>
            </a:r>
            <a:endParaRPr lang="en-GB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07A1111-7730-46B2-B903-035A026CCE9D}"/>
              </a:ext>
            </a:extLst>
          </p:cNvPr>
          <p:cNvSpPr/>
          <p:nvPr/>
        </p:nvSpPr>
        <p:spPr>
          <a:xfrm>
            <a:off x="7874000" y="4124960"/>
            <a:ext cx="2258816" cy="1574800"/>
          </a:xfrm>
          <a:custGeom>
            <a:avLst/>
            <a:gdLst>
              <a:gd name="connsiteX0" fmla="*/ 2255520 w 2258816"/>
              <a:gd name="connsiteY0" fmla="*/ 1574800 h 1574800"/>
              <a:gd name="connsiteX1" fmla="*/ 1899920 w 2258816"/>
              <a:gd name="connsiteY1" fmla="*/ 518160 h 1574800"/>
              <a:gd name="connsiteX2" fmla="*/ 0 w 2258816"/>
              <a:gd name="connsiteY2" fmla="*/ 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8816" h="1574800">
                <a:moveTo>
                  <a:pt x="2255520" y="1574800"/>
                </a:moveTo>
                <a:cubicBezTo>
                  <a:pt x="2265680" y="1177713"/>
                  <a:pt x="2275840" y="780627"/>
                  <a:pt x="1899920" y="518160"/>
                </a:cubicBezTo>
                <a:cubicBezTo>
                  <a:pt x="1524000" y="255693"/>
                  <a:pt x="762000" y="127846"/>
                  <a:pt x="0" y="0"/>
                </a:cubicBezTo>
              </a:path>
            </a:pathLst>
          </a:custGeom>
          <a:noFill/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1DDEBA5F-3DD2-48DD-8D2E-7DD3755A1515}"/>
              </a:ext>
            </a:extLst>
          </p:cNvPr>
          <p:cNvSpPr txBox="1">
            <a:spLocks noChangeArrowheads="1"/>
          </p:cNvSpPr>
          <p:nvPr/>
        </p:nvSpPr>
        <p:spPr>
          <a:xfrm>
            <a:off x="2017908" y="1489255"/>
            <a:ext cx="8229600" cy="4852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400" dirty="0">
                <a:solidFill>
                  <a:srgbClr val="0066FF"/>
                </a:solidFill>
              </a:rPr>
              <a:t>Performance</a:t>
            </a:r>
            <a:r>
              <a:rPr lang="en-GB" altLang="en-US" sz="2400" dirty="0"/>
              <a:t> same as template matching, but</a:t>
            </a:r>
            <a:r>
              <a:rPr lang="en-GB" altLang="en-US" sz="2400" dirty="0">
                <a:solidFill>
                  <a:srgbClr val="0000CC"/>
                </a:solidFill>
              </a:rPr>
              <a:t> </a:t>
            </a:r>
            <a:r>
              <a:rPr lang="en-GB" altLang="en-US" sz="2400" dirty="0">
                <a:solidFill>
                  <a:srgbClr val="0066FF"/>
                </a:solidFill>
              </a:rPr>
              <a:t>faster</a:t>
            </a:r>
          </a:p>
          <a:p>
            <a:r>
              <a:rPr lang="en-GB" altLang="en-US" sz="2400" dirty="0"/>
              <a:t>A line is points </a:t>
            </a:r>
            <a:r>
              <a:rPr lang="en-GB" altLang="en-US" sz="2400" i="1" dirty="0" err="1"/>
              <a:t>x</a:t>
            </a:r>
            <a:r>
              <a:rPr lang="en-GB" altLang="en-US" sz="2400" dirty="0" err="1"/>
              <a:t>,</a:t>
            </a:r>
            <a:r>
              <a:rPr lang="en-GB" altLang="en-US" sz="2400" i="1" dirty="0" err="1"/>
              <a:t>y</a:t>
            </a:r>
            <a:r>
              <a:rPr lang="en-GB" altLang="en-US" sz="2400" dirty="0"/>
              <a:t> gradient </a:t>
            </a:r>
            <a:r>
              <a:rPr lang="en-GB" altLang="en-US" sz="2400" i="1" dirty="0"/>
              <a:t>m</a:t>
            </a:r>
            <a:r>
              <a:rPr lang="en-GB" altLang="en-US" sz="2400" dirty="0"/>
              <a:t> intercept </a:t>
            </a:r>
            <a:r>
              <a:rPr lang="en-GB" altLang="en-US" sz="2400" i="1" dirty="0"/>
              <a:t>c</a:t>
            </a:r>
          </a:p>
          <a:p>
            <a:r>
              <a:rPr lang="en-GB" altLang="en-US" sz="2400" dirty="0">
                <a:solidFill>
                  <a:srgbClr val="0066FF"/>
                </a:solidFill>
              </a:rPr>
              <a:t>and</a:t>
            </a:r>
            <a:r>
              <a:rPr lang="en-GB" altLang="en-US" sz="2400" dirty="0"/>
              <a:t> is    points </a:t>
            </a:r>
            <a:r>
              <a:rPr lang="en-GB" altLang="en-US" sz="2400" i="1" dirty="0" err="1"/>
              <a:t>m</a:t>
            </a:r>
            <a:r>
              <a:rPr lang="en-GB" altLang="en-US" sz="2400" dirty="0" err="1"/>
              <a:t>,</a:t>
            </a:r>
            <a:r>
              <a:rPr lang="en-GB" altLang="en-US" sz="2400" i="1" dirty="0" err="1"/>
              <a:t>c</a:t>
            </a:r>
            <a:r>
              <a:rPr lang="en-GB" altLang="en-US" sz="2400" dirty="0"/>
              <a:t> gradient -</a:t>
            </a:r>
            <a:r>
              <a:rPr lang="en-GB" altLang="en-US" sz="2400" i="1" dirty="0"/>
              <a:t>x </a:t>
            </a:r>
            <a:r>
              <a:rPr lang="en-GB" altLang="en-US" sz="2400" dirty="0"/>
              <a:t>intercept </a:t>
            </a:r>
            <a:r>
              <a:rPr lang="en-GB" altLang="en-US" sz="2400" i="1" dirty="0"/>
              <a:t>y</a:t>
            </a:r>
          </a:p>
          <a:p>
            <a:endParaRPr lang="en-GB" altLang="en-US" sz="2400" dirty="0">
              <a:solidFill>
                <a:srgbClr val="0000CC"/>
              </a:solidFill>
            </a:endParaRPr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87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Hough Transform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7908" y="1575754"/>
            <a:ext cx="8229600" cy="4852987"/>
          </a:xfrm>
        </p:spPr>
        <p:txBody>
          <a:bodyPr>
            <a:normAutofit lnSpcReduction="10000"/>
          </a:bodyPr>
          <a:lstStyle/>
          <a:p>
            <a:r>
              <a:rPr lang="en-GB" altLang="en-US" sz="2400" dirty="0">
                <a:solidFill>
                  <a:srgbClr val="0066FF"/>
                </a:solidFill>
              </a:rPr>
              <a:t>Performance</a:t>
            </a:r>
            <a:r>
              <a:rPr lang="en-GB" altLang="en-US" sz="2400" dirty="0"/>
              <a:t> same as template matching, but</a:t>
            </a:r>
            <a:r>
              <a:rPr lang="en-GB" altLang="en-US" sz="2400" dirty="0">
                <a:solidFill>
                  <a:srgbClr val="0000CC"/>
                </a:solidFill>
              </a:rPr>
              <a:t> </a:t>
            </a:r>
            <a:r>
              <a:rPr lang="en-GB" altLang="en-US" sz="2400" dirty="0">
                <a:solidFill>
                  <a:srgbClr val="0066FF"/>
                </a:solidFill>
              </a:rPr>
              <a:t>faster</a:t>
            </a:r>
          </a:p>
          <a:p>
            <a:pPr>
              <a:lnSpc>
                <a:spcPct val="90000"/>
              </a:lnSpc>
            </a:pPr>
            <a:r>
              <a:rPr lang="en-GB" altLang="en-US" sz="2400" dirty="0"/>
              <a:t>A line is points </a:t>
            </a:r>
            <a:r>
              <a:rPr lang="en-GB" altLang="en-US" sz="2400" i="1" dirty="0" err="1"/>
              <a:t>x</a:t>
            </a:r>
            <a:r>
              <a:rPr lang="en-GB" altLang="en-US" sz="2400" dirty="0" err="1"/>
              <a:t>,</a:t>
            </a:r>
            <a:r>
              <a:rPr lang="en-GB" altLang="en-US" sz="2400" i="1" dirty="0" err="1"/>
              <a:t>y</a:t>
            </a:r>
            <a:r>
              <a:rPr lang="en-GB" altLang="en-US" sz="2400" dirty="0"/>
              <a:t> gradient </a:t>
            </a:r>
            <a:r>
              <a:rPr lang="en-GB" altLang="en-US" sz="2400" i="1" dirty="0"/>
              <a:t>m</a:t>
            </a:r>
            <a:r>
              <a:rPr lang="en-GB" altLang="en-US" sz="2400" dirty="0"/>
              <a:t> intercept </a:t>
            </a:r>
            <a:r>
              <a:rPr lang="en-GB" altLang="en-US" sz="2400" i="1" dirty="0"/>
              <a:t>c</a:t>
            </a:r>
          </a:p>
          <a:p>
            <a:pPr>
              <a:lnSpc>
                <a:spcPct val="90000"/>
              </a:lnSpc>
            </a:pPr>
            <a:r>
              <a:rPr lang="en-GB" altLang="en-US" sz="2400" dirty="0">
                <a:solidFill>
                  <a:srgbClr val="0066FF"/>
                </a:solidFill>
              </a:rPr>
              <a:t>and</a:t>
            </a:r>
            <a:r>
              <a:rPr lang="en-GB" altLang="en-US" sz="2400" dirty="0"/>
              <a:t> is    points </a:t>
            </a:r>
            <a:r>
              <a:rPr lang="en-GB" altLang="en-US" sz="2400" i="1" dirty="0" err="1"/>
              <a:t>m</a:t>
            </a:r>
            <a:r>
              <a:rPr lang="en-GB" altLang="en-US" sz="2400" dirty="0" err="1"/>
              <a:t>,</a:t>
            </a:r>
            <a:r>
              <a:rPr lang="en-GB" altLang="en-US" sz="2400" i="1" dirty="0" err="1"/>
              <a:t>c</a:t>
            </a:r>
            <a:r>
              <a:rPr lang="en-GB" altLang="en-US" sz="2400" dirty="0"/>
              <a:t> gradient -</a:t>
            </a:r>
            <a:r>
              <a:rPr lang="en-GB" altLang="en-US" sz="2400" i="1" dirty="0"/>
              <a:t>x </a:t>
            </a:r>
            <a:r>
              <a:rPr lang="en-GB" altLang="en-US" sz="2400" dirty="0"/>
              <a:t>intercept </a:t>
            </a:r>
            <a:r>
              <a:rPr lang="en-GB" altLang="en-US" sz="2400" i="1" dirty="0"/>
              <a:t>y</a:t>
            </a:r>
          </a:p>
          <a:p>
            <a:pPr>
              <a:lnSpc>
                <a:spcPct val="90000"/>
              </a:lnSpc>
            </a:pPr>
            <a:endParaRPr lang="en-GB" altLang="en-US" sz="2400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endParaRPr lang="en-GB" altLang="en-US" sz="2400" dirty="0"/>
          </a:p>
          <a:p>
            <a:pPr>
              <a:lnSpc>
                <a:spcPct val="90000"/>
              </a:lnSpc>
            </a:pPr>
            <a:endParaRPr lang="en-GB" altLang="en-US" sz="2400" dirty="0"/>
          </a:p>
          <a:p>
            <a:pPr>
              <a:lnSpc>
                <a:spcPct val="90000"/>
              </a:lnSpc>
            </a:pPr>
            <a:endParaRPr lang="en-GB" altLang="en-US" sz="2400" dirty="0"/>
          </a:p>
          <a:p>
            <a:pPr>
              <a:lnSpc>
                <a:spcPct val="90000"/>
              </a:lnSpc>
            </a:pPr>
            <a:endParaRPr lang="en-GB" altLang="en-US" sz="2400" dirty="0"/>
          </a:p>
          <a:p>
            <a:pPr>
              <a:lnSpc>
                <a:spcPct val="90000"/>
              </a:lnSpc>
            </a:pPr>
            <a:endParaRPr lang="en-GB" altLang="en-US" sz="2400" dirty="0"/>
          </a:p>
          <a:p>
            <a:pPr>
              <a:lnSpc>
                <a:spcPct val="90000"/>
              </a:lnSpc>
            </a:pPr>
            <a:endParaRPr lang="en-GB" altLang="en-US" sz="2400" dirty="0"/>
          </a:p>
          <a:p>
            <a:pPr>
              <a:lnSpc>
                <a:spcPct val="90000"/>
              </a:lnSpc>
            </a:pPr>
            <a:r>
              <a:rPr lang="en-GB" altLang="en-US" sz="2400" dirty="0"/>
              <a:t>In maths it’s the </a:t>
            </a:r>
            <a:r>
              <a:rPr lang="en-GB" altLang="en-US" sz="2400" dirty="0">
                <a:solidFill>
                  <a:srgbClr val="0066FF"/>
                </a:solidFill>
              </a:rPr>
              <a:t>principle of duality</a:t>
            </a: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>
            <p:extLst/>
          </p:nvPr>
        </p:nvGraphicFramePr>
        <p:xfrm>
          <a:off x="7600736" y="2017386"/>
          <a:ext cx="16827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Equation" r:id="rId3" imgW="850531" imgH="177723" progId="Equation.DSMT4">
                  <p:embed/>
                </p:oleObj>
              </mc:Choice>
              <mc:Fallback>
                <p:oleObj name="Equation" r:id="rId3" imgW="850531" imgH="177723" progId="Equation.DSMT4">
                  <p:embed/>
                  <p:pic>
                    <p:nvPicPr>
                      <p:cNvPr id="972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0736" y="2017386"/>
                        <a:ext cx="168275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2661921" y="307814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97286" name="Object 6"/>
          <p:cNvGraphicFramePr>
            <a:graphicFrameLocks noChangeAspect="1"/>
          </p:cNvGraphicFramePr>
          <p:nvPr>
            <p:extLst/>
          </p:nvPr>
        </p:nvGraphicFramePr>
        <p:xfrm>
          <a:off x="7627724" y="2450773"/>
          <a:ext cx="18716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Equation" r:id="rId5" imgW="939392" imgH="177723" progId="Equation.DSMT4">
                  <p:embed/>
                </p:oleObj>
              </mc:Choice>
              <mc:Fallback>
                <p:oleObj name="Equation" r:id="rId5" imgW="939392" imgH="177723" progId="Equation.DSMT4">
                  <p:embed/>
                  <p:pic>
                    <p:nvPicPr>
                      <p:cNvPr id="972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7724" y="2450773"/>
                        <a:ext cx="1871663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3037084" y="3137397"/>
            <a:ext cx="2087563" cy="1871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3716894" y="5025695"/>
            <a:ext cx="7550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/>
              <a:t>image</a:t>
            </a:r>
            <a:endParaRPr lang="en-US" altLang="en-US" dirty="0"/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3037083" y="2777034"/>
            <a:ext cx="2840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i="1"/>
              <a:t>x</a:t>
            </a:r>
            <a:endParaRPr lang="en-US" altLang="en-US" i="1"/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2603696" y="3137397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i="1"/>
              <a:t>y</a:t>
            </a:r>
            <a:endParaRPr lang="en-US" altLang="en-US" i="1"/>
          </a:p>
        </p:txBody>
      </p:sp>
      <p:sp>
        <p:nvSpPr>
          <p:cNvPr id="97293" name="Rectangle 13"/>
          <p:cNvSpPr>
            <a:spLocks noChangeArrowheads="1"/>
          </p:cNvSpPr>
          <p:nvPr/>
        </p:nvSpPr>
        <p:spPr bwMode="auto">
          <a:xfrm>
            <a:off x="6853434" y="3137397"/>
            <a:ext cx="2087563" cy="1871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7294" name="Rectangle 14"/>
          <p:cNvSpPr>
            <a:spLocks noChangeArrowheads="1"/>
          </p:cNvSpPr>
          <p:nvPr/>
        </p:nvSpPr>
        <p:spPr bwMode="auto">
          <a:xfrm>
            <a:off x="6922258" y="5025695"/>
            <a:ext cx="19452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/>
              <a:t>accumulator space</a:t>
            </a:r>
            <a:endParaRPr lang="en-US" altLang="en-US" dirty="0"/>
          </a:p>
        </p:txBody>
      </p:sp>
      <p:sp>
        <p:nvSpPr>
          <p:cNvPr id="97295" name="Rectangle 15"/>
          <p:cNvSpPr>
            <a:spLocks noChangeArrowheads="1"/>
          </p:cNvSpPr>
          <p:nvPr/>
        </p:nvSpPr>
        <p:spPr bwMode="auto">
          <a:xfrm>
            <a:off x="6853433" y="2777034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i="1"/>
              <a:t>m</a:t>
            </a:r>
            <a:endParaRPr lang="en-US" altLang="en-US" i="1"/>
          </a:p>
        </p:txBody>
      </p:sp>
      <p:sp>
        <p:nvSpPr>
          <p:cNvPr id="97296" name="Rectangle 16"/>
          <p:cNvSpPr>
            <a:spLocks noChangeArrowheads="1"/>
          </p:cNvSpPr>
          <p:nvPr/>
        </p:nvSpPr>
        <p:spPr bwMode="auto">
          <a:xfrm>
            <a:off x="6420046" y="3137396"/>
            <a:ext cx="2808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i="1"/>
              <a:t>c</a:t>
            </a:r>
            <a:endParaRPr lang="en-US" altLang="en-US" i="1"/>
          </a:p>
        </p:txBody>
      </p:sp>
      <p:sp>
        <p:nvSpPr>
          <p:cNvPr id="97297" name="Line 17"/>
          <p:cNvSpPr>
            <a:spLocks noChangeShapeType="1"/>
          </p:cNvSpPr>
          <p:nvPr/>
        </p:nvSpPr>
        <p:spPr bwMode="auto">
          <a:xfrm>
            <a:off x="2748158" y="3497760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7298" name="Line 18"/>
          <p:cNvSpPr>
            <a:spLocks noChangeShapeType="1"/>
          </p:cNvSpPr>
          <p:nvPr/>
        </p:nvSpPr>
        <p:spPr bwMode="auto">
          <a:xfrm>
            <a:off x="6564508" y="3497760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7299" name="Line 19"/>
          <p:cNvSpPr>
            <a:spLocks noChangeShapeType="1"/>
          </p:cNvSpPr>
          <p:nvPr/>
        </p:nvSpPr>
        <p:spPr bwMode="auto">
          <a:xfrm>
            <a:off x="3324422" y="2992934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7300" name="Line 20"/>
          <p:cNvSpPr>
            <a:spLocks noChangeShapeType="1"/>
          </p:cNvSpPr>
          <p:nvPr/>
        </p:nvSpPr>
        <p:spPr bwMode="auto">
          <a:xfrm>
            <a:off x="7213797" y="2992934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7301" name="Line 21"/>
          <p:cNvSpPr>
            <a:spLocks noChangeShapeType="1"/>
          </p:cNvSpPr>
          <p:nvPr/>
        </p:nvSpPr>
        <p:spPr bwMode="auto">
          <a:xfrm>
            <a:off x="3611759" y="3353296"/>
            <a:ext cx="1008063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97308" name="Group 28"/>
          <p:cNvGrpSpPr>
            <a:grpSpLocks/>
          </p:cNvGrpSpPr>
          <p:nvPr/>
        </p:nvGrpSpPr>
        <p:grpSpPr bwMode="auto">
          <a:xfrm>
            <a:off x="3684784" y="3353297"/>
            <a:ext cx="4392613" cy="1439863"/>
            <a:chOff x="1338" y="2160"/>
            <a:chExt cx="2767" cy="907"/>
          </a:xfrm>
        </p:grpSpPr>
        <p:sp>
          <p:nvSpPr>
            <p:cNvPr id="97302" name="Oval 22"/>
            <p:cNvSpPr>
              <a:spLocks noChangeArrowheads="1"/>
            </p:cNvSpPr>
            <p:nvPr/>
          </p:nvSpPr>
          <p:spPr bwMode="auto">
            <a:xfrm>
              <a:off x="1338" y="2251"/>
              <a:ext cx="91" cy="9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7305" name="Line 25"/>
            <p:cNvSpPr>
              <a:spLocks noChangeShapeType="1"/>
            </p:cNvSpPr>
            <p:nvPr/>
          </p:nvSpPr>
          <p:spPr bwMode="auto">
            <a:xfrm>
              <a:off x="3742" y="2160"/>
              <a:ext cx="363" cy="90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7309" name="Group 29"/>
          <p:cNvGrpSpPr>
            <a:grpSpLocks/>
          </p:cNvGrpSpPr>
          <p:nvPr/>
        </p:nvGrpSpPr>
        <p:grpSpPr bwMode="auto">
          <a:xfrm>
            <a:off x="4045146" y="3497759"/>
            <a:ext cx="4392612" cy="1008062"/>
            <a:chOff x="1565" y="2251"/>
            <a:chExt cx="2767" cy="635"/>
          </a:xfrm>
        </p:grpSpPr>
        <p:sp>
          <p:nvSpPr>
            <p:cNvPr id="97303" name="Oval 23"/>
            <p:cNvSpPr>
              <a:spLocks noChangeArrowheads="1"/>
            </p:cNvSpPr>
            <p:nvPr/>
          </p:nvSpPr>
          <p:spPr bwMode="auto">
            <a:xfrm>
              <a:off x="1565" y="2614"/>
              <a:ext cx="91" cy="90"/>
            </a:xfrm>
            <a:prstGeom prst="ellipse">
              <a:avLst/>
            </a:prstGeom>
            <a:solidFill>
              <a:srgbClr val="6600FF"/>
            </a:solidFill>
            <a:ln w="9525">
              <a:solidFill>
                <a:srgbClr val="66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7306" name="Line 26"/>
            <p:cNvSpPr>
              <a:spLocks noChangeShapeType="1"/>
            </p:cNvSpPr>
            <p:nvPr/>
          </p:nvSpPr>
          <p:spPr bwMode="auto">
            <a:xfrm flipV="1">
              <a:off x="3606" y="2251"/>
              <a:ext cx="726" cy="635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7310" name="Group 30"/>
          <p:cNvGrpSpPr>
            <a:grpSpLocks/>
          </p:cNvGrpSpPr>
          <p:nvPr/>
        </p:nvGrpSpPr>
        <p:grpSpPr bwMode="auto">
          <a:xfrm>
            <a:off x="4403921" y="4000996"/>
            <a:ext cx="4392612" cy="719138"/>
            <a:chOff x="1791" y="2568"/>
            <a:chExt cx="2767" cy="453"/>
          </a:xfrm>
        </p:grpSpPr>
        <p:sp>
          <p:nvSpPr>
            <p:cNvPr id="97304" name="Oval 24"/>
            <p:cNvSpPr>
              <a:spLocks noChangeArrowheads="1"/>
            </p:cNvSpPr>
            <p:nvPr/>
          </p:nvSpPr>
          <p:spPr bwMode="auto">
            <a:xfrm>
              <a:off x="1791" y="2931"/>
              <a:ext cx="91" cy="90"/>
            </a:xfrm>
            <a:prstGeom prst="ellipse">
              <a:avLst/>
            </a:prstGeom>
            <a:solidFill>
              <a:srgbClr val="CC0066"/>
            </a:solidFill>
            <a:ln w="9525">
              <a:solidFill>
                <a:srgbClr val="CC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7307" name="Line 27"/>
            <p:cNvSpPr>
              <a:spLocks noChangeShapeType="1"/>
            </p:cNvSpPr>
            <p:nvPr/>
          </p:nvSpPr>
          <p:spPr bwMode="auto">
            <a:xfrm>
              <a:off x="3515" y="2568"/>
              <a:ext cx="1043" cy="136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32" name="Content Placeholder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1148B6-EA86-45E4-B442-B4E99E13B47E}"/>
              </a:ext>
            </a:extLst>
          </p:cNvPr>
          <p:cNvSpPr/>
          <p:nvPr/>
        </p:nvSpPr>
        <p:spPr>
          <a:xfrm>
            <a:off x="7894864" y="5650410"/>
            <a:ext cx="38358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en-US" sz="2400" dirty="0">
                <a:solidFill>
                  <a:prstClr val="black"/>
                </a:solidFill>
              </a:rPr>
              <a:t>The </a:t>
            </a:r>
            <a:r>
              <a:rPr lang="en-GB" altLang="en-US" sz="2400" dirty="0">
                <a:solidFill>
                  <a:srgbClr val="0066FF"/>
                </a:solidFill>
              </a:rPr>
              <a:t>coordinates</a:t>
            </a:r>
            <a:r>
              <a:rPr lang="en-GB" altLang="en-US" sz="2400" dirty="0">
                <a:solidFill>
                  <a:prstClr val="black"/>
                </a:solidFill>
              </a:rPr>
              <a:t> of the peak are the parameters of the line</a:t>
            </a:r>
            <a:endParaRPr lang="en-GB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07A1111-7730-46B2-B903-035A026CCE9D}"/>
              </a:ext>
            </a:extLst>
          </p:cNvPr>
          <p:cNvSpPr/>
          <p:nvPr/>
        </p:nvSpPr>
        <p:spPr>
          <a:xfrm>
            <a:off x="7874000" y="4124960"/>
            <a:ext cx="2258816" cy="1574800"/>
          </a:xfrm>
          <a:custGeom>
            <a:avLst/>
            <a:gdLst>
              <a:gd name="connsiteX0" fmla="*/ 2255520 w 2258816"/>
              <a:gd name="connsiteY0" fmla="*/ 1574800 h 1574800"/>
              <a:gd name="connsiteX1" fmla="*/ 1899920 w 2258816"/>
              <a:gd name="connsiteY1" fmla="*/ 518160 h 1574800"/>
              <a:gd name="connsiteX2" fmla="*/ 0 w 2258816"/>
              <a:gd name="connsiteY2" fmla="*/ 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8816" h="1574800">
                <a:moveTo>
                  <a:pt x="2255520" y="1574800"/>
                </a:moveTo>
                <a:cubicBezTo>
                  <a:pt x="2265680" y="1177713"/>
                  <a:pt x="2275840" y="780627"/>
                  <a:pt x="1899920" y="518160"/>
                </a:cubicBezTo>
                <a:cubicBezTo>
                  <a:pt x="1524000" y="255693"/>
                  <a:pt x="762000" y="127846"/>
                  <a:pt x="0" y="0"/>
                </a:cubicBezTo>
              </a:path>
            </a:pathLst>
          </a:custGeom>
          <a:noFill/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91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ED09-A541-4516-ABCD-4AC171479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for 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213BD-2D34-4A9E-BF96-412D278D5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95" y="1825625"/>
            <a:ext cx="1135585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all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!look at all points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edge(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y,x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)&gt;threshold		</a:t>
            </a:r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!check significance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m=-10 to +10		</a:t>
            </a:r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!if so, go thru m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c=-x*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m+y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!calculate c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PLUS 1	</a:t>
            </a:r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!vote in accumulator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argmax(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			</a:t>
            </a:r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!peak gives parameters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00E18E-AFE2-484C-A1A4-ABC7601FD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BD7247-2DC3-4C1B-969C-9DAFAF45D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3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470083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Applying the Hough transform for lines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pic>
        <p:nvPicPr>
          <p:cNvPr id="7" name="Picture 6" descr="../../Images/Chapter5/Results/Fig_Code5_4/c_accumulator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50" y="2667634"/>
            <a:ext cx="2500630" cy="2209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../../Images/Chapter5/Results/Fig_Code5_4/b_LocatedLines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106" y="2696844"/>
            <a:ext cx="2352358" cy="2220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../../Images/Chapter5/Results/Fig_Code5_1/ImageandTemplate/a_Road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117" y="2686526"/>
            <a:ext cx="2280603" cy="221869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72376" y="5131117"/>
            <a:ext cx="19452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/>
              <a:t>accumulator space</a:t>
            </a:r>
            <a:endParaRPr lang="en-US" altLang="en-US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4987217" y="5131117"/>
            <a:ext cx="15057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/>
              <a:t>detected lines</a:t>
            </a:r>
            <a:endParaRPr lang="en-US" altLang="en-US" dirty="0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827656" y="5131117"/>
            <a:ext cx="7550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/>
              <a:t>image</a:t>
            </a:r>
            <a:endParaRPr lang="en-US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32942-BA4D-4872-B580-A066FC4549C1}"/>
              </a:ext>
            </a:extLst>
          </p:cNvPr>
          <p:cNvSpPr/>
          <p:nvPr/>
        </p:nvSpPr>
        <p:spPr>
          <a:xfrm>
            <a:off x="3516350" y="5928976"/>
            <a:ext cx="5267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2400" dirty="0"/>
              <a:t>OK, it works. Can anyone see a </a:t>
            </a:r>
            <a:r>
              <a:rPr lang="en-GB" altLang="en-US" sz="2400" dirty="0">
                <a:solidFill>
                  <a:srgbClr val="FF0000"/>
                </a:solidFill>
              </a:rPr>
              <a:t>problem</a:t>
            </a:r>
            <a:r>
              <a:rPr lang="en-GB" altLang="en-US" sz="2400" dirty="0"/>
              <a:t>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1512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Hough Transform for Lines … problems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 i="1" dirty="0" err="1">
                <a:solidFill>
                  <a:srgbClr val="0066FF"/>
                </a:solidFill>
              </a:rPr>
              <a:t>m,c</a:t>
            </a:r>
            <a:r>
              <a:rPr lang="en-GB" altLang="en-US" sz="2400" dirty="0">
                <a:solidFill>
                  <a:srgbClr val="0000CC"/>
                </a:solidFill>
              </a:rPr>
              <a:t> </a:t>
            </a:r>
            <a:r>
              <a:rPr lang="en-GB" altLang="en-US" sz="2400" dirty="0"/>
              <a:t>tend to</a:t>
            </a:r>
            <a:r>
              <a:rPr lang="en-GB" altLang="en-US" sz="2400" dirty="0">
                <a:solidFill>
                  <a:srgbClr val="0000CC"/>
                </a:solidFill>
              </a:rPr>
              <a:t> </a:t>
            </a:r>
            <a:r>
              <a:rPr lang="en-GB" altLang="en-US" sz="2400" dirty="0">
                <a:solidFill>
                  <a:srgbClr val="0066FF"/>
                </a:solidFill>
              </a:rPr>
              <a:t>infinity</a:t>
            </a:r>
          </a:p>
          <a:p>
            <a:r>
              <a:rPr lang="en-GB" altLang="en-US" sz="2400" dirty="0"/>
              <a:t>Change the parameterisation</a:t>
            </a:r>
          </a:p>
          <a:p>
            <a:r>
              <a:rPr lang="en-GB" altLang="en-US" sz="2400" dirty="0"/>
              <a:t>Use </a:t>
            </a:r>
            <a:r>
              <a:rPr lang="en-GB" altLang="en-US" sz="2400" dirty="0">
                <a:solidFill>
                  <a:srgbClr val="0066FF"/>
                </a:solidFill>
              </a:rPr>
              <a:t>foot of normal</a:t>
            </a:r>
          </a:p>
          <a:p>
            <a:r>
              <a:rPr lang="en-GB" altLang="en-US" sz="2400" dirty="0"/>
              <a:t>Gives </a:t>
            </a:r>
            <a:r>
              <a:rPr lang="en-GB" altLang="en-US" sz="2400" dirty="0">
                <a:solidFill>
                  <a:srgbClr val="0066FF"/>
                </a:solidFill>
              </a:rPr>
              <a:t>polar HT for lines</a:t>
            </a:r>
          </a:p>
          <a:p>
            <a:pPr>
              <a:buFontTx/>
              <a:buNone/>
            </a:pPr>
            <a:endParaRPr lang="en-US" altLang="en-US" dirty="0">
              <a:solidFill>
                <a:srgbClr val="0000CC"/>
              </a:solidFill>
            </a:endParaRP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98337" name="Rectangle 33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9833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758343"/>
              </p:ext>
            </p:extLst>
          </p:nvPr>
        </p:nvGraphicFramePr>
        <p:xfrm>
          <a:off x="3681413" y="2781515"/>
          <a:ext cx="21590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" name="Equation" r:id="rId3" imgW="1231560" imgH="203040" progId="Equation.DSMT4">
                  <p:embed/>
                </p:oleObj>
              </mc:Choice>
              <mc:Fallback>
                <p:oleObj name="Equation" r:id="rId3" imgW="1231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413" y="2781515"/>
                        <a:ext cx="215900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344" name="Group 40"/>
          <p:cNvGrpSpPr>
            <a:grpSpLocks/>
          </p:cNvGrpSpPr>
          <p:nvPr/>
        </p:nvGrpSpPr>
        <p:grpSpPr bwMode="auto">
          <a:xfrm>
            <a:off x="3904382" y="3832070"/>
            <a:ext cx="3384550" cy="2735262"/>
            <a:chOff x="2018" y="2115"/>
            <a:chExt cx="2132" cy="1723"/>
          </a:xfrm>
        </p:grpSpPr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2018" y="2115"/>
              <a:ext cx="2132" cy="17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8339" name="Line 35"/>
            <p:cNvSpPr>
              <a:spLocks noChangeShapeType="1"/>
            </p:cNvSpPr>
            <p:nvPr/>
          </p:nvSpPr>
          <p:spPr bwMode="auto">
            <a:xfrm flipV="1">
              <a:off x="2018" y="2115"/>
              <a:ext cx="1633" cy="15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340" name="Line 36"/>
            <p:cNvSpPr>
              <a:spLocks noChangeShapeType="1"/>
            </p:cNvSpPr>
            <p:nvPr/>
          </p:nvSpPr>
          <p:spPr bwMode="auto">
            <a:xfrm>
              <a:off x="2018" y="2115"/>
              <a:ext cx="795" cy="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98341" name="Object 37"/>
            <p:cNvGraphicFramePr>
              <a:graphicFrameLocks noChangeAspect="1"/>
            </p:cNvGraphicFramePr>
            <p:nvPr/>
          </p:nvGraphicFramePr>
          <p:xfrm>
            <a:off x="2280" y="2533"/>
            <a:ext cx="16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8" name="Equation" r:id="rId5" imgW="152280" imgH="164880" progId="Equation.DSMT4">
                    <p:embed/>
                  </p:oleObj>
                </mc:Choice>
                <mc:Fallback>
                  <p:oleObj name="Equation" r:id="rId5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0" y="2533"/>
                          <a:ext cx="16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43" name="Object 39"/>
            <p:cNvGraphicFramePr>
              <a:graphicFrameLocks noChangeAspect="1"/>
            </p:cNvGraphicFramePr>
            <p:nvPr/>
          </p:nvGraphicFramePr>
          <p:xfrm>
            <a:off x="2197" y="2142"/>
            <a:ext cx="135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9" name="Equation" r:id="rId7" imgW="126720" imgH="177480" progId="Equation.DSMT4">
                    <p:embed/>
                  </p:oleObj>
                </mc:Choice>
                <mc:Fallback>
                  <p:oleObj name="Equation" r:id="rId7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7" y="2142"/>
                          <a:ext cx="135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345" name="Rectangle 41"/>
          <p:cNvSpPr>
            <a:spLocks noChangeArrowheads="1"/>
          </p:cNvSpPr>
          <p:nvPr/>
        </p:nvSpPr>
        <p:spPr bwMode="auto">
          <a:xfrm>
            <a:off x="7458487" y="5199701"/>
            <a:ext cx="21892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/>
              <a:t>Image containing line</a:t>
            </a:r>
            <a:endParaRPr lang="en-US" altLang="en-US" dirty="0"/>
          </a:p>
        </p:txBody>
      </p:sp>
      <p:pic>
        <p:nvPicPr>
          <p:cNvPr id="17" name="Content Placeholder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7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Images and the accumulator space of the polar Hough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832" y="1942770"/>
            <a:ext cx="7760335" cy="4514227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1B6EC6-C3A7-4B7F-9F03-3DDE9567C73B}"/>
              </a:ext>
            </a:extLst>
          </p:cNvPr>
          <p:cNvSpPr/>
          <p:nvPr/>
        </p:nvSpPr>
        <p:spPr>
          <a:xfrm>
            <a:off x="3397250" y="2324100"/>
            <a:ext cx="69850" cy="69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15EC74-7441-40AE-A07A-9CB554397181}"/>
              </a:ext>
            </a:extLst>
          </p:cNvPr>
          <p:cNvSpPr/>
          <p:nvPr/>
        </p:nvSpPr>
        <p:spPr>
          <a:xfrm>
            <a:off x="8386301" y="2729786"/>
            <a:ext cx="69850" cy="69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53981C-3D90-4EB2-A1E8-562D1AC7F10C}"/>
              </a:ext>
            </a:extLst>
          </p:cNvPr>
          <p:cNvSpPr/>
          <p:nvPr/>
        </p:nvSpPr>
        <p:spPr>
          <a:xfrm>
            <a:off x="8493021" y="2536825"/>
            <a:ext cx="69850" cy="69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9BA371-1EAE-49AC-A8A5-59A72E6C33CA}"/>
              </a:ext>
            </a:extLst>
          </p:cNvPr>
          <p:cNvSpPr/>
          <p:nvPr/>
        </p:nvSpPr>
        <p:spPr>
          <a:xfrm>
            <a:off x="8603644" y="2324100"/>
            <a:ext cx="69850" cy="69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74079E-6FD1-4557-B7A7-AAEA76F3F86F}"/>
              </a:ext>
            </a:extLst>
          </p:cNvPr>
          <p:cNvSpPr/>
          <p:nvPr/>
        </p:nvSpPr>
        <p:spPr>
          <a:xfrm>
            <a:off x="5891365" y="2520854"/>
            <a:ext cx="69850" cy="69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B6E740-6FC4-40CB-B0D2-E90364AFDB47}"/>
              </a:ext>
            </a:extLst>
          </p:cNvPr>
          <p:cNvSpPr/>
          <p:nvPr/>
        </p:nvSpPr>
        <p:spPr>
          <a:xfrm>
            <a:off x="5998085" y="2327893"/>
            <a:ext cx="69850" cy="69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29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Applying the Hough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2290" name="Picture 2" descr="http://www.transistor.io/images/Lanes/hough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388" y="1978178"/>
            <a:ext cx="5715000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89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4016-E954-4464-BCDB-A5F04BEA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558"/>
            <a:ext cx="10515600" cy="1325563"/>
          </a:xfrm>
        </p:spPr>
        <p:txBody>
          <a:bodyPr/>
          <a:lstStyle/>
          <a:p>
            <a:r>
              <a:rPr lang="en-GB" dirty="0"/>
              <a:t>Takeaway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C8B28-0663-46A4-8138-36FCB9DF6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3981" cy="4351338"/>
          </a:xfrm>
        </p:spPr>
        <p:txBody>
          <a:bodyPr>
            <a:normAutofit/>
          </a:bodyPr>
          <a:lstStyle/>
          <a:p>
            <a:pPr marL="722313" indent="-722313">
              <a:buNone/>
            </a:pPr>
            <a:r>
              <a:rPr lang="en-GB" dirty="0"/>
              <a:t>1 – target shape defined by </a:t>
            </a:r>
            <a:r>
              <a:rPr lang="en-GB" dirty="0">
                <a:solidFill>
                  <a:srgbClr val="0066FF"/>
                </a:solidFill>
              </a:rPr>
              <a:t>template</a:t>
            </a:r>
          </a:p>
          <a:p>
            <a:pPr marL="722313" indent="-722313">
              <a:buNone/>
            </a:pPr>
            <a:r>
              <a:rPr lang="en-GB" dirty="0"/>
              <a:t>2 – and detected by </a:t>
            </a:r>
            <a:r>
              <a:rPr lang="en-GB" dirty="0">
                <a:solidFill>
                  <a:srgbClr val="0066FF"/>
                </a:solidFill>
              </a:rPr>
              <a:t>template convolution</a:t>
            </a:r>
          </a:p>
          <a:p>
            <a:pPr marL="722313" indent="-722313">
              <a:buNone/>
            </a:pPr>
            <a:r>
              <a:rPr lang="en-GB" dirty="0"/>
              <a:t>3 – optimal in </a:t>
            </a:r>
            <a:r>
              <a:rPr lang="en-GB" dirty="0">
                <a:solidFill>
                  <a:srgbClr val="0066FF"/>
                </a:solidFill>
              </a:rPr>
              <a:t>occlusion</a:t>
            </a:r>
            <a:r>
              <a:rPr lang="en-GB" dirty="0"/>
              <a:t> and </a:t>
            </a:r>
            <a:r>
              <a:rPr lang="en-GB" dirty="0">
                <a:solidFill>
                  <a:srgbClr val="0066FF"/>
                </a:solidFill>
              </a:rPr>
              <a:t>noise</a:t>
            </a:r>
          </a:p>
          <a:p>
            <a:pPr marL="722313" indent="-722313">
              <a:buNone/>
            </a:pPr>
            <a:r>
              <a:rPr lang="en-GB" dirty="0"/>
              <a:t>4 – </a:t>
            </a:r>
            <a:r>
              <a:rPr lang="en-GB" dirty="0">
                <a:solidFill>
                  <a:srgbClr val="0066FF"/>
                </a:solidFill>
              </a:rPr>
              <a:t>Hough transform </a:t>
            </a:r>
            <a:r>
              <a:rPr lang="en-GB" dirty="0"/>
              <a:t>gives same result, but faster</a:t>
            </a:r>
          </a:p>
          <a:p>
            <a:pPr marL="722313" indent="-722313">
              <a:buNone/>
            </a:pPr>
            <a:r>
              <a:rPr lang="en-GB" dirty="0"/>
              <a:t>But shapes can be more complex than lines and not defined by an equations. That’s next</a:t>
            </a:r>
          </a:p>
        </p:txBody>
      </p:sp>
      <p:pic>
        <p:nvPicPr>
          <p:cNvPr id="1026" name="Picture 2" descr="JS Fresh Fish Wholesale Retail Fresh Fish">
            <a:extLst>
              <a:ext uri="{FF2B5EF4-FFF2-40B4-BE49-F238E27FC236}">
                <a16:creationId xmlns:a16="http://schemas.microsoft.com/office/drawing/2014/main" id="{B53DE9B0-2744-4FCD-981A-C9F09FFD3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3723">
            <a:off x="6999194" y="2493164"/>
            <a:ext cx="4954412" cy="22682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4F6A137-2A25-4A6B-9D4A-A258B9EE6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22BBBA-70B9-4CF2-8C1D-C24F15269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extraction by </a:t>
            </a:r>
            <a:r>
              <a:rPr lang="en-GB" dirty="0" err="1"/>
              <a:t>thresholding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520" y="1931988"/>
            <a:ext cx="10515600" cy="4351338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spcBef>
                <a:spcPts val="1800"/>
              </a:spcBef>
              <a:buNone/>
            </a:pPr>
            <a:r>
              <a:rPr lang="en-GB" dirty="0"/>
              <a:t>Conclusion: we need </a:t>
            </a:r>
            <a:r>
              <a:rPr lang="en-GB" dirty="0">
                <a:solidFill>
                  <a:srgbClr val="FF0000"/>
                </a:solidFill>
              </a:rPr>
              <a:t>shape</a:t>
            </a:r>
            <a:r>
              <a:rPr lang="en-GB" dirty="0"/>
              <a:t>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690688"/>
            <a:ext cx="10925175" cy="3267075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5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BDEB582-1636-4687-976B-85160035F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altLang="en-US" dirty="0"/>
              <a:t>Template Matching -basis</a:t>
            </a:r>
            <a:endParaRPr lang="en-US" altLang="en-US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A72DF14-BFBF-46D5-A617-F0E213C23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369" y="4900838"/>
            <a:ext cx="9435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dirty="0"/>
              <a:t>image</a:t>
            </a:r>
            <a:endParaRPr lang="en-US" altLang="en-US" sz="2400" dirty="0"/>
          </a:p>
        </p:txBody>
      </p:sp>
      <p:pic>
        <p:nvPicPr>
          <p:cNvPr id="7" name="Picture 6" descr="../../Images/Chapter5/Results/Fig_Code5_1/ImageandTemplate/a_Road.png">
            <a:extLst>
              <a:ext uri="{FF2B5EF4-FFF2-40B4-BE49-F238E27FC236}">
                <a16:creationId xmlns:a16="http://schemas.microsoft.com/office/drawing/2014/main" id="{F93282A3-C7A5-4945-B926-A1FBA5450D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226" y="2163170"/>
            <a:ext cx="2664651" cy="26158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6923BA26-D9B1-478B-AAC6-DF7E2B33F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357" y="4902148"/>
            <a:ext cx="13132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dirty="0"/>
              <a:t>template</a:t>
            </a:r>
            <a:endParaRPr lang="en-US" altLang="en-US" sz="2400" dirty="0"/>
          </a:p>
        </p:txBody>
      </p:sp>
      <p:pic>
        <p:nvPicPr>
          <p:cNvPr id="9" name="Picture 8" descr="../../Images/Chapter5/Results/Fig_Code5_1/ImageandTemplate/d_Template.png">
            <a:extLst>
              <a:ext uri="{FF2B5EF4-FFF2-40B4-BE49-F238E27FC236}">
                <a16:creationId xmlns:a16="http://schemas.microsoft.com/office/drawing/2014/main" id="{15A1F841-605E-4F2C-AC98-C5A3CDEE68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740" y="3270612"/>
            <a:ext cx="1106477" cy="40095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71CFB2E-586C-4FAE-9E46-D82416E28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7139" y="4896482"/>
            <a:ext cx="25271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dirty="0"/>
              <a:t>accumulator space</a:t>
            </a:r>
            <a:endParaRPr lang="en-US" alt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6FB3C4-EBA5-4980-B3E0-BB93F1776508}"/>
              </a:ext>
            </a:extLst>
          </p:cNvPr>
          <p:cNvSpPr/>
          <p:nvPr/>
        </p:nvSpPr>
        <p:spPr>
          <a:xfrm>
            <a:off x="7518723" y="2163170"/>
            <a:ext cx="2644001" cy="26158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D8493-9938-4354-8524-F1C9BFC1B2B5}"/>
              </a:ext>
            </a:extLst>
          </p:cNvPr>
          <p:cNvSpPr/>
          <p:nvPr/>
        </p:nvSpPr>
        <p:spPr>
          <a:xfrm>
            <a:off x="7756642" y="2337244"/>
            <a:ext cx="97125" cy="1212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BBD878-8D27-4D0C-AEA2-37E529C45496}"/>
              </a:ext>
            </a:extLst>
          </p:cNvPr>
          <p:cNvSpPr/>
          <p:nvPr/>
        </p:nvSpPr>
        <p:spPr>
          <a:xfrm>
            <a:off x="7909042" y="2337244"/>
            <a:ext cx="97125" cy="1212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755B64-8AB8-42DC-B416-4026922B3394}"/>
              </a:ext>
            </a:extLst>
          </p:cNvPr>
          <p:cNvSpPr/>
          <p:nvPr/>
        </p:nvSpPr>
        <p:spPr>
          <a:xfrm>
            <a:off x="8061442" y="2337244"/>
            <a:ext cx="97125" cy="1212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90D9C8-E1F2-4B7F-988F-33A9E965BD8D}"/>
              </a:ext>
            </a:extLst>
          </p:cNvPr>
          <p:cNvSpPr/>
          <p:nvPr/>
        </p:nvSpPr>
        <p:spPr>
          <a:xfrm>
            <a:off x="8213842" y="2337244"/>
            <a:ext cx="97125" cy="1212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Picture 25" descr="../../Images/Chapter5/Results/Fig_Code5_1/ImageandTemplate/d_Template.png">
            <a:extLst>
              <a:ext uri="{FF2B5EF4-FFF2-40B4-BE49-F238E27FC236}">
                <a16:creationId xmlns:a16="http://schemas.microsoft.com/office/drawing/2014/main" id="{5256B897-868E-4F0C-B91F-22DBED87C1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225" y="2163171"/>
            <a:ext cx="1106477" cy="40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 descr="../../Images/Chapter5/Results/Fig_Code5_1/ImageandTemplate/d_Template.png">
            <a:extLst>
              <a:ext uri="{FF2B5EF4-FFF2-40B4-BE49-F238E27FC236}">
                <a16:creationId xmlns:a16="http://schemas.microsoft.com/office/drawing/2014/main" id="{3A728705-8C99-4FC2-9F49-B15C12C6CAF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625" y="2163171"/>
            <a:ext cx="1106477" cy="40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8" descr="../../Images/Chapter5/Results/Fig_Code5_1/ImageandTemplate/d_Template.png">
            <a:extLst>
              <a:ext uri="{FF2B5EF4-FFF2-40B4-BE49-F238E27FC236}">
                <a16:creationId xmlns:a16="http://schemas.microsoft.com/office/drawing/2014/main" id="{4B704636-AC70-477F-83D8-E7111767D0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025" y="2163171"/>
            <a:ext cx="1106477" cy="40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9" descr="../../Images/Chapter5/Results/Fig_Code5_1/ImageandTemplate/d_Template.png">
            <a:extLst>
              <a:ext uri="{FF2B5EF4-FFF2-40B4-BE49-F238E27FC236}">
                <a16:creationId xmlns:a16="http://schemas.microsoft.com/office/drawing/2014/main" id="{439185AA-05A7-4EDC-A2B8-CAFE928D74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425" y="2163171"/>
            <a:ext cx="1106477" cy="40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Picture 30" descr="../../Images/Chapter5/Results/Fig_Code5_1/ImageandTemplate/d_Template.png">
            <a:extLst>
              <a:ext uri="{FF2B5EF4-FFF2-40B4-BE49-F238E27FC236}">
                <a16:creationId xmlns:a16="http://schemas.microsoft.com/office/drawing/2014/main" id="{198A9254-1E2F-4DAA-B083-A7F1F7F2EA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000" y="2656694"/>
            <a:ext cx="1106477" cy="40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31" descr="../../Images/Chapter5/Results/Fig_Code5_1/ImageandTemplate/d_Template.png">
            <a:extLst>
              <a:ext uri="{FF2B5EF4-FFF2-40B4-BE49-F238E27FC236}">
                <a16:creationId xmlns:a16="http://schemas.microsoft.com/office/drawing/2014/main" id="{23FEEE07-317A-4BE2-BF25-18F229C9505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400" y="2656694"/>
            <a:ext cx="1106477" cy="40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Picture 32" descr="../../Images/Chapter5/Results/Fig_Code5_1/ImageandTemplate/d_Template.png">
            <a:extLst>
              <a:ext uri="{FF2B5EF4-FFF2-40B4-BE49-F238E27FC236}">
                <a16:creationId xmlns:a16="http://schemas.microsoft.com/office/drawing/2014/main" id="{03BC4A6E-B05F-46D9-AA80-920965FBBBC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800" y="2656694"/>
            <a:ext cx="1106477" cy="40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Picture 33" descr="../../Images/Chapter5/Results/Fig_Code5_1/ImageandTemplate/d_Template.png">
            <a:extLst>
              <a:ext uri="{FF2B5EF4-FFF2-40B4-BE49-F238E27FC236}">
                <a16:creationId xmlns:a16="http://schemas.microsoft.com/office/drawing/2014/main" id="{60A35CDE-7410-4316-96CC-F5423DA1185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200" y="2656694"/>
            <a:ext cx="1106477" cy="400958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260D1DF-B3F7-4652-AF81-DE4AFC08B74F}"/>
              </a:ext>
            </a:extLst>
          </p:cNvPr>
          <p:cNvSpPr/>
          <p:nvPr/>
        </p:nvSpPr>
        <p:spPr>
          <a:xfrm>
            <a:off x="7756642" y="2680882"/>
            <a:ext cx="97125" cy="121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075D8A-3808-4E91-9532-C0B9797CF513}"/>
              </a:ext>
            </a:extLst>
          </p:cNvPr>
          <p:cNvSpPr/>
          <p:nvPr/>
        </p:nvSpPr>
        <p:spPr>
          <a:xfrm>
            <a:off x="7909042" y="2680882"/>
            <a:ext cx="97125" cy="1212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B1A1F8-DC35-476A-BDD3-16B0C4255B14}"/>
              </a:ext>
            </a:extLst>
          </p:cNvPr>
          <p:cNvSpPr/>
          <p:nvPr/>
        </p:nvSpPr>
        <p:spPr>
          <a:xfrm>
            <a:off x="8061442" y="2680882"/>
            <a:ext cx="97125" cy="1212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AF08EE8-BA83-4C0C-BB59-1C99FE977605}"/>
              </a:ext>
            </a:extLst>
          </p:cNvPr>
          <p:cNvSpPr/>
          <p:nvPr/>
        </p:nvSpPr>
        <p:spPr>
          <a:xfrm>
            <a:off x="8213842" y="2680882"/>
            <a:ext cx="97125" cy="1212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5502FC-2EB5-4F82-A2E0-BA7E88A9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3258" y="2547761"/>
            <a:ext cx="152108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altLang="en-US" sz="2400" dirty="0"/>
              <a:t>count of matching points</a:t>
            </a:r>
            <a:endParaRPr lang="en-US" altLang="en-US" sz="2400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C09B8DB-BB2A-4EF3-9F87-F66A9751FCA6}"/>
              </a:ext>
            </a:extLst>
          </p:cNvPr>
          <p:cNvSpPr/>
          <p:nvPr/>
        </p:nvSpPr>
        <p:spPr>
          <a:xfrm>
            <a:off x="7756642" y="1545084"/>
            <a:ext cx="3323036" cy="1027204"/>
          </a:xfrm>
          <a:custGeom>
            <a:avLst/>
            <a:gdLst>
              <a:gd name="connsiteX0" fmla="*/ 3472952 w 3472952"/>
              <a:gd name="connsiteY0" fmla="*/ 1027204 h 1027204"/>
              <a:gd name="connsiteX1" fmla="*/ 2606053 w 3472952"/>
              <a:gd name="connsiteY1" fmla="*/ 124679 h 1027204"/>
              <a:gd name="connsiteX2" fmla="*/ 242864 w 3472952"/>
              <a:gd name="connsiteY2" fmla="*/ 77178 h 1027204"/>
              <a:gd name="connsiteX3" fmla="*/ 76609 w 3472952"/>
              <a:gd name="connsiteY3" fmla="*/ 777822 h 1027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2952" h="1027204">
                <a:moveTo>
                  <a:pt x="3472952" y="1027204"/>
                </a:moveTo>
                <a:cubicBezTo>
                  <a:pt x="3308676" y="655110"/>
                  <a:pt x="3144401" y="283017"/>
                  <a:pt x="2606053" y="124679"/>
                </a:cubicBezTo>
                <a:cubicBezTo>
                  <a:pt x="2067705" y="-33659"/>
                  <a:pt x="664438" y="-31679"/>
                  <a:pt x="242864" y="77178"/>
                </a:cubicBezTo>
                <a:cubicBezTo>
                  <a:pt x="-178710" y="186035"/>
                  <a:pt x="76609" y="777822"/>
                  <a:pt x="76609" y="777822"/>
                </a:cubicBezTo>
              </a:path>
            </a:pathLst>
          </a:custGeom>
          <a:noFill/>
          <a:ln w="508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11">
            <a:extLst>
              <a:ext uri="{FF2B5EF4-FFF2-40B4-BE49-F238E27FC236}">
                <a16:creationId xmlns:a16="http://schemas.microsoft.com/office/drawing/2014/main" id="{00744094-A3A3-4D08-8EF0-CC35F34D5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749" y="6031210"/>
            <a:ext cx="51347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dirty="0">
                <a:solidFill>
                  <a:srgbClr val="FF0000"/>
                </a:solidFill>
              </a:rPr>
              <a:t>Suggestions for improving the process?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208811DE-B04D-44E1-9FD0-71300CB0B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488" y="6025544"/>
            <a:ext cx="15574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dirty="0">
                <a:solidFill>
                  <a:srgbClr val="FF0000"/>
                </a:solidFill>
              </a:rPr>
              <a:t>Use edges!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pic>
        <p:nvPicPr>
          <p:cNvPr id="12290" name="Picture 2" descr="brilliant boys | elliehighwood">
            <a:extLst>
              <a:ext uri="{FF2B5EF4-FFF2-40B4-BE49-F238E27FC236}">
                <a16:creationId xmlns:a16="http://schemas.microsoft.com/office/drawing/2014/main" id="{EF8F839A-76D4-4C8A-A113-858DDB59D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204" y="5333880"/>
            <a:ext cx="281940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Content Placeholder 3">
            <a:extLst>
              <a:ext uri="{FF2B5EF4-FFF2-40B4-BE49-F238E27FC236}">
                <a16:creationId xmlns:a16="http://schemas.microsoft.com/office/drawing/2014/main" id="{17316D20-BB55-41BA-BF41-47AEBAC499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EF78B-8D23-4491-A241-0DEDB50F17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1C3B96B-046D-4807-B46E-0A8C29B342F2}"/>
              </a:ext>
            </a:extLst>
          </p:cNvPr>
          <p:cNvSpPr/>
          <p:nvPr/>
        </p:nvSpPr>
        <p:spPr>
          <a:xfrm>
            <a:off x="1060768" y="1562721"/>
            <a:ext cx="6197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Process of </a:t>
            </a:r>
            <a:r>
              <a:rPr lang="en-GB" sz="2400" dirty="0">
                <a:solidFill>
                  <a:srgbClr val="0066FF"/>
                </a:solidFill>
              </a:rPr>
              <a:t>template matching</a:t>
            </a:r>
          </a:p>
        </p:txBody>
      </p:sp>
    </p:spTree>
    <p:extLst>
      <p:ext uri="{BB962C8B-B14F-4D97-AF65-F5344CB8AC3E}">
        <p14:creationId xmlns:p14="http://schemas.microsoft.com/office/powerpoint/2010/main" val="426048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  <p:bldP spid="13" grpId="0" animBg="1"/>
      <p:bldP spid="14" grpId="0" animBg="1"/>
      <p:bldP spid="17" grpId="0" animBg="1"/>
      <p:bldP spid="18" grpId="0" animBg="1"/>
      <p:bldP spid="35" grpId="0" animBg="1"/>
      <p:bldP spid="36" grpId="0" animBg="1"/>
      <p:bldP spid="37" grpId="0" animBg="1"/>
      <p:bldP spid="38" grpId="0" animBg="1"/>
      <p:bldP spid="40" grpId="0"/>
      <p:bldP spid="43" grpId="0" animBg="1"/>
      <p:bldP spid="44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Template Matching</a:t>
            </a:r>
            <a:endParaRPr lang="en-US" altLang="en-US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558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altLang="en-US" sz="2400" dirty="0"/>
              <a:t>Intuitively </a:t>
            </a:r>
            <a:r>
              <a:rPr lang="en-GB" altLang="en-US" sz="2400" dirty="0">
                <a:solidFill>
                  <a:srgbClr val="0066FF"/>
                </a:solidFill>
              </a:rPr>
              <a:t>simple</a:t>
            </a:r>
          </a:p>
          <a:p>
            <a:pPr marL="0" indent="0">
              <a:buNone/>
            </a:pPr>
            <a:r>
              <a:rPr lang="en-GB" altLang="en-US" sz="2400" dirty="0">
                <a:solidFill>
                  <a:srgbClr val="0066FF"/>
                </a:solidFill>
              </a:rPr>
              <a:t>Correlation</a:t>
            </a:r>
            <a:r>
              <a:rPr lang="en-GB" altLang="en-US" sz="2400" dirty="0"/>
              <a:t> and convolution </a:t>
            </a:r>
          </a:p>
          <a:p>
            <a:pPr marL="0" indent="0">
              <a:buNone/>
            </a:pPr>
            <a:r>
              <a:rPr lang="en-GB" altLang="en-US" sz="2400" dirty="0"/>
              <a:t>Implementation via </a:t>
            </a:r>
            <a:r>
              <a:rPr lang="en-GB" altLang="en-US" sz="2400" dirty="0">
                <a:solidFill>
                  <a:srgbClr val="0066FF"/>
                </a:solidFill>
              </a:rPr>
              <a:t>Fourier</a:t>
            </a:r>
          </a:p>
          <a:p>
            <a:pPr marL="0" indent="0">
              <a:buNone/>
            </a:pPr>
            <a:r>
              <a:rPr lang="en-GB" altLang="en-US" sz="2400" dirty="0"/>
              <a:t>Relationship with matched filter, </a:t>
            </a:r>
            <a:r>
              <a:rPr lang="en-GB" altLang="en-US" sz="2400" dirty="0" err="1"/>
              <a:t>viz</a:t>
            </a:r>
            <a:r>
              <a:rPr lang="en-GB" altLang="en-US" sz="2400" dirty="0"/>
              <a:t>: </a:t>
            </a:r>
            <a:r>
              <a:rPr lang="en-GB" altLang="en-US" sz="2400" dirty="0">
                <a:solidFill>
                  <a:srgbClr val="0066FF"/>
                </a:solidFill>
              </a:rPr>
              <a:t>optimality</a:t>
            </a:r>
            <a:endParaRPr lang="en-US" altLang="en-US" sz="2400" dirty="0">
              <a:solidFill>
                <a:srgbClr val="0066FF"/>
              </a:solidFill>
            </a:endParaRP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7877176" y="5928677"/>
            <a:ext cx="19452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/>
              <a:t>accumulator space</a:t>
            </a:r>
            <a:endParaRPr lang="en-US" altLang="en-US" dirty="0"/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2573339" y="5928677"/>
            <a:ext cx="7550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/>
              <a:t>image</a:t>
            </a:r>
            <a:endParaRPr lang="en-US" altLang="en-US" dirty="0"/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4623118" y="5929987"/>
            <a:ext cx="1060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/>
              <a:t>template</a:t>
            </a:r>
            <a:endParaRPr lang="en-US" altLang="en-US" dirty="0"/>
          </a:p>
        </p:txBody>
      </p:sp>
      <p:pic>
        <p:nvPicPr>
          <p:cNvPr id="1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pic>
        <p:nvPicPr>
          <p:cNvPr id="15" name="Picture 14" descr="../../Images/Chapter5/Results/Fig_Code5_1/ImageandTemplate/a_Road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917" y="3651726"/>
            <a:ext cx="2280603" cy="2218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../../Images/Chapter5/Results/Fig_Code5_1/ImageandTemplate/d_Template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522" y="4514374"/>
            <a:ext cx="1347788" cy="493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../../Images/Chapter5/Results/Fig_Code5_1/Accumulators/a_AccumulatorGray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313" y="3672046"/>
            <a:ext cx="2208848" cy="21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../../Images/Chapter5/Results/Fig_Code5_1/Accumulators/d_HistoGray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197" y="3517582"/>
            <a:ext cx="2402523" cy="23345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094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 matching in occluded images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91" y="2000480"/>
            <a:ext cx="8750618" cy="3593869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327591-6DA7-4B68-9C15-BA7DDB310A05}"/>
              </a:ext>
            </a:extLst>
          </p:cNvPr>
          <p:cNvSpPr/>
          <p:nvPr/>
        </p:nvSpPr>
        <p:spPr>
          <a:xfrm>
            <a:off x="1735798" y="5816434"/>
            <a:ext cx="85562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Template matching is optimal in </a:t>
            </a:r>
            <a:r>
              <a:rPr lang="en-GB" sz="2400" dirty="0">
                <a:solidFill>
                  <a:srgbClr val="0066FF"/>
                </a:solidFill>
              </a:rPr>
              <a:t>occlusion</a:t>
            </a:r>
          </a:p>
        </p:txBody>
      </p:sp>
    </p:spTree>
    <p:extLst>
      <p:ext uri="{BB962C8B-B14F-4D97-AF65-F5344CB8AC3E}">
        <p14:creationId xmlns:p14="http://schemas.microsoft.com/office/powerpoint/2010/main" val="15771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 matching in noisy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2239169"/>
            <a:ext cx="8629650" cy="3524250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7AAB3D7-82B5-4899-AAEF-5F52D262039A}"/>
              </a:ext>
            </a:extLst>
          </p:cNvPr>
          <p:cNvSpPr/>
          <p:nvPr/>
        </p:nvSpPr>
        <p:spPr>
          <a:xfrm>
            <a:off x="1735798" y="5816434"/>
            <a:ext cx="85562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Template matching is optimal in </a:t>
            </a:r>
            <a:r>
              <a:rPr lang="en-GB" sz="2400" dirty="0">
                <a:solidFill>
                  <a:srgbClr val="0066FF"/>
                </a:solidFill>
              </a:rPr>
              <a:t>noise</a:t>
            </a:r>
          </a:p>
          <a:p>
            <a:pPr algn="ctr"/>
            <a:r>
              <a:rPr lang="en-GB" sz="2400" dirty="0">
                <a:solidFill>
                  <a:srgbClr val="0066FF"/>
                </a:solidFill>
              </a:rPr>
              <a:t>…but….</a:t>
            </a:r>
          </a:p>
        </p:txBody>
      </p:sp>
    </p:spTree>
    <p:extLst>
      <p:ext uri="{BB962C8B-B14F-4D97-AF65-F5344CB8AC3E}">
        <p14:creationId xmlns:p14="http://schemas.microsoft.com/office/powerpoint/2010/main" val="335018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85B7-0DA5-487D-96A0-5AF7CD36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 and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180E6-7B99-4F91-91A1-416969281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66FF"/>
                </a:solidFill>
              </a:rPr>
              <a:t>Convolution</a:t>
            </a:r>
            <a:r>
              <a:rPr lang="en-GB" sz="2400" dirty="0"/>
              <a:t> is about </a:t>
            </a:r>
            <a:r>
              <a:rPr lang="en-GB" sz="2400" dirty="0">
                <a:solidFill>
                  <a:srgbClr val="FF0000"/>
                </a:solidFill>
              </a:rPr>
              <a:t>application</a:t>
            </a:r>
            <a:r>
              <a:rPr lang="en-GB" sz="2400" dirty="0"/>
              <a:t> of a template</a:t>
            </a:r>
          </a:p>
          <a:p>
            <a:pPr marL="0" indent="0">
              <a:buNone/>
            </a:pPr>
            <a:r>
              <a:rPr lang="en-GB" sz="2400" dirty="0"/>
              <a:t>	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63075"/>
            <a:ext cx="675030" cy="918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25312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6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85B7-0DA5-487D-96A0-5AF7CD36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 and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180E6-7B99-4F91-91A1-416969281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>
                    <a:solidFill>
                      <a:srgbClr val="0066FF"/>
                    </a:solidFill>
                  </a:rPr>
                  <a:t>Convolution</a:t>
                </a:r>
                <a:r>
                  <a:rPr lang="en-GB" sz="2400" dirty="0"/>
                  <a:t> is about </a:t>
                </a:r>
                <a:r>
                  <a:rPr lang="en-GB" sz="2400" dirty="0">
                    <a:solidFill>
                      <a:srgbClr val="FF0000"/>
                    </a:solidFill>
                  </a:rPr>
                  <a:t>application</a:t>
                </a:r>
                <a:r>
                  <a:rPr lang="en-GB" sz="2400" dirty="0"/>
                  <a:t> of a template</a:t>
                </a:r>
              </a:p>
              <a:p>
                <a:pPr marL="0" indent="0">
                  <a:buNone/>
                </a:pPr>
                <a:r>
                  <a:rPr lang="en-GB" sz="2400" dirty="0"/>
                  <a:t>	and involves </a:t>
                </a:r>
                <a:r>
                  <a:rPr lang="en-GB" sz="2400" dirty="0">
                    <a:solidFill>
                      <a:srgbClr val="FF0000"/>
                    </a:solidFill>
                  </a:rPr>
                  <a:t>flipping</a:t>
                </a:r>
                <a:r>
                  <a:rPr lang="en-GB" sz="2400" dirty="0"/>
                  <a:t> the template</a:t>
                </a:r>
                <a:r>
                  <a:rPr lang="en-GB" sz="2400" b="1" dirty="0"/>
                  <a:t>	</a:t>
                </a:r>
                <a14:m>
                  <m:oMath xmlns:m="http://schemas.openxmlformats.org/officeDocument/2006/math"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sz="2400" b="1" i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2400" b="1" i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0"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0">
                                <a:latin typeface="Cambria Math" panose="02040503050406030204" pitchFamily="18" charset="0"/>
                              </a:rPr>
                              <m:t>𝐓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180E6-7B99-4F91-91A1-416969281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40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BED003C1-1214-453F-B99E-6E17E9643838}"/>
              </a:ext>
            </a:extLst>
          </p:cNvPr>
          <p:cNvSpPr/>
          <p:nvPr/>
        </p:nvSpPr>
        <p:spPr>
          <a:xfrm>
            <a:off x="9174480" y="2387600"/>
            <a:ext cx="1046480" cy="416560"/>
          </a:xfrm>
          <a:prstGeom prst="ellipse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0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5552</TotalTime>
  <Words>1175</Words>
  <Application>Microsoft Office PowerPoint</Application>
  <PresentationFormat>Widescreen</PresentationFormat>
  <Paragraphs>191</Paragraphs>
  <Slides>28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Courier New</vt:lpstr>
      <vt:lpstr>Office Theme</vt:lpstr>
      <vt:lpstr>Equation</vt:lpstr>
      <vt:lpstr>Lecture 8 Finding Shapes </vt:lpstr>
      <vt:lpstr>Content</vt:lpstr>
      <vt:lpstr>Feature extraction by thresholding</vt:lpstr>
      <vt:lpstr>Template Matching -basis</vt:lpstr>
      <vt:lpstr>Template Matching</vt:lpstr>
      <vt:lpstr>Template matching in occluded images</vt:lpstr>
      <vt:lpstr>Template matching in noisy images</vt:lpstr>
      <vt:lpstr>Convolution and correlation</vt:lpstr>
      <vt:lpstr>Convolution and correlation</vt:lpstr>
      <vt:lpstr>Convolution and correlation</vt:lpstr>
      <vt:lpstr>Convolution and correlation</vt:lpstr>
      <vt:lpstr>Convolution and correlation</vt:lpstr>
      <vt:lpstr>Convolution and correlation</vt:lpstr>
      <vt:lpstr>Encore, Baron Fourier!</vt:lpstr>
      <vt:lpstr>Applying template matching</vt:lpstr>
      <vt:lpstr>Applying SIFT in ear biometrics </vt:lpstr>
      <vt:lpstr>Hough Transform</vt:lpstr>
      <vt:lpstr>Hough Transform</vt:lpstr>
      <vt:lpstr>Hough Transform</vt:lpstr>
      <vt:lpstr>Hough Transform</vt:lpstr>
      <vt:lpstr>Hough Transform</vt:lpstr>
      <vt:lpstr>Hough Transform</vt:lpstr>
      <vt:lpstr>Pseudocode for HT</vt:lpstr>
      <vt:lpstr>Applying the Hough transform for lines</vt:lpstr>
      <vt:lpstr>Hough Transform for Lines … problems</vt:lpstr>
      <vt:lpstr>Images and the accumulator space of the polar Hough transform</vt:lpstr>
      <vt:lpstr>Applying the Hough transform</vt:lpstr>
      <vt:lpstr>Takeaway time</vt:lpstr>
    </vt:vector>
  </TitlesOfParts>
  <Company>SCCM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Mark S Nixon</dc:creator>
  <cp:lastModifiedBy>User</cp:lastModifiedBy>
  <cp:revision>86</cp:revision>
  <dcterms:created xsi:type="dcterms:W3CDTF">2015-09-30T14:03:40Z</dcterms:created>
  <dcterms:modified xsi:type="dcterms:W3CDTF">2020-10-23T12:48:52Z</dcterms:modified>
</cp:coreProperties>
</file>