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86" r:id="rId4"/>
    <p:sldId id="257" r:id="rId5"/>
    <p:sldId id="271" r:id="rId6"/>
    <p:sldId id="285" r:id="rId7"/>
    <p:sldId id="267" r:id="rId8"/>
    <p:sldId id="268" r:id="rId9"/>
    <p:sldId id="282" r:id="rId10"/>
    <p:sldId id="283" r:id="rId11"/>
    <p:sldId id="280" r:id="rId12"/>
    <p:sldId id="281" r:id="rId13"/>
    <p:sldId id="259" r:id="rId14"/>
    <p:sldId id="269" r:id="rId15"/>
    <p:sldId id="270" r:id="rId16"/>
    <p:sldId id="260" r:id="rId17"/>
    <p:sldId id="289" r:id="rId18"/>
    <p:sldId id="261" r:id="rId19"/>
    <p:sldId id="273" r:id="rId20"/>
    <p:sldId id="275" r:id="rId21"/>
    <p:sldId id="274" r:id="rId22"/>
    <p:sldId id="276" r:id="rId23"/>
    <p:sldId id="284" r:id="rId24"/>
    <p:sldId id="287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4D38-61B9-44FD-9A77-8D7FF0483440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D24D-E786-47B6-B854-07827FB55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09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2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2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0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27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0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1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74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Baboo</a:t>
            </a:r>
            <a:r>
              <a:rPr lang="en-GB" b="0" dirty="0"/>
              <a:t> ji in </a:t>
            </a:r>
            <a:r>
              <a:rPr lang="en-GB" b="0" dirty="0" err="1"/>
              <a:t>portswood</a:t>
            </a:r>
            <a:r>
              <a:rPr lang="en-GB" b="0" dirty="0"/>
              <a:t>, yum </a:t>
            </a:r>
            <a:r>
              <a:rPr lang="en-GB" b="0" dirty="0" err="1"/>
              <a:t>yum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25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5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6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6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ci.rutgers.edu/~uzwiak/NBSummer15/NBSummerLect4.html" TargetMode="Externa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ci.rutgers.edu/~uzwiak/NBSummer15/NBSummerLect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://hyperphysics.phy-astr.gsu.edu/hbase/vision/rfrey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vision.med.utah.edu/imageswv/Ostergr.jpe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vision.med.utah.edu/wp-content/uploads/2011/03/Spectrum.jpe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71387"/>
            <a:ext cx="11109960" cy="2387600"/>
          </a:xfrm>
        </p:spPr>
        <p:txBody>
          <a:bodyPr/>
          <a:lstStyle/>
          <a:p>
            <a:r>
              <a:rPr lang="en-GB" dirty="0"/>
              <a:t>Lecture 1 Eye and Human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</a:t>
            </a:r>
            <a:r>
              <a:rPr lang="en-US" altLang="zh-CN" dirty="0"/>
              <a:t>3204</a:t>
            </a:r>
            <a:r>
              <a:rPr lang="en-US" dirty="0"/>
              <a:t> </a:t>
            </a:r>
            <a:r>
              <a:rPr lang="en-GB"/>
              <a:t>Computer Vision</a:t>
            </a:r>
            <a:endParaRPr lang="en-GB" dirty="0"/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Is human vision a good model for computer vision?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1183"/>
              </p:ext>
            </p:extLst>
          </p:nvPr>
        </p:nvGraphicFramePr>
        <p:xfrm>
          <a:off x="114300" y="5613401"/>
          <a:ext cx="1841500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US" altLang="zh-CN" baseline="0" dirty="0"/>
                        <a:t>1</a:t>
                      </a:r>
                      <a:r>
                        <a:rPr lang="en-GB" baseline="0" dirty="0"/>
                        <a:t>-</a:t>
                      </a:r>
                      <a:r>
                        <a:rPr lang="en-US" altLang="zh-CN" baseline="0" dirty="0"/>
                        <a:t>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7" y="57021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Spectral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23" y="1524607"/>
            <a:ext cx="7117246" cy="512736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7FE603-BB61-4713-BEEA-DE520AE579AE}"/>
              </a:ext>
            </a:extLst>
          </p:cNvPr>
          <p:cNvSpPr/>
          <p:nvPr/>
        </p:nvSpPr>
        <p:spPr>
          <a:xfrm>
            <a:off x="2284188" y="4953965"/>
            <a:ext cx="6862086" cy="886441"/>
          </a:xfrm>
          <a:custGeom>
            <a:avLst/>
            <a:gdLst>
              <a:gd name="connsiteX0" fmla="*/ 0 w 6229350"/>
              <a:gd name="connsiteY0" fmla="*/ 992962 h 1023918"/>
              <a:gd name="connsiteX1" fmla="*/ 657225 w 6229350"/>
              <a:gd name="connsiteY1" fmla="*/ 30937 h 1023918"/>
              <a:gd name="connsiteX2" fmla="*/ 1419225 w 6229350"/>
              <a:gd name="connsiteY2" fmla="*/ 297637 h 1023918"/>
              <a:gd name="connsiteX3" fmla="*/ 2124075 w 6229350"/>
              <a:gd name="connsiteY3" fmla="*/ 907237 h 1023918"/>
              <a:gd name="connsiteX4" fmla="*/ 2838450 w 6229350"/>
              <a:gd name="connsiteY4" fmla="*/ 1002487 h 1023918"/>
              <a:gd name="connsiteX5" fmla="*/ 6229350 w 6229350"/>
              <a:gd name="connsiteY5" fmla="*/ 1021537 h 1023918"/>
              <a:gd name="connsiteX0" fmla="*/ 0 w 6229350"/>
              <a:gd name="connsiteY0" fmla="*/ 967650 h 998606"/>
              <a:gd name="connsiteX1" fmla="*/ 657225 w 6229350"/>
              <a:gd name="connsiteY1" fmla="*/ 5625 h 998606"/>
              <a:gd name="connsiteX2" fmla="*/ 1349777 w 6229350"/>
              <a:gd name="connsiteY2" fmla="*/ 584842 h 998606"/>
              <a:gd name="connsiteX3" fmla="*/ 2124075 w 6229350"/>
              <a:gd name="connsiteY3" fmla="*/ 881925 h 998606"/>
              <a:gd name="connsiteX4" fmla="*/ 2838450 w 6229350"/>
              <a:gd name="connsiteY4" fmla="*/ 977175 h 998606"/>
              <a:gd name="connsiteX5" fmla="*/ 6229350 w 6229350"/>
              <a:gd name="connsiteY5" fmla="*/ 996225 h 998606"/>
              <a:gd name="connsiteX0" fmla="*/ 0 w 6229350"/>
              <a:gd name="connsiteY0" fmla="*/ 967728 h 997885"/>
              <a:gd name="connsiteX1" fmla="*/ 657225 w 6229350"/>
              <a:gd name="connsiteY1" fmla="*/ 5703 h 997885"/>
              <a:gd name="connsiteX2" fmla="*/ 1349777 w 6229350"/>
              <a:gd name="connsiteY2" fmla="*/ 584920 h 997885"/>
              <a:gd name="connsiteX3" fmla="*/ 1881007 w 6229350"/>
              <a:gd name="connsiteY3" fmla="*/ 928302 h 997885"/>
              <a:gd name="connsiteX4" fmla="*/ 2838450 w 6229350"/>
              <a:gd name="connsiteY4" fmla="*/ 977253 h 997885"/>
              <a:gd name="connsiteX5" fmla="*/ 6229350 w 6229350"/>
              <a:gd name="connsiteY5" fmla="*/ 996303 h 99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350" h="997885">
                <a:moveTo>
                  <a:pt x="0" y="967728"/>
                </a:moveTo>
                <a:cubicBezTo>
                  <a:pt x="210344" y="544659"/>
                  <a:pt x="432262" y="69504"/>
                  <a:pt x="657225" y="5703"/>
                </a:cubicBezTo>
                <a:cubicBezTo>
                  <a:pt x="882188" y="-58098"/>
                  <a:pt x="1145813" y="431154"/>
                  <a:pt x="1349777" y="584920"/>
                </a:cubicBezTo>
                <a:cubicBezTo>
                  <a:pt x="1553741" y="738687"/>
                  <a:pt x="1632895" y="862913"/>
                  <a:pt x="1881007" y="928302"/>
                </a:cubicBezTo>
                <a:cubicBezTo>
                  <a:pt x="2129119" y="993691"/>
                  <a:pt x="2113726" y="965920"/>
                  <a:pt x="2838450" y="977253"/>
                </a:cubicBezTo>
                <a:cubicBezTo>
                  <a:pt x="3563174" y="988586"/>
                  <a:pt x="5668963" y="1002653"/>
                  <a:pt x="6229350" y="9963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AA105-F571-42B9-A5BD-97B2FD8FD9C7}"/>
              </a:ext>
            </a:extLst>
          </p:cNvPr>
          <p:cNvSpPr/>
          <p:nvPr/>
        </p:nvSpPr>
        <p:spPr>
          <a:xfrm>
            <a:off x="2214742" y="2974693"/>
            <a:ext cx="5457825" cy="2845081"/>
          </a:xfrm>
          <a:custGeom>
            <a:avLst/>
            <a:gdLst>
              <a:gd name="connsiteX0" fmla="*/ 0 w 6172200"/>
              <a:gd name="connsiteY0" fmla="*/ 3318180 h 3318808"/>
              <a:gd name="connsiteX1" fmla="*/ 1562100 w 6172200"/>
              <a:gd name="connsiteY1" fmla="*/ 1860855 h 3318808"/>
              <a:gd name="connsiteX2" fmla="*/ 2276475 w 6172200"/>
              <a:gd name="connsiteY2" fmla="*/ 251130 h 3318808"/>
              <a:gd name="connsiteX3" fmla="*/ 3076575 w 6172200"/>
              <a:gd name="connsiteY3" fmla="*/ 136830 h 3318808"/>
              <a:gd name="connsiteX4" fmla="*/ 3781425 w 6172200"/>
              <a:gd name="connsiteY4" fmla="*/ 1556055 h 3318808"/>
              <a:gd name="connsiteX5" fmla="*/ 4524375 w 6172200"/>
              <a:gd name="connsiteY5" fmla="*/ 2851455 h 3318808"/>
              <a:gd name="connsiteX6" fmla="*/ 5105400 w 6172200"/>
              <a:gd name="connsiteY6" fmla="*/ 3270555 h 3318808"/>
              <a:gd name="connsiteX7" fmla="*/ 6172200 w 6172200"/>
              <a:gd name="connsiteY7" fmla="*/ 3318180 h 331880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485909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262028 h 3262656"/>
              <a:gd name="connsiteX1" fmla="*/ 1706086 w 6172200"/>
              <a:gd name="connsiteY1" fmla="*/ 2001473 h 3262656"/>
              <a:gd name="connsiteX2" fmla="*/ 2485909 w 6172200"/>
              <a:gd name="connsiteY2" fmla="*/ 194978 h 3262656"/>
              <a:gd name="connsiteX3" fmla="*/ 3194382 w 6172200"/>
              <a:gd name="connsiteY3" fmla="*/ 196424 h 3262656"/>
              <a:gd name="connsiteX4" fmla="*/ 3781425 w 6172200"/>
              <a:gd name="connsiteY4" fmla="*/ 1499903 h 3262656"/>
              <a:gd name="connsiteX5" fmla="*/ 4524375 w 6172200"/>
              <a:gd name="connsiteY5" fmla="*/ 2795303 h 3262656"/>
              <a:gd name="connsiteX6" fmla="*/ 5105400 w 6172200"/>
              <a:gd name="connsiteY6" fmla="*/ 3214403 h 3262656"/>
              <a:gd name="connsiteX7" fmla="*/ 6172200 w 6172200"/>
              <a:gd name="connsiteY7" fmla="*/ 3262028 h 3262656"/>
              <a:gd name="connsiteX0" fmla="*/ 0 w 6172200"/>
              <a:gd name="connsiteY0" fmla="*/ 3270746 h 3271374"/>
              <a:gd name="connsiteX1" fmla="*/ 1706086 w 6172200"/>
              <a:gd name="connsiteY1" fmla="*/ 2010191 h 3271374"/>
              <a:gd name="connsiteX2" fmla="*/ 2485909 w 6172200"/>
              <a:gd name="connsiteY2" fmla="*/ 203696 h 3271374"/>
              <a:gd name="connsiteX3" fmla="*/ 3194382 w 6172200"/>
              <a:gd name="connsiteY3" fmla="*/ 205142 h 3271374"/>
              <a:gd name="connsiteX4" fmla="*/ 3781425 w 6172200"/>
              <a:gd name="connsiteY4" fmla="*/ 1659091 h 3271374"/>
              <a:gd name="connsiteX5" fmla="*/ 4524375 w 6172200"/>
              <a:gd name="connsiteY5" fmla="*/ 2804021 h 3271374"/>
              <a:gd name="connsiteX6" fmla="*/ 5105400 w 6172200"/>
              <a:gd name="connsiteY6" fmla="*/ 3223121 h 3271374"/>
              <a:gd name="connsiteX7" fmla="*/ 6172200 w 6172200"/>
              <a:gd name="connsiteY7" fmla="*/ 3270746 h 3271374"/>
              <a:gd name="connsiteX0" fmla="*/ 0 w 6172200"/>
              <a:gd name="connsiteY0" fmla="*/ 3270746 h 3270746"/>
              <a:gd name="connsiteX1" fmla="*/ 1706086 w 6172200"/>
              <a:gd name="connsiteY1" fmla="*/ 2010191 h 3270746"/>
              <a:gd name="connsiteX2" fmla="*/ 2485909 w 6172200"/>
              <a:gd name="connsiteY2" fmla="*/ 203696 h 3270746"/>
              <a:gd name="connsiteX3" fmla="*/ 3194382 w 6172200"/>
              <a:gd name="connsiteY3" fmla="*/ 205142 h 3270746"/>
              <a:gd name="connsiteX4" fmla="*/ 3781425 w 6172200"/>
              <a:gd name="connsiteY4" fmla="*/ 1659091 h 3270746"/>
              <a:gd name="connsiteX5" fmla="*/ 4472017 w 6172200"/>
              <a:gd name="connsiteY5" fmla="*/ 2931342 h 3270746"/>
              <a:gd name="connsiteX6" fmla="*/ 5105400 w 6172200"/>
              <a:gd name="connsiteY6" fmla="*/ 3223121 h 3270746"/>
              <a:gd name="connsiteX7" fmla="*/ 6172200 w 6172200"/>
              <a:gd name="connsiteY7" fmla="*/ 3270746 h 32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0" h="3270746">
                <a:moveTo>
                  <a:pt x="0" y="3270746"/>
                </a:moveTo>
                <a:cubicBezTo>
                  <a:pt x="591344" y="2797671"/>
                  <a:pt x="1291768" y="2521366"/>
                  <a:pt x="1706086" y="2010191"/>
                </a:cubicBezTo>
                <a:cubicBezTo>
                  <a:pt x="2120404" y="1499016"/>
                  <a:pt x="2237860" y="504537"/>
                  <a:pt x="2485909" y="203696"/>
                </a:cubicBezTo>
                <a:cubicBezTo>
                  <a:pt x="2733958" y="-97145"/>
                  <a:pt x="2978463" y="-37424"/>
                  <a:pt x="3194382" y="205142"/>
                </a:cubicBezTo>
                <a:cubicBezTo>
                  <a:pt x="3410301" y="447708"/>
                  <a:pt x="3568486" y="1204724"/>
                  <a:pt x="3781425" y="1659091"/>
                </a:cubicBezTo>
                <a:cubicBezTo>
                  <a:pt x="3994364" y="2113458"/>
                  <a:pt x="4251355" y="2670670"/>
                  <a:pt x="4472017" y="2931342"/>
                </a:cubicBezTo>
                <a:cubicBezTo>
                  <a:pt x="4692679" y="3192014"/>
                  <a:pt x="4822036" y="3166554"/>
                  <a:pt x="5105400" y="3223121"/>
                </a:cubicBezTo>
                <a:cubicBezTo>
                  <a:pt x="5388764" y="3279688"/>
                  <a:pt x="6030912" y="3258046"/>
                  <a:pt x="6172200" y="32707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005CD-E735-4149-B536-82EA9CE2BC4E}"/>
              </a:ext>
            </a:extLst>
          </p:cNvPr>
          <p:cNvSpPr txBox="1"/>
          <p:nvPr/>
        </p:nvSpPr>
        <p:spPr>
          <a:xfrm>
            <a:off x="6940091" y="1945402"/>
            <a:ext cx="531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Blue response (S sensors) is poor</a:t>
            </a:r>
          </a:p>
          <a:p>
            <a:r>
              <a:rPr lang="en-GB" sz="2400" dirty="0">
                <a:solidFill>
                  <a:srgbClr val="00B050"/>
                </a:solidFill>
              </a:rPr>
              <a:t>Green response (M sensors) dominates</a:t>
            </a:r>
          </a:p>
        </p:txBody>
      </p:sp>
    </p:spTree>
    <p:extLst>
      <p:ext uri="{BB962C8B-B14F-4D97-AF65-F5344CB8AC3E}">
        <p14:creationId xmlns:p14="http://schemas.microsoft.com/office/powerpoint/2010/main" val="33668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Spectral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23" y="1524607"/>
            <a:ext cx="7117246" cy="512736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7FE603-BB61-4713-BEEA-DE520AE579AE}"/>
              </a:ext>
            </a:extLst>
          </p:cNvPr>
          <p:cNvSpPr/>
          <p:nvPr/>
        </p:nvSpPr>
        <p:spPr>
          <a:xfrm>
            <a:off x="2284188" y="4953965"/>
            <a:ext cx="6862086" cy="886441"/>
          </a:xfrm>
          <a:custGeom>
            <a:avLst/>
            <a:gdLst>
              <a:gd name="connsiteX0" fmla="*/ 0 w 6229350"/>
              <a:gd name="connsiteY0" fmla="*/ 992962 h 1023918"/>
              <a:gd name="connsiteX1" fmla="*/ 657225 w 6229350"/>
              <a:gd name="connsiteY1" fmla="*/ 30937 h 1023918"/>
              <a:gd name="connsiteX2" fmla="*/ 1419225 w 6229350"/>
              <a:gd name="connsiteY2" fmla="*/ 297637 h 1023918"/>
              <a:gd name="connsiteX3" fmla="*/ 2124075 w 6229350"/>
              <a:gd name="connsiteY3" fmla="*/ 907237 h 1023918"/>
              <a:gd name="connsiteX4" fmla="*/ 2838450 w 6229350"/>
              <a:gd name="connsiteY4" fmla="*/ 1002487 h 1023918"/>
              <a:gd name="connsiteX5" fmla="*/ 6229350 w 6229350"/>
              <a:gd name="connsiteY5" fmla="*/ 1021537 h 1023918"/>
              <a:gd name="connsiteX0" fmla="*/ 0 w 6229350"/>
              <a:gd name="connsiteY0" fmla="*/ 967650 h 998606"/>
              <a:gd name="connsiteX1" fmla="*/ 657225 w 6229350"/>
              <a:gd name="connsiteY1" fmla="*/ 5625 h 998606"/>
              <a:gd name="connsiteX2" fmla="*/ 1349777 w 6229350"/>
              <a:gd name="connsiteY2" fmla="*/ 584842 h 998606"/>
              <a:gd name="connsiteX3" fmla="*/ 2124075 w 6229350"/>
              <a:gd name="connsiteY3" fmla="*/ 881925 h 998606"/>
              <a:gd name="connsiteX4" fmla="*/ 2838450 w 6229350"/>
              <a:gd name="connsiteY4" fmla="*/ 977175 h 998606"/>
              <a:gd name="connsiteX5" fmla="*/ 6229350 w 6229350"/>
              <a:gd name="connsiteY5" fmla="*/ 996225 h 998606"/>
              <a:gd name="connsiteX0" fmla="*/ 0 w 6229350"/>
              <a:gd name="connsiteY0" fmla="*/ 967728 h 997885"/>
              <a:gd name="connsiteX1" fmla="*/ 657225 w 6229350"/>
              <a:gd name="connsiteY1" fmla="*/ 5703 h 997885"/>
              <a:gd name="connsiteX2" fmla="*/ 1349777 w 6229350"/>
              <a:gd name="connsiteY2" fmla="*/ 584920 h 997885"/>
              <a:gd name="connsiteX3" fmla="*/ 1881007 w 6229350"/>
              <a:gd name="connsiteY3" fmla="*/ 928302 h 997885"/>
              <a:gd name="connsiteX4" fmla="*/ 2838450 w 6229350"/>
              <a:gd name="connsiteY4" fmla="*/ 977253 h 997885"/>
              <a:gd name="connsiteX5" fmla="*/ 6229350 w 6229350"/>
              <a:gd name="connsiteY5" fmla="*/ 996303 h 99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350" h="997885">
                <a:moveTo>
                  <a:pt x="0" y="967728"/>
                </a:moveTo>
                <a:cubicBezTo>
                  <a:pt x="210344" y="544659"/>
                  <a:pt x="432262" y="69504"/>
                  <a:pt x="657225" y="5703"/>
                </a:cubicBezTo>
                <a:cubicBezTo>
                  <a:pt x="882188" y="-58098"/>
                  <a:pt x="1145813" y="431154"/>
                  <a:pt x="1349777" y="584920"/>
                </a:cubicBezTo>
                <a:cubicBezTo>
                  <a:pt x="1553741" y="738687"/>
                  <a:pt x="1632895" y="862913"/>
                  <a:pt x="1881007" y="928302"/>
                </a:cubicBezTo>
                <a:cubicBezTo>
                  <a:pt x="2129119" y="993691"/>
                  <a:pt x="2113726" y="965920"/>
                  <a:pt x="2838450" y="977253"/>
                </a:cubicBezTo>
                <a:cubicBezTo>
                  <a:pt x="3563174" y="988586"/>
                  <a:pt x="5668963" y="1002653"/>
                  <a:pt x="6229350" y="9963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AA105-F571-42B9-A5BD-97B2FD8FD9C7}"/>
              </a:ext>
            </a:extLst>
          </p:cNvPr>
          <p:cNvSpPr/>
          <p:nvPr/>
        </p:nvSpPr>
        <p:spPr>
          <a:xfrm>
            <a:off x="2214742" y="2974693"/>
            <a:ext cx="5457825" cy="2845081"/>
          </a:xfrm>
          <a:custGeom>
            <a:avLst/>
            <a:gdLst>
              <a:gd name="connsiteX0" fmla="*/ 0 w 6172200"/>
              <a:gd name="connsiteY0" fmla="*/ 3318180 h 3318808"/>
              <a:gd name="connsiteX1" fmla="*/ 1562100 w 6172200"/>
              <a:gd name="connsiteY1" fmla="*/ 1860855 h 3318808"/>
              <a:gd name="connsiteX2" fmla="*/ 2276475 w 6172200"/>
              <a:gd name="connsiteY2" fmla="*/ 251130 h 3318808"/>
              <a:gd name="connsiteX3" fmla="*/ 3076575 w 6172200"/>
              <a:gd name="connsiteY3" fmla="*/ 136830 h 3318808"/>
              <a:gd name="connsiteX4" fmla="*/ 3781425 w 6172200"/>
              <a:gd name="connsiteY4" fmla="*/ 1556055 h 3318808"/>
              <a:gd name="connsiteX5" fmla="*/ 4524375 w 6172200"/>
              <a:gd name="connsiteY5" fmla="*/ 2851455 h 3318808"/>
              <a:gd name="connsiteX6" fmla="*/ 5105400 w 6172200"/>
              <a:gd name="connsiteY6" fmla="*/ 3270555 h 3318808"/>
              <a:gd name="connsiteX7" fmla="*/ 6172200 w 6172200"/>
              <a:gd name="connsiteY7" fmla="*/ 3318180 h 331880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485909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262028 h 3262656"/>
              <a:gd name="connsiteX1" fmla="*/ 1706086 w 6172200"/>
              <a:gd name="connsiteY1" fmla="*/ 2001473 h 3262656"/>
              <a:gd name="connsiteX2" fmla="*/ 2485909 w 6172200"/>
              <a:gd name="connsiteY2" fmla="*/ 194978 h 3262656"/>
              <a:gd name="connsiteX3" fmla="*/ 3194382 w 6172200"/>
              <a:gd name="connsiteY3" fmla="*/ 196424 h 3262656"/>
              <a:gd name="connsiteX4" fmla="*/ 3781425 w 6172200"/>
              <a:gd name="connsiteY4" fmla="*/ 1499903 h 3262656"/>
              <a:gd name="connsiteX5" fmla="*/ 4524375 w 6172200"/>
              <a:gd name="connsiteY5" fmla="*/ 2795303 h 3262656"/>
              <a:gd name="connsiteX6" fmla="*/ 5105400 w 6172200"/>
              <a:gd name="connsiteY6" fmla="*/ 3214403 h 3262656"/>
              <a:gd name="connsiteX7" fmla="*/ 6172200 w 6172200"/>
              <a:gd name="connsiteY7" fmla="*/ 3262028 h 3262656"/>
              <a:gd name="connsiteX0" fmla="*/ 0 w 6172200"/>
              <a:gd name="connsiteY0" fmla="*/ 3270746 h 3271374"/>
              <a:gd name="connsiteX1" fmla="*/ 1706086 w 6172200"/>
              <a:gd name="connsiteY1" fmla="*/ 2010191 h 3271374"/>
              <a:gd name="connsiteX2" fmla="*/ 2485909 w 6172200"/>
              <a:gd name="connsiteY2" fmla="*/ 203696 h 3271374"/>
              <a:gd name="connsiteX3" fmla="*/ 3194382 w 6172200"/>
              <a:gd name="connsiteY3" fmla="*/ 205142 h 3271374"/>
              <a:gd name="connsiteX4" fmla="*/ 3781425 w 6172200"/>
              <a:gd name="connsiteY4" fmla="*/ 1659091 h 3271374"/>
              <a:gd name="connsiteX5" fmla="*/ 4524375 w 6172200"/>
              <a:gd name="connsiteY5" fmla="*/ 2804021 h 3271374"/>
              <a:gd name="connsiteX6" fmla="*/ 5105400 w 6172200"/>
              <a:gd name="connsiteY6" fmla="*/ 3223121 h 3271374"/>
              <a:gd name="connsiteX7" fmla="*/ 6172200 w 6172200"/>
              <a:gd name="connsiteY7" fmla="*/ 3270746 h 3271374"/>
              <a:gd name="connsiteX0" fmla="*/ 0 w 6172200"/>
              <a:gd name="connsiteY0" fmla="*/ 3270746 h 3270746"/>
              <a:gd name="connsiteX1" fmla="*/ 1706086 w 6172200"/>
              <a:gd name="connsiteY1" fmla="*/ 2010191 h 3270746"/>
              <a:gd name="connsiteX2" fmla="*/ 2485909 w 6172200"/>
              <a:gd name="connsiteY2" fmla="*/ 203696 h 3270746"/>
              <a:gd name="connsiteX3" fmla="*/ 3194382 w 6172200"/>
              <a:gd name="connsiteY3" fmla="*/ 205142 h 3270746"/>
              <a:gd name="connsiteX4" fmla="*/ 3781425 w 6172200"/>
              <a:gd name="connsiteY4" fmla="*/ 1659091 h 3270746"/>
              <a:gd name="connsiteX5" fmla="*/ 4472017 w 6172200"/>
              <a:gd name="connsiteY5" fmla="*/ 2931342 h 3270746"/>
              <a:gd name="connsiteX6" fmla="*/ 5105400 w 6172200"/>
              <a:gd name="connsiteY6" fmla="*/ 3223121 h 3270746"/>
              <a:gd name="connsiteX7" fmla="*/ 6172200 w 6172200"/>
              <a:gd name="connsiteY7" fmla="*/ 3270746 h 32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0" h="3270746">
                <a:moveTo>
                  <a:pt x="0" y="3270746"/>
                </a:moveTo>
                <a:cubicBezTo>
                  <a:pt x="591344" y="2797671"/>
                  <a:pt x="1291768" y="2521366"/>
                  <a:pt x="1706086" y="2010191"/>
                </a:cubicBezTo>
                <a:cubicBezTo>
                  <a:pt x="2120404" y="1499016"/>
                  <a:pt x="2237860" y="504537"/>
                  <a:pt x="2485909" y="203696"/>
                </a:cubicBezTo>
                <a:cubicBezTo>
                  <a:pt x="2733958" y="-97145"/>
                  <a:pt x="2978463" y="-37424"/>
                  <a:pt x="3194382" y="205142"/>
                </a:cubicBezTo>
                <a:cubicBezTo>
                  <a:pt x="3410301" y="447708"/>
                  <a:pt x="3568486" y="1204724"/>
                  <a:pt x="3781425" y="1659091"/>
                </a:cubicBezTo>
                <a:cubicBezTo>
                  <a:pt x="3994364" y="2113458"/>
                  <a:pt x="4251355" y="2670670"/>
                  <a:pt x="4472017" y="2931342"/>
                </a:cubicBezTo>
                <a:cubicBezTo>
                  <a:pt x="4692679" y="3192014"/>
                  <a:pt x="4822036" y="3166554"/>
                  <a:pt x="5105400" y="3223121"/>
                </a:cubicBezTo>
                <a:cubicBezTo>
                  <a:pt x="5388764" y="3279688"/>
                  <a:pt x="6030912" y="3258046"/>
                  <a:pt x="6172200" y="32707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8AC6FF-A8AB-4EC6-A966-4F70EDD14B26}"/>
              </a:ext>
            </a:extLst>
          </p:cNvPr>
          <p:cNvSpPr/>
          <p:nvPr/>
        </p:nvSpPr>
        <p:spPr>
          <a:xfrm>
            <a:off x="2214742" y="4014237"/>
            <a:ext cx="6189304" cy="1834114"/>
          </a:xfrm>
          <a:custGeom>
            <a:avLst/>
            <a:gdLst>
              <a:gd name="connsiteX0" fmla="*/ 0 w 6189304"/>
              <a:gd name="connsiteY0" fmla="*/ 1809659 h 1809659"/>
              <a:gd name="connsiteX1" fmla="*/ 3019425 w 6189304"/>
              <a:gd name="connsiteY1" fmla="*/ 1114334 h 1809659"/>
              <a:gd name="connsiteX2" fmla="*/ 4210050 w 6189304"/>
              <a:gd name="connsiteY2" fmla="*/ 171359 h 1809659"/>
              <a:gd name="connsiteX3" fmla="*/ 4857750 w 6189304"/>
              <a:gd name="connsiteY3" fmla="*/ 133259 h 1809659"/>
              <a:gd name="connsiteX4" fmla="*/ 5600700 w 6189304"/>
              <a:gd name="connsiteY4" fmla="*/ 1552484 h 1809659"/>
              <a:gd name="connsiteX5" fmla="*/ 6181725 w 6189304"/>
              <a:gd name="connsiteY5" fmla="*/ 1790609 h 1809659"/>
              <a:gd name="connsiteX0" fmla="*/ 0 w 6189304"/>
              <a:gd name="connsiteY0" fmla="*/ 1836799 h 1836799"/>
              <a:gd name="connsiteX1" fmla="*/ 3123597 w 6189304"/>
              <a:gd name="connsiteY1" fmla="*/ 1639186 h 1836799"/>
              <a:gd name="connsiteX2" fmla="*/ 4210050 w 6189304"/>
              <a:gd name="connsiteY2" fmla="*/ 198499 h 1836799"/>
              <a:gd name="connsiteX3" fmla="*/ 4857750 w 6189304"/>
              <a:gd name="connsiteY3" fmla="*/ 160399 h 1836799"/>
              <a:gd name="connsiteX4" fmla="*/ 5600700 w 6189304"/>
              <a:gd name="connsiteY4" fmla="*/ 1579624 h 1836799"/>
              <a:gd name="connsiteX5" fmla="*/ 6181725 w 6189304"/>
              <a:gd name="connsiteY5" fmla="*/ 1817749 h 1836799"/>
              <a:gd name="connsiteX0" fmla="*/ 0 w 6189304"/>
              <a:gd name="connsiteY0" fmla="*/ 1836799 h 1836799"/>
              <a:gd name="connsiteX1" fmla="*/ 3123597 w 6189304"/>
              <a:gd name="connsiteY1" fmla="*/ 1639186 h 1836799"/>
              <a:gd name="connsiteX2" fmla="*/ 4210050 w 6189304"/>
              <a:gd name="connsiteY2" fmla="*/ 198499 h 1836799"/>
              <a:gd name="connsiteX3" fmla="*/ 4857750 w 6189304"/>
              <a:gd name="connsiteY3" fmla="*/ 160399 h 1836799"/>
              <a:gd name="connsiteX4" fmla="*/ 5600700 w 6189304"/>
              <a:gd name="connsiteY4" fmla="*/ 1579624 h 1836799"/>
              <a:gd name="connsiteX5" fmla="*/ 6181725 w 6189304"/>
              <a:gd name="connsiteY5" fmla="*/ 1817749 h 1836799"/>
              <a:gd name="connsiteX0" fmla="*/ 0 w 6189304"/>
              <a:gd name="connsiteY0" fmla="*/ 1836799 h 1846511"/>
              <a:gd name="connsiteX1" fmla="*/ 3123597 w 6189304"/>
              <a:gd name="connsiteY1" fmla="*/ 1639186 h 1846511"/>
              <a:gd name="connsiteX2" fmla="*/ 4210050 w 6189304"/>
              <a:gd name="connsiteY2" fmla="*/ 198499 h 1846511"/>
              <a:gd name="connsiteX3" fmla="*/ 4857750 w 6189304"/>
              <a:gd name="connsiteY3" fmla="*/ 160399 h 1846511"/>
              <a:gd name="connsiteX4" fmla="*/ 5600700 w 6189304"/>
              <a:gd name="connsiteY4" fmla="*/ 1579624 h 1846511"/>
              <a:gd name="connsiteX5" fmla="*/ 6181725 w 6189304"/>
              <a:gd name="connsiteY5" fmla="*/ 1817749 h 1846511"/>
              <a:gd name="connsiteX0" fmla="*/ 0 w 6189304"/>
              <a:gd name="connsiteY0" fmla="*/ 1834114 h 1834114"/>
              <a:gd name="connsiteX1" fmla="*/ 3181471 w 6189304"/>
              <a:gd name="connsiteY1" fmla="*/ 1590202 h 1834114"/>
              <a:gd name="connsiteX2" fmla="*/ 4210050 w 6189304"/>
              <a:gd name="connsiteY2" fmla="*/ 195814 h 1834114"/>
              <a:gd name="connsiteX3" fmla="*/ 4857750 w 6189304"/>
              <a:gd name="connsiteY3" fmla="*/ 157714 h 1834114"/>
              <a:gd name="connsiteX4" fmla="*/ 5600700 w 6189304"/>
              <a:gd name="connsiteY4" fmla="*/ 1576939 h 1834114"/>
              <a:gd name="connsiteX5" fmla="*/ 6181725 w 6189304"/>
              <a:gd name="connsiteY5" fmla="*/ 1815064 h 183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89304" h="1834114">
                <a:moveTo>
                  <a:pt x="0" y="1834114"/>
                </a:moveTo>
                <a:cubicBezTo>
                  <a:pt x="1216748" y="1727148"/>
                  <a:pt x="2491371" y="1978999"/>
                  <a:pt x="3181471" y="1590202"/>
                </a:cubicBezTo>
                <a:cubicBezTo>
                  <a:pt x="3871571" y="1201405"/>
                  <a:pt x="3930670" y="434562"/>
                  <a:pt x="4210050" y="195814"/>
                </a:cubicBezTo>
                <a:cubicBezTo>
                  <a:pt x="4489430" y="-42934"/>
                  <a:pt x="4625975" y="-72474"/>
                  <a:pt x="4857750" y="157714"/>
                </a:cubicBezTo>
                <a:cubicBezTo>
                  <a:pt x="5089525" y="387901"/>
                  <a:pt x="5380038" y="1300714"/>
                  <a:pt x="5600700" y="1576939"/>
                </a:cubicBezTo>
                <a:cubicBezTo>
                  <a:pt x="5821362" y="1853164"/>
                  <a:pt x="6251575" y="1830939"/>
                  <a:pt x="6181725" y="181506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005CD-E735-4149-B536-82EA9CE2BC4E}"/>
              </a:ext>
            </a:extLst>
          </p:cNvPr>
          <p:cNvSpPr txBox="1"/>
          <p:nvPr/>
        </p:nvSpPr>
        <p:spPr>
          <a:xfrm>
            <a:off x="6940091" y="1945402"/>
            <a:ext cx="531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Blue response (S sensors) is poor</a:t>
            </a:r>
          </a:p>
          <a:p>
            <a:r>
              <a:rPr lang="en-GB" sz="2400" dirty="0">
                <a:solidFill>
                  <a:srgbClr val="00B050"/>
                </a:solidFill>
              </a:rPr>
              <a:t>Green response (M sensors) dominates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Red response (L sensors) close to heat</a:t>
            </a:r>
          </a:p>
        </p:txBody>
      </p:sp>
    </p:spTree>
    <p:extLst>
      <p:ext uri="{BB962C8B-B14F-4D97-AF65-F5344CB8AC3E}">
        <p14:creationId xmlns:p14="http://schemas.microsoft.com/office/powerpoint/2010/main" val="16719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Spectral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23" y="1524607"/>
            <a:ext cx="7117246" cy="512736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7FE603-BB61-4713-BEEA-DE520AE579AE}"/>
              </a:ext>
            </a:extLst>
          </p:cNvPr>
          <p:cNvSpPr/>
          <p:nvPr/>
        </p:nvSpPr>
        <p:spPr>
          <a:xfrm>
            <a:off x="2284188" y="4953965"/>
            <a:ext cx="6862086" cy="886441"/>
          </a:xfrm>
          <a:custGeom>
            <a:avLst/>
            <a:gdLst>
              <a:gd name="connsiteX0" fmla="*/ 0 w 6229350"/>
              <a:gd name="connsiteY0" fmla="*/ 992962 h 1023918"/>
              <a:gd name="connsiteX1" fmla="*/ 657225 w 6229350"/>
              <a:gd name="connsiteY1" fmla="*/ 30937 h 1023918"/>
              <a:gd name="connsiteX2" fmla="*/ 1419225 w 6229350"/>
              <a:gd name="connsiteY2" fmla="*/ 297637 h 1023918"/>
              <a:gd name="connsiteX3" fmla="*/ 2124075 w 6229350"/>
              <a:gd name="connsiteY3" fmla="*/ 907237 h 1023918"/>
              <a:gd name="connsiteX4" fmla="*/ 2838450 w 6229350"/>
              <a:gd name="connsiteY4" fmla="*/ 1002487 h 1023918"/>
              <a:gd name="connsiteX5" fmla="*/ 6229350 w 6229350"/>
              <a:gd name="connsiteY5" fmla="*/ 1021537 h 1023918"/>
              <a:gd name="connsiteX0" fmla="*/ 0 w 6229350"/>
              <a:gd name="connsiteY0" fmla="*/ 967650 h 998606"/>
              <a:gd name="connsiteX1" fmla="*/ 657225 w 6229350"/>
              <a:gd name="connsiteY1" fmla="*/ 5625 h 998606"/>
              <a:gd name="connsiteX2" fmla="*/ 1349777 w 6229350"/>
              <a:gd name="connsiteY2" fmla="*/ 584842 h 998606"/>
              <a:gd name="connsiteX3" fmla="*/ 2124075 w 6229350"/>
              <a:gd name="connsiteY3" fmla="*/ 881925 h 998606"/>
              <a:gd name="connsiteX4" fmla="*/ 2838450 w 6229350"/>
              <a:gd name="connsiteY4" fmla="*/ 977175 h 998606"/>
              <a:gd name="connsiteX5" fmla="*/ 6229350 w 6229350"/>
              <a:gd name="connsiteY5" fmla="*/ 996225 h 998606"/>
              <a:gd name="connsiteX0" fmla="*/ 0 w 6229350"/>
              <a:gd name="connsiteY0" fmla="*/ 967728 h 997885"/>
              <a:gd name="connsiteX1" fmla="*/ 657225 w 6229350"/>
              <a:gd name="connsiteY1" fmla="*/ 5703 h 997885"/>
              <a:gd name="connsiteX2" fmla="*/ 1349777 w 6229350"/>
              <a:gd name="connsiteY2" fmla="*/ 584920 h 997885"/>
              <a:gd name="connsiteX3" fmla="*/ 1881007 w 6229350"/>
              <a:gd name="connsiteY3" fmla="*/ 928302 h 997885"/>
              <a:gd name="connsiteX4" fmla="*/ 2838450 w 6229350"/>
              <a:gd name="connsiteY4" fmla="*/ 977253 h 997885"/>
              <a:gd name="connsiteX5" fmla="*/ 6229350 w 6229350"/>
              <a:gd name="connsiteY5" fmla="*/ 996303 h 99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350" h="997885">
                <a:moveTo>
                  <a:pt x="0" y="967728"/>
                </a:moveTo>
                <a:cubicBezTo>
                  <a:pt x="210344" y="544659"/>
                  <a:pt x="432262" y="69504"/>
                  <a:pt x="657225" y="5703"/>
                </a:cubicBezTo>
                <a:cubicBezTo>
                  <a:pt x="882188" y="-58098"/>
                  <a:pt x="1145813" y="431154"/>
                  <a:pt x="1349777" y="584920"/>
                </a:cubicBezTo>
                <a:cubicBezTo>
                  <a:pt x="1553741" y="738687"/>
                  <a:pt x="1632895" y="862913"/>
                  <a:pt x="1881007" y="928302"/>
                </a:cubicBezTo>
                <a:cubicBezTo>
                  <a:pt x="2129119" y="993691"/>
                  <a:pt x="2113726" y="965920"/>
                  <a:pt x="2838450" y="977253"/>
                </a:cubicBezTo>
                <a:cubicBezTo>
                  <a:pt x="3563174" y="988586"/>
                  <a:pt x="5668963" y="1002653"/>
                  <a:pt x="6229350" y="9963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AA105-F571-42B9-A5BD-97B2FD8FD9C7}"/>
              </a:ext>
            </a:extLst>
          </p:cNvPr>
          <p:cNvSpPr/>
          <p:nvPr/>
        </p:nvSpPr>
        <p:spPr>
          <a:xfrm>
            <a:off x="2214742" y="2974693"/>
            <a:ext cx="5457825" cy="2845081"/>
          </a:xfrm>
          <a:custGeom>
            <a:avLst/>
            <a:gdLst>
              <a:gd name="connsiteX0" fmla="*/ 0 w 6172200"/>
              <a:gd name="connsiteY0" fmla="*/ 3318180 h 3318808"/>
              <a:gd name="connsiteX1" fmla="*/ 1562100 w 6172200"/>
              <a:gd name="connsiteY1" fmla="*/ 1860855 h 3318808"/>
              <a:gd name="connsiteX2" fmla="*/ 2276475 w 6172200"/>
              <a:gd name="connsiteY2" fmla="*/ 251130 h 3318808"/>
              <a:gd name="connsiteX3" fmla="*/ 3076575 w 6172200"/>
              <a:gd name="connsiteY3" fmla="*/ 136830 h 3318808"/>
              <a:gd name="connsiteX4" fmla="*/ 3781425 w 6172200"/>
              <a:gd name="connsiteY4" fmla="*/ 1556055 h 3318808"/>
              <a:gd name="connsiteX5" fmla="*/ 4524375 w 6172200"/>
              <a:gd name="connsiteY5" fmla="*/ 2851455 h 3318808"/>
              <a:gd name="connsiteX6" fmla="*/ 5105400 w 6172200"/>
              <a:gd name="connsiteY6" fmla="*/ 3270555 h 3318808"/>
              <a:gd name="connsiteX7" fmla="*/ 6172200 w 6172200"/>
              <a:gd name="connsiteY7" fmla="*/ 3318180 h 331880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485909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262028 h 3262656"/>
              <a:gd name="connsiteX1" fmla="*/ 1706086 w 6172200"/>
              <a:gd name="connsiteY1" fmla="*/ 2001473 h 3262656"/>
              <a:gd name="connsiteX2" fmla="*/ 2485909 w 6172200"/>
              <a:gd name="connsiteY2" fmla="*/ 194978 h 3262656"/>
              <a:gd name="connsiteX3" fmla="*/ 3194382 w 6172200"/>
              <a:gd name="connsiteY3" fmla="*/ 196424 h 3262656"/>
              <a:gd name="connsiteX4" fmla="*/ 3781425 w 6172200"/>
              <a:gd name="connsiteY4" fmla="*/ 1499903 h 3262656"/>
              <a:gd name="connsiteX5" fmla="*/ 4524375 w 6172200"/>
              <a:gd name="connsiteY5" fmla="*/ 2795303 h 3262656"/>
              <a:gd name="connsiteX6" fmla="*/ 5105400 w 6172200"/>
              <a:gd name="connsiteY6" fmla="*/ 3214403 h 3262656"/>
              <a:gd name="connsiteX7" fmla="*/ 6172200 w 6172200"/>
              <a:gd name="connsiteY7" fmla="*/ 3262028 h 3262656"/>
              <a:gd name="connsiteX0" fmla="*/ 0 w 6172200"/>
              <a:gd name="connsiteY0" fmla="*/ 3270746 h 3271374"/>
              <a:gd name="connsiteX1" fmla="*/ 1706086 w 6172200"/>
              <a:gd name="connsiteY1" fmla="*/ 2010191 h 3271374"/>
              <a:gd name="connsiteX2" fmla="*/ 2485909 w 6172200"/>
              <a:gd name="connsiteY2" fmla="*/ 203696 h 3271374"/>
              <a:gd name="connsiteX3" fmla="*/ 3194382 w 6172200"/>
              <a:gd name="connsiteY3" fmla="*/ 205142 h 3271374"/>
              <a:gd name="connsiteX4" fmla="*/ 3781425 w 6172200"/>
              <a:gd name="connsiteY4" fmla="*/ 1659091 h 3271374"/>
              <a:gd name="connsiteX5" fmla="*/ 4524375 w 6172200"/>
              <a:gd name="connsiteY5" fmla="*/ 2804021 h 3271374"/>
              <a:gd name="connsiteX6" fmla="*/ 5105400 w 6172200"/>
              <a:gd name="connsiteY6" fmla="*/ 3223121 h 3271374"/>
              <a:gd name="connsiteX7" fmla="*/ 6172200 w 6172200"/>
              <a:gd name="connsiteY7" fmla="*/ 3270746 h 3271374"/>
              <a:gd name="connsiteX0" fmla="*/ 0 w 6172200"/>
              <a:gd name="connsiteY0" fmla="*/ 3270746 h 3270746"/>
              <a:gd name="connsiteX1" fmla="*/ 1706086 w 6172200"/>
              <a:gd name="connsiteY1" fmla="*/ 2010191 h 3270746"/>
              <a:gd name="connsiteX2" fmla="*/ 2485909 w 6172200"/>
              <a:gd name="connsiteY2" fmla="*/ 203696 h 3270746"/>
              <a:gd name="connsiteX3" fmla="*/ 3194382 w 6172200"/>
              <a:gd name="connsiteY3" fmla="*/ 205142 h 3270746"/>
              <a:gd name="connsiteX4" fmla="*/ 3781425 w 6172200"/>
              <a:gd name="connsiteY4" fmla="*/ 1659091 h 3270746"/>
              <a:gd name="connsiteX5" fmla="*/ 4472017 w 6172200"/>
              <a:gd name="connsiteY5" fmla="*/ 2931342 h 3270746"/>
              <a:gd name="connsiteX6" fmla="*/ 5105400 w 6172200"/>
              <a:gd name="connsiteY6" fmla="*/ 3223121 h 3270746"/>
              <a:gd name="connsiteX7" fmla="*/ 6172200 w 6172200"/>
              <a:gd name="connsiteY7" fmla="*/ 3270746 h 32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0" h="3270746">
                <a:moveTo>
                  <a:pt x="0" y="3270746"/>
                </a:moveTo>
                <a:cubicBezTo>
                  <a:pt x="591344" y="2797671"/>
                  <a:pt x="1291768" y="2521366"/>
                  <a:pt x="1706086" y="2010191"/>
                </a:cubicBezTo>
                <a:cubicBezTo>
                  <a:pt x="2120404" y="1499016"/>
                  <a:pt x="2237860" y="504537"/>
                  <a:pt x="2485909" y="203696"/>
                </a:cubicBezTo>
                <a:cubicBezTo>
                  <a:pt x="2733958" y="-97145"/>
                  <a:pt x="2978463" y="-37424"/>
                  <a:pt x="3194382" y="205142"/>
                </a:cubicBezTo>
                <a:cubicBezTo>
                  <a:pt x="3410301" y="447708"/>
                  <a:pt x="3568486" y="1204724"/>
                  <a:pt x="3781425" y="1659091"/>
                </a:cubicBezTo>
                <a:cubicBezTo>
                  <a:pt x="3994364" y="2113458"/>
                  <a:pt x="4251355" y="2670670"/>
                  <a:pt x="4472017" y="2931342"/>
                </a:cubicBezTo>
                <a:cubicBezTo>
                  <a:pt x="4692679" y="3192014"/>
                  <a:pt x="4822036" y="3166554"/>
                  <a:pt x="5105400" y="3223121"/>
                </a:cubicBezTo>
                <a:cubicBezTo>
                  <a:pt x="5388764" y="3279688"/>
                  <a:pt x="6030912" y="3258046"/>
                  <a:pt x="6172200" y="32707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8AC6FF-A8AB-4EC6-A966-4F70EDD14B26}"/>
              </a:ext>
            </a:extLst>
          </p:cNvPr>
          <p:cNvSpPr/>
          <p:nvPr/>
        </p:nvSpPr>
        <p:spPr>
          <a:xfrm>
            <a:off x="2214742" y="4014237"/>
            <a:ext cx="6189304" cy="1834114"/>
          </a:xfrm>
          <a:custGeom>
            <a:avLst/>
            <a:gdLst>
              <a:gd name="connsiteX0" fmla="*/ 0 w 6189304"/>
              <a:gd name="connsiteY0" fmla="*/ 1809659 h 1809659"/>
              <a:gd name="connsiteX1" fmla="*/ 3019425 w 6189304"/>
              <a:gd name="connsiteY1" fmla="*/ 1114334 h 1809659"/>
              <a:gd name="connsiteX2" fmla="*/ 4210050 w 6189304"/>
              <a:gd name="connsiteY2" fmla="*/ 171359 h 1809659"/>
              <a:gd name="connsiteX3" fmla="*/ 4857750 w 6189304"/>
              <a:gd name="connsiteY3" fmla="*/ 133259 h 1809659"/>
              <a:gd name="connsiteX4" fmla="*/ 5600700 w 6189304"/>
              <a:gd name="connsiteY4" fmla="*/ 1552484 h 1809659"/>
              <a:gd name="connsiteX5" fmla="*/ 6181725 w 6189304"/>
              <a:gd name="connsiteY5" fmla="*/ 1790609 h 1809659"/>
              <a:gd name="connsiteX0" fmla="*/ 0 w 6189304"/>
              <a:gd name="connsiteY0" fmla="*/ 1836799 h 1836799"/>
              <a:gd name="connsiteX1" fmla="*/ 3123597 w 6189304"/>
              <a:gd name="connsiteY1" fmla="*/ 1639186 h 1836799"/>
              <a:gd name="connsiteX2" fmla="*/ 4210050 w 6189304"/>
              <a:gd name="connsiteY2" fmla="*/ 198499 h 1836799"/>
              <a:gd name="connsiteX3" fmla="*/ 4857750 w 6189304"/>
              <a:gd name="connsiteY3" fmla="*/ 160399 h 1836799"/>
              <a:gd name="connsiteX4" fmla="*/ 5600700 w 6189304"/>
              <a:gd name="connsiteY4" fmla="*/ 1579624 h 1836799"/>
              <a:gd name="connsiteX5" fmla="*/ 6181725 w 6189304"/>
              <a:gd name="connsiteY5" fmla="*/ 1817749 h 1836799"/>
              <a:gd name="connsiteX0" fmla="*/ 0 w 6189304"/>
              <a:gd name="connsiteY0" fmla="*/ 1836799 h 1836799"/>
              <a:gd name="connsiteX1" fmla="*/ 3123597 w 6189304"/>
              <a:gd name="connsiteY1" fmla="*/ 1639186 h 1836799"/>
              <a:gd name="connsiteX2" fmla="*/ 4210050 w 6189304"/>
              <a:gd name="connsiteY2" fmla="*/ 198499 h 1836799"/>
              <a:gd name="connsiteX3" fmla="*/ 4857750 w 6189304"/>
              <a:gd name="connsiteY3" fmla="*/ 160399 h 1836799"/>
              <a:gd name="connsiteX4" fmla="*/ 5600700 w 6189304"/>
              <a:gd name="connsiteY4" fmla="*/ 1579624 h 1836799"/>
              <a:gd name="connsiteX5" fmla="*/ 6181725 w 6189304"/>
              <a:gd name="connsiteY5" fmla="*/ 1817749 h 1836799"/>
              <a:gd name="connsiteX0" fmla="*/ 0 w 6189304"/>
              <a:gd name="connsiteY0" fmla="*/ 1836799 h 1846511"/>
              <a:gd name="connsiteX1" fmla="*/ 3123597 w 6189304"/>
              <a:gd name="connsiteY1" fmla="*/ 1639186 h 1846511"/>
              <a:gd name="connsiteX2" fmla="*/ 4210050 w 6189304"/>
              <a:gd name="connsiteY2" fmla="*/ 198499 h 1846511"/>
              <a:gd name="connsiteX3" fmla="*/ 4857750 w 6189304"/>
              <a:gd name="connsiteY3" fmla="*/ 160399 h 1846511"/>
              <a:gd name="connsiteX4" fmla="*/ 5600700 w 6189304"/>
              <a:gd name="connsiteY4" fmla="*/ 1579624 h 1846511"/>
              <a:gd name="connsiteX5" fmla="*/ 6181725 w 6189304"/>
              <a:gd name="connsiteY5" fmla="*/ 1817749 h 1846511"/>
              <a:gd name="connsiteX0" fmla="*/ 0 w 6189304"/>
              <a:gd name="connsiteY0" fmla="*/ 1834114 h 1834114"/>
              <a:gd name="connsiteX1" fmla="*/ 3181471 w 6189304"/>
              <a:gd name="connsiteY1" fmla="*/ 1590202 h 1834114"/>
              <a:gd name="connsiteX2" fmla="*/ 4210050 w 6189304"/>
              <a:gd name="connsiteY2" fmla="*/ 195814 h 1834114"/>
              <a:gd name="connsiteX3" fmla="*/ 4857750 w 6189304"/>
              <a:gd name="connsiteY3" fmla="*/ 157714 h 1834114"/>
              <a:gd name="connsiteX4" fmla="*/ 5600700 w 6189304"/>
              <a:gd name="connsiteY4" fmla="*/ 1576939 h 1834114"/>
              <a:gd name="connsiteX5" fmla="*/ 6181725 w 6189304"/>
              <a:gd name="connsiteY5" fmla="*/ 1815064 h 183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89304" h="1834114">
                <a:moveTo>
                  <a:pt x="0" y="1834114"/>
                </a:moveTo>
                <a:cubicBezTo>
                  <a:pt x="1216748" y="1727148"/>
                  <a:pt x="2491371" y="1978999"/>
                  <a:pt x="3181471" y="1590202"/>
                </a:cubicBezTo>
                <a:cubicBezTo>
                  <a:pt x="3871571" y="1201405"/>
                  <a:pt x="3930670" y="434562"/>
                  <a:pt x="4210050" y="195814"/>
                </a:cubicBezTo>
                <a:cubicBezTo>
                  <a:pt x="4489430" y="-42934"/>
                  <a:pt x="4625975" y="-72474"/>
                  <a:pt x="4857750" y="157714"/>
                </a:cubicBezTo>
                <a:cubicBezTo>
                  <a:pt x="5089525" y="387901"/>
                  <a:pt x="5380038" y="1300714"/>
                  <a:pt x="5600700" y="1576939"/>
                </a:cubicBezTo>
                <a:cubicBezTo>
                  <a:pt x="5821362" y="1853164"/>
                  <a:pt x="6251575" y="1830939"/>
                  <a:pt x="6181725" y="181506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1969D7-D891-49B6-8EC1-0B62F47D808C}"/>
              </a:ext>
            </a:extLst>
          </p:cNvPr>
          <p:cNvSpPr/>
          <p:nvPr/>
        </p:nvSpPr>
        <p:spPr>
          <a:xfrm>
            <a:off x="2214742" y="2368881"/>
            <a:ext cx="6169306" cy="3449487"/>
          </a:xfrm>
          <a:custGeom>
            <a:avLst/>
            <a:gdLst>
              <a:gd name="connsiteX0" fmla="*/ 0 w 6169306"/>
              <a:gd name="connsiteY0" fmla="*/ 3467175 h 3475564"/>
              <a:gd name="connsiteX1" fmla="*/ 914400 w 6169306"/>
              <a:gd name="connsiteY1" fmla="*/ 2518051 h 3475564"/>
              <a:gd name="connsiteX2" fmla="*/ 2233913 w 6169306"/>
              <a:gd name="connsiteY2" fmla="*/ 561930 h 3475564"/>
              <a:gd name="connsiteX3" fmla="*/ 3171463 w 6169306"/>
              <a:gd name="connsiteY3" fmla="*/ 41069 h 3475564"/>
              <a:gd name="connsiteX4" fmla="*/ 4004840 w 6169306"/>
              <a:gd name="connsiteY4" fmla="*/ 1430031 h 3475564"/>
              <a:gd name="connsiteX5" fmla="*/ 4467827 w 6169306"/>
              <a:gd name="connsiteY5" fmla="*/ 2263408 h 3475564"/>
              <a:gd name="connsiteX6" fmla="*/ 5185458 w 6169306"/>
              <a:gd name="connsiteY6" fmla="*/ 3247256 h 3475564"/>
              <a:gd name="connsiteX7" fmla="*/ 6169306 w 6169306"/>
              <a:gd name="connsiteY7" fmla="*/ 3467175 h 3475564"/>
              <a:gd name="connsiteX0" fmla="*/ 0 w 6169306"/>
              <a:gd name="connsiteY0" fmla="*/ 3466830 h 3475219"/>
              <a:gd name="connsiteX1" fmla="*/ 1076446 w 6169306"/>
              <a:gd name="connsiteY1" fmla="*/ 2494557 h 3475219"/>
              <a:gd name="connsiteX2" fmla="*/ 2233913 w 6169306"/>
              <a:gd name="connsiteY2" fmla="*/ 561585 h 3475219"/>
              <a:gd name="connsiteX3" fmla="*/ 3171463 w 6169306"/>
              <a:gd name="connsiteY3" fmla="*/ 40724 h 3475219"/>
              <a:gd name="connsiteX4" fmla="*/ 4004840 w 6169306"/>
              <a:gd name="connsiteY4" fmla="*/ 1429686 h 3475219"/>
              <a:gd name="connsiteX5" fmla="*/ 4467827 w 6169306"/>
              <a:gd name="connsiteY5" fmla="*/ 2263063 h 3475219"/>
              <a:gd name="connsiteX6" fmla="*/ 5185458 w 6169306"/>
              <a:gd name="connsiteY6" fmla="*/ 3246911 h 3475219"/>
              <a:gd name="connsiteX7" fmla="*/ 6169306 w 6169306"/>
              <a:gd name="connsiteY7" fmla="*/ 3466830 h 3475219"/>
              <a:gd name="connsiteX0" fmla="*/ 0 w 6169306"/>
              <a:gd name="connsiteY0" fmla="*/ 3449472 h 3457861"/>
              <a:gd name="connsiteX1" fmla="*/ 1076446 w 6169306"/>
              <a:gd name="connsiteY1" fmla="*/ 2477199 h 3457861"/>
              <a:gd name="connsiteX2" fmla="*/ 2326511 w 6169306"/>
              <a:gd name="connsiteY2" fmla="*/ 683123 h 3457861"/>
              <a:gd name="connsiteX3" fmla="*/ 3171463 w 6169306"/>
              <a:gd name="connsiteY3" fmla="*/ 23366 h 3457861"/>
              <a:gd name="connsiteX4" fmla="*/ 4004840 w 6169306"/>
              <a:gd name="connsiteY4" fmla="*/ 1412328 h 3457861"/>
              <a:gd name="connsiteX5" fmla="*/ 4467827 w 6169306"/>
              <a:gd name="connsiteY5" fmla="*/ 2245705 h 3457861"/>
              <a:gd name="connsiteX6" fmla="*/ 5185458 w 6169306"/>
              <a:gd name="connsiteY6" fmla="*/ 3229553 h 3457861"/>
              <a:gd name="connsiteX7" fmla="*/ 6169306 w 6169306"/>
              <a:gd name="connsiteY7" fmla="*/ 3449472 h 3457861"/>
              <a:gd name="connsiteX0" fmla="*/ 0 w 6169306"/>
              <a:gd name="connsiteY0" fmla="*/ 3451718 h 3460107"/>
              <a:gd name="connsiteX1" fmla="*/ 1076446 w 6169306"/>
              <a:gd name="connsiteY1" fmla="*/ 2479445 h 3460107"/>
              <a:gd name="connsiteX2" fmla="*/ 2326511 w 6169306"/>
              <a:gd name="connsiteY2" fmla="*/ 685369 h 3460107"/>
              <a:gd name="connsiteX3" fmla="*/ 3171463 w 6169306"/>
              <a:gd name="connsiteY3" fmla="*/ 25612 h 3460107"/>
              <a:gd name="connsiteX4" fmla="*/ 4004840 w 6169306"/>
              <a:gd name="connsiteY4" fmla="*/ 1414574 h 3460107"/>
              <a:gd name="connsiteX5" fmla="*/ 4467827 w 6169306"/>
              <a:gd name="connsiteY5" fmla="*/ 2247951 h 3460107"/>
              <a:gd name="connsiteX6" fmla="*/ 5185458 w 6169306"/>
              <a:gd name="connsiteY6" fmla="*/ 3231799 h 3460107"/>
              <a:gd name="connsiteX7" fmla="*/ 6169306 w 6169306"/>
              <a:gd name="connsiteY7" fmla="*/ 3451718 h 3460107"/>
              <a:gd name="connsiteX0" fmla="*/ 0 w 6169306"/>
              <a:gd name="connsiteY0" fmla="*/ 3449822 h 3458211"/>
              <a:gd name="connsiteX1" fmla="*/ 937550 w 6169306"/>
              <a:gd name="connsiteY1" fmla="*/ 2523848 h 3458211"/>
              <a:gd name="connsiteX2" fmla="*/ 2326511 w 6169306"/>
              <a:gd name="connsiteY2" fmla="*/ 683473 h 3458211"/>
              <a:gd name="connsiteX3" fmla="*/ 3171463 w 6169306"/>
              <a:gd name="connsiteY3" fmla="*/ 23716 h 3458211"/>
              <a:gd name="connsiteX4" fmla="*/ 4004840 w 6169306"/>
              <a:gd name="connsiteY4" fmla="*/ 1412678 h 3458211"/>
              <a:gd name="connsiteX5" fmla="*/ 4467827 w 6169306"/>
              <a:gd name="connsiteY5" fmla="*/ 2246055 h 3458211"/>
              <a:gd name="connsiteX6" fmla="*/ 5185458 w 6169306"/>
              <a:gd name="connsiteY6" fmla="*/ 3229903 h 3458211"/>
              <a:gd name="connsiteX7" fmla="*/ 6169306 w 6169306"/>
              <a:gd name="connsiteY7" fmla="*/ 3449822 h 3458211"/>
              <a:gd name="connsiteX0" fmla="*/ 0 w 6169306"/>
              <a:gd name="connsiteY0" fmla="*/ 3463926 h 3472315"/>
              <a:gd name="connsiteX1" fmla="*/ 937550 w 6169306"/>
              <a:gd name="connsiteY1" fmla="*/ 2537952 h 3472315"/>
              <a:gd name="connsiteX2" fmla="*/ 1782501 w 6169306"/>
              <a:gd name="connsiteY2" fmla="*/ 581830 h 3472315"/>
              <a:gd name="connsiteX3" fmla="*/ 3171463 w 6169306"/>
              <a:gd name="connsiteY3" fmla="*/ 37820 h 3472315"/>
              <a:gd name="connsiteX4" fmla="*/ 4004840 w 6169306"/>
              <a:gd name="connsiteY4" fmla="*/ 1426782 h 3472315"/>
              <a:gd name="connsiteX5" fmla="*/ 4467827 w 6169306"/>
              <a:gd name="connsiteY5" fmla="*/ 2260159 h 3472315"/>
              <a:gd name="connsiteX6" fmla="*/ 5185458 w 6169306"/>
              <a:gd name="connsiteY6" fmla="*/ 3244007 h 3472315"/>
              <a:gd name="connsiteX7" fmla="*/ 6169306 w 6169306"/>
              <a:gd name="connsiteY7" fmla="*/ 3463926 h 3472315"/>
              <a:gd name="connsiteX0" fmla="*/ 0 w 6169306"/>
              <a:gd name="connsiteY0" fmla="*/ 3466769 h 3475158"/>
              <a:gd name="connsiteX1" fmla="*/ 937550 w 6169306"/>
              <a:gd name="connsiteY1" fmla="*/ 2540795 h 3475158"/>
              <a:gd name="connsiteX2" fmla="*/ 1782501 w 6169306"/>
              <a:gd name="connsiteY2" fmla="*/ 584673 h 3475158"/>
              <a:gd name="connsiteX3" fmla="*/ 3171463 w 6169306"/>
              <a:gd name="connsiteY3" fmla="*/ 40663 h 3475158"/>
              <a:gd name="connsiteX4" fmla="*/ 4363655 w 6169306"/>
              <a:gd name="connsiteY4" fmla="*/ 1475924 h 3475158"/>
              <a:gd name="connsiteX5" fmla="*/ 4467827 w 6169306"/>
              <a:gd name="connsiteY5" fmla="*/ 2263002 h 3475158"/>
              <a:gd name="connsiteX6" fmla="*/ 5185458 w 6169306"/>
              <a:gd name="connsiteY6" fmla="*/ 3246850 h 3475158"/>
              <a:gd name="connsiteX7" fmla="*/ 6169306 w 6169306"/>
              <a:gd name="connsiteY7" fmla="*/ 3466769 h 3475158"/>
              <a:gd name="connsiteX0" fmla="*/ 0 w 6169306"/>
              <a:gd name="connsiteY0" fmla="*/ 3466769 h 3474084"/>
              <a:gd name="connsiteX1" fmla="*/ 937550 w 6169306"/>
              <a:gd name="connsiteY1" fmla="*/ 2540795 h 3474084"/>
              <a:gd name="connsiteX2" fmla="*/ 1782501 w 6169306"/>
              <a:gd name="connsiteY2" fmla="*/ 584673 h 3474084"/>
              <a:gd name="connsiteX3" fmla="*/ 3171463 w 6169306"/>
              <a:gd name="connsiteY3" fmla="*/ 40663 h 3474084"/>
              <a:gd name="connsiteX4" fmla="*/ 4363655 w 6169306"/>
              <a:gd name="connsiteY4" fmla="*/ 1475924 h 3474084"/>
              <a:gd name="connsiteX5" fmla="*/ 4838217 w 6169306"/>
              <a:gd name="connsiteY5" fmla="*/ 2355600 h 3474084"/>
              <a:gd name="connsiteX6" fmla="*/ 5185458 w 6169306"/>
              <a:gd name="connsiteY6" fmla="*/ 3246850 h 3474084"/>
              <a:gd name="connsiteX7" fmla="*/ 6169306 w 6169306"/>
              <a:gd name="connsiteY7" fmla="*/ 3466769 h 3474084"/>
              <a:gd name="connsiteX0" fmla="*/ 0 w 6169306"/>
              <a:gd name="connsiteY0" fmla="*/ 3466769 h 3472793"/>
              <a:gd name="connsiteX1" fmla="*/ 937550 w 6169306"/>
              <a:gd name="connsiteY1" fmla="*/ 2540795 h 3472793"/>
              <a:gd name="connsiteX2" fmla="*/ 1782501 w 6169306"/>
              <a:gd name="connsiteY2" fmla="*/ 584673 h 3472793"/>
              <a:gd name="connsiteX3" fmla="*/ 3171463 w 6169306"/>
              <a:gd name="connsiteY3" fmla="*/ 40663 h 3472793"/>
              <a:gd name="connsiteX4" fmla="*/ 4363655 w 6169306"/>
              <a:gd name="connsiteY4" fmla="*/ 1475924 h 3472793"/>
              <a:gd name="connsiteX5" fmla="*/ 4838217 w 6169306"/>
              <a:gd name="connsiteY5" fmla="*/ 2355600 h 3472793"/>
              <a:gd name="connsiteX6" fmla="*/ 5463250 w 6169306"/>
              <a:gd name="connsiteY6" fmla="*/ 3223701 h 3472793"/>
              <a:gd name="connsiteX7" fmla="*/ 6169306 w 6169306"/>
              <a:gd name="connsiteY7" fmla="*/ 3466769 h 3472793"/>
              <a:gd name="connsiteX0" fmla="*/ 0 w 6169306"/>
              <a:gd name="connsiteY0" fmla="*/ 3450947 h 3456971"/>
              <a:gd name="connsiteX1" fmla="*/ 937550 w 6169306"/>
              <a:gd name="connsiteY1" fmla="*/ 2524973 h 3456971"/>
              <a:gd name="connsiteX2" fmla="*/ 1782501 w 6169306"/>
              <a:gd name="connsiteY2" fmla="*/ 568851 h 3456971"/>
              <a:gd name="connsiteX3" fmla="*/ 3171463 w 6169306"/>
              <a:gd name="connsiteY3" fmla="*/ 24841 h 3456971"/>
              <a:gd name="connsiteX4" fmla="*/ 4409953 w 6169306"/>
              <a:gd name="connsiteY4" fmla="*/ 1193885 h 3456971"/>
              <a:gd name="connsiteX5" fmla="*/ 4838217 w 6169306"/>
              <a:gd name="connsiteY5" fmla="*/ 2339778 h 3456971"/>
              <a:gd name="connsiteX6" fmla="*/ 5463250 w 6169306"/>
              <a:gd name="connsiteY6" fmla="*/ 3207879 h 3456971"/>
              <a:gd name="connsiteX7" fmla="*/ 6169306 w 6169306"/>
              <a:gd name="connsiteY7" fmla="*/ 3450947 h 3456971"/>
              <a:gd name="connsiteX0" fmla="*/ 0 w 6169306"/>
              <a:gd name="connsiteY0" fmla="*/ 3450947 h 3456971"/>
              <a:gd name="connsiteX1" fmla="*/ 937550 w 6169306"/>
              <a:gd name="connsiteY1" fmla="*/ 2524973 h 3456971"/>
              <a:gd name="connsiteX2" fmla="*/ 1782501 w 6169306"/>
              <a:gd name="connsiteY2" fmla="*/ 568851 h 3456971"/>
              <a:gd name="connsiteX3" fmla="*/ 3171463 w 6169306"/>
              <a:gd name="connsiteY3" fmla="*/ 24841 h 3456971"/>
              <a:gd name="connsiteX4" fmla="*/ 4409953 w 6169306"/>
              <a:gd name="connsiteY4" fmla="*/ 1193885 h 3456971"/>
              <a:gd name="connsiteX5" fmla="*/ 4838217 w 6169306"/>
              <a:gd name="connsiteY5" fmla="*/ 2339778 h 3456971"/>
              <a:gd name="connsiteX6" fmla="*/ 5463250 w 6169306"/>
              <a:gd name="connsiteY6" fmla="*/ 3207879 h 3456971"/>
              <a:gd name="connsiteX7" fmla="*/ 6169306 w 6169306"/>
              <a:gd name="connsiteY7" fmla="*/ 3450947 h 3456971"/>
              <a:gd name="connsiteX0" fmla="*/ 0 w 6169306"/>
              <a:gd name="connsiteY0" fmla="*/ 3454939 h 3460963"/>
              <a:gd name="connsiteX1" fmla="*/ 937550 w 6169306"/>
              <a:gd name="connsiteY1" fmla="*/ 2528965 h 3460963"/>
              <a:gd name="connsiteX2" fmla="*/ 1782501 w 6169306"/>
              <a:gd name="connsiteY2" fmla="*/ 572843 h 3460963"/>
              <a:gd name="connsiteX3" fmla="*/ 3171463 w 6169306"/>
              <a:gd name="connsiteY3" fmla="*/ 28833 h 3460963"/>
              <a:gd name="connsiteX4" fmla="*/ 4294206 w 6169306"/>
              <a:gd name="connsiteY4" fmla="*/ 1267325 h 3460963"/>
              <a:gd name="connsiteX5" fmla="*/ 4838217 w 6169306"/>
              <a:gd name="connsiteY5" fmla="*/ 2343770 h 3460963"/>
              <a:gd name="connsiteX6" fmla="*/ 5463250 w 6169306"/>
              <a:gd name="connsiteY6" fmla="*/ 3211871 h 3460963"/>
              <a:gd name="connsiteX7" fmla="*/ 6169306 w 6169306"/>
              <a:gd name="connsiteY7" fmla="*/ 3454939 h 3460963"/>
              <a:gd name="connsiteX0" fmla="*/ 0 w 6169306"/>
              <a:gd name="connsiteY0" fmla="*/ 3453751 h 3459775"/>
              <a:gd name="connsiteX1" fmla="*/ 752355 w 6169306"/>
              <a:gd name="connsiteY1" fmla="*/ 2423604 h 3459775"/>
              <a:gd name="connsiteX2" fmla="*/ 1782501 w 6169306"/>
              <a:gd name="connsiteY2" fmla="*/ 571655 h 3459775"/>
              <a:gd name="connsiteX3" fmla="*/ 3171463 w 6169306"/>
              <a:gd name="connsiteY3" fmla="*/ 27645 h 3459775"/>
              <a:gd name="connsiteX4" fmla="*/ 4294206 w 6169306"/>
              <a:gd name="connsiteY4" fmla="*/ 1266137 h 3459775"/>
              <a:gd name="connsiteX5" fmla="*/ 4838217 w 6169306"/>
              <a:gd name="connsiteY5" fmla="*/ 2342582 h 3459775"/>
              <a:gd name="connsiteX6" fmla="*/ 5463250 w 6169306"/>
              <a:gd name="connsiteY6" fmla="*/ 3210683 h 3459775"/>
              <a:gd name="connsiteX7" fmla="*/ 6169306 w 6169306"/>
              <a:gd name="connsiteY7" fmla="*/ 3453751 h 3459775"/>
              <a:gd name="connsiteX0" fmla="*/ 0 w 6169306"/>
              <a:gd name="connsiteY0" fmla="*/ 3453751 h 3459775"/>
              <a:gd name="connsiteX1" fmla="*/ 671333 w 6169306"/>
              <a:gd name="connsiteY1" fmla="*/ 2423604 h 3459775"/>
              <a:gd name="connsiteX2" fmla="*/ 1782501 w 6169306"/>
              <a:gd name="connsiteY2" fmla="*/ 571655 h 3459775"/>
              <a:gd name="connsiteX3" fmla="*/ 3171463 w 6169306"/>
              <a:gd name="connsiteY3" fmla="*/ 27645 h 3459775"/>
              <a:gd name="connsiteX4" fmla="*/ 4294206 w 6169306"/>
              <a:gd name="connsiteY4" fmla="*/ 1266137 h 3459775"/>
              <a:gd name="connsiteX5" fmla="*/ 4838217 w 6169306"/>
              <a:gd name="connsiteY5" fmla="*/ 2342582 h 3459775"/>
              <a:gd name="connsiteX6" fmla="*/ 5463250 w 6169306"/>
              <a:gd name="connsiteY6" fmla="*/ 3210683 h 3459775"/>
              <a:gd name="connsiteX7" fmla="*/ 6169306 w 6169306"/>
              <a:gd name="connsiteY7" fmla="*/ 3453751 h 3459775"/>
              <a:gd name="connsiteX0" fmla="*/ 0 w 6169306"/>
              <a:gd name="connsiteY0" fmla="*/ 3444869 h 3450893"/>
              <a:gd name="connsiteX1" fmla="*/ 671333 w 6169306"/>
              <a:gd name="connsiteY1" fmla="*/ 2414722 h 3450893"/>
              <a:gd name="connsiteX2" fmla="*/ 1782501 w 6169306"/>
              <a:gd name="connsiteY2" fmla="*/ 562773 h 3450893"/>
              <a:gd name="connsiteX3" fmla="*/ 3171463 w 6169306"/>
              <a:gd name="connsiteY3" fmla="*/ 18763 h 3450893"/>
              <a:gd name="connsiteX4" fmla="*/ 4525699 w 6169306"/>
              <a:gd name="connsiteY4" fmla="*/ 1095209 h 3450893"/>
              <a:gd name="connsiteX5" fmla="*/ 4838217 w 6169306"/>
              <a:gd name="connsiteY5" fmla="*/ 2333700 h 3450893"/>
              <a:gd name="connsiteX6" fmla="*/ 5463250 w 6169306"/>
              <a:gd name="connsiteY6" fmla="*/ 3201801 h 3450893"/>
              <a:gd name="connsiteX7" fmla="*/ 6169306 w 6169306"/>
              <a:gd name="connsiteY7" fmla="*/ 3444869 h 3450893"/>
              <a:gd name="connsiteX0" fmla="*/ 0 w 6169306"/>
              <a:gd name="connsiteY0" fmla="*/ 3444869 h 3450980"/>
              <a:gd name="connsiteX1" fmla="*/ 671333 w 6169306"/>
              <a:gd name="connsiteY1" fmla="*/ 2414722 h 3450980"/>
              <a:gd name="connsiteX2" fmla="*/ 1782501 w 6169306"/>
              <a:gd name="connsiteY2" fmla="*/ 562773 h 3450980"/>
              <a:gd name="connsiteX3" fmla="*/ 3171463 w 6169306"/>
              <a:gd name="connsiteY3" fmla="*/ 18763 h 3450980"/>
              <a:gd name="connsiteX4" fmla="*/ 4525699 w 6169306"/>
              <a:gd name="connsiteY4" fmla="*/ 1095209 h 3450980"/>
              <a:gd name="connsiteX5" fmla="*/ 5243331 w 6169306"/>
              <a:gd name="connsiteY5" fmla="*/ 2322125 h 3450980"/>
              <a:gd name="connsiteX6" fmla="*/ 5463250 w 6169306"/>
              <a:gd name="connsiteY6" fmla="*/ 3201801 h 3450980"/>
              <a:gd name="connsiteX7" fmla="*/ 6169306 w 6169306"/>
              <a:gd name="connsiteY7" fmla="*/ 3444869 h 3450980"/>
              <a:gd name="connsiteX0" fmla="*/ 0 w 6169306"/>
              <a:gd name="connsiteY0" fmla="*/ 3444869 h 3447721"/>
              <a:gd name="connsiteX1" fmla="*/ 671333 w 6169306"/>
              <a:gd name="connsiteY1" fmla="*/ 2414722 h 3447721"/>
              <a:gd name="connsiteX2" fmla="*/ 1782501 w 6169306"/>
              <a:gd name="connsiteY2" fmla="*/ 562773 h 3447721"/>
              <a:gd name="connsiteX3" fmla="*/ 3171463 w 6169306"/>
              <a:gd name="connsiteY3" fmla="*/ 18763 h 3447721"/>
              <a:gd name="connsiteX4" fmla="*/ 4525699 w 6169306"/>
              <a:gd name="connsiteY4" fmla="*/ 1095209 h 3447721"/>
              <a:gd name="connsiteX5" fmla="*/ 5243331 w 6169306"/>
              <a:gd name="connsiteY5" fmla="*/ 2322125 h 3447721"/>
              <a:gd name="connsiteX6" fmla="*/ 5729468 w 6169306"/>
              <a:gd name="connsiteY6" fmla="*/ 3062905 h 3447721"/>
              <a:gd name="connsiteX7" fmla="*/ 6169306 w 6169306"/>
              <a:gd name="connsiteY7" fmla="*/ 3444869 h 3447721"/>
              <a:gd name="connsiteX0" fmla="*/ 0 w 6169306"/>
              <a:gd name="connsiteY0" fmla="*/ 3444869 h 3449651"/>
              <a:gd name="connsiteX1" fmla="*/ 671333 w 6169306"/>
              <a:gd name="connsiteY1" fmla="*/ 2414722 h 3449651"/>
              <a:gd name="connsiteX2" fmla="*/ 1782501 w 6169306"/>
              <a:gd name="connsiteY2" fmla="*/ 562773 h 3449651"/>
              <a:gd name="connsiteX3" fmla="*/ 3171463 w 6169306"/>
              <a:gd name="connsiteY3" fmla="*/ 18763 h 3449651"/>
              <a:gd name="connsiteX4" fmla="*/ 4525699 w 6169306"/>
              <a:gd name="connsiteY4" fmla="*/ 1095209 h 3449651"/>
              <a:gd name="connsiteX5" fmla="*/ 5243331 w 6169306"/>
              <a:gd name="connsiteY5" fmla="*/ 2322125 h 3449651"/>
              <a:gd name="connsiteX6" fmla="*/ 5660020 w 6169306"/>
              <a:gd name="connsiteY6" fmla="*/ 3167077 h 3449651"/>
              <a:gd name="connsiteX7" fmla="*/ 6169306 w 6169306"/>
              <a:gd name="connsiteY7" fmla="*/ 3444869 h 3449651"/>
              <a:gd name="connsiteX0" fmla="*/ 0 w 6169306"/>
              <a:gd name="connsiteY0" fmla="*/ 3444869 h 3449487"/>
              <a:gd name="connsiteX1" fmla="*/ 671333 w 6169306"/>
              <a:gd name="connsiteY1" fmla="*/ 2414722 h 3449487"/>
              <a:gd name="connsiteX2" fmla="*/ 1782501 w 6169306"/>
              <a:gd name="connsiteY2" fmla="*/ 562773 h 3449487"/>
              <a:gd name="connsiteX3" fmla="*/ 3171463 w 6169306"/>
              <a:gd name="connsiteY3" fmla="*/ 18763 h 3449487"/>
              <a:gd name="connsiteX4" fmla="*/ 4525699 w 6169306"/>
              <a:gd name="connsiteY4" fmla="*/ 1095209 h 3449487"/>
              <a:gd name="connsiteX5" fmla="*/ 5312779 w 6169306"/>
              <a:gd name="connsiteY5" fmla="*/ 2356849 h 3449487"/>
              <a:gd name="connsiteX6" fmla="*/ 5660020 w 6169306"/>
              <a:gd name="connsiteY6" fmla="*/ 3167077 h 3449487"/>
              <a:gd name="connsiteX7" fmla="*/ 6169306 w 6169306"/>
              <a:gd name="connsiteY7" fmla="*/ 3444869 h 3449487"/>
              <a:gd name="connsiteX0" fmla="*/ 0 w 6169306"/>
              <a:gd name="connsiteY0" fmla="*/ 3444869 h 3449487"/>
              <a:gd name="connsiteX1" fmla="*/ 671333 w 6169306"/>
              <a:gd name="connsiteY1" fmla="*/ 2414722 h 3449487"/>
              <a:gd name="connsiteX2" fmla="*/ 1782501 w 6169306"/>
              <a:gd name="connsiteY2" fmla="*/ 562773 h 3449487"/>
              <a:gd name="connsiteX3" fmla="*/ 3171463 w 6169306"/>
              <a:gd name="connsiteY3" fmla="*/ 18763 h 3449487"/>
              <a:gd name="connsiteX4" fmla="*/ 4525699 w 6169306"/>
              <a:gd name="connsiteY4" fmla="*/ 1095209 h 3449487"/>
              <a:gd name="connsiteX5" fmla="*/ 5312779 w 6169306"/>
              <a:gd name="connsiteY5" fmla="*/ 2356849 h 3449487"/>
              <a:gd name="connsiteX6" fmla="*/ 5660020 w 6169306"/>
              <a:gd name="connsiteY6" fmla="*/ 3167077 h 3449487"/>
              <a:gd name="connsiteX7" fmla="*/ 6169306 w 6169306"/>
              <a:gd name="connsiteY7" fmla="*/ 3444869 h 344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9306" h="3449487">
                <a:moveTo>
                  <a:pt x="0" y="3444869"/>
                </a:moveTo>
                <a:cubicBezTo>
                  <a:pt x="271040" y="3212410"/>
                  <a:pt x="374250" y="2895071"/>
                  <a:pt x="671333" y="2414722"/>
                </a:cubicBezTo>
                <a:cubicBezTo>
                  <a:pt x="968416" y="1934373"/>
                  <a:pt x="1365813" y="962099"/>
                  <a:pt x="1782501" y="562773"/>
                </a:cubicBezTo>
                <a:cubicBezTo>
                  <a:pt x="2199189" y="163447"/>
                  <a:pt x="2714263" y="-69976"/>
                  <a:pt x="3171463" y="18763"/>
                </a:cubicBezTo>
                <a:cubicBezTo>
                  <a:pt x="3628663" y="107502"/>
                  <a:pt x="4168813" y="705528"/>
                  <a:pt x="4525699" y="1095209"/>
                </a:cubicBezTo>
                <a:cubicBezTo>
                  <a:pt x="4882585" y="1484890"/>
                  <a:pt x="5170025" y="2011538"/>
                  <a:pt x="5312779" y="2356849"/>
                </a:cubicBezTo>
                <a:cubicBezTo>
                  <a:pt x="5455533" y="2702160"/>
                  <a:pt x="5517266" y="2985740"/>
                  <a:pt x="5660020" y="3167077"/>
                </a:cubicBezTo>
                <a:cubicBezTo>
                  <a:pt x="5802774" y="3348414"/>
                  <a:pt x="6038126" y="3475735"/>
                  <a:pt x="6169306" y="344486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005CD-E735-4149-B536-82EA9CE2BC4E}"/>
              </a:ext>
            </a:extLst>
          </p:cNvPr>
          <p:cNvSpPr txBox="1"/>
          <p:nvPr/>
        </p:nvSpPr>
        <p:spPr>
          <a:xfrm>
            <a:off x="6940091" y="1945402"/>
            <a:ext cx="5315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Blue response (S sensors) is poor</a:t>
            </a:r>
          </a:p>
          <a:p>
            <a:r>
              <a:rPr lang="en-GB" sz="2400" dirty="0">
                <a:solidFill>
                  <a:srgbClr val="00B050"/>
                </a:solidFill>
              </a:rPr>
              <a:t>Green response (M sensors) dominates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Red response (L sensors) closer to heat</a:t>
            </a:r>
          </a:p>
          <a:p>
            <a:r>
              <a:rPr lang="en-GB" sz="2400" dirty="0"/>
              <a:t>Overall response from S, M and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4DAF8-F0A7-44F0-8E2D-B18CCF175D3D}"/>
              </a:ext>
            </a:extLst>
          </p:cNvPr>
          <p:cNvSpPr txBox="1"/>
          <p:nvPr/>
        </p:nvSpPr>
        <p:spPr>
          <a:xfrm>
            <a:off x="8595925" y="3634349"/>
            <a:ext cx="3464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Human vision must compensate for the poor blue sensors</a:t>
            </a:r>
          </a:p>
          <a:p>
            <a:r>
              <a:rPr lang="en-GB" sz="2400" dirty="0"/>
              <a:t>(Just like a camera)</a:t>
            </a:r>
          </a:p>
        </p:txBody>
      </p:sp>
    </p:spTree>
    <p:extLst>
      <p:ext uri="{BB962C8B-B14F-4D97-AF65-F5344CB8AC3E}">
        <p14:creationId xmlns:p14="http://schemas.microsoft.com/office/powerpoint/2010/main" val="17207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Mach bands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2AD24-EF94-41AE-9926-534B294FF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733" y="3429000"/>
            <a:ext cx="6019800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75F947-7EA1-49A1-B805-F31AA1909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983" y="806250"/>
            <a:ext cx="5981700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FB3202-8BE3-462F-A531-397E838FD6BC}"/>
              </a:ext>
            </a:extLst>
          </p:cNvPr>
          <p:cNvSpPr txBox="1"/>
          <p:nvPr/>
        </p:nvSpPr>
        <p:spPr>
          <a:xfrm>
            <a:off x="930621" y="2134987"/>
            <a:ext cx="4403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Mach bands are </a:t>
            </a:r>
            <a:r>
              <a:rPr lang="en-GB" sz="2400" dirty="0">
                <a:solidFill>
                  <a:srgbClr val="FF0000"/>
                </a:solidFill>
              </a:rPr>
              <a:t>not</a:t>
            </a:r>
            <a:r>
              <a:rPr lang="en-GB" sz="2400" dirty="0"/>
              <a:t> in the image: your vision introduces them</a:t>
            </a:r>
          </a:p>
          <a:p>
            <a:endParaRPr lang="en-GB" sz="2400" dirty="0"/>
          </a:p>
          <a:p>
            <a:r>
              <a:rPr lang="en-GB" sz="2400" dirty="0"/>
              <a:t>Result of </a:t>
            </a:r>
            <a:r>
              <a:rPr lang="en-GB" sz="2400" dirty="0">
                <a:solidFill>
                  <a:srgbClr val="6666FF"/>
                </a:solidFill>
              </a:rPr>
              <a:t>brightness adaption</a:t>
            </a:r>
          </a:p>
        </p:txBody>
      </p:sp>
    </p:spTree>
    <p:extLst>
      <p:ext uri="{BB962C8B-B14F-4D97-AF65-F5344CB8AC3E}">
        <p14:creationId xmlns:p14="http://schemas.microsoft.com/office/powerpoint/2010/main" val="38641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 descr="http://www.rci.rutgers.edu/%7Euzwiak/NBSummer15/NBSummerLect4_files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6" y="1027906"/>
            <a:ext cx="500062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rci.rutgers.edu/%7Euzwiak/NBSummer15/NBSummerLect4_files/image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6" y="489857"/>
            <a:ext cx="5105400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858" y="5698190"/>
            <a:ext cx="3480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http://www.rci.rutgers.edu/~uzwiak/NBSummer15/NBSummerLect4.html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201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Cortices</a:t>
            </a:r>
          </a:p>
        </p:txBody>
      </p:sp>
      <p:pic>
        <p:nvPicPr>
          <p:cNvPr id="16386" name="Picture 2" descr="http://www.rci.rutgers.edu/%7Euzwiak/NBSummer15/NBSummerLect4_files/image0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16" y="461962"/>
            <a:ext cx="8488579" cy="574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60043" y="6429600"/>
            <a:ext cx="71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http://www.rci.rutgers.edu/~uzwiak/NBSummer15/NBSummerLect4.html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11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Neural processing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835800" y="1851707"/>
            <a:ext cx="7111684" cy="4461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C5E16-A7B6-4B0E-84B8-94B93E6C8714}"/>
              </a:ext>
            </a:extLst>
          </p:cNvPr>
          <p:cNvSpPr txBox="1"/>
          <p:nvPr/>
        </p:nvSpPr>
        <p:spPr>
          <a:xfrm>
            <a:off x="930622" y="2351783"/>
            <a:ext cx="2449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Sensor information must be </a:t>
            </a:r>
            <a:r>
              <a:rPr lang="en-GB" sz="2400" dirty="0">
                <a:solidFill>
                  <a:srgbClr val="FF0000"/>
                </a:solidFill>
              </a:rPr>
              <a:t>combined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/>
              <a:t>Note </a:t>
            </a:r>
            <a:r>
              <a:rPr lang="en-GB" sz="2400" dirty="0">
                <a:solidFill>
                  <a:srgbClr val="6666FF"/>
                </a:solidFill>
              </a:rPr>
              <a:t>Weber’s law</a:t>
            </a:r>
          </a:p>
        </p:txBody>
      </p:sp>
    </p:spTree>
    <p:extLst>
      <p:ext uri="{BB962C8B-B14F-4D97-AF65-F5344CB8AC3E}">
        <p14:creationId xmlns:p14="http://schemas.microsoft.com/office/powerpoint/2010/main" val="8852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37B6-0E68-413C-9E38-8F99B59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5915E6-FDEF-4830-B165-C8B2AD3701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16" y="1825625"/>
            <a:ext cx="4954567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EA607B5-CB9E-48B6-9FA4-9D8CFA9C07A9}"/>
              </a:ext>
            </a:extLst>
          </p:cNvPr>
          <p:cNvSpPr/>
          <p:nvPr/>
        </p:nvSpPr>
        <p:spPr>
          <a:xfrm>
            <a:off x="7310829" y="5619750"/>
            <a:ext cx="1367229" cy="304800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7E3421-F5B2-4F60-8474-8C6BF9E01E90}"/>
              </a:ext>
            </a:extLst>
          </p:cNvPr>
          <p:cNvSpPr/>
          <p:nvPr/>
        </p:nvSpPr>
        <p:spPr>
          <a:xfrm>
            <a:off x="6701229" y="5886204"/>
            <a:ext cx="994971" cy="304800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B5169-CC7F-4117-9DBA-1957D7E752BC}"/>
              </a:ext>
            </a:extLst>
          </p:cNvPr>
          <p:cNvSpPr/>
          <p:nvPr/>
        </p:nvSpPr>
        <p:spPr>
          <a:xfrm>
            <a:off x="9056525" y="6054478"/>
            <a:ext cx="1232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srgbClr val="6666FF"/>
                </a:solidFill>
              </a:rPr>
              <a:t>patterns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B78DD-32A8-49A6-A94D-5D8B7658F18F}"/>
              </a:ext>
            </a:extLst>
          </p:cNvPr>
          <p:cNvSpPr/>
          <p:nvPr/>
        </p:nvSpPr>
        <p:spPr>
          <a:xfrm>
            <a:off x="9056525" y="5243315"/>
            <a:ext cx="74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srgbClr val="6666FF"/>
                </a:solidFill>
              </a:rPr>
              <a:t>links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8C215C-1852-4929-9D3E-5D5C28D69C7B}"/>
              </a:ext>
            </a:extLst>
          </p:cNvPr>
          <p:cNvCxnSpPr>
            <a:stCxn id="9" idx="1"/>
          </p:cNvCxnSpPr>
          <p:nvPr/>
        </p:nvCxnSpPr>
        <p:spPr>
          <a:xfrm flipH="1">
            <a:off x="8115300" y="5474148"/>
            <a:ext cx="941225" cy="14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F6201-CE48-4C8C-92CA-3EFFD81A71E7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7198715" y="6191004"/>
            <a:ext cx="1857812" cy="9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3450AB0-6619-4E60-9DCA-AF0F4A00F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8B9117-0543-4746-B714-4A316BC0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How human vision uses edges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67" y="2102976"/>
            <a:ext cx="4628156" cy="4210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478" y="2015029"/>
            <a:ext cx="4342333" cy="429836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8C67B-BE67-4833-A9F1-C6C061C94585}"/>
              </a:ext>
            </a:extLst>
          </p:cNvPr>
          <p:cNvSpPr txBox="1"/>
          <p:nvPr/>
        </p:nvSpPr>
        <p:spPr>
          <a:xfrm>
            <a:off x="2699485" y="1284602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human eye needs </a:t>
            </a:r>
            <a:r>
              <a:rPr lang="en-GB" sz="2400" dirty="0">
                <a:solidFill>
                  <a:srgbClr val="FF0000"/>
                </a:solidFill>
              </a:rPr>
              <a:t>training</a:t>
            </a:r>
            <a:r>
              <a:rPr lang="en-GB" sz="2400" dirty="0"/>
              <a:t> and can be </a:t>
            </a:r>
            <a:r>
              <a:rPr lang="en-GB" sz="2400" dirty="0">
                <a:solidFill>
                  <a:srgbClr val="FF0000"/>
                </a:solidFill>
              </a:rPr>
              <a:t>deceived</a:t>
            </a:r>
          </a:p>
        </p:txBody>
      </p:sp>
    </p:spTree>
    <p:extLst>
      <p:ext uri="{BB962C8B-B14F-4D97-AF65-F5344CB8AC3E}">
        <p14:creationId xmlns:p14="http://schemas.microsoft.com/office/powerpoint/2010/main" val="152425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Static illusions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04" y="1969034"/>
            <a:ext cx="3841184" cy="4316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09" y="2069547"/>
            <a:ext cx="5613713" cy="411535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C23BA-2958-4C8B-AA16-538B36B55309}"/>
              </a:ext>
            </a:extLst>
          </p:cNvPr>
          <p:cNvSpPr txBox="1"/>
          <p:nvPr/>
        </p:nvSpPr>
        <p:spPr>
          <a:xfrm>
            <a:off x="2699485" y="1284602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Measurement needs comparison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Is human vision a good model for computer vision?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does human vision work (and how does it fail)?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literature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4" name="Content Placeholder 3" descr="kangai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264160"/>
            <a:ext cx="9586119" cy="635795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courses\undergraduate\part3\illusions\optical-illusion-wheels-circles-rota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2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anish_circ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290" y="111760"/>
            <a:ext cx="6643710" cy="664371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9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282">
            <a:extLst>
              <a:ext uri="{FF2B5EF4-FFF2-40B4-BE49-F238E27FC236}">
                <a16:creationId xmlns:a16="http://schemas.microsoft.com/office/drawing/2014/main" id="{3AEA5625-7EAB-4017-80E0-04A5B492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F023F35C-024F-4427-9BF9-734E2E12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25EFBABA-8858-46BB-AEEE-75455BA4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C2675DA8-C716-4F7A-BB00-85C7A763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A808DFE0-E8EE-417B-8600-12C963C7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2811C110-6DE0-439A-8BCE-7B19992A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3D29F9A4-85BD-4A92-9EF8-F676A8ED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3C738638-8BA0-4949-AF5F-E7E79D86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4D61B2D7-3F2C-4C0A-BC7F-3231072F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1E482E38-8CBA-43DD-B992-FD61A7C3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8CA2CCCA-7C97-4673-9A8F-3BADABDA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1A8E6CEB-9814-40EE-A421-1D9302D5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9C3F8F0F-50F2-4769-9ECC-4C0B1132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5C559E76-7001-4DFE-815A-FCC5C6A3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51BB912E-71B8-4D3B-9A54-E253AF1C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B8241F5D-2B3C-47C6-9908-60F00F55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2EE2318-D982-4B83-9115-B900F9D8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C487E69D-580F-477E-BC84-CE6F5410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19C3E544-6D21-4E28-B2A4-B31D9979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DCF3A8D3-7187-45B3-A70A-A52B3FCD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E7DBFEA-7EFA-4310-A035-DA489AB7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0906474E-D598-48D2-8B22-3DB2859C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BE039BD-1E7D-42CC-9ACC-A166F586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59842622-B656-4386-B4B9-A037FB81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8EDA1E2B-2418-47E6-8184-222A17E5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14DD275C-2B3A-481E-9313-05F45CEC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0FBE91A7-9E8D-4BDA-AB86-70F77863E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B38D30FD-E783-4480-A667-C315E09B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7E213AF0-B158-4E48-909D-5D2B85A4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FDB5155A-4137-4F18-87B6-AA590289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59DEA917-D346-4FF4-B059-BFDEB5CB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F1A41705-0ACD-454A-86AF-49599BBF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ECC64B51-C38F-49F8-9BAD-281187F3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63DD1752-368C-4263-AF4A-290DEBB0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50FD1360-CB75-4DF3-99DF-7476832C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EFB32061-569A-4598-9004-0FBB6C2C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66F20B47-C9FB-4ED5-A1FA-C2ABBE00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3EE4C287-C42E-495B-8190-8B72C271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24B417C1-78FA-4093-AF1D-8C52CC96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2C34295-6E64-4919-BB49-4CA43E16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AAE2864A-FAFC-48AB-AF22-2B08FAC2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758225A8-A17C-42E2-AF03-9356312BB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8B250627-D560-4571-9FA4-26083A08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B2C2172A-EBD7-4160-BEBE-8F37A90A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3DA13C6F-232E-48EA-94D9-50520975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4D1AD7A-B4B0-4A15-ABA1-0FCBFD1C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1325563"/>
          </a:xfrm>
        </p:spPr>
        <p:txBody>
          <a:bodyPr>
            <a:normAutofit/>
          </a:bodyPr>
          <a:lstStyle/>
          <a:p>
            <a:r>
              <a:rPr lang="en-GB" sz="3600" dirty="0" err="1"/>
              <a:t>Benham’s</a:t>
            </a:r>
            <a:r>
              <a:rPr lang="en-GB" sz="3600" dirty="0"/>
              <a:t> disk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ED051C-EB7A-4D2F-8FC6-0CEF05F8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74235570-D646-44CE-8B5C-4A213256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C7DA5435-4CC0-4572-8D75-EF22C702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1B6AEC42-798C-48E6-83AB-F5132442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39CE5EAA-8043-49F3-9BCF-F2ADDCEE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44352398-64A1-4AF4-BDF1-D8C6380E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6ACF4ACD-5D0C-4AE0-BB97-8FEDB4F9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26EE0FE3-C148-4ACC-9069-8AEBB5A0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33401E3C-3CFD-4684-ACF9-B4810D1C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93443D09-F48A-47CC-8006-7593D970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CCFFEB58-838B-4CA6-8B27-1CE7C4F9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5085320C-CCE3-4DD2-BF47-DE83F58E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3ABEEBD2-48B0-4B83-BAD2-F9680A6F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D90DA71C-B8AA-4E94-9CC3-DF5B67F3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4D49C02A-6374-4BE0-B9AD-26413BB9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13D92043-6202-40E1-BE11-7ED6C2C3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18F95533-CE3F-418C-BE6A-01CCEA00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F148FF13-65AE-43E9-9FAE-C4BA8321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1241DF9E-9C2D-41CE-ACFD-2A2B1C03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E56819B4-C1FE-44D7-AE15-618D2497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7CAD8CBF-DB22-4FA5-99AA-27BB3E68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A3BE0FFB-8762-499B-A63E-E52F54AC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44A9E824-A9EB-4614-A1B2-115AAA53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1F117A8A-4701-4B68-AE47-CAF56FB3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BC4C0B38-DB8E-4684-BCA2-E02E3534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99D0BDF9-73AA-43A4-A999-DDE0B0ED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9F567DD1-6A31-42BF-8E86-60F94DCB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1ED8FC72-14B1-4134-905D-6CDB55CB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2066CCA5-B880-484E-8C96-BB79E994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C698C59B-6F03-44A4-AC42-7541FA80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C35E5C37-5D70-4AF4-8037-9FC0151B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C8DEFDC6-CEFD-459F-B7BA-04A3E11E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397ACB8B-B6D5-48A8-80E1-8BE4A1C6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BCC3AF0F-755E-4255-80A8-9F48E22D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6BCBF9CF-3D65-4509-8057-645CE0B4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B55D2BA1-5D9B-4DF9-957F-842EE3FE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FF0C7E88-2DF3-494B-96A2-DFC864C0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C7458589-7DFB-414B-8042-F02267EC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AE7813F4-B6E2-411B-90F7-8A048E62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47AC2972-535F-4A62-B5A1-8AD46655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7FD0F4D1-3A9C-4D8D-AA17-DC3763BF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DDFE0F95-524A-468B-B20F-471BA78D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C38BBF6A-CE8D-4EC1-B0DC-4753EED9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5FE42E6B-9E4C-4703-822F-CCB43E1C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CCEC378A-1758-46F7-A6B6-EE5EB2C5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99DFD88B-CDF4-4551-97B1-1F7D3827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1CE3C935-8815-4FBC-8C9B-1D1DCF9E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99093DB6-1E3B-4038-B4C1-B16EEF7A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4BE9D9E-0AB4-40ED-9EF6-69E95C0E8548}"/>
              </a:ext>
            </a:extLst>
          </p:cNvPr>
          <p:cNvSpPr txBox="1"/>
          <p:nvPr/>
        </p:nvSpPr>
        <p:spPr>
          <a:xfrm>
            <a:off x="2689960" y="1453600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Illusions are a consequence of </a:t>
            </a:r>
            <a:r>
              <a:rPr lang="en-GB" sz="2400" dirty="0">
                <a:solidFill>
                  <a:srgbClr val="FF0000"/>
                </a:solidFill>
              </a:rPr>
              <a:t>complex function</a:t>
            </a:r>
          </a:p>
        </p:txBody>
      </p:sp>
      <p:pic>
        <p:nvPicPr>
          <p:cNvPr id="99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67" y="5854196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"/>
                            </p:stCondLst>
                            <p:childTnLst>
                              <p:par>
                                <p:cTn id="4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1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5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50"/>
                            </p:stCondLst>
                            <p:childTnLst>
                              <p:par>
                                <p:cTn id="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1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1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50"/>
                            </p:stCondLst>
                            <p:childTnLst>
                              <p:par>
                                <p:cTn id="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200"/>
                            </p:stCondLst>
                            <p:childTnLst>
                              <p:par>
                                <p:cTn id="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1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50"/>
                            </p:stCondLst>
                            <p:childTnLst>
                              <p:par>
                                <p:cTn id="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1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1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50"/>
                            </p:stCondLst>
                            <p:childTnLst>
                              <p:par>
                                <p:cTn id="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1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00"/>
                            </p:stCondLst>
                            <p:childTnLst>
                              <p:par>
                                <p:cTn id="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1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50"/>
                            </p:stCondLst>
                            <p:childTnLst>
                              <p:par>
                                <p:cTn id="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1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00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1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850"/>
                            </p:stCondLst>
                            <p:childTnLst>
                              <p:par>
                                <p:cTn id="1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1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1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150"/>
                            </p:stCondLst>
                            <p:childTnLst>
                              <p:par>
                                <p:cTn id="1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1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"/>
                            </p:stCondLst>
                            <p:childTnLst>
                              <p:par>
                                <p:cTn id="1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1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450"/>
                            </p:stCondLst>
                            <p:childTnLst>
                              <p:par>
                                <p:cTn id="1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1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600"/>
                            </p:stCondLst>
                            <p:childTnLst>
                              <p:par>
                                <p:cTn id="1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1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750"/>
                            </p:stCondLst>
                            <p:childTnLst>
                              <p:par>
                                <p:cTn id="1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50"/>
                            </p:stCondLst>
                            <p:childTnLst>
                              <p:par>
                                <p:cTn id="1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00"/>
                            </p:stCondLst>
                            <p:childTnLst>
                              <p:par>
                                <p:cTn id="1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9" dur="1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350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1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1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650"/>
                            </p:stCondLst>
                            <p:childTnLst>
                              <p:par>
                                <p:cTn id="1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1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800"/>
                            </p:stCondLst>
                            <p:childTnLst>
                              <p:par>
                                <p:cTn id="1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1" dur="1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950"/>
                            </p:stCondLst>
                            <p:childTnLst>
                              <p:par>
                                <p:cTn id="1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1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8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"/>
                            </p:stCondLst>
                            <p:childTnLst>
                              <p:par>
                                <p:cTn id="1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0"/>
                                            </p:cond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"/>
                            </p:stCondLst>
                            <p:childTnLst>
                              <p:par>
                                <p:cTn id="1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4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7" dur="1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50"/>
                            </p:stCondLst>
                            <p:childTnLst>
                              <p:par>
                                <p:cTn id="1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0" dur="1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9"/>
                                            </p:cond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"/>
                            </p:stCondLst>
                            <p:childTnLst>
                              <p:par>
                                <p:cTn id="1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3" dur="15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2"/>
                                            </p:cond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950"/>
                            </p:stCondLst>
                            <p:childTnLst>
                              <p:par>
                                <p:cTn id="1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6" dur="1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5"/>
                                            </p:cond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100"/>
                            </p:stCondLst>
                            <p:childTnLst>
                              <p:par>
                                <p:cTn id="1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9" dur="1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8"/>
                                            </p:cond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1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1"/>
                                            </p:cond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400"/>
                            </p:stCondLst>
                            <p:childTnLst>
                              <p:par>
                                <p:cTn id="1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5" dur="1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4"/>
                                            </p:cond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8" dur="1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7"/>
                                            </p:cond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700"/>
                            </p:stCondLst>
                            <p:childTnLst>
                              <p:par>
                                <p:cTn id="1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1" dur="1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0"/>
                                            </p:cond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850"/>
                            </p:stCondLst>
                            <p:childTnLst>
                              <p:par>
                                <p:cTn id="1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4" dur="1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3"/>
                                            </p:cond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7" dur="1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6"/>
                                            </p:cond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150"/>
                            </p:stCondLst>
                            <p:childTnLst>
                              <p:par>
                                <p:cTn id="1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0" dur="1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9"/>
                                            </p:cond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300"/>
                            </p:stCondLst>
                            <p:childTnLst>
                              <p:par>
                                <p:cTn id="1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3" dur="1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2"/>
                                            </p:cond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450"/>
                            </p:stCondLst>
                            <p:childTnLst>
                              <p:par>
                                <p:cTn id="1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6" dur="1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5"/>
                                            </p:cond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600"/>
                            </p:stCondLst>
                            <p:childTnLst>
                              <p:par>
                                <p:cTn id="1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9" dur="1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8"/>
                                            </p:cond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750"/>
                            </p:stCondLst>
                            <p:childTnLst>
                              <p:par>
                                <p:cTn id="2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2" dur="15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1"/>
                                            </p:cond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900"/>
                            </p:stCondLst>
                            <p:childTnLst>
                              <p:par>
                                <p:cTn id="20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5" dur="1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4"/>
                                            </p:cond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050"/>
                            </p:stCondLst>
                            <p:childTnLst>
                              <p:par>
                                <p:cTn id="2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8" dur="1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7"/>
                                            </p:cond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200"/>
                            </p:stCondLst>
                            <p:childTnLst>
                              <p:par>
                                <p:cTn id="2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1" dur="1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0"/>
                                            </p:cond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350"/>
                            </p:stCondLst>
                            <p:childTnLst>
                              <p:par>
                                <p:cTn id="2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4" dur="1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3"/>
                                            </p:cond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2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7" dur="1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6"/>
                                            </p:cond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650"/>
                            </p:stCondLst>
                            <p:childTnLst>
                              <p:par>
                                <p:cTn id="2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0" dur="1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9"/>
                                            </p:cond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800"/>
                            </p:stCondLst>
                            <p:childTnLst>
                              <p:par>
                                <p:cTn id="2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3" dur="1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2"/>
                                            </p:cond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950"/>
                            </p:stCondLst>
                            <p:childTnLst>
                              <p:par>
                                <p:cTn id="2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6" dur="1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5"/>
                                            </p:cond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9" dur="1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8"/>
                                            </p:cond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250"/>
                            </p:stCondLst>
                            <p:childTnLst>
                              <p:par>
                                <p:cTn id="2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2" dur="1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1"/>
                                            </p:cond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400"/>
                            </p:stCondLst>
                            <p:childTnLst>
                              <p:par>
                                <p:cTn id="2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5" dur="1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4"/>
                                            </p:cond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550"/>
                            </p:stCondLst>
                            <p:childTnLst>
                              <p:par>
                                <p:cTn id="2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8" dur="1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7"/>
                                            </p:cond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700"/>
                            </p:stCondLst>
                            <p:childTnLst>
                              <p:par>
                                <p:cTn id="2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1" dur="1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0"/>
                                            </p:cond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850"/>
                            </p:stCondLst>
                            <p:childTnLst>
                              <p:par>
                                <p:cTn id="2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4" dur="1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3"/>
                                            </p:cond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000"/>
                            </p:stCondLst>
                            <p:childTnLst>
                              <p:par>
                                <p:cTn id="2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7" dur="1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6"/>
                                            </p:cond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150"/>
                            </p:stCondLst>
                            <p:childTnLst>
                              <p:par>
                                <p:cTn id="2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0" dur="1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9"/>
                                            </p:cond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300"/>
                            </p:stCondLst>
                            <p:childTnLst>
                              <p:par>
                                <p:cTn id="2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3" dur="1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2"/>
                                            </p:cond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6450"/>
                            </p:stCondLst>
                            <p:childTnLst>
                              <p:par>
                                <p:cTn id="2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6" dur="1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5"/>
                                            </p:cond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600"/>
                            </p:stCondLst>
                            <p:childTnLst>
                              <p:par>
                                <p:cTn id="25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9" dur="1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8"/>
                                            </p:cond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750"/>
                            </p:stCondLst>
                            <p:childTnLst>
                              <p:par>
                                <p:cTn id="2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2" dur="1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1"/>
                                            </p:cond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6900"/>
                            </p:stCondLst>
                            <p:childTnLst>
                              <p:par>
                                <p:cTn id="26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5" dur="1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4"/>
                                            </p:cond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050"/>
                            </p:stCondLst>
                            <p:childTnLst>
                              <p:par>
                                <p:cTn id="2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8" dur="1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7"/>
                                            </p:cond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200"/>
                            </p:stCondLst>
                            <p:childTnLst>
                              <p:par>
                                <p:cTn id="2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1" dur="1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0"/>
                                            </p:cond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7350"/>
                            </p:stCondLst>
                            <p:childTnLst>
                              <p:par>
                                <p:cTn id="2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4" dur="1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3"/>
                                            </p:cond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7500"/>
                            </p:stCondLst>
                            <p:childTnLst>
                              <p:par>
                                <p:cTn id="27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7" dur="1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6"/>
                                            </p:cond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7650"/>
                            </p:stCondLst>
                            <p:childTnLst>
                              <p:par>
                                <p:cTn id="27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0" dur="1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9"/>
                                            </p:cond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7800"/>
                            </p:stCondLst>
                            <p:childTnLst>
                              <p:par>
                                <p:cTn id="28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3" dur="1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2"/>
                                            </p:cond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7950"/>
                            </p:stCondLst>
                            <p:childTnLst>
                              <p:par>
                                <p:cTn id="2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6" dur="1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GB" dirty="0"/>
              <a:t>ain points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6E867-6D2C-48AD-A2AA-C4350F896F0C}"/>
              </a:ext>
            </a:extLst>
          </p:cNvPr>
          <p:cNvSpPr txBox="1"/>
          <p:nvPr/>
        </p:nvSpPr>
        <p:spPr>
          <a:xfrm>
            <a:off x="856288" y="1690688"/>
            <a:ext cx="62958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 – human eye can be modelled in </a:t>
            </a:r>
            <a:r>
              <a:rPr lang="en-GB" sz="2400" dirty="0">
                <a:solidFill>
                  <a:srgbClr val="6666FF"/>
                </a:solidFill>
              </a:rPr>
              <a:t>three</a:t>
            </a:r>
            <a:r>
              <a:rPr lang="en-GB" sz="2400" dirty="0"/>
              <a:t> sections</a:t>
            </a:r>
          </a:p>
          <a:p>
            <a:endParaRPr lang="en-GB" sz="2400" dirty="0"/>
          </a:p>
          <a:p>
            <a:r>
              <a:rPr lang="en-GB" sz="2400" dirty="0"/>
              <a:t>2 – it </a:t>
            </a:r>
            <a:r>
              <a:rPr lang="en-GB" sz="2400" dirty="0">
                <a:solidFill>
                  <a:srgbClr val="6666FF"/>
                </a:solidFill>
              </a:rPr>
              <a:t>works</a:t>
            </a:r>
            <a:r>
              <a:rPr lang="en-GB" sz="2400" dirty="0"/>
              <a:t> very well</a:t>
            </a:r>
          </a:p>
          <a:p>
            <a:endParaRPr lang="en-GB" sz="2400" dirty="0"/>
          </a:p>
          <a:p>
            <a:r>
              <a:rPr lang="en-GB" sz="2400" dirty="0"/>
              <a:t>3 – …… but it can be </a:t>
            </a:r>
            <a:r>
              <a:rPr lang="en-GB" sz="2400" dirty="0">
                <a:solidFill>
                  <a:srgbClr val="6666FF"/>
                </a:solidFill>
              </a:rPr>
              <a:t>deceived</a:t>
            </a:r>
          </a:p>
          <a:p>
            <a:endParaRPr lang="en-GB" sz="2400" dirty="0"/>
          </a:p>
          <a:p>
            <a:r>
              <a:rPr lang="en-GB" sz="2400" dirty="0"/>
              <a:t>4 – is it a </a:t>
            </a:r>
            <a:r>
              <a:rPr lang="en-GB" sz="2400" dirty="0">
                <a:solidFill>
                  <a:srgbClr val="6666FF"/>
                </a:solidFill>
              </a:rPr>
              <a:t>good</a:t>
            </a:r>
            <a:r>
              <a:rPr lang="en-GB" sz="2400" dirty="0"/>
              <a:t> model for computer vision</a:t>
            </a:r>
            <a:r>
              <a:rPr lang="en-GB" sz="2400" dirty="0">
                <a:solidFill>
                  <a:srgbClr val="6666FF"/>
                </a:solidFill>
              </a:rPr>
              <a:t>?</a:t>
            </a:r>
          </a:p>
          <a:p>
            <a:endParaRPr lang="en-GB" sz="2400" dirty="0"/>
          </a:p>
          <a:p>
            <a:r>
              <a:rPr lang="en-GB" sz="2400" dirty="0"/>
              <a:t>Next up, how images are formed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ED9509B-931B-47F5-8A7C-CF014392B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B7509-4D78-4CE5-B204-ABCD97E16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40" y="319259"/>
            <a:ext cx="10515600" cy="1325563"/>
          </a:xfrm>
        </p:spPr>
        <p:txBody>
          <a:bodyPr/>
          <a:lstStyle/>
          <a:p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Vision</a:t>
            </a:r>
            <a:endParaRPr lang="en-GB" dirty="0"/>
          </a:p>
        </p:txBody>
      </p:sp>
      <p:pic>
        <p:nvPicPr>
          <p:cNvPr id="7" name="Picture 6" descr="Man Holding Camera">
            <a:extLst>
              <a:ext uri="{FF2B5EF4-FFF2-40B4-BE49-F238E27FC236}">
                <a16:creationId xmlns:a16="http://schemas.microsoft.com/office/drawing/2014/main" id="{93BBAF26-4171-894A-993A-28FEEED3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000"/>
            <a:ext cx="4963696" cy="3305899"/>
          </a:xfrm>
          <a:prstGeom prst="rect">
            <a:avLst/>
          </a:prstGeom>
        </p:spPr>
      </p:pic>
      <p:pic>
        <p:nvPicPr>
          <p:cNvPr id="16" name="Picture 15" descr="Eerie silhouette of a suited man staring at a bleak backdrop">
            <a:extLst>
              <a:ext uri="{FF2B5EF4-FFF2-40B4-BE49-F238E27FC236}">
                <a16:creationId xmlns:a16="http://schemas.microsoft.com/office/drawing/2014/main" id="{A64EAEE9-7367-1E40-A2CF-424A7672F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61" y="141713"/>
            <a:ext cx="3333908" cy="2213923"/>
          </a:xfrm>
          <a:prstGeom prst="rect">
            <a:avLst/>
          </a:prstGeom>
        </p:spPr>
      </p:pic>
      <p:pic>
        <p:nvPicPr>
          <p:cNvPr id="10" name="Picture 9" descr="Frangipani flower">
            <a:extLst>
              <a:ext uri="{FF2B5EF4-FFF2-40B4-BE49-F238E27FC236}">
                <a16:creationId xmlns:a16="http://schemas.microsoft.com/office/drawing/2014/main" id="{74A62B00-6D66-3143-B306-FCCFC12CF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98" y="2213026"/>
            <a:ext cx="3503924" cy="2333668"/>
          </a:xfrm>
          <a:prstGeom prst="rect">
            <a:avLst/>
          </a:prstGeom>
        </p:spPr>
      </p:pic>
      <p:pic>
        <p:nvPicPr>
          <p:cNvPr id="12" name="Picture 11" descr="Mandrill face">
            <a:extLst>
              <a:ext uri="{FF2B5EF4-FFF2-40B4-BE49-F238E27FC236}">
                <a16:creationId xmlns:a16="http://schemas.microsoft.com/office/drawing/2014/main" id="{639EC3CF-B5EF-4B45-8B85-6140406B3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74" y="4438945"/>
            <a:ext cx="3568026" cy="23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26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languages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5F767BC-F6D5-6841-8868-5772F156B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7" y="2705103"/>
            <a:ext cx="3016245" cy="1689097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B08A3F2-D7CE-0449-A945-19548ADE9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70" y="2521043"/>
            <a:ext cx="2148935" cy="1930399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9A4D43AC-C235-5645-939A-100CF7D66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94" y="2229918"/>
            <a:ext cx="1309523" cy="2398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5A30C0-866B-F347-B420-D9600FE25B24}"/>
              </a:ext>
            </a:extLst>
          </p:cNvPr>
          <p:cNvSpPr txBox="1"/>
          <p:nvPr/>
        </p:nvSpPr>
        <p:spPr>
          <a:xfrm>
            <a:off x="1910080" y="4724400"/>
            <a:ext cx="107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Matlab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49E56-CA58-774A-B305-89D7DBE7BC30}"/>
              </a:ext>
            </a:extLst>
          </p:cNvPr>
          <p:cNvSpPr txBox="1"/>
          <p:nvPr/>
        </p:nvSpPr>
        <p:spPr>
          <a:xfrm>
            <a:off x="5344160" y="4724399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46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literatures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AD821-3520-9E48-BC31-2A8E3F16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55" y="2119679"/>
            <a:ext cx="2318081" cy="286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79676-258B-014D-8A0E-0C108CBEB221}"/>
              </a:ext>
            </a:extLst>
          </p:cNvPr>
          <p:cNvSpPr txBox="1"/>
          <p:nvPr/>
        </p:nvSpPr>
        <p:spPr>
          <a:xfrm>
            <a:off x="503381" y="5238432"/>
            <a:ext cx="284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References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Chapter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03F3C-7D3E-424A-A5F1-C97F1B3DBBE6}"/>
              </a:ext>
            </a:extLst>
          </p:cNvPr>
          <p:cNvSpPr txBox="1"/>
          <p:nvPr/>
        </p:nvSpPr>
        <p:spPr>
          <a:xfrm>
            <a:off x="3799840" y="1700848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ighlight>
                  <a:srgbClr val="00FFFF"/>
                </a:highlight>
              </a:rPr>
              <a:t>Other</a:t>
            </a:r>
            <a:r>
              <a:rPr lang="zh-CN" altLang="en-US" sz="2800" dirty="0">
                <a:highlight>
                  <a:srgbClr val="00FFFF"/>
                </a:highlight>
              </a:rPr>
              <a:t> </a:t>
            </a:r>
            <a:r>
              <a:rPr lang="en-US" altLang="zh-CN" sz="2800" dirty="0">
                <a:highlight>
                  <a:srgbClr val="00FFFF"/>
                </a:highlight>
              </a:rPr>
              <a:t>books:</a:t>
            </a:r>
            <a:endParaRPr lang="en-US" sz="2800" dirty="0">
              <a:highlight>
                <a:srgbClr val="00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FF831-040B-6045-B560-FB797D52424A}"/>
              </a:ext>
            </a:extLst>
          </p:cNvPr>
          <p:cNvSpPr txBox="1"/>
          <p:nvPr/>
        </p:nvSpPr>
        <p:spPr>
          <a:xfrm>
            <a:off x="4074160" y="2306249"/>
            <a:ext cx="799591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altLang="zh-CN" sz="2400" dirty="0" err="1"/>
              <a:t>CVOnline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GB" altLang="zh-CN" sz="2400" dirty="0" err="1"/>
              <a:t>homepages.inf.ed.ac.uk</a:t>
            </a:r>
            <a:r>
              <a:rPr lang="en-GB" altLang="zh-CN" sz="2400" dirty="0"/>
              <a:t>/</a:t>
            </a:r>
            <a:r>
              <a:rPr lang="en-GB" altLang="zh-CN" sz="2400" dirty="0" err="1"/>
              <a:t>rbf</a:t>
            </a:r>
            <a:r>
              <a:rPr lang="en-GB" altLang="zh-CN" sz="2400" dirty="0"/>
              <a:t>/</a:t>
            </a:r>
            <a:r>
              <a:rPr lang="en-GB" altLang="zh-CN" sz="2400" dirty="0" err="1"/>
              <a:t>CVonline</a:t>
            </a:r>
            <a:r>
              <a:rPr lang="en-GB" altLang="zh-CN" sz="2400" dirty="0"/>
              <a:t>/</a:t>
            </a:r>
            <a:r>
              <a:rPr lang="en-GB" altLang="zh-CN" sz="2400" dirty="0" err="1"/>
              <a:t>books.htm</a:t>
            </a:r>
            <a:r>
              <a:rPr lang="en-GB" altLang="zh-CN" sz="2400" dirty="0"/>
              <a:t> </a:t>
            </a:r>
            <a:r>
              <a:rPr lang="zh-CN" altLang="en-US" sz="2400" dirty="0"/>
              <a:t> </a:t>
            </a:r>
            <a:endParaRPr lang="en-GB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sz="2400" dirty="0"/>
              <a:t>Digital Signal Processing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GB" altLang="zh-CN" sz="2400" dirty="0" err="1"/>
              <a:t>dspguide.com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BD379-EABD-7046-9EBD-992BB374894C}"/>
              </a:ext>
            </a:extLst>
          </p:cNvPr>
          <p:cNvSpPr txBox="1"/>
          <p:nvPr/>
        </p:nvSpPr>
        <p:spPr>
          <a:xfrm>
            <a:off x="3789680" y="3813430"/>
            <a:ext cx="648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ighlight>
                  <a:srgbClr val="00FFFF"/>
                </a:highlight>
              </a:rPr>
              <a:t>Journals,</a:t>
            </a:r>
            <a:r>
              <a:rPr lang="zh-CN" altLang="en-US" sz="2800" dirty="0">
                <a:highlight>
                  <a:srgbClr val="00FFFF"/>
                </a:highlight>
              </a:rPr>
              <a:t> </a:t>
            </a:r>
            <a:r>
              <a:rPr lang="en-US" altLang="zh-CN" sz="2800" dirty="0">
                <a:highlight>
                  <a:srgbClr val="00FFFF"/>
                </a:highlight>
              </a:rPr>
              <a:t>magazines</a:t>
            </a:r>
            <a:r>
              <a:rPr lang="zh-CN" altLang="en-US" sz="2800" dirty="0">
                <a:highlight>
                  <a:srgbClr val="00FFFF"/>
                </a:highlight>
              </a:rPr>
              <a:t> </a:t>
            </a:r>
            <a:r>
              <a:rPr lang="en-US" altLang="zh-CN" sz="2800" dirty="0">
                <a:highlight>
                  <a:srgbClr val="00FFFF"/>
                </a:highlight>
              </a:rPr>
              <a:t>and</a:t>
            </a:r>
            <a:r>
              <a:rPr lang="zh-CN" altLang="en-US" sz="2800" dirty="0">
                <a:highlight>
                  <a:srgbClr val="00FFFF"/>
                </a:highlight>
              </a:rPr>
              <a:t> </a:t>
            </a:r>
            <a:r>
              <a:rPr lang="en-US" altLang="zh-CN" sz="2800" dirty="0">
                <a:highlight>
                  <a:srgbClr val="00FFFF"/>
                </a:highlight>
              </a:rPr>
              <a:t>conferences:</a:t>
            </a:r>
            <a:endParaRPr lang="en-US" sz="2800" dirty="0">
              <a:highlight>
                <a:srgbClr val="00FF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FECF8-BB14-7045-A267-107CAA094761}"/>
              </a:ext>
            </a:extLst>
          </p:cNvPr>
          <p:cNvSpPr txBox="1"/>
          <p:nvPr/>
        </p:nvSpPr>
        <p:spPr>
          <a:xfrm>
            <a:off x="4064000" y="4402737"/>
            <a:ext cx="799591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altLang="zh-CN" sz="2400" dirty="0"/>
              <a:t>IEEE,</a:t>
            </a:r>
            <a:r>
              <a:rPr lang="zh-CN" altLang="en-US" sz="2400" dirty="0"/>
              <a:t> </a:t>
            </a:r>
            <a:r>
              <a:rPr lang="en-US" altLang="zh-CN" sz="2400" dirty="0"/>
              <a:t>SIAM,</a:t>
            </a:r>
            <a:r>
              <a:rPr lang="zh-CN" altLang="en-US" sz="2400" dirty="0"/>
              <a:t> </a:t>
            </a:r>
            <a:r>
              <a:rPr lang="en-US" altLang="zh-CN" sz="2400" dirty="0"/>
              <a:t>Springer,</a:t>
            </a:r>
            <a:r>
              <a:rPr lang="zh-CN" altLang="en-US" sz="2400" dirty="0"/>
              <a:t> </a:t>
            </a:r>
            <a:r>
              <a:rPr lang="en-US" altLang="zh-CN" sz="2400" dirty="0"/>
              <a:t>Elsevier,</a:t>
            </a:r>
            <a:r>
              <a:rPr lang="zh-CN" altLang="en-US" sz="2400" dirty="0"/>
              <a:t> </a:t>
            </a:r>
            <a:r>
              <a:rPr lang="en-US" altLang="zh-CN" sz="2400" dirty="0"/>
              <a:t>IET</a:t>
            </a:r>
            <a:r>
              <a:rPr lang="zh-CN" altLang="en-US" sz="2400" dirty="0"/>
              <a:t> </a:t>
            </a:r>
            <a:endParaRPr lang="en-GB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altLang="zh-CN" sz="2400" dirty="0"/>
              <a:t>CVPR,</a:t>
            </a:r>
            <a:r>
              <a:rPr lang="zh-CN" altLang="en-US" sz="2400" dirty="0"/>
              <a:t> </a:t>
            </a:r>
            <a:r>
              <a:rPr lang="en-US" altLang="zh-CN" sz="2400" dirty="0"/>
              <a:t>ICCV,</a:t>
            </a:r>
            <a:r>
              <a:rPr lang="zh-CN" altLang="en-US" sz="2400" dirty="0"/>
              <a:t> </a:t>
            </a:r>
            <a:r>
              <a:rPr lang="en-US" altLang="zh-CN" sz="2400" dirty="0"/>
              <a:t>ECCV,</a:t>
            </a:r>
            <a:r>
              <a:rPr lang="zh-CN" altLang="en-US" sz="2400" dirty="0"/>
              <a:t> </a:t>
            </a:r>
            <a:r>
              <a:rPr lang="en-US" altLang="zh-CN" sz="2400" dirty="0"/>
              <a:t>etc.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7ED91F-3210-0E44-9971-5CF791E41E80}"/>
              </a:ext>
            </a:extLst>
          </p:cNvPr>
          <p:cNvSpPr/>
          <p:nvPr/>
        </p:nvSpPr>
        <p:spPr>
          <a:xfrm>
            <a:off x="6116320" y="5774732"/>
            <a:ext cx="5567680" cy="91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2D426-F959-A648-94BC-42E0B3CB1EFB}"/>
              </a:ext>
            </a:extLst>
          </p:cNvPr>
          <p:cNvSpPr txBox="1"/>
          <p:nvPr/>
        </p:nvSpPr>
        <p:spPr>
          <a:xfrm>
            <a:off x="6370320" y="5864420"/>
            <a:ext cx="5801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Computer</a:t>
            </a:r>
            <a:r>
              <a:rPr lang="zh-CN" altLang="en-US" sz="2400" dirty="0"/>
              <a:t> </a:t>
            </a:r>
            <a:r>
              <a:rPr lang="en-US" altLang="zh-CN" sz="2400" dirty="0"/>
              <a:t>Vision</a:t>
            </a:r>
            <a:r>
              <a:rPr lang="zh-CN" altLang="en-US" sz="2400" dirty="0"/>
              <a:t> </a:t>
            </a:r>
            <a:r>
              <a:rPr lang="en-US" altLang="zh-CN" sz="2400" dirty="0"/>
              <a:t>News:</a:t>
            </a:r>
            <a:r>
              <a:rPr lang="zh-CN" altLang="en-US" sz="2400" dirty="0"/>
              <a:t> </a:t>
            </a:r>
            <a:r>
              <a:rPr lang="en-GB" altLang="zh-CN" dirty="0"/>
              <a:t>https://</a:t>
            </a:r>
            <a:r>
              <a:rPr lang="en-GB" altLang="zh-CN" dirty="0" err="1"/>
              <a:t>www.rsipvision.com</a:t>
            </a:r>
            <a:r>
              <a:rPr lang="en-GB" altLang="zh-CN" dirty="0"/>
              <a:t>/computer-vision-news/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0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65BB-A6D4-478B-AF75-C613801B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7018"/>
            <a:ext cx="10515600" cy="1325563"/>
          </a:xfrm>
        </p:spPr>
        <p:txBody>
          <a:bodyPr/>
          <a:lstStyle/>
          <a:p>
            <a:r>
              <a:rPr lang="en-GB" dirty="0"/>
              <a:t>Modelling the eye in three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BBE9-88A7-4C07-8FFE-0CC6E05A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478001"/>
            <a:ext cx="10515600" cy="69896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Each is not fully understood, especially the brain ……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333856-A617-4600-8F58-E7C8BC7D872E}"/>
              </a:ext>
            </a:extLst>
          </p:cNvPr>
          <p:cNvSpPr/>
          <p:nvPr/>
        </p:nvSpPr>
        <p:spPr>
          <a:xfrm>
            <a:off x="4891630" y="2675731"/>
            <a:ext cx="2200275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Experimental model </a:t>
            </a:r>
          </a:p>
          <a:p>
            <a:pPr algn="ctr"/>
            <a:r>
              <a:rPr lang="en-GB" sz="2800" dirty="0"/>
              <a:t>(the signals)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EE5C1-5032-449A-8E49-AC6F044211DF}"/>
              </a:ext>
            </a:extLst>
          </p:cNvPr>
          <p:cNvSpPr/>
          <p:nvPr/>
        </p:nvSpPr>
        <p:spPr>
          <a:xfrm>
            <a:off x="2110330" y="2675731"/>
            <a:ext cx="2200275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Physical model </a:t>
            </a:r>
          </a:p>
          <a:p>
            <a:pPr algn="ctr"/>
            <a:r>
              <a:rPr lang="en-GB" sz="2800" dirty="0"/>
              <a:t>(the eye)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88501-2D55-4137-99D1-511A91BDFFED}"/>
              </a:ext>
            </a:extLst>
          </p:cNvPr>
          <p:cNvSpPr/>
          <p:nvPr/>
        </p:nvSpPr>
        <p:spPr>
          <a:xfrm>
            <a:off x="7672930" y="2675731"/>
            <a:ext cx="2200275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Psychological  model </a:t>
            </a:r>
          </a:p>
          <a:p>
            <a:pPr algn="ctr"/>
            <a:r>
              <a:rPr lang="en-GB" sz="2800" dirty="0"/>
              <a:t>(the brain)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35449-7DDC-49F2-84E9-19504E08C156}"/>
              </a:ext>
            </a:extLst>
          </p:cNvPr>
          <p:cNvCxnSpPr>
            <a:endCxn id="4" idx="1"/>
          </p:cNvCxnSpPr>
          <p:nvPr/>
        </p:nvCxnSpPr>
        <p:spPr>
          <a:xfrm>
            <a:off x="4358230" y="3560762"/>
            <a:ext cx="533400" cy="7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FFAE4B-AE7D-40AE-B76C-B16C608AD04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15718" y="3560762"/>
            <a:ext cx="557212" cy="7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4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Human eye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216" y="1610148"/>
            <a:ext cx="5524784" cy="478229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825625"/>
            <a:ext cx="6257925" cy="4351338"/>
          </a:xfrm>
        </p:spPr>
        <p:txBody>
          <a:bodyPr/>
          <a:lstStyle/>
          <a:p>
            <a:pPr marL="361950" indent="-361950">
              <a:buNone/>
            </a:pPr>
            <a:r>
              <a:rPr lang="en-GB" dirty="0"/>
              <a:t>Evolved for </a:t>
            </a:r>
            <a:r>
              <a:rPr lang="en-GB" dirty="0">
                <a:solidFill>
                  <a:srgbClr val="FF0000"/>
                </a:solidFill>
              </a:rPr>
              <a:t>survival</a:t>
            </a:r>
          </a:p>
          <a:p>
            <a:pPr marL="361950" indent="-361950">
              <a:buNone/>
            </a:pPr>
            <a:r>
              <a:rPr lang="en-GB" dirty="0"/>
              <a:t>Function of the eye is to form an image on the </a:t>
            </a:r>
            <a:r>
              <a:rPr lang="en-GB" dirty="0">
                <a:solidFill>
                  <a:srgbClr val="6666FF"/>
                </a:solidFill>
              </a:rPr>
              <a:t>retina</a:t>
            </a:r>
            <a:r>
              <a:rPr lang="en-GB" dirty="0"/>
              <a:t> (on </a:t>
            </a:r>
            <a:r>
              <a:rPr lang="en-GB" dirty="0">
                <a:solidFill>
                  <a:srgbClr val="6666FF"/>
                </a:solidFill>
              </a:rPr>
              <a:t>fovea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The lens is </a:t>
            </a:r>
            <a:r>
              <a:rPr lang="en-GB" dirty="0">
                <a:solidFill>
                  <a:srgbClr val="FF0000"/>
                </a:solidFill>
              </a:rPr>
              <a:t>shaped</a:t>
            </a:r>
            <a:r>
              <a:rPr lang="en-GB" dirty="0"/>
              <a:t>, rather than </a:t>
            </a:r>
            <a:r>
              <a:rPr lang="en-GB" dirty="0">
                <a:solidFill>
                  <a:srgbClr val="FF0000"/>
                </a:solidFill>
              </a:rPr>
              <a:t>moved</a:t>
            </a:r>
          </a:p>
          <a:p>
            <a:pPr marL="0" indent="0">
              <a:buNone/>
            </a:pPr>
            <a:r>
              <a:rPr lang="en-GB" dirty="0"/>
              <a:t>Image is transmitted via </a:t>
            </a:r>
            <a:r>
              <a:rPr lang="en-GB" dirty="0">
                <a:solidFill>
                  <a:srgbClr val="6666FF"/>
                </a:solidFill>
              </a:rPr>
              <a:t>optic nerve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D206389-BE07-4B45-8AE6-45029522CB79}"/>
              </a:ext>
            </a:extLst>
          </p:cNvPr>
          <p:cNvSpPr/>
          <p:nvPr/>
        </p:nvSpPr>
        <p:spPr>
          <a:xfrm>
            <a:off x="874918" y="4309858"/>
            <a:ext cx="1046729" cy="1250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Optics</a:t>
            </a:r>
          </a:p>
        </p:txBody>
      </p:sp>
      <p:pic>
        <p:nvPicPr>
          <p:cNvPr id="17410" name="Picture 2" descr="http://hyperphysics.phy-astr.gsu.edu/hbase/vision/imgvis/camey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18" y="1606380"/>
            <a:ext cx="7159337" cy="51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6421087"/>
            <a:ext cx="6053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http://hyperphysics.phy-astr.gsu.edu/hbase/vision/rfreye.html</a:t>
            </a:r>
            <a:r>
              <a:rPr lang="en-GB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4BD55-3A0E-4478-A18F-00FF89F9338E}"/>
              </a:ext>
            </a:extLst>
          </p:cNvPr>
          <p:cNvSpPr txBox="1"/>
          <p:nvPr/>
        </p:nvSpPr>
        <p:spPr>
          <a:xfrm>
            <a:off x="3467100" y="1238250"/>
            <a:ext cx="527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Your brain must </a:t>
            </a:r>
            <a:r>
              <a:rPr lang="en-GB" sz="2400" dirty="0">
                <a:solidFill>
                  <a:srgbClr val="FF0000"/>
                </a:solidFill>
              </a:rPr>
              <a:t>invert</a:t>
            </a:r>
            <a:r>
              <a:rPr lang="en-GB" sz="2400" dirty="0"/>
              <a:t> the image</a:t>
            </a:r>
          </a:p>
        </p:txBody>
      </p:sp>
    </p:spTree>
    <p:extLst>
      <p:ext uri="{BB962C8B-B14F-4D97-AF65-F5344CB8AC3E}">
        <p14:creationId xmlns:p14="http://schemas.microsoft.com/office/powerpoint/2010/main" val="301414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FD8C-4D3A-470B-B675-66983ECD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69B2-6A60-4266-8488-982C3109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41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There must be a lot!</a:t>
            </a:r>
          </a:p>
          <a:p>
            <a:pPr marL="0" indent="0">
              <a:buNone/>
            </a:pPr>
            <a:r>
              <a:rPr lang="en-GB" dirty="0">
                <a:solidFill>
                  <a:srgbClr val="6666FF"/>
                </a:solidFill>
              </a:rPr>
              <a:t>Cones</a:t>
            </a:r>
            <a:r>
              <a:rPr lang="en-GB" dirty="0"/>
              <a:t> (10</a:t>
            </a:r>
            <a:r>
              <a:rPr lang="en-GB" baseline="30000" dirty="0"/>
              <a:t>7</a:t>
            </a:r>
            <a:r>
              <a:rPr lang="en-GB" dirty="0"/>
              <a:t>) and </a:t>
            </a:r>
            <a:r>
              <a:rPr lang="en-GB" dirty="0">
                <a:solidFill>
                  <a:srgbClr val="6666FF"/>
                </a:solidFill>
              </a:rPr>
              <a:t>rods</a:t>
            </a:r>
            <a:r>
              <a:rPr lang="en-GB" dirty="0"/>
              <a:t> (10</a:t>
            </a:r>
            <a:r>
              <a:rPr lang="en-GB" baseline="30000" dirty="0"/>
              <a:t>8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Cones – colour; rods – </a:t>
            </a:r>
            <a:r>
              <a:rPr lang="en-GB" dirty="0" err="1"/>
              <a:t>greylevel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</a:t>
            </a:r>
            <a:r>
              <a:rPr lang="en-GB" dirty="0">
                <a:solidFill>
                  <a:srgbClr val="6666FF"/>
                </a:solidFill>
              </a:rPr>
              <a:t>photopic</a:t>
            </a:r>
            <a:r>
              <a:rPr lang="en-GB" dirty="0"/>
              <a:t>            </a:t>
            </a:r>
            <a:r>
              <a:rPr lang="en-GB" dirty="0">
                <a:solidFill>
                  <a:srgbClr val="6666FF"/>
                </a:solidFill>
              </a:rPr>
              <a:t>scotopic</a:t>
            </a:r>
          </a:p>
          <a:p>
            <a:pPr marL="0" indent="0">
              <a:buNone/>
            </a:pPr>
            <a:r>
              <a:rPr lang="en-GB" dirty="0"/>
              <a:t>Cones come in three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rgbClr val="6666FF"/>
                </a:solidFill>
              </a:rPr>
              <a:t>S</a:t>
            </a:r>
            <a:r>
              <a:rPr lang="en-GB" dirty="0"/>
              <a:t> – short wavelength (blue)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rgbClr val="6666FF"/>
                </a:solidFill>
              </a:rPr>
              <a:t>M</a:t>
            </a:r>
            <a:r>
              <a:rPr lang="en-GB" dirty="0"/>
              <a:t> – medium wavelength (green)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rgbClr val="6666FF"/>
                </a:solidFill>
              </a:rPr>
              <a:t>L</a:t>
            </a:r>
            <a:r>
              <a:rPr lang="en-GB" dirty="0"/>
              <a:t> – long wavelength (red)</a:t>
            </a:r>
          </a:p>
          <a:p>
            <a:pPr marL="0" indent="0">
              <a:buNone/>
            </a:pPr>
            <a:r>
              <a:rPr lang="en-GB" dirty="0"/>
              <a:t>Insufficient bandwidth of </a:t>
            </a:r>
            <a:r>
              <a:rPr lang="en-GB" dirty="0">
                <a:solidFill>
                  <a:srgbClr val="6666FF"/>
                </a:solidFill>
              </a:rPr>
              <a:t>optic nerve </a:t>
            </a:r>
            <a:r>
              <a:rPr lang="en-GB" dirty="0"/>
              <a:t>		implies </a:t>
            </a:r>
            <a:r>
              <a:rPr lang="en-GB" dirty="0">
                <a:solidFill>
                  <a:srgbClr val="6666FF"/>
                </a:solidFill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DF2DE-B5D4-4E7D-BF65-5C31D04F0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2" y="1934565"/>
            <a:ext cx="4135764" cy="4133457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1E49726-0B23-4E9D-B166-F8DBE2C34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B65A2-054F-4982-996B-90DB67C23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Rod and cone densities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575" y="6341031"/>
            <a:ext cx="5436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http://webvision.med.utah.edu/imageswv/Ostergr.jpeg</a:t>
            </a:r>
            <a:r>
              <a:rPr lang="en-GB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08560"/>
            <a:ext cx="7166966" cy="4870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0554F6-F13E-49FF-9B18-500F18A0B6CE}"/>
              </a:ext>
            </a:extLst>
          </p:cNvPr>
          <p:cNvSpPr txBox="1"/>
          <p:nvPr/>
        </p:nvSpPr>
        <p:spPr>
          <a:xfrm>
            <a:off x="8505825" y="3103899"/>
            <a:ext cx="527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</a:t>
            </a:r>
            <a:r>
              <a:rPr lang="en-GB" sz="2400" dirty="0"/>
              <a:t> sensors on blind spot</a:t>
            </a:r>
          </a:p>
          <a:p>
            <a:r>
              <a:rPr lang="en-GB" sz="2400" dirty="0"/>
              <a:t>Most </a:t>
            </a:r>
            <a:r>
              <a:rPr lang="en-GB" sz="2400" dirty="0">
                <a:solidFill>
                  <a:srgbClr val="FF0000"/>
                </a:solidFill>
              </a:rPr>
              <a:t>cones</a:t>
            </a:r>
            <a:r>
              <a:rPr lang="en-GB" sz="2400" dirty="0"/>
              <a:t> on fovea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Rods</a:t>
            </a:r>
            <a:r>
              <a:rPr lang="en-GB" sz="2400" dirty="0"/>
              <a:t> elsewhere</a:t>
            </a:r>
          </a:p>
        </p:txBody>
      </p:sp>
    </p:spTree>
    <p:extLst>
      <p:ext uri="{BB962C8B-B14F-4D97-AF65-F5344CB8AC3E}">
        <p14:creationId xmlns:p14="http://schemas.microsoft.com/office/powerpoint/2010/main" val="585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ebvision.med.utah.edu/wp-content/uploads/2011/03/Spectru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2" y="-141060"/>
            <a:ext cx="6604454" cy="657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17971" y="6093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http://webvision.med.utah.edu/wp-content/uploads/2011/03/Spectrum.jpeg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736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Spectral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23" y="1524607"/>
            <a:ext cx="7117246" cy="512736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7FE603-BB61-4713-BEEA-DE520AE579AE}"/>
              </a:ext>
            </a:extLst>
          </p:cNvPr>
          <p:cNvSpPr/>
          <p:nvPr/>
        </p:nvSpPr>
        <p:spPr>
          <a:xfrm>
            <a:off x="2284188" y="4953965"/>
            <a:ext cx="6862086" cy="886441"/>
          </a:xfrm>
          <a:custGeom>
            <a:avLst/>
            <a:gdLst>
              <a:gd name="connsiteX0" fmla="*/ 0 w 6229350"/>
              <a:gd name="connsiteY0" fmla="*/ 992962 h 1023918"/>
              <a:gd name="connsiteX1" fmla="*/ 657225 w 6229350"/>
              <a:gd name="connsiteY1" fmla="*/ 30937 h 1023918"/>
              <a:gd name="connsiteX2" fmla="*/ 1419225 w 6229350"/>
              <a:gd name="connsiteY2" fmla="*/ 297637 h 1023918"/>
              <a:gd name="connsiteX3" fmla="*/ 2124075 w 6229350"/>
              <a:gd name="connsiteY3" fmla="*/ 907237 h 1023918"/>
              <a:gd name="connsiteX4" fmla="*/ 2838450 w 6229350"/>
              <a:gd name="connsiteY4" fmla="*/ 1002487 h 1023918"/>
              <a:gd name="connsiteX5" fmla="*/ 6229350 w 6229350"/>
              <a:gd name="connsiteY5" fmla="*/ 1021537 h 1023918"/>
              <a:gd name="connsiteX0" fmla="*/ 0 w 6229350"/>
              <a:gd name="connsiteY0" fmla="*/ 967650 h 998606"/>
              <a:gd name="connsiteX1" fmla="*/ 657225 w 6229350"/>
              <a:gd name="connsiteY1" fmla="*/ 5625 h 998606"/>
              <a:gd name="connsiteX2" fmla="*/ 1349777 w 6229350"/>
              <a:gd name="connsiteY2" fmla="*/ 584842 h 998606"/>
              <a:gd name="connsiteX3" fmla="*/ 2124075 w 6229350"/>
              <a:gd name="connsiteY3" fmla="*/ 881925 h 998606"/>
              <a:gd name="connsiteX4" fmla="*/ 2838450 w 6229350"/>
              <a:gd name="connsiteY4" fmla="*/ 977175 h 998606"/>
              <a:gd name="connsiteX5" fmla="*/ 6229350 w 6229350"/>
              <a:gd name="connsiteY5" fmla="*/ 996225 h 998606"/>
              <a:gd name="connsiteX0" fmla="*/ 0 w 6229350"/>
              <a:gd name="connsiteY0" fmla="*/ 967728 h 997885"/>
              <a:gd name="connsiteX1" fmla="*/ 657225 w 6229350"/>
              <a:gd name="connsiteY1" fmla="*/ 5703 h 997885"/>
              <a:gd name="connsiteX2" fmla="*/ 1349777 w 6229350"/>
              <a:gd name="connsiteY2" fmla="*/ 584920 h 997885"/>
              <a:gd name="connsiteX3" fmla="*/ 1881007 w 6229350"/>
              <a:gd name="connsiteY3" fmla="*/ 928302 h 997885"/>
              <a:gd name="connsiteX4" fmla="*/ 2838450 w 6229350"/>
              <a:gd name="connsiteY4" fmla="*/ 977253 h 997885"/>
              <a:gd name="connsiteX5" fmla="*/ 6229350 w 6229350"/>
              <a:gd name="connsiteY5" fmla="*/ 996303 h 99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350" h="997885">
                <a:moveTo>
                  <a:pt x="0" y="967728"/>
                </a:moveTo>
                <a:cubicBezTo>
                  <a:pt x="210344" y="544659"/>
                  <a:pt x="432262" y="69504"/>
                  <a:pt x="657225" y="5703"/>
                </a:cubicBezTo>
                <a:cubicBezTo>
                  <a:pt x="882188" y="-58098"/>
                  <a:pt x="1145813" y="431154"/>
                  <a:pt x="1349777" y="584920"/>
                </a:cubicBezTo>
                <a:cubicBezTo>
                  <a:pt x="1553741" y="738687"/>
                  <a:pt x="1632895" y="862913"/>
                  <a:pt x="1881007" y="928302"/>
                </a:cubicBezTo>
                <a:cubicBezTo>
                  <a:pt x="2129119" y="993691"/>
                  <a:pt x="2113726" y="965920"/>
                  <a:pt x="2838450" y="977253"/>
                </a:cubicBezTo>
                <a:cubicBezTo>
                  <a:pt x="3563174" y="988586"/>
                  <a:pt x="5668963" y="1002653"/>
                  <a:pt x="6229350" y="9963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005CD-E735-4149-B536-82EA9CE2BC4E}"/>
              </a:ext>
            </a:extLst>
          </p:cNvPr>
          <p:cNvSpPr txBox="1"/>
          <p:nvPr/>
        </p:nvSpPr>
        <p:spPr>
          <a:xfrm>
            <a:off x="6940091" y="1945402"/>
            <a:ext cx="531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Blue response (S sensors) is poor</a:t>
            </a:r>
          </a:p>
        </p:txBody>
      </p:sp>
    </p:spTree>
    <p:extLst>
      <p:ext uri="{BB962C8B-B14F-4D97-AF65-F5344CB8AC3E}">
        <p14:creationId xmlns:p14="http://schemas.microsoft.com/office/powerpoint/2010/main" val="91700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11668</TotalTime>
  <Words>609</Words>
  <Application>Microsoft Macintosh PowerPoint</Application>
  <PresentationFormat>Widescreen</PresentationFormat>
  <Paragraphs>119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Lecture 1 Eye and Human Vision</vt:lpstr>
      <vt:lpstr>Content</vt:lpstr>
      <vt:lpstr>Modelling the eye in three parts</vt:lpstr>
      <vt:lpstr>Human eye</vt:lpstr>
      <vt:lpstr>Optics</vt:lpstr>
      <vt:lpstr>Sensors </vt:lpstr>
      <vt:lpstr>Rod and cone densities</vt:lpstr>
      <vt:lpstr>PowerPoint Presentation</vt:lpstr>
      <vt:lpstr>Spectral responses</vt:lpstr>
      <vt:lpstr>Spectral responses</vt:lpstr>
      <vt:lpstr>Spectral responses</vt:lpstr>
      <vt:lpstr>Spectral responses</vt:lpstr>
      <vt:lpstr>Mach bands</vt:lpstr>
      <vt:lpstr>PowerPoint Presentation</vt:lpstr>
      <vt:lpstr>Cortices</vt:lpstr>
      <vt:lpstr>Neural processing</vt:lpstr>
      <vt:lpstr>Where are we?</vt:lpstr>
      <vt:lpstr>How human vision uses edges</vt:lpstr>
      <vt:lpstr>Static illusions</vt:lpstr>
      <vt:lpstr> </vt:lpstr>
      <vt:lpstr>PowerPoint Presentation</vt:lpstr>
      <vt:lpstr>PowerPoint Presentation</vt:lpstr>
      <vt:lpstr>Benham’s disk</vt:lpstr>
      <vt:lpstr>Main points so far</vt:lpstr>
      <vt:lpstr>Human to Computer Vision</vt:lpstr>
      <vt:lpstr>Software languages</vt:lpstr>
      <vt:lpstr>Associated literatures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Xiaohao Cai</cp:lastModifiedBy>
  <cp:revision>110</cp:revision>
  <dcterms:created xsi:type="dcterms:W3CDTF">2015-09-30T14:03:40Z</dcterms:created>
  <dcterms:modified xsi:type="dcterms:W3CDTF">2021-10-03T20:15:53Z</dcterms:modified>
</cp:coreProperties>
</file>