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8" r:id="rId4"/>
    <p:sldId id="290" r:id="rId5"/>
    <p:sldId id="291" r:id="rId6"/>
    <p:sldId id="292" r:id="rId7"/>
    <p:sldId id="269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6" autoAdjust="0"/>
    <p:restoredTop sz="94172" autoAdjust="0"/>
  </p:normalViewPr>
  <p:slideViewPr>
    <p:cSldViewPr>
      <p:cViewPr varScale="1">
        <p:scale>
          <a:sx n="96" d="100"/>
          <a:sy n="96" d="100"/>
        </p:scale>
        <p:origin x="-953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ACD24-E420-4DD2-85B2-461B9FC856C9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99918-D63A-4834-B15D-0B469D686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1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5830-2024-4A74-B116-53A8EB2DAB99}" type="datetimeFigureOut">
              <a:rPr lang="en-GB" smtClean="0"/>
              <a:t>19/11/2013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2FE70-0F68-46C5-AD69-C855E0008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3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2FE70-0F68-46C5-AD69-C855E0008D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5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11E3A-8D16-4209-933B-20981C4C12F6}" type="datetime1">
              <a:rPr lang="en-GB" smtClean="0"/>
              <a:t>19/11/2013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AC6BE2-BED3-40F3-845A-24F23C313958}" type="datetime1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7AB835-C3BB-4B87-BBF4-7AE71770314E}" type="datetime1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67BF5-2638-4DD9-8D00-3BCEADDE1BFC}" type="datetime1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8D9E0-66CC-4F02-9C3E-2CB03C2F866D}" type="datetime1">
              <a:rPr lang="en-GB" smtClean="0"/>
              <a:t>19/11/2013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963E7-6229-42BC-9232-97C3B04D7853}" type="datetime1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D947D-1D10-4E37-86B7-70D3BF184195}" type="datetime1">
              <a:rPr lang="en-GB" smtClean="0"/>
              <a:t>19/11/2013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9059C-7D32-46DA-860B-60992870DEA1}" type="datetime1">
              <a:rPr lang="en-GB" smtClean="0"/>
              <a:t>19/11/2013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39C6F-B206-46E7-BA49-8A9794F1DA02}" type="datetime1">
              <a:rPr lang="en-GB" smtClean="0"/>
              <a:t>19/11/2013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B6EF81-3B04-4F54-9ECF-B1F3107996DB}" type="datetime1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7466E5-F549-49CC-BE36-80AA94327003}" type="datetime1">
              <a:rPr lang="en-GB" smtClean="0"/>
              <a:t>19/11/2013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049F58-0B76-4C34-AAC3-CFF0F2754E52}" type="datetime1">
              <a:rPr lang="en-GB" smtClean="0"/>
              <a:t>19/11/2013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670246-07FD-4DA3-A1C4-F54C341C122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5183"/>
            <a:ext cx="7772400" cy="1829761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GB" sz="3200" dirty="0" smtClean="0">
                <a:latin typeface="Calibri" panose="020F0502020204030204" pitchFamily="34" charset="0"/>
              </a:rPr>
              <a:t>Object Oriented Programming in Java </a:t>
            </a:r>
            <a:br>
              <a:rPr lang="en-GB" sz="3200" dirty="0" smtClean="0">
                <a:latin typeface="Calibri" panose="020F0502020204030204" pitchFamily="34" charset="0"/>
              </a:rPr>
            </a:br>
            <a:r>
              <a:rPr lang="en-GB" sz="3200" dirty="0" smtClean="0">
                <a:latin typeface="Calibri" panose="020F0502020204030204" pitchFamily="34" charset="0"/>
              </a:rPr>
              <a:t/>
            </a:r>
            <a:br>
              <a:rPr lang="en-GB" sz="3200" dirty="0" smtClean="0">
                <a:latin typeface="Calibri" panose="020F0502020204030204" pitchFamily="34" charset="0"/>
              </a:rPr>
            </a:br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Lecture 2</a:t>
            </a:r>
            <a:endParaRPr lang="en-GB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6890"/>
            <a:ext cx="7486600" cy="1238294"/>
          </a:xfrm>
        </p:spPr>
        <p:txBody>
          <a:bodyPr>
            <a:normAutofit/>
          </a:bodyPr>
          <a:lstStyle/>
          <a:p>
            <a:pPr algn="l"/>
            <a:endParaRPr lang="en-GB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In most classes, data field</a:t>
            </a:r>
            <a:r>
              <a:rPr lang="en-US" sz="2000" dirty="0">
                <a:latin typeface="Calibri" panose="020F0502020204030204" pitchFamily="34" charset="0"/>
              </a:rPr>
              <a:t>s</a:t>
            </a:r>
            <a:r>
              <a:rPr lang="en-GB" sz="2000" dirty="0">
                <a:latin typeface="Calibri" panose="020F0502020204030204" pitchFamily="34" charset="0"/>
              </a:rPr>
              <a:t> are declared </a:t>
            </a:r>
            <a:r>
              <a:rPr lang="en-GB" sz="2000" b="1" dirty="0">
                <a:latin typeface="Calibri" panose="020F0502020204030204" pitchFamily="34" charset="0"/>
              </a:rPr>
              <a:t>private</a:t>
            </a:r>
            <a:r>
              <a:rPr lang="en-GB" sz="2000" dirty="0">
                <a:latin typeface="Calibri" panose="020F0502020204030204" pitchFamily="34" charset="0"/>
              </a:rPr>
              <a:t>, i.e. they cannot be accessed outside the scope of the class.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 Class users work with objects via its methods, therefore these methods are usually declared </a:t>
            </a:r>
            <a:r>
              <a:rPr lang="en-GB" sz="2000" b="1" dirty="0">
                <a:latin typeface="Calibri" panose="020F0502020204030204" pitchFamily="34" charset="0"/>
              </a:rPr>
              <a:t>public</a:t>
            </a:r>
            <a:r>
              <a:rPr lang="en-GB" sz="2000" dirty="0">
                <a:latin typeface="Calibri" panose="020F0502020204030204" pitchFamily="34" charset="0"/>
              </a:rPr>
              <a:t>. Methods have access to all the class data fields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If the class user has </a:t>
            </a:r>
            <a:r>
              <a:rPr lang="en-GB" sz="2000" i="1" dirty="0">
                <a:latin typeface="Calibri" panose="020F0502020204030204" pitchFamily="34" charset="0"/>
              </a:rPr>
              <a:t>legitimate</a:t>
            </a:r>
            <a:r>
              <a:rPr lang="en-GB" sz="2000" dirty="0">
                <a:latin typeface="Calibri" panose="020F0502020204030204" pitchFamily="34" charset="0"/>
              </a:rPr>
              <a:t> interest in setting and modifying </a:t>
            </a:r>
            <a:r>
              <a:rPr lang="en-GB" sz="2000" b="1" dirty="0" smtClean="0">
                <a:latin typeface="Calibri" panose="020F0502020204030204" pitchFamily="34" charset="0"/>
              </a:rPr>
              <a:t>private </a:t>
            </a:r>
            <a:r>
              <a:rPr lang="en-GB" sz="2000" dirty="0" smtClean="0">
                <a:latin typeface="Calibri" panose="020F0502020204030204" pitchFamily="34" charset="0"/>
              </a:rPr>
              <a:t>data </a:t>
            </a:r>
            <a:r>
              <a:rPr lang="en-GB" sz="2000" dirty="0">
                <a:latin typeface="Calibri" panose="020F0502020204030204" pitchFamily="34" charset="0"/>
              </a:rPr>
              <a:t>fields, the class implementers need to supply public field </a:t>
            </a:r>
            <a:r>
              <a:rPr lang="en-GB" sz="2000" b="1" dirty="0" err="1">
                <a:latin typeface="Calibri" panose="020F0502020204030204" pitchFamily="34" charset="0"/>
              </a:rPr>
              <a:t>accessor</a:t>
            </a:r>
            <a:r>
              <a:rPr lang="en-GB" sz="2000" dirty="0">
                <a:latin typeface="Calibri" panose="020F0502020204030204" pitchFamily="34" charset="0"/>
              </a:rPr>
              <a:t> &amp; </a:t>
            </a:r>
            <a:r>
              <a:rPr lang="en-GB" sz="2000" b="1" dirty="0" err="1">
                <a:latin typeface="Calibri" panose="020F0502020204030204" pitchFamily="34" charset="0"/>
              </a:rPr>
              <a:t>mutator</a:t>
            </a:r>
            <a:r>
              <a:rPr lang="en-GB" sz="2000" dirty="0">
                <a:latin typeface="Calibri" panose="020F0502020204030204" pitchFamily="34" charset="0"/>
              </a:rPr>
              <a:t> methods.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3200" b="1" dirty="0">
              <a:latin typeface="Calibri" panose="020F0502020204030204" pitchFamily="34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Working with Classes and Objects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732240" y="1340768"/>
            <a:ext cx="2149111" cy="634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6000" lvl="1">
              <a:lnSpc>
                <a:spcPct val="110000"/>
              </a:lnSpc>
            </a:pPr>
            <a:r>
              <a:rPr lang="en-GB" sz="1600" b="1" dirty="0" smtClean="0">
                <a:latin typeface="Calibri" panose="020F0502020204030204" pitchFamily="34" charset="0"/>
              </a:rPr>
              <a:t>private</a:t>
            </a:r>
            <a:r>
              <a:rPr lang="en-GB" sz="1600" dirty="0" smtClean="0">
                <a:latin typeface="Calibri" panose="020F0502020204030204" pitchFamily="34" charset="0"/>
              </a:rPr>
              <a:t> String name;</a:t>
            </a:r>
          </a:p>
          <a:p>
            <a:pPr marL="36000" lvl="1">
              <a:lnSpc>
                <a:spcPct val="110000"/>
              </a:lnSpc>
            </a:pPr>
            <a:r>
              <a:rPr lang="en-GB" sz="1600" b="1" dirty="0" smtClean="0">
                <a:latin typeface="Calibri" panose="020F0502020204030204" pitchFamily="34" charset="0"/>
              </a:rPr>
              <a:t>private</a:t>
            </a:r>
            <a:r>
              <a:rPr lang="en-GB" sz="1600" dirty="0" smtClean="0">
                <a:latin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</a:rPr>
              <a:t>double </a:t>
            </a:r>
            <a:r>
              <a:rPr lang="en-GB" sz="1600" dirty="0" smtClean="0">
                <a:latin typeface="Calibri" panose="020F0502020204030204" pitchFamily="34" charset="0"/>
              </a:rPr>
              <a:t>salary;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5856" y="3140968"/>
            <a:ext cx="5605495" cy="117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6000" lvl="1">
              <a:lnSpc>
                <a:spcPct val="110000"/>
              </a:lnSpc>
            </a:pPr>
            <a:r>
              <a:rPr lang="en-GB" sz="1600" b="1" dirty="0">
                <a:latin typeface="Calibri" panose="020F0502020204030204" pitchFamily="34" charset="0"/>
              </a:rPr>
              <a:t>public</a:t>
            </a:r>
            <a:r>
              <a:rPr lang="en-GB" sz="1600" dirty="0">
                <a:latin typeface="Calibri" panose="020F0502020204030204" pitchFamily="34" charset="0"/>
              </a:rPr>
              <a:t> void </a:t>
            </a:r>
            <a:r>
              <a:rPr lang="en-GB" sz="1600" dirty="0" err="1">
                <a:latin typeface="Calibri" panose="020F0502020204030204" pitchFamily="34" charset="0"/>
              </a:rPr>
              <a:t>raiseSalary</a:t>
            </a:r>
            <a:r>
              <a:rPr lang="en-GB" sz="1600" dirty="0">
                <a:latin typeface="Calibri" panose="020F0502020204030204" pitchFamily="34" charset="0"/>
              </a:rPr>
              <a:t>(double </a:t>
            </a:r>
            <a:r>
              <a:rPr lang="en-GB" sz="1600" dirty="0" err="1">
                <a:latin typeface="Calibri" panose="020F0502020204030204" pitchFamily="34" charset="0"/>
              </a:rPr>
              <a:t>byPercent</a:t>
            </a:r>
            <a:r>
              <a:rPr lang="en-GB" sz="1600" dirty="0">
                <a:latin typeface="Calibri" panose="020F0502020204030204" pitchFamily="34" charset="0"/>
              </a:rPr>
              <a:t>) {  </a:t>
            </a:r>
          </a:p>
          <a:p>
            <a:pPr marL="36000" lvl="1">
              <a:lnSpc>
                <a:spcPct val="110000"/>
              </a:lnSpc>
            </a:pPr>
            <a:r>
              <a:rPr lang="en-GB" sz="1600" dirty="0">
                <a:latin typeface="Calibri" panose="020F0502020204030204" pitchFamily="34" charset="0"/>
              </a:rPr>
              <a:t>             </a:t>
            </a:r>
            <a:r>
              <a:rPr lang="en-GB" sz="1600" dirty="0" smtClean="0">
                <a:latin typeface="Calibri" panose="020F0502020204030204" pitchFamily="34" charset="0"/>
              </a:rPr>
              <a:t>salary </a:t>
            </a:r>
            <a:r>
              <a:rPr lang="en-GB" sz="1600" dirty="0">
                <a:latin typeface="Calibri" panose="020F0502020204030204" pitchFamily="34" charset="0"/>
              </a:rPr>
              <a:t>*= 1 + </a:t>
            </a:r>
            <a:r>
              <a:rPr lang="en-GB" sz="1600" dirty="0" err="1">
                <a:latin typeface="Calibri" panose="020F0502020204030204" pitchFamily="34" charset="0"/>
              </a:rPr>
              <a:t>byPercent</a:t>
            </a:r>
            <a:r>
              <a:rPr lang="en-GB" sz="1600" dirty="0">
                <a:latin typeface="Calibri" panose="020F0502020204030204" pitchFamily="34" charset="0"/>
              </a:rPr>
              <a:t> / 100;</a:t>
            </a:r>
          </a:p>
          <a:p>
            <a:pPr marL="36000" lvl="1">
              <a:lnSpc>
                <a:spcPct val="110000"/>
              </a:lnSpc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smtClean="0">
                <a:latin typeface="Calibri" panose="020F0502020204030204" pitchFamily="34" charset="0"/>
              </a:rPr>
              <a:t>}</a:t>
            </a:r>
            <a:endParaRPr lang="en-GB" sz="1600" dirty="0">
              <a:latin typeface="Calibri" panose="020F0502020204030204" pitchFamily="34" charset="0"/>
            </a:endParaRPr>
          </a:p>
          <a:p>
            <a:pPr marL="36000" lvl="1">
              <a:lnSpc>
                <a:spcPct val="110000"/>
              </a:lnSpc>
            </a:pPr>
            <a:r>
              <a:rPr lang="en-GB" sz="1600" dirty="0" err="1" smtClean="0">
                <a:latin typeface="Calibri" panose="020F0502020204030204" pitchFamily="34" charset="0"/>
              </a:rPr>
              <a:t>netAdmin.raiseSalary</a:t>
            </a:r>
            <a:r>
              <a:rPr lang="en-GB" sz="1600" dirty="0" smtClean="0">
                <a:latin typeface="Calibri" panose="020F0502020204030204" pitchFamily="34" charset="0"/>
              </a:rPr>
              <a:t>(5</a:t>
            </a:r>
            <a:r>
              <a:rPr lang="en-GB" sz="1600" dirty="0">
                <a:latin typeface="Calibri" panose="020F0502020204030204" pitchFamily="34" charset="0"/>
              </a:rPr>
              <a:t>); </a:t>
            </a:r>
            <a:r>
              <a:rPr lang="en-GB" sz="1600" i="1" dirty="0">
                <a:latin typeface="Calibri" panose="020F0502020204030204" pitchFamily="34" charset="0"/>
              </a:rPr>
              <a:t>// raises the salary of </a:t>
            </a:r>
            <a:r>
              <a:rPr lang="en-GB" sz="1600" i="1" dirty="0" err="1">
                <a:latin typeface="Calibri" panose="020F0502020204030204" pitchFamily="34" charset="0"/>
              </a:rPr>
              <a:t>netAdmin</a:t>
            </a:r>
            <a:r>
              <a:rPr lang="en-GB" sz="1600" i="1" dirty="0">
                <a:latin typeface="Calibri" panose="020F0502020204030204" pitchFamily="34" charset="0"/>
              </a:rPr>
              <a:t> by 5%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6216" y="5517232"/>
            <a:ext cx="236513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6000" lvl="1"/>
            <a:r>
              <a:rPr lang="en-GB" sz="1600" b="1" dirty="0">
                <a:latin typeface="Calibri" panose="020F0502020204030204" pitchFamily="34" charset="0"/>
              </a:rPr>
              <a:t>public</a:t>
            </a:r>
            <a:r>
              <a:rPr lang="en-GB" sz="1600" dirty="0">
                <a:latin typeface="Calibri" panose="020F0502020204030204" pitchFamily="34" charset="0"/>
              </a:rPr>
              <a:t> String </a:t>
            </a:r>
            <a:r>
              <a:rPr lang="en-GB" sz="1600" dirty="0" err="1">
                <a:latin typeface="Calibri" panose="020F0502020204030204" pitchFamily="34" charset="0"/>
              </a:rPr>
              <a:t>getName</a:t>
            </a:r>
            <a:r>
              <a:rPr lang="en-GB" sz="1600" dirty="0">
                <a:latin typeface="Calibri" panose="020F0502020204030204" pitchFamily="34" charset="0"/>
              </a:rPr>
              <a:t>() {</a:t>
            </a:r>
          </a:p>
          <a:p>
            <a:pPr marL="36000" lvl="1"/>
            <a:r>
              <a:rPr lang="en-GB" sz="1600" dirty="0">
                <a:latin typeface="Calibri" panose="020F0502020204030204" pitchFamily="34" charset="0"/>
              </a:rPr>
              <a:t>               </a:t>
            </a:r>
            <a:r>
              <a:rPr lang="en-GB" sz="1600" dirty="0" smtClean="0">
                <a:latin typeface="Calibri" panose="020F0502020204030204" pitchFamily="34" charset="0"/>
              </a:rPr>
              <a:t>return </a:t>
            </a:r>
            <a:r>
              <a:rPr lang="en-GB" sz="1600" dirty="0">
                <a:latin typeface="Calibri" panose="020F0502020204030204" pitchFamily="34" charset="0"/>
              </a:rPr>
              <a:t>name;</a:t>
            </a:r>
          </a:p>
          <a:p>
            <a:pPr marL="36000" lvl="1"/>
            <a:r>
              <a:rPr lang="en-GB" sz="1600" dirty="0" smtClean="0">
                <a:latin typeface="Calibri" panose="020F0502020204030204" pitchFamily="34" charset="0"/>
              </a:rPr>
              <a:t>}</a:t>
            </a:r>
            <a:endParaRPr lang="en-GB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472608"/>
          </a:xfrm>
        </p:spPr>
        <p:txBody>
          <a:bodyPr>
            <a:normAutofit fontScale="85000" lnSpcReduction="20000"/>
          </a:bodyPr>
          <a:lstStyle/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Calibri" panose="020F0502020204030204" pitchFamily="34" charset="0"/>
              </a:rPr>
              <a:t>public</a:t>
            </a:r>
            <a:r>
              <a:rPr lang="en-GB" sz="2400" dirty="0" smtClean="0">
                <a:latin typeface="Calibri" panose="020F0502020204030204" pitchFamily="34" charset="0"/>
              </a:rPr>
              <a:t> </a:t>
            </a:r>
            <a:r>
              <a:rPr lang="en-GB" sz="2400" dirty="0">
                <a:latin typeface="Calibri" panose="020F0502020204030204" pitchFamily="34" charset="0"/>
              </a:rPr>
              <a:t>fields are dangerous, </a:t>
            </a:r>
            <a:r>
              <a:rPr lang="en-GB" sz="2400" b="1" dirty="0">
                <a:latin typeface="Calibri" panose="020F0502020204030204" pitchFamily="34" charset="0"/>
              </a:rPr>
              <a:t>private</a:t>
            </a:r>
            <a:r>
              <a:rPr lang="en-GB" sz="2400" dirty="0">
                <a:latin typeface="Calibri" panose="020F0502020204030204" pitchFamily="34" charset="0"/>
              </a:rPr>
              <a:t> methods are </a:t>
            </a:r>
            <a:r>
              <a:rPr lang="en-GB" sz="2400" dirty="0" smtClean="0">
                <a:latin typeface="Calibri" panose="020F0502020204030204" pitchFamily="34" charset="0"/>
              </a:rPr>
              <a:t>used frequently. These methods </a:t>
            </a:r>
            <a:r>
              <a:rPr lang="en-GB" sz="2400" dirty="0">
                <a:latin typeface="Calibri" panose="020F0502020204030204" pitchFamily="34" charset="0"/>
              </a:rPr>
              <a:t>can only be called from within the class</a:t>
            </a:r>
            <a:r>
              <a:rPr lang="en-GB" sz="2400" dirty="0" smtClean="0">
                <a:latin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Calibri" panose="020F0502020204030204" pitchFamily="34" charset="0"/>
              </a:rPr>
              <a:t>To </a:t>
            </a:r>
            <a:r>
              <a:rPr lang="en-GB" sz="2400" dirty="0">
                <a:latin typeface="Calibri" panose="020F0502020204030204" pitchFamily="34" charset="0"/>
              </a:rPr>
              <a:t>implement a private method, the public keyword is changed to private</a:t>
            </a:r>
            <a:r>
              <a:rPr lang="en-GB" sz="2400" dirty="0" smtClean="0">
                <a:latin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marL="630936" lvl="2" indent="0">
              <a:buNone/>
            </a:pPr>
            <a:endParaRPr lang="en-GB" sz="600" dirty="0" smtClean="0">
              <a:latin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</a:rPr>
              <a:t>Class can have static data fields and methods. Static data fields do not </a:t>
            </a:r>
            <a:r>
              <a:rPr lang="en-GB" sz="2400" dirty="0" smtClean="0">
                <a:latin typeface="Calibri" panose="020F0502020204030204" pitchFamily="34" charset="0"/>
              </a:rPr>
              <a:t>change </a:t>
            </a:r>
            <a:r>
              <a:rPr lang="en-GB" sz="2400" dirty="0">
                <a:latin typeface="Calibri" panose="020F0502020204030204" pitchFamily="34" charset="0"/>
              </a:rPr>
              <a:t>from one class instance (object) to the other</a:t>
            </a:r>
            <a:r>
              <a:rPr lang="en-GB" sz="2400" dirty="0" smtClean="0">
                <a:latin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3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Calibri" panose="020F0502020204030204" pitchFamily="34" charset="0"/>
              </a:rPr>
              <a:t>static</a:t>
            </a:r>
            <a:r>
              <a:rPr lang="en-GB" sz="2400" dirty="0" smtClean="0">
                <a:latin typeface="Calibri" panose="020F0502020204030204" pitchFamily="34" charset="0"/>
              </a:rPr>
              <a:t> </a:t>
            </a:r>
            <a:r>
              <a:rPr lang="en-GB" sz="2400" dirty="0">
                <a:latin typeface="Calibri" panose="020F0502020204030204" pitchFamily="34" charset="0"/>
              </a:rPr>
              <a:t>methods belong to the class and do not operate on any instance of  the class. Therefore, they can be used without creating an instance of a class</a:t>
            </a:r>
            <a:r>
              <a:rPr lang="en-GB" sz="2400" dirty="0" smtClean="0">
                <a:latin typeface="Calibri" panose="020F0502020204030204" pitchFamily="34" charset="0"/>
              </a:rPr>
              <a:t>.</a:t>
            </a:r>
            <a:endParaRPr lang="en-GB" sz="24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3200" b="1" dirty="0">
              <a:latin typeface="Calibri" panose="020F0502020204030204" pitchFamily="34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Working with Classes and Objects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275856" y="1772816"/>
            <a:ext cx="5760640" cy="2228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6000" lvl="1">
              <a:lnSpc>
                <a:spcPct val="110000"/>
              </a:lnSpc>
            </a:pPr>
            <a:r>
              <a:rPr lang="en-GB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private</a:t>
            </a:r>
            <a:r>
              <a:rPr lang="en-GB" sz="1600" dirty="0">
                <a:solidFill>
                  <a:srgbClr val="FF0000"/>
                </a:solidFill>
                <a:latin typeface="Calibri" panose="020F0502020204030204" pitchFamily="34" charset="0"/>
              </a:rPr>
              <a:t> String capitalise(String name</a:t>
            </a:r>
            <a:r>
              <a:rPr lang="en-GB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){  </a:t>
            </a:r>
          </a:p>
          <a:p>
            <a:pPr marL="36000" lvl="1">
              <a:lnSpc>
                <a:spcPct val="110000"/>
              </a:lnSpc>
            </a:pPr>
            <a:r>
              <a:rPr lang="en-GB" sz="16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      . </a:t>
            </a:r>
            <a:r>
              <a:rPr lang="en-GB" sz="1600" dirty="0">
                <a:solidFill>
                  <a:srgbClr val="FF0000"/>
                </a:solidFill>
                <a:latin typeface="Calibri" panose="020F0502020204030204" pitchFamily="34" charset="0"/>
              </a:rPr>
              <a:t>. .      </a:t>
            </a:r>
            <a:r>
              <a:rPr lang="en-GB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// code to convert Employee </a:t>
            </a:r>
            <a:r>
              <a:rPr lang="en-GB" sz="1600" b="1" i="1" dirty="0">
                <a:solidFill>
                  <a:srgbClr val="FF0000"/>
                </a:solidFill>
                <a:latin typeface="Calibri" panose="020F0502020204030204" pitchFamily="34" charset="0"/>
              </a:rPr>
              <a:t>name</a:t>
            </a:r>
            <a:r>
              <a:rPr lang="en-GB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 to uppercase</a:t>
            </a:r>
          </a:p>
          <a:p>
            <a:pPr marL="36000" lvl="1">
              <a:lnSpc>
                <a:spcPct val="110000"/>
              </a:lnSpc>
            </a:pPr>
            <a:r>
              <a:rPr lang="en-GB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endParaRPr lang="en-GB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6000" lvl="1">
              <a:lnSpc>
                <a:spcPct val="110000"/>
              </a:lnSpc>
            </a:pPr>
            <a:endParaRPr lang="en-GB" sz="400" dirty="0">
              <a:latin typeface="Calibri" panose="020F0502020204030204" pitchFamily="34" charset="0"/>
            </a:endParaRPr>
          </a:p>
          <a:p>
            <a:pPr marL="36000" lvl="1">
              <a:lnSpc>
                <a:spcPct val="110000"/>
              </a:lnSpc>
            </a:pPr>
            <a:r>
              <a:rPr lang="en-GB" sz="1600" dirty="0">
                <a:latin typeface="Calibri" panose="020F0502020204030204" pitchFamily="34" charset="0"/>
              </a:rPr>
              <a:t>      </a:t>
            </a:r>
            <a:r>
              <a:rPr lang="en-GB" sz="1600" dirty="0" err="1" smtClean="0">
                <a:latin typeface="Calibri" panose="020F0502020204030204" pitchFamily="34" charset="0"/>
              </a:rPr>
              <a:t>netAdmin.capitalise</a:t>
            </a:r>
            <a:r>
              <a:rPr lang="en-GB" sz="1600" dirty="0">
                <a:latin typeface="Calibri" panose="020F0502020204030204" pitchFamily="34" charset="0"/>
              </a:rPr>
              <a:t>();	</a:t>
            </a:r>
            <a:r>
              <a:rPr lang="en-GB" sz="1600" i="1" dirty="0">
                <a:latin typeface="Calibri" panose="020F0502020204030204" pitchFamily="34" charset="0"/>
              </a:rPr>
              <a:t>// will produce a compiler error</a:t>
            </a:r>
          </a:p>
          <a:p>
            <a:pPr marL="36000" lvl="1"/>
            <a:endParaRPr lang="en-GB" sz="1600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36000" lvl="1"/>
            <a:r>
              <a:rPr lang="en-GB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public</a:t>
            </a:r>
            <a:r>
              <a:rPr lang="en-GB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B050"/>
                </a:solidFill>
                <a:latin typeface="Calibri" panose="020F0502020204030204" pitchFamily="34" charset="0"/>
              </a:rPr>
              <a:t>String </a:t>
            </a:r>
            <a:r>
              <a:rPr lang="en-GB" sz="1600" dirty="0" err="1">
                <a:solidFill>
                  <a:srgbClr val="00B050"/>
                </a:solidFill>
                <a:latin typeface="Calibri" panose="020F0502020204030204" pitchFamily="34" charset="0"/>
              </a:rPr>
              <a:t>getName</a:t>
            </a:r>
            <a:r>
              <a:rPr lang="en-GB" sz="1600" dirty="0">
                <a:solidFill>
                  <a:srgbClr val="00B050"/>
                </a:solidFill>
                <a:latin typeface="Calibri" panose="020F0502020204030204" pitchFamily="34" charset="0"/>
              </a:rPr>
              <a:t>() </a:t>
            </a:r>
            <a:r>
              <a:rPr lang="en-GB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{  </a:t>
            </a:r>
          </a:p>
          <a:p>
            <a:pPr marL="36000" lvl="1"/>
            <a:r>
              <a:rPr lang="en-GB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  return </a:t>
            </a:r>
            <a:r>
              <a:rPr lang="en-GB" sz="1600" dirty="0">
                <a:solidFill>
                  <a:srgbClr val="00B050"/>
                </a:solidFill>
                <a:latin typeface="Calibri" panose="020F0502020204030204" pitchFamily="34" charset="0"/>
              </a:rPr>
              <a:t>capitalise(name);               </a:t>
            </a:r>
            <a:r>
              <a:rPr lang="en-GB" sz="1600" i="1" dirty="0">
                <a:solidFill>
                  <a:srgbClr val="00B050"/>
                </a:solidFill>
                <a:latin typeface="Calibri" panose="020F0502020204030204" pitchFamily="34" charset="0"/>
              </a:rPr>
              <a:t>// proper use</a:t>
            </a:r>
          </a:p>
          <a:p>
            <a:pPr marL="36000" lvl="1"/>
            <a:r>
              <a:rPr lang="en-GB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}</a:t>
            </a:r>
            <a:endParaRPr lang="en-GB" sz="16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248" y="4653136"/>
            <a:ext cx="2232248" cy="36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6000" lvl="1">
              <a:lnSpc>
                <a:spcPct val="110000"/>
              </a:lnSpc>
            </a:pPr>
            <a:r>
              <a:rPr lang="en-GB" sz="1600" b="1" dirty="0">
                <a:latin typeface="Calibri" panose="020F0502020204030204" pitchFamily="34" charset="0"/>
              </a:rPr>
              <a:t> static</a:t>
            </a: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int</a:t>
            </a:r>
            <a:r>
              <a:rPr lang="en-GB" sz="1600" dirty="0">
                <a:latin typeface="Calibri" panose="020F0502020204030204" pitchFamily="34" charset="0"/>
              </a:rPr>
              <a:t> hour = 3600;</a:t>
            </a:r>
            <a:endParaRPr lang="en-GB" sz="160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0192" y="5999557"/>
            <a:ext cx="2736304" cy="36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6000" lvl="1">
              <a:lnSpc>
                <a:spcPct val="110000"/>
              </a:lnSpc>
            </a:pPr>
            <a:r>
              <a:rPr lang="en-GB" sz="1600" dirty="0">
                <a:latin typeface="Calibri" panose="020F0502020204030204" pitchFamily="34" charset="0"/>
              </a:rPr>
              <a:t> Double X = </a:t>
            </a:r>
            <a:r>
              <a:rPr lang="en-GB" sz="1600" dirty="0" err="1">
                <a:latin typeface="Calibri" panose="020F0502020204030204" pitchFamily="34" charset="0"/>
              </a:rPr>
              <a:t>Math.pow</a:t>
            </a:r>
            <a:r>
              <a:rPr lang="en-GB" sz="1600" dirty="0">
                <a:latin typeface="Calibri" panose="020F0502020204030204" pitchFamily="34" charset="0"/>
              </a:rPr>
              <a:t>(3,0.1);</a:t>
            </a:r>
            <a:endParaRPr lang="en-GB" sz="1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472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200" b="1" dirty="0" smtClean="0">
                <a:latin typeface="Calibri" panose="020F0502020204030204" pitchFamily="34" charset="0"/>
              </a:rPr>
              <a:t>Inheritance - </a:t>
            </a:r>
            <a:r>
              <a:rPr lang="en-GB" sz="2000" dirty="0" smtClean="0">
                <a:latin typeface="Calibri" panose="020F0502020204030204" pitchFamily="34" charset="0"/>
              </a:rPr>
              <a:t>New </a:t>
            </a:r>
            <a:r>
              <a:rPr lang="en-GB" sz="2000" dirty="0">
                <a:latin typeface="Calibri" panose="020F0502020204030204" pitchFamily="34" charset="0"/>
              </a:rPr>
              <a:t>classes can be derived from existing classes. It allows the </a:t>
            </a:r>
            <a:r>
              <a:rPr lang="en-GB" sz="2000" i="1" dirty="0">
                <a:latin typeface="Calibri" panose="020F0502020204030204" pitchFamily="34" charset="0"/>
              </a:rPr>
              <a:t>reuse</a:t>
            </a:r>
            <a:r>
              <a:rPr lang="en-GB" sz="2000" dirty="0">
                <a:latin typeface="Calibri" panose="020F0502020204030204" pitchFamily="34" charset="0"/>
              </a:rPr>
              <a:t> of existing classes, as well as adding </a:t>
            </a:r>
            <a:r>
              <a:rPr lang="en-GB" sz="2000" i="1" dirty="0">
                <a:latin typeface="Calibri" panose="020F0502020204030204" pitchFamily="34" charset="0"/>
              </a:rPr>
              <a:t>new</a:t>
            </a:r>
            <a:r>
              <a:rPr lang="en-GB" sz="2000" dirty="0">
                <a:latin typeface="Calibri" panose="020F0502020204030204" pitchFamily="34" charset="0"/>
              </a:rPr>
              <a:t> instance fields and methods to adapt to new situations. 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109728" indent="0">
              <a:lnSpc>
                <a:spcPct val="110000"/>
              </a:lnSpc>
              <a:buNone/>
            </a:pPr>
            <a:r>
              <a:rPr lang="en-GB" sz="2000" dirty="0" smtClean="0">
                <a:latin typeface="Calibri" panose="020F0502020204030204" pitchFamily="34" charset="0"/>
              </a:rPr>
              <a:t>   Create </a:t>
            </a:r>
            <a:r>
              <a:rPr lang="en-GB" sz="2000" dirty="0">
                <a:latin typeface="Calibri" panose="020F0502020204030204" pitchFamily="34" charset="0"/>
              </a:rPr>
              <a:t>a new class for company managers that </a:t>
            </a:r>
            <a:r>
              <a:rPr lang="en-GB" sz="2000" dirty="0" smtClean="0">
                <a:latin typeface="Calibri" panose="020F0502020204030204" pitchFamily="34" charset="0"/>
              </a:rPr>
              <a:t>have </a:t>
            </a:r>
            <a:r>
              <a:rPr lang="en-GB" sz="2000" dirty="0">
                <a:latin typeface="Calibri" panose="020F0502020204030204" pitchFamily="34" charset="0"/>
              </a:rPr>
              <a:t>different </a:t>
            </a:r>
            <a:r>
              <a:rPr lang="en-GB" sz="2000" dirty="0" smtClean="0">
                <a:latin typeface="Calibri" panose="020F0502020204030204" pitchFamily="34" charset="0"/>
              </a:rPr>
              <a:t>privileges: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</a:rPr>
              <a:t>Salary raises are calculated differently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600" dirty="0" smtClean="0">
                <a:latin typeface="Calibri" panose="020F0502020204030204" pitchFamily="34" charset="0"/>
              </a:rPr>
              <a:t>Managers </a:t>
            </a:r>
            <a:r>
              <a:rPr lang="en-GB" sz="1600" dirty="0">
                <a:latin typeface="Calibri" panose="020F0502020204030204" pitchFamily="34" charset="0"/>
              </a:rPr>
              <a:t>have access to a </a:t>
            </a:r>
            <a:r>
              <a:rPr lang="en-GB" sz="1600" dirty="0" smtClean="0">
                <a:latin typeface="Calibri" panose="020F0502020204030204" pitchFamily="34" charset="0"/>
              </a:rPr>
              <a:t>secretary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2000" dirty="0" smtClean="0">
                <a:latin typeface="Calibri" panose="020F0502020204030204" pitchFamily="34" charset="0"/>
              </a:rPr>
              <a:t>Adequate solution: create a new class, Manager, add new functionality to it, but retain the common functionality in the Employee class.</a:t>
            </a:r>
            <a:endParaRPr lang="en-GB" sz="2000" dirty="0">
              <a:latin typeface="Calibri" panose="020F0502020204030204" pitchFamily="34" charset="0"/>
            </a:endParaRPr>
          </a:p>
          <a:p>
            <a:pPr marL="393192" lvl="1" indent="0">
              <a:lnSpc>
                <a:spcPct val="110000"/>
              </a:lnSpc>
              <a:buNone/>
            </a:pPr>
            <a:endParaRPr lang="en-GB" sz="1600" dirty="0">
              <a:latin typeface="Arial" charset="0"/>
            </a:endParaRPr>
          </a:p>
          <a:p>
            <a:pPr marL="109728" indent="0">
              <a:lnSpc>
                <a:spcPct val="110000"/>
              </a:lnSpc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28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3200" b="1" dirty="0">
              <a:latin typeface="Calibri" panose="020F0502020204030204" pitchFamily="34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Working with Classes and Objects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12</a:t>
            </a:fld>
            <a:endParaRPr lang="en-GB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302079" y="3645024"/>
            <a:ext cx="4134017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sz="1600" u="none" dirty="0">
                <a:latin typeface="Calibri" panose="020F0502020204030204" pitchFamily="34" charset="0"/>
              </a:rPr>
              <a:t>class Manager </a:t>
            </a:r>
            <a:r>
              <a:rPr lang="en-GB" sz="1600" b="1" u="none" dirty="0">
                <a:latin typeface="Calibri" panose="020F0502020204030204" pitchFamily="34" charset="0"/>
              </a:rPr>
              <a:t>extends</a:t>
            </a: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Employee {  </a:t>
            </a: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    </a:t>
            </a:r>
            <a:r>
              <a:rPr lang="en-GB" sz="1600" u="none" dirty="0" smtClean="0">
                <a:latin typeface="Calibri" panose="020F0502020204030204" pitchFamily="34" charset="0"/>
              </a:rPr>
              <a:t>public </a:t>
            </a:r>
            <a:r>
              <a:rPr lang="en-GB" sz="1600" b="1" u="none" dirty="0">
                <a:solidFill>
                  <a:srgbClr val="003300"/>
                </a:solidFill>
                <a:latin typeface="Calibri" panose="020F0502020204030204" pitchFamily="34" charset="0"/>
              </a:rPr>
              <a:t>Manager</a:t>
            </a:r>
            <a:r>
              <a:rPr lang="en-GB" sz="1600" u="none" dirty="0">
                <a:latin typeface="Calibri" panose="020F0502020204030204" pitchFamily="34" charset="0"/>
              </a:rPr>
              <a:t>(String n, double s, </a:t>
            </a:r>
            <a:r>
              <a:rPr lang="en-US" sz="1600" u="none" dirty="0" err="1">
                <a:latin typeface="Calibri" panose="020F0502020204030204" pitchFamily="34" charset="0"/>
              </a:rPr>
              <a:t>int</a:t>
            </a:r>
            <a:r>
              <a:rPr lang="en-US" sz="1600" u="none" dirty="0">
                <a:latin typeface="Calibri" panose="020F0502020204030204" pitchFamily="34" charset="0"/>
              </a:rPr>
              <a:t> y</a:t>
            </a:r>
            <a:r>
              <a:rPr lang="en-GB" sz="1600" u="none" dirty="0" smtClean="0">
                <a:latin typeface="Calibri" panose="020F0502020204030204" pitchFamily="34" charset="0"/>
              </a:rPr>
              <a:t>){  </a:t>
            </a:r>
          </a:p>
          <a:p>
            <a:pPr algn="l"/>
            <a:r>
              <a:rPr lang="en-GB" sz="1600" b="1" u="none" dirty="0">
                <a:solidFill>
                  <a:srgbClr val="003399"/>
                </a:solidFill>
                <a:latin typeface="Calibri" panose="020F0502020204030204" pitchFamily="34" charset="0"/>
              </a:rPr>
              <a:t> </a:t>
            </a:r>
            <a:r>
              <a:rPr lang="en-GB" sz="1600" b="1" u="none" dirty="0" smtClean="0">
                <a:solidFill>
                  <a:srgbClr val="003399"/>
                </a:solidFill>
                <a:latin typeface="Calibri" panose="020F0502020204030204" pitchFamily="34" charset="0"/>
              </a:rPr>
              <a:t>       </a:t>
            </a:r>
            <a:r>
              <a:rPr lang="en-GB" sz="1600" b="1" u="none" dirty="0" smtClean="0">
                <a:solidFill>
                  <a:srgbClr val="003399"/>
                </a:solidFill>
                <a:latin typeface="Calibri" panose="020F0502020204030204" pitchFamily="34" charset="0"/>
              </a:rPr>
              <a:t>super</a:t>
            </a:r>
            <a:r>
              <a:rPr lang="en-GB" sz="1600" u="none" dirty="0" smtClean="0">
                <a:latin typeface="Calibri" panose="020F0502020204030204" pitchFamily="34" charset="0"/>
              </a:rPr>
              <a:t>(n</a:t>
            </a:r>
            <a:r>
              <a:rPr lang="en-GB" sz="1600" u="none" dirty="0">
                <a:latin typeface="Calibri" panose="020F0502020204030204" pitchFamily="34" charset="0"/>
              </a:rPr>
              <a:t>, s, </a:t>
            </a:r>
            <a:r>
              <a:rPr lang="en-US" sz="1600" u="none" dirty="0">
                <a:latin typeface="Calibri" panose="020F0502020204030204" pitchFamily="34" charset="0"/>
              </a:rPr>
              <a:t>y</a:t>
            </a:r>
            <a:r>
              <a:rPr lang="en-GB" sz="1600" u="none" dirty="0">
                <a:latin typeface="Calibri" panose="020F0502020204030204" pitchFamily="34" charset="0"/>
              </a:rPr>
              <a:t>);</a:t>
            </a: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      </a:t>
            </a:r>
            <a:r>
              <a:rPr lang="en-GB" sz="1600" u="none" dirty="0" smtClean="0">
                <a:latin typeface="Calibri" panose="020F0502020204030204" pitchFamily="34" charset="0"/>
              </a:rPr>
              <a:t>  </a:t>
            </a:r>
            <a:r>
              <a:rPr lang="en-GB" sz="1600" u="none" dirty="0" err="1" smtClean="0">
                <a:latin typeface="Calibri" panose="020F0502020204030204" pitchFamily="34" charset="0"/>
              </a:rPr>
              <a:t>secretaryName</a:t>
            </a:r>
            <a:r>
              <a:rPr lang="en-GB" sz="1600" u="none" dirty="0" smtClean="0">
                <a:latin typeface="Calibri" panose="020F0502020204030204" pitchFamily="34" charset="0"/>
              </a:rPr>
              <a:t> </a:t>
            </a:r>
            <a:r>
              <a:rPr lang="en-GB" sz="1600" u="none" dirty="0">
                <a:latin typeface="Calibri" panose="020F0502020204030204" pitchFamily="34" charset="0"/>
              </a:rPr>
              <a:t>= "";</a:t>
            </a: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   </a:t>
            </a:r>
            <a:r>
              <a:rPr lang="en-GB" sz="1600" u="none" dirty="0" smtClean="0">
                <a:latin typeface="Calibri" panose="020F0502020204030204" pitchFamily="34" charset="0"/>
              </a:rPr>
              <a:t>  }</a:t>
            </a:r>
            <a:endParaRPr lang="en-GB" sz="1600" u="none" dirty="0">
              <a:latin typeface="Calibri" panose="020F0502020204030204" pitchFamily="34" charset="0"/>
            </a:endParaRP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   </a:t>
            </a:r>
            <a:r>
              <a:rPr lang="en-GB" sz="1600" u="none" dirty="0" smtClean="0">
                <a:latin typeface="Calibri" panose="020F0502020204030204" pitchFamily="34" charset="0"/>
              </a:rPr>
              <a:t>  public </a:t>
            </a:r>
            <a:r>
              <a:rPr lang="en-GB" sz="1600" u="none" dirty="0">
                <a:latin typeface="Calibri" panose="020F0502020204030204" pitchFamily="34" charset="0"/>
              </a:rPr>
              <a:t>void </a:t>
            </a:r>
            <a:r>
              <a:rPr lang="en-GB" sz="1600" b="1" u="none" dirty="0" err="1">
                <a:solidFill>
                  <a:srgbClr val="003300"/>
                </a:solidFill>
                <a:latin typeface="Calibri" panose="020F0502020204030204" pitchFamily="34" charset="0"/>
              </a:rPr>
              <a:t>raiseSalary</a:t>
            </a:r>
            <a:r>
              <a:rPr lang="en-GB" sz="1600" u="none" dirty="0">
                <a:latin typeface="Calibri" panose="020F0502020204030204" pitchFamily="34" charset="0"/>
              </a:rPr>
              <a:t>(double </a:t>
            </a:r>
            <a:r>
              <a:rPr lang="en-GB" sz="1600" u="none" dirty="0" err="1">
                <a:latin typeface="Calibri" panose="020F0502020204030204" pitchFamily="34" charset="0"/>
              </a:rPr>
              <a:t>byPercent</a:t>
            </a:r>
            <a:r>
              <a:rPr lang="en-GB" sz="1600" u="none" dirty="0" smtClean="0">
                <a:latin typeface="Calibri" panose="020F0502020204030204" pitchFamily="34" charset="0"/>
              </a:rPr>
              <a:t>){  </a:t>
            </a:r>
          </a:p>
          <a:p>
            <a:pPr algn="l"/>
            <a:r>
              <a:rPr lang="en-GB" sz="1600" i="1" u="none" dirty="0">
                <a:latin typeface="Calibri" panose="020F0502020204030204" pitchFamily="34" charset="0"/>
              </a:rPr>
              <a:t> </a:t>
            </a:r>
            <a:r>
              <a:rPr lang="en-GB" sz="1600" i="1" u="none" dirty="0" smtClean="0">
                <a:latin typeface="Calibri" panose="020F0502020204030204" pitchFamily="34" charset="0"/>
              </a:rPr>
              <a:t>       </a:t>
            </a:r>
            <a:r>
              <a:rPr lang="en-GB" sz="1600" i="1" u="none" dirty="0" smtClean="0">
                <a:latin typeface="Calibri" panose="020F0502020204030204" pitchFamily="34" charset="0"/>
              </a:rPr>
              <a:t>//add </a:t>
            </a:r>
            <a:r>
              <a:rPr lang="en-GB" sz="1600" i="1" u="none" dirty="0">
                <a:latin typeface="Calibri" panose="020F0502020204030204" pitchFamily="34" charset="0"/>
              </a:rPr>
              <a:t>1/2% bonus for every year of service</a:t>
            </a:r>
            <a:endParaRPr lang="en-GB" sz="1600" u="none" dirty="0">
              <a:latin typeface="Calibri" panose="020F0502020204030204" pitchFamily="34" charset="0"/>
            </a:endParaRP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      </a:t>
            </a:r>
            <a:r>
              <a:rPr lang="en-GB" sz="1600" u="none" dirty="0" smtClean="0">
                <a:latin typeface="Calibri" panose="020F0502020204030204" pitchFamily="34" charset="0"/>
              </a:rPr>
              <a:t>  </a:t>
            </a:r>
            <a:r>
              <a:rPr lang="en-US" sz="1600" u="none" dirty="0" err="1" smtClean="0">
                <a:latin typeface="Calibri" panose="020F0502020204030204" pitchFamily="34" charset="0"/>
              </a:rPr>
              <a:t>int</a:t>
            </a:r>
            <a:r>
              <a:rPr lang="en-US" sz="1600" u="none" dirty="0" smtClean="0">
                <a:latin typeface="Calibri" panose="020F0502020204030204" pitchFamily="34" charset="0"/>
              </a:rPr>
              <a:t> </a:t>
            </a:r>
            <a:r>
              <a:rPr lang="en-US" sz="1600" u="none" dirty="0" err="1">
                <a:latin typeface="Calibri" panose="020F0502020204030204" pitchFamily="34" charset="0"/>
              </a:rPr>
              <a:t>thisYear</a:t>
            </a:r>
            <a:r>
              <a:rPr lang="en-US" sz="1600" u="none" dirty="0">
                <a:latin typeface="Calibri" panose="020F0502020204030204" pitchFamily="34" charset="0"/>
              </a:rPr>
              <a:t> = 2005</a:t>
            </a:r>
            <a:r>
              <a:rPr lang="en-GB" sz="1600" u="none" dirty="0"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      </a:t>
            </a:r>
            <a:r>
              <a:rPr lang="en-GB" sz="1600" u="none" dirty="0" smtClean="0">
                <a:latin typeface="Calibri" panose="020F0502020204030204" pitchFamily="34" charset="0"/>
              </a:rPr>
              <a:t>  double </a:t>
            </a:r>
            <a:r>
              <a:rPr lang="en-GB" sz="1600" u="none" dirty="0">
                <a:latin typeface="Calibri" panose="020F0502020204030204" pitchFamily="34" charset="0"/>
              </a:rPr>
              <a:t>bonus = 0.5*(</a:t>
            </a:r>
            <a:r>
              <a:rPr lang="en-US" sz="1600" u="none" dirty="0">
                <a:latin typeface="Calibri" panose="020F0502020204030204" pitchFamily="34" charset="0"/>
              </a:rPr>
              <a:t>this year </a:t>
            </a:r>
            <a:r>
              <a:rPr lang="en-GB" sz="1600" u="none" dirty="0">
                <a:latin typeface="Calibri" panose="020F0502020204030204" pitchFamily="34" charset="0"/>
              </a:rPr>
              <a:t>-</a:t>
            </a:r>
            <a:r>
              <a:rPr lang="en-US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err="1">
                <a:latin typeface="Calibri" panose="020F0502020204030204" pitchFamily="34" charset="0"/>
              </a:rPr>
              <a:t>hireYear</a:t>
            </a:r>
            <a:r>
              <a:rPr lang="en-GB" sz="1600" u="none" dirty="0">
                <a:latin typeface="Calibri" panose="020F0502020204030204" pitchFamily="34" charset="0"/>
              </a:rPr>
              <a:t>);</a:t>
            </a: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      </a:t>
            </a:r>
            <a:r>
              <a:rPr lang="en-GB" sz="1600" u="none" dirty="0" smtClean="0">
                <a:latin typeface="Calibri" panose="020F0502020204030204" pitchFamily="34" charset="0"/>
              </a:rPr>
              <a:t>  </a:t>
            </a:r>
            <a:r>
              <a:rPr lang="en-GB" sz="1600" b="1" u="none" dirty="0" err="1" smtClean="0">
                <a:solidFill>
                  <a:srgbClr val="003399"/>
                </a:solidFill>
                <a:latin typeface="Calibri" panose="020F0502020204030204" pitchFamily="34" charset="0"/>
              </a:rPr>
              <a:t>super</a:t>
            </a:r>
            <a:r>
              <a:rPr lang="en-GB" sz="1600" u="none" dirty="0" err="1" smtClean="0">
                <a:solidFill>
                  <a:srgbClr val="003399"/>
                </a:solidFill>
                <a:latin typeface="Calibri" panose="020F0502020204030204" pitchFamily="34" charset="0"/>
              </a:rPr>
              <a:t>.</a:t>
            </a:r>
            <a:r>
              <a:rPr lang="en-GB" sz="1600" u="none" dirty="0" err="1" smtClean="0">
                <a:latin typeface="Calibri" panose="020F0502020204030204" pitchFamily="34" charset="0"/>
              </a:rPr>
              <a:t>raiseSalary</a:t>
            </a:r>
            <a:r>
              <a:rPr lang="en-GB" sz="1600" u="none" dirty="0" smtClean="0">
                <a:latin typeface="Calibri" panose="020F0502020204030204" pitchFamily="34" charset="0"/>
              </a:rPr>
              <a:t>(</a:t>
            </a:r>
            <a:r>
              <a:rPr lang="en-GB" sz="1600" u="none" dirty="0" err="1" smtClean="0">
                <a:latin typeface="Calibri" panose="020F0502020204030204" pitchFamily="34" charset="0"/>
              </a:rPr>
              <a:t>byPercent</a:t>
            </a:r>
            <a:r>
              <a:rPr lang="en-GB" sz="1600" u="none" dirty="0" smtClean="0">
                <a:latin typeface="Calibri" panose="020F0502020204030204" pitchFamily="34" charset="0"/>
              </a:rPr>
              <a:t> </a:t>
            </a:r>
            <a:r>
              <a:rPr lang="en-GB" sz="1600" u="none" dirty="0">
                <a:latin typeface="Calibri" panose="020F0502020204030204" pitchFamily="34" charset="0"/>
              </a:rPr>
              <a:t>+ bonus);</a:t>
            </a: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   </a:t>
            </a:r>
            <a:r>
              <a:rPr lang="en-GB" sz="1600" u="none" dirty="0" smtClean="0">
                <a:latin typeface="Calibri" panose="020F0502020204030204" pitchFamily="34" charset="0"/>
              </a:rPr>
              <a:t>}}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508104" y="4171260"/>
            <a:ext cx="356537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sz="1600" u="none" dirty="0" smtClean="0">
                <a:latin typeface="Calibri" panose="020F0502020204030204" pitchFamily="34" charset="0"/>
              </a:rPr>
              <a:t>public </a:t>
            </a:r>
            <a:r>
              <a:rPr lang="en-GB" sz="1600" u="none" dirty="0">
                <a:latin typeface="Calibri" panose="020F0502020204030204" pitchFamily="34" charset="0"/>
              </a:rPr>
              <a:t>void </a:t>
            </a:r>
            <a:r>
              <a:rPr lang="en-GB" sz="1600" b="1" u="none" dirty="0" err="1">
                <a:solidFill>
                  <a:srgbClr val="003300"/>
                </a:solidFill>
                <a:latin typeface="Calibri" panose="020F0502020204030204" pitchFamily="34" charset="0"/>
              </a:rPr>
              <a:t>setSecretaryName</a:t>
            </a:r>
            <a:r>
              <a:rPr lang="en-GB" sz="1600" u="none" dirty="0">
                <a:latin typeface="Calibri" panose="020F0502020204030204" pitchFamily="34" charset="0"/>
              </a:rPr>
              <a:t>(String n</a:t>
            </a:r>
            <a:r>
              <a:rPr lang="en-GB" sz="1600" u="none" dirty="0" smtClean="0">
                <a:latin typeface="Calibri" panose="020F0502020204030204" pitchFamily="34" charset="0"/>
              </a:rPr>
              <a:t>){  </a:t>
            </a: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    </a:t>
            </a:r>
            <a:r>
              <a:rPr lang="en-GB" sz="1600" u="none" dirty="0" err="1" smtClean="0">
                <a:latin typeface="Calibri" panose="020F0502020204030204" pitchFamily="34" charset="0"/>
              </a:rPr>
              <a:t>secretaryName</a:t>
            </a:r>
            <a:r>
              <a:rPr lang="en-GB" sz="1600" u="none" dirty="0" smtClean="0">
                <a:latin typeface="Calibri" panose="020F0502020204030204" pitchFamily="34" charset="0"/>
              </a:rPr>
              <a:t> </a:t>
            </a:r>
            <a:r>
              <a:rPr lang="en-GB" sz="1600" u="none" dirty="0">
                <a:latin typeface="Calibri" panose="020F0502020204030204" pitchFamily="34" charset="0"/>
              </a:rPr>
              <a:t>= n;</a:t>
            </a:r>
          </a:p>
          <a:p>
            <a:pPr algn="l"/>
            <a:r>
              <a:rPr lang="en-GB" sz="1600" u="none" dirty="0" smtClean="0">
                <a:latin typeface="Calibri" panose="020F0502020204030204" pitchFamily="34" charset="0"/>
              </a:rPr>
              <a:t>}</a:t>
            </a:r>
            <a:endParaRPr lang="en-GB" sz="1600" u="none" dirty="0">
              <a:latin typeface="Calibri" panose="020F0502020204030204" pitchFamily="34" charset="0"/>
            </a:endParaRPr>
          </a:p>
          <a:p>
            <a:pPr algn="l"/>
            <a:r>
              <a:rPr lang="en-GB" sz="1600" u="none" dirty="0" smtClean="0">
                <a:latin typeface="Calibri" panose="020F0502020204030204" pitchFamily="34" charset="0"/>
              </a:rPr>
              <a:t>public </a:t>
            </a:r>
            <a:r>
              <a:rPr lang="en-GB" sz="1600" u="none" dirty="0">
                <a:latin typeface="Calibri" panose="020F0502020204030204" pitchFamily="34" charset="0"/>
              </a:rPr>
              <a:t>String </a:t>
            </a:r>
            <a:r>
              <a:rPr lang="en-GB" sz="1600" b="1" u="none" dirty="0" err="1">
                <a:solidFill>
                  <a:srgbClr val="003300"/>
                </a:solidFill>
                <a:latin typeface="Calibri" panose="020F0502020204030204" pitchFamily="34" charset="0"/>
              </a:rPr>
              <a:t>getSecretaryName</a:t>
            </a:r>
            <a:r>
              <a:rPr lang="en-GB" sz="1600" u="none" dirty="0" smtClean="0">
                <a:latin typeface="Calibri" panose="020F0502020204030204" pitchFamily="34" charset="0"/>
              </a:rPr>
              <a:t>(){</a:t>
            </a:r>
            <a:endParaRPr lang="en-GB" sz="1600" u="none" dirty="0">
              <a:latin typeface="Calibri" panose="020F0502020204030204" pitchFamily="34" charset="0"/>
            </a:endParaRP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   </a:t>
            </a:r>
            <a:r>
              <a:rPr lang="en-GB" sz="1600" u="none" dirty="0" smtClean="0">
                <a:latin typeface="Calibri" panose="020F0502020204030204" pitchFamily="34" charset="0"/>
              </a:rPr>
              <a:t>return </a:t>
            </a:r>
            <a:r>
              <a:rPr lang="en-GB" sz="1600" u="none" dirty="0" err="1">
                <a:latin typeface="Calibri" panose="020F0502020204030204" pitchFamily="34" charset="0"/>
              </a:rPr>
              <a:t>secretaryName</a:t>
            </a:r>
            <a:r>
              <a:rPr lang="en-GB" sz="1600" u="none" dirty="0">
                <a:latin typeface="Calibri" panose="020F0502020204030204" pitchFamily="34" charset="0"/>
              </a:rPr>
              <a:t>;</a:t>
            </a:r>
          </a:p>
          <a:p>
            <a:pPr algn="l"/>
            <a:r>
              <a:rPr lang="en-GB" sz="1600" u="none" dirty="0" smtClean="0">
                <a:latin typeface="Calibri" panose="020F0502020204030204" pitchFamily="34" charset="0"/>
              </a:rPr>
              <a:t>}</a:t>
            </a:r>
            <a:endParaRPr lang="en-GB" sz="1600" u="none" dirty="0">
              <a:latin typeface="Calibri" panose="020F0502020204030204" pitchFamily="34" charset="0"/>
            </a:endParaRPr>
          </a:p>
          <a:p>
            <a:pPr algn="l"/>
            <a:r>
              <a:rPr lang="en-GB" sz="1600" u="none" dirty="0" smtClean="0">
                <a:latin typeface="Calibri" panose="020F0502020204030204" pitchFamily="34" charset="0"/>
              </a:rPr>
              <a:t>private </a:t>
            </a:r>
            <a:r>
              <a:rPr lang="en-GB" sz="1600" u="none" dirty="0">
                <a:latin typeface="Calibri" panose="020F0502020204030204" pitchFamily="34" charset="0"/>
              </a:rPr>
              <a:t>String </a:t>
            </a:r>
            <a:r>
              <a:rPr lang="en-GB" sz="1600" b="1" u="none" dirty="0" err="1">
                <a:solidFill>
                  <a:srgbClr val="800000"/>
                </a:solidFill>
                <a:latin typeface="Calibri" panose="020F0502020204030204" pitchFamily="34" charset="0"/>
              </a:rPr>
              <a:t>secretaryName</a:t>
            </a:r>
            <a:r>
              <a:rPr lang="en-GB" sz="1600" u="none" dirty="0" smtClean="0">
                <a:latin typeface="Calibri" panose="020F0502020204030204" pitchFamily="34" charset="0"/>
              </a:rPr>
              <a:t>;</a:t>
            </a:r>
            <a:endParaRPr lang="en-GB" sz="1600" u="none" dirty="0">
              <a:latin typeface="Calibri" panose="020F0502020204030204" pitchFamily="34" charset="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331640" y="3717727"/>
            <a:ext cx="2952750" cy="287337"/>
          </a:xfrm>
          <a:prstGeom prst="roundRect">
            <a:avLst>
              <a:gd name="adj" fmla="val 16667"/>
            </a:avLst>
          </a:prstGeom>
          <a:solidFill>
            <a:srgbClr val="FFC081">
              <a:alpha val="30196"/>
            </a:srgbClr>
          </a:solidFill>
          <a:ln w="6350" cap="sq">
            <a:solidFill>
              <a:srgbClr val="FFA14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51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47260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Calibri" panose="020F0502020204030204" pitchFamily="34" charset="0"/>
              </a:rPr>
              <a:t>The </a:t>
            </a:r>
            <a:r>
              <a:rPr lang="en-GB" sz="2000" dirty="0">
                <a:latin typeface="Calibri" panose="020F0502020204030204" pitchFamily="34" charset="0"/>
              </a:rPr>
              <a:t>keyword </a:t>
            </a:r>
            <a:r>
              <a:rPr lang="en-GB" sz="2000" b="1" dirty="0">
                <a:latin typeface="Calibri" panose="020F0502020204030204" pitchFamily="34" charset="0"/>
              </a:rPr>
              <a:t>extends</a:t>
            </a:r>
            <a:r>
              <a:rPr lang="en-GB" sz="2000" dirty="0">
                <a:latin typeface="Calibri" panose="020F0502020204030204" pitchFamily="34" charset="0"/>
              </a:rPr>
              <a:t> is used to derive a new class from an existing class.    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The existing class is called super class, parent class, or base class. The new class is called subclass, derived class or child class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 The Keyword </a:t>
            </a:r>
            <a:r>
              <a:rPr lang="en-GB" sz="2000" b="1" dirty="0">
                <a:latin typeface="Calibri" panose="020F0502020204030204" pitchFamily="34" charset="0"/>
              </a:rPr>
              <a:t>super</a:t>
            </a:r>
            <a:r>
              <a:rPr lang="en-GB" sz="2000" dirty="0">
                <a:latin typeface="Calibri" panose="020F0502020204030204" pitchFamily="34" charset="0"/>
              </a:rPr>
              <a:t> refers to the superclass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marL="109728" indent="0">
              <a:lnSpc>
                <a:spcPct val="110000"/>
              </a:lnSpc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marL="109728" indent="0">
              <a:lnSpc>
                <a:spcPct val="110000"/>
              </a:lnSpc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marL="109728" indent="0">
              <a:lnSpc>
                <a:spcPct val="110000"/>
              </a:lnSpc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marL="109728" indent="0">
              <a:lnSpc>
                <a:spcPct val="110000"/>
              </a:lnSpc>
              <a:buNone/>
            </a:pPr>
            <a:endParaRPr lang="en-GB" sz="1200" dirty="0" smtClean="0">
              <a:latin typeface="Calibri" panose="020F0502020204030204" pitchFamily="34" charset="0"/>
            </a:endParaRPr>
          </a:p>
          <a:p>
            <a:pPr lvl="2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600" dirty="0" err="1">
                <a:latin typeface="Calibri" panose="020F0502020204030204" pitchFamily="34" charset="0"/>
              </a:rPr>
              <a:t>netAdmin</a:t>
            </a:r>
            <a:r>
              <a:rPr lang="en-GB" sz="1600" dirty="0">
                <a:latin typeface="Calibri" panose="020F0502020204030204" pitchFamily="34" charset="0"/>
              </a:rPr>
              <a:t> = new </a:t>
            </a:r>
            <a:r>
              <a:rPr lang="en-GB" sz="1600" dirty="0" smtClean="0">
                <a:latin typeface="Calibri" panose="020F0502020204030204" pitchFamily="34" charset="0"/>
              </a:rPr>
              <a:t>Employee (“</a:t>
            </a:r>
            <a:r>
              <a:rPr lang="en-GB" sz="1600" dirty="0">
                <a:latin typeface="Calibri" panose="020F0502020204030204" pitchFamily="34" charset="0"/>
              </a:rPr>
              <a:t>Nadia Ahmed”, 35000, 2003</a:t>
            </a:r>
            <a:r>
              <a:rPr lang="en-US" sz="1600" dirty="0" smtClean="0">
                <a:latin typeface="Calibri" panose="020F0502020204030204" pitchFamily="34" charset="0"/>
              </a:rPr>
              <a:t>);</a:t>
            </a:r>
            <a:endParaRPr lang="en-GB" sz="600" dirty="0">
              <a:latin typeface="Arial" charset="0"/>
            </a:endParaRPr>
          </a:p>
          <a:p>
            <a:pPr lvl="2">
              <a:spcBef>
                <a:spcPts val="0"/>
              </a:spcBef>
              <a:buFont typeface="Wingdings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</a:rPr>
              <a:t> CEO = new </a:t>
            </a:r>
            <a:r>
              <a:rPr lang="en-GB" sz="1600" dirty="0" smtClean="0">
                <a:latin typeface="Calibri" panose="020F0502020204030204" pitchFamily="34" charset="0"/>
              </a:rPr>
              <a:t>Manager (“</a:t>
            </a:r>
            <a:r>
              <a:rPr lang="en-GB" sz="1600" dirty="0">
                <a:latin typeface="Calibri" panose="020F0502020204030204" pitchFamily="34" charset="0"/>
              </a:rPr>
              <a:t>Carl Hendry”, 75000, 1995);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1600" dirty="0" err="1" smtClean="0">
                <a:latin typeface="Calibri" panose="020F0502020204030204" pitchFamily="34" charset="0"/>
              </a:rPr>
              <a:t>netAdmin.raisSalary</a:t>
            </a:r>
            <a:r>
              <a:rPr lang="en-GB" sz="1600" dirty="0" smtClean="0">
                <a:latin typeface="Calibri" panose="020F0502020204030204" pitchFamily="34" charset="0"/>
              </a:rPr>
              <a:t>(</a:t>
            </a:r>
            <a:r>
              <a:rPr lang="en-GB" sz="1600" b="1" dirty="0" smtClean="0">
                <a:latin typeface="Calibri" panose="020F0502020204030204" pitchFamily="34" charset="0"/>
              </a:rPr>
              <a:t>5</a:t>
            </a:r>
            <a:r>
              <a:rPr lang="en-GB" sz="1600" dirty="0" smtClean="0">
                <a:latin typeface="Calibri" panose="020F0502020204030204" pitchFamily="34" charset="0"/>
              </a:rPr>
              <a:t>);   </a:t>
            </a:r>
            <a:r>
              <a:rPr lang="en-GB" sz="1600" i="1" dirty="0" smtClean="0">
                <a:latin typeface="Calibri" panose="020F0502020204030204" pitchFamily="34" charset="0"/>
              </a:rPr>
              <a:t>// </a:t>
            </a:r>
            <a:r>
              <a:rPr lang="en-GB" sz="1600" i="1" dirty="0">
                <a:latin typeface="Calibri" panose="020F0502020204030204" pitchFamily="34" charset="0"/>
              </a:rPr>
              <a:t>raises the salary by </a:t>
            </a:r>
            <a:r>
              <a:rPr lang="en-GB" sz="1600" b="1" i="1" dirty="0">
                <a:latin typeface="Calibri" panose="020F0502020204030204" pitchFamily="34" charset="0"/>
              </a:rPr>
              <a:t>5</a:t>
            </a:r>
            <a:r>
              <a:rPr lang="en-GB" sz="1600" i="1" dirty="0" smtClean="0">
                <a:latin typeface="Calibri" panose="020F0502020204030204" pitchFamily="34" charset="0"/>
              </a:rPr>
              <a:t>%</a:t>
            </a:r>
            <a:endParaRPr lang="en-GB" sz="600" i="1" dirty="0">
              <a:latin typeface="Comic Sans MS" pitchFamily="66" charset="0"/>
            </a:endParaRPr>
          </a:p>
          <a:p>
            <a:pPr lvl="2">
              <a:spcBef>
                <a:spcPts val="0"/>
              </a:spcBef>
              <a:buFont typeface="Wingdings" pitchFamily="2" charset="2"/>
              <a:buChar char="§"/>
            </a:pPr>
            <a:r>
              <a:rPr lang="en-GB" sz="1600" dirty="0">
                <a:latin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</a:rPr>
              <a:t>CEO.raiseSalary</a:t>
            </a:r>
            <a:r>
              <a:rPr lang="en-GB" sz="1600" dirty="0">
                <a:latin typeface="Calibri" panose="020F0502020204030204" pitchFamily="34" charset="0"/>
              </a:rPr>
              <a:t>(</a:t>
            </a:r>
            <a:r>
              <a:rPr lang="en-GB" sz="1600" b="1" dirty="0">
                <a:latin typeface="Calibri" panose="020F0502020204030204" pitchFamily="34" charset="0"/>
              </a:rPr>
              <a:t>5</a:t>
            </a:r>
            <a:r>
              <a:rPr lang="en-GB" sz="1600" dirty="0" smtClean="0">
                <a:latin typeface="Calibri" panose="020F0502020204030204" pitchFamily="34" charset="0"/>
              </a:rPr>
              <a:t>);   </a:t>
            </a:r>
            <a:r>
              <a:rPr lang="en-GB" sz="1600" i="1" dirty="0" smtClean="0">
                <a:latin typeface="Calibri" panose="020F0502020204030204" pitchFamily="34" charset="0"/>
              </a:rPr>
              <a:t>// </a:t>
            </a:r>
            <a:r>
              <a:rPr lang="en-GB" sz="1600" i="1" dirty="0">
                <a:latin typeface="Calibri" panose="020F0502020204030204" pitchFamily="34" charset="0"/>
              </a:rPr>
              <a:t>raises the salary by </a:t>
            </a:r>
            <a:r>
              <a:rPr lang="en-GB" sz="1600" b="1" i="1" dirty="0">
                <a:latin typeface="Calibri" panose="020F0502020204030204" pitchFamily="34" charset="0"/>
              </a:rPr>
              <a:t>10%</a:t>
            </a:r>
            <a:r>
              <a:rPr lang="en-GB" sz="1600" i="1" dirty="0">
                <a:latin typeface="Calibri" panose="020F0502020204030204" pitchFamily="34" charset="0"/>
              </a:rPr>
              <a:t> (5 + 0.5*10</a:t>
            </a:r>
            <a:r>
              <a:rPr lang="en-GB" sz="1600" i="1" dirty="0" smtClean="0">
                <a:latin typeface="Calibri" panose="020F0502020204030204" pitchFamily="34" charset="0"/>
              </a:rPr>
              <a:t>)</a:t>
            </a: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3200" b="1" dirty="0">
              <a:latin typeface="Calibri" panose="020F0502020204030204" pitchFamily="34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Working with Classes and Objects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13</a:t>
            </a:fld>
            <a:endParaRPr lang="en-GB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796822" y="1268760"/>
            <a:ext cx="2951642" cy="36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1600" u="none" dirty="0">
                <a:latin typeface="Calibri" panose="020F0502020204030204" pitchFamily="34" charset="0"/>
              </a:rPr>
              <a:t>class Manager </a:t>
            </a:r>
            <a:r>
              <a:rPr lang="en-GB" sz="1600" b="1" u="none" dirty="0">
                <a:latin typeface="Calibri" panose="020F0502020204030204" pitchFamily="34" charset="0"/>
              </a:rPr>
              <a:t>extends</a:t>
            </a:r>
            <a:r>
              <a:rPr lang="en-GB" sz="1600" u="none" dirty="0">
                <a:latin typeface="Calibri" panose="020F0502020204030204" pitchFamily="34" charset="0"/>
              </a:rPr>
              <a:t> Employee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403648" y="2935104"/>
            <a:ext cx="7309161" cy="186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1"/>
            <a:r>
              <a:rPr lang="en-GB" sz="1600" u="none" dirty="0" smtClean="0">
                <a:latin typeface="Calibri" panose="020F0502020204030204" pitchFamily="34" charset="0"/>
              </a:rPr>
              <a:t>public </a:t>
            </a:r>
            <a:r>
              <a:rPr lang="en-GB" sz="1600" u="none" dirty="0">
                <a:latin typeface="Calibri" panose="020F0502020204030204" pitchFamily="34" charset="0"/>
              </a:rPr>
              <a:t>Manager(String n, double s, </a:t>
            </a:r>
            <a:r>
              <a:rPr lang="en-US" sz="1600" u="none" dirty="0" err="1">
                <a:latin typeface="Calibri" panose="020F0502020204030204" pitchFamily="34" charset="0"/>
              </a:rPr>
              <a:t>int</a:t>
            </a:r>
            <a:r>
              <a:rPr lang="en-US" sz="1600" u="none" dirty="0">
                <a:latin typeface="Calibri" panose="020F0502020204030204" pitchFamily="34" charset="0"/>
              </a:rPr>
              <a:t> y</a:t>
            </a:r>
            <a:r>
              <a:rPr lang="en-GB" sz="1600" u="none" dirty="0" smtClean="0">
                <a:latin typeface="Calibri" panose="020F0502020204030204" pitchFamily="34" charset="0"/>
              </a:rPr>
              <a:t>) {  </a:t>
            </a:r>
          </a:p>
          <a:p>
            <a:pPr marL="36000" lvl="1"/>
            <a:r>
              <a:rPr lang="en-GB" sz="1600" b="1" u="none" dirty="0">
                <a:latin typeface="Calibri" panose="020F0502020204030204" pitchFamily="34" charset="0"/>
              </a:rPr>
              <a:t> </a:t>
            </a:r>
            <a:r>
              <a:rPr lang="en-GB" sz="1600" b="1" u="none" dirty="0" smtClean="0">
                <a:latin typeface="Calibri" panose="020F0502020204030204" pitchFamily="34" charset="0"/>
              </a:rPr>
              <a:t>      super</a:t>
            </a:r>
            <a:r>
              <a:rPr lang="en-GB" sz="1600" u="none" dirty="0" smtClean="0">
                <a:latin typeface="Calibri" panose="020F0502020204030204" pitchFamily="34" charset="0"/>
              </a:rPr>
              <a:t>(n</a:t>
            </a:r>
            <a:r>
              <a:rPr lang="en-GB" sz="1600" u="none" dirty="0">
                <a:latin typeface="Calibri" panose="020F0502020204030204" pitchFamily="34" charset="0"/>
              </a:rPr>
              <a:t>, s, </a:t>
            </a:r>
            <a:r>
              <a:rPr lang="en-US" sz="1600" u="none" dirty="0">
                <a:latin typeface="Calibri" panose="020F0502020204030204" pitchFamily="34" charset="0"/>
              </a:rPr>
              <a:t>y</a:t>
            </a:r>
            <a:r>
              <a:rPr lang="en-GB" sz="1600" u="none" dirty="0">
                <a:latin typeface="Calibri" panose="020F0502020204030204" pitchFamily="34" charset="0"/>
              </a:rPr>
              <a:t>);</a:t>
            </a:r>
          </a:p>
          <a:p>
            <a:pPr marL="36000" lvl="1"/>
            <a:r>
              <a:rPr lang="en-GB" sz="1600" u="none" dirty="0">
                <a:latin typeface="Calibri" panose="020F0502020204030204" pitchFamily="34" charset="0"/>
              </a:rPr>
              <a:t>      </a:t>
            </a:r>
            <a:r>
              <a:rPr lang="en-GB" sz="1600" u="none" dirty="0" err="1">
                <a:latin typeface="Calibri" panose="020F0502020204030204" pitchFamily="34" charset="0"/>
              </a:rPr>
              <a:t>secretaryName</a:t>
            </a:r>
            <a:r>
              <a:rPr lang="en-GB" sz="1600" u="none" dirty="0">
                <a:latin typeface="Calibri" panose="020F0502020204030204" pitchFamily="34" charset="0"/>
              </a:rPr>
              <a:t> = “N/A</a:t>
            </a:r>
            <a:r>
              <a:rPr lang="en-GB" sz="1600" u="none" dirty="0" smtClean="0">
                <a:latin typeface="Calibri" panose="020F0502020204030204" pitchFamily="34" charset="0"/>
              </a:rPr>
              <a:t>”;}</a:t>
            </a:r>
          </a:p>
          <a:p>
            <a:pPr marL="36000" lvl="1"/>
            <a:endParaRPr lang="en-GB" sz="300" u="none" dirty="0" smtClean="0">
              <a:latin typeface="Calibri" panose="020F0502020204030204" pitchFamily="34" charset="0"/>
            </a:endParaRPr>
          </a:p>
          <a:p>
            <a:pPr marL="36000" lvl="1"/>
            <a:r>
              <a:rPr lang="en-GB" sz="1600" u="none" dirty="0" smtClean="0">
                <a:latin typeface="Calibri" panose="020F0502020204030204" pitchFamily="34" charset="0"/>
              </a:rPr>
              <a:t>public </a:t>
            </a:r>
            <a:r>
              <a:rPr lang="en-GB" sz="1600" u="none" dirty="0">
                <a:latin typeface="Calibri" panose="020F0502020204030204" pitchFamily="34" charset="0"/>
              </a:rPr>
              <a:t>void </a:t>
            </a:r>
            <a:r>
              <a:rPr lang="en-GB" sz="1600" u="none" dirty="0" err="1">
                <a:latin typeface="Calibri" panose="020F0502020204030204" pitchFamily="34" charset="0"/>
              </a:rPr>
              <a:t>raiseSalary</a:t>
            </a:r>
            <a:r>
              <a:rPr lang="en-GB" sz="1600" u="none" dirty="0">
                <a:latin typeface="Calibri" panose="020F0502020204030204" pitchFamily="34" charset="0"/>
              </a:rPr>
              <a:t>(double </a:t>
            </a:r>
            <a:r>
              <a:rPr lang="en-GB" sz="1600" u="none" dirty="0" err="1" smtClean="0">
                <a:latin typeface="Calibri" panose="020F0502020204030204" pitchFamily="34" charset="0"/>
              </a:rPr>
              <a:t>byPercent</a:t>
            </a:r>
            <a:r>
              <a:rPr lang="en-GB" sz="1600" u="none" dirty="0" smtClean="0">
                <a:latin typeface="Calibri" panose="020F0502020204030204" pitchFamily="34" charset="0"/>
              </a:rPr>
              <a:t>) {  </a:t>
            </a:r>
            <a:r>
              <a:rPr lang="en-GB" sz="1600" i="1" u="none" dirty="0" smtClean="0">
                <a:solidFill>
                  <a:srgbClr val="808080"/>
                </a:solidFill>
                <a:latin typeface="Calibri" panose="020F0502020204030204" pitchFamily="34" charset="0"/>
              </a:rPr>
              <a:t>// add 0.5% bonus for every year of service</a:t>
            </a:r>
          </a:p>
          <a:p>
            <a:pPr marL="36000" lvl="1"/>
            <a:r>
              <a:rPr lang="en-GB" sz="1600" u="none" dirty="0" smtClean="0">
                <a:latin typeface="Calibri" panose="020F0502020204030204" pitchFamily="34" charset="0"/>
              </a:rPr>
              <a:t>      </a:t>
            </a:r>
            <a:r>
              <a:rPr lang="en-GB" sz="1600" u="none" dirty="0" err="1">
                <a:latin typeface="Calibri" panose="020F0502020204030204" pitchFamily="34" charset="0"/>
              </a:rPr>
              <a:t>int</a:t>
            </a: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US" sz="1600" u="none" dirty="0" err="1">
                <a:latin typeface="Calibri" panose="020F0502020204030204" pitchFamily="34" charset="0"/>
              </a:rPr>
              <a:t>thisYear</a:t>
            </a:r>
            <a:r>
              <a:rPr lang="en-US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>
                <a:latin typeface="Calibri" panose="020F0502020204030204" pitchFamily="34" charset="0"/>
              </a:rPr>
              <a:t>= 2005;</a:t>
            </a:r>
          </a:p>
          <a:p>
            <a:pPr marL="36000" lvl="1"/>
            <a:r>
              <a:rPr lang="en-GB" sz="1600" u="none" dirty="0">
                <a:latin typeface="Calibri" panose="020F0502020204030204" pitchFamily="34" charset="0"/>
              </a:rPr>
              <a:t>      double bonus = 0.5*(</a:t>
            </a:r>
            <a:r>
              <a:rPr lang="en-US" sz="1600" u="none" dirty="0">
                <a:latin typeface="Calibri" panose="020F0502020204030204" pitchFamily="34" charset="0"/>
              </a:rPr>
              <a:t>this</a:t>
            </a:r>
            <a:r>
              <a:rPr lang="en-GB" sz="1600" u="none" dirty="0">
                <a:latin typeface="Calibri" panose="020F0502020204030204" pitchFamily="34" charset="0"/>
              </a:rPr>
              <a:t>Year</a:t>
            </a:r>
            <a:r>
              <a:rPr lang="en-US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>
                <a:latin typeface="Calibri" panose="020F0502020204030204" pitchFamily="34" charset="0"/>
              </a:rPr>
              <a:t>-</a:t>
            </a:r>
            <a:r>
              <a:rPr lang="en-US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err="1">
                <a:latin typeface="Calibri" panose="020F0502020204030204" pitchFamily="34" charset="0"/>
              </a:rPr>
              <a:t>hireYear</a:t>
            </a:r>
            <a:r>
              <a:rPr lang="en-GB" sz="1600" u="none" dirty="0">
                <a:latin typeface="Calibri" panose="020F0502020204030204" pitchFamily="34" charset="0"/>
              </a:rPr>
              <a:t>);</a:t>
            </a:r>
          </a:p>
          <a:p>
            <a:pPr marL="36000" lvl="1"/>
            <a:r>
              <a:rPr lang="en-GB" sz="1600" u="none" dirty="0">
                <a:latin typeface="Calibri" panose="020F0502020204030204" pitchFamily="34" charset="0"/>
              </a:rPr>
              <a:t>      </a:t>
            </a:r>
            <a:r>
              <a:rPr lang="en-GB" sz="1600" b="1" u="none" dirty="0" err="1">
                <a:latin typeface="Calibri" panose="020F0502020204030204" pitchFamily="34" charset="0"/>
              </a:rPr>
              <a:t>super</a:t>
            </a:r>
            <a:r>
              <a:rPr lang="en-GB" sz="1600" u="none" dirty="0" err="1">
                <a:latin typeface="Calibri" panose="020F0502020204030204" pitchFamily="34" charset="0"/>
              </a:rPr>
              <a:t>.raiseSalary</a:t>
            </a:r>
            <a:r>
              <a:rPr lang="en-GB" sz="1600" u="none" dirty="0">
                <a:latin typeface="Calibri" panose="020F0502020204030204" pitchFamily="34" charset="0"/>
              </a:rPr>
              <a:t>(</a:t>
            </a:r>
            <a:r>
              <a:rPr lang="en-GB" sz="1600" u="none" dirty="0" err="1">
                <a:latin typeface="Calibri" panose="020F0502020204030204" pitchFamily="34" charset="0"/>
              </a:rPr>
              <a:t>byPercent</a:t>
            </a:r>
            <a:r>
              <a:rPr lang="en-GB" sz="1600" u="none" dirty="0">
                <a:latin typeface="Calibri" panose="020F0502020204030204" pitchFamily="34" charset="0"/>
              </a:rPr>
              <a:t> + bonus</a:t>
            </a:r>
            <a:r>
              <a:rPr lang="en-GB" sz="1600" u="none" dirty="0" smtClean="0">
                <a:latin typeface="Calibri" panose="020F0502020204030204" pitchFamily="34" charset="0"/>
              </a:rPr>
              <a:t>);}</a:t>
            </a:r>
            <a:endParaRPr lang="en-GB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47260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400" b="1" dirty="0" smtClean="0">
                <a:latin typeface="Calibri" panose="020F0502020204030204" pitchFamily="34" charset="0"/>
              </a:rPr>
              <a:t>Interfaces </a:t>
            </a:r>
            <a:r>
              <a:rPr lang="en-GB" sz="2400" b="1" dirty="0" smtClean="0">
                <a:latin typeface="Calibri" panose="020F0502020204030204" pitchFamily="34" charset="0"/>
              </a:rPr>
              <a:t>and Multiple Inheritance</a:t>
            </a:r>
          </a:p>
          <a:p>
            <a:pPr marL="65151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200" b="1" dirty="0" smtClean="0">
                <a:latin typeface="Calibri" panose="020F0502020204030204" pitchFamily="34" charset="0"/>
              </a:rPr>
              <a:t>Multiple Inheritance:</a:t>
            </a:r>
            <a:r>
              <a:rPr lang="en-GB" sz="2200" dirty="0" smtClean="0">
                <a:latin typeface="Calibri" panose="020F0502020204030204" pitchFamily="34" charset="0"/>
              </a:rPr>
              <a:t> </a:t>
            </a:r>
            <a:r>
              <a:rPr lang="en-GB" sz="2000" dirty="0" smtClean="0">
                <a:latin typeface="Calibri" panose="020F0502020204030204" pitchFamily="34" charset="0"/>
              </a:rPr>
              <a:t>A </a:t>
            </a:r>
            <a:r>
              <a:rPr lang="en-GB" sz="2000" dirty="0">
                <a:latin typeface="Calibri" panose="020F0502020204030204" pitchFamily="34" charset="0"/>
              </a:rPr>
              <a:t>class inherits from more than one class.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2000" b="1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3200" b="1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3200" b="1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r>
              <a:rPr lang="en-GB" sz="2000" dirty="0" smtClean="0">
                <a:latin typeface="Calibri" panose="020F0502020204030204" pitchFamily="34" charset="0"/>
              </a:rPr>
              <a:t>Java </a:t>
            </a:r>
            <a:r>
              <a:rPr lang="en-GB" sz="2000" dirty="0">
                <a:solidFill>
                  <a:srgbClr val="FF0000"/>
                </a:solidFill>
                <a:latin typeface="Calibri" panose="020F0502020204030204" pitchFamily="34" charset="0"/>
              </a:rPr>
              <a:t>doesn’t</a:t>
            </a:r>
            <a:r>
              <a:rPr lang="en-GB" sz="2000" dirty="0">
                <a:latin typeface="Calibri" panose="020F0502020204030204" pitchFamily="34" charset="0"/>
              </a:rPr>
              <a:t> allow </a:t>
            </a:r>
            <a:r>
              <a:rPr lang="en-GB" sz="2000" b="1" i="1" dirty="0">
                <a:latin typeface="Calibri" panose="020F0502020204030204" pitchFamily="34" charset="0"/>
              </a:rPr>
              <a:t>multiple inheritance</a:t>
            </a:r>
            <a:r>
              <a:rPr lang="en-GB" sz="2000" dirty="0">
                <a:latin typeface="Calibri" panose="020F0502020204030204" pitchFamily="34" charset="0"/>
              </a:rPr>
              <a:t>. It was considered very complex for compilers (as in C++) or inefficient (as in </a:t>
            </a:r>
            <a:r>
              <a:rPr lang="en-GB" sz="2000" dirty="0" err="1">
                <a:latin typeface="Calibri" panose="020F0502020204030204" pitchFamily="34" charset="0"/>
              </a:rPr>
              <a:t>Eifell</a:t>
            </a:r>
            <a:r>
              <a:rPr lang="en-GB" sz="2000" dirty="0">
                <a:latin typeface="Calibri" panose="020F0502020204030204" pitchFamily="34" charset="0"/>
              </a:rPr>
              <a:t>). 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000" dirty="0" smtClean="0">
              <a:latin typeface="Arial" charset="0"/>
            </a:endParaRPr>
          </a:p>
          <a:p>
            <a:pPr marL="393192" lvl="1" indent="0">
              <a:buNone/>
            </a:pPr>
            <a:endParaRPr lang="en-GB" sz="2000" dirty="0" smtClean="0">
              <a:latin typeface="Arial" charset="0"/>
            </a:endParaRPr>
          </a:p>
          <a:p>
            <a:pPr marL="393192" lvl="1" indent="0">
              <a:buNone/>
            </a:pPr>
            <a:endParaRPr lang="en-GB" sz="1000" dirty="0">
              <a:latin typeface="Arial" charset="0"/>
            </a:endParaRPr>
          </a:p>
          <a:p>
            <a:pPr marL="393192" lvl="1" indent="0">
              <a:buNone/>
            </a:pPr>
            <a:r>
              <a:rPr lang="en-GB" sz="2000" dirty="0">
                <a:latin typeface="Calibri" panose="020F0502020204030204" pitchFamily="34" charset="0"/>
              </a:rPr>
              <a:t>Instead, the concept of </a:t>
            </a:r>
            <a:r>
              <a:rPr lang="en-GB" sz="2000" b="1" dirty="0">
                <a:latin typeface="Calibri" panose="020F0502020204030204" pitchFamily="34" charset="0"/>
              </a:rPr>
              <a:t>interface</a:t>
            </a:r>
            <a:r>
              <a:rPr lang="en-GB" sz="2000" dirty="0">
                <a:latin typeface="Calibri" panose="020F0502020204030204" pitchFamily="34" charset="0"/>
              </a:rPr>
              <a:t> is introduced.</a:t>
            </a:r>
            <a:endParaRPr lang="en-GB" sz="2000" i="1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Working with Classes and Objects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14</a:t>
            </a:fld>
            <a:endParaRPr lang="en-GB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347864" y="4869160"/>
            <a:ext cx="333123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1" indent="0">
              <a:buNone/>
            </a:pPr>
            <a:r>
              <a:rPr lang="en-GB" sz="1600" b="1" u="none" dirty="0">
                <a:solidFill>
                  <a:srgbClr val="FF0000"/>
                </a:solidFill>
                <a:latin typeface="Calibri" panose="020F0502020204030204" pitchFamily="34" charset="0"/>
              </a:rPr>
              <a:t> class Child extends Parent1, Parent2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01963" y="1848917"/>
            <a:ext cx="1439862" cy="682599"/>
          </a:xfrm>
          <a:prstGeom prst="rect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b="1" u="none" dirty="0">
                <a:latin typeface="Calibri" panose="020F0502020204030204" pitchFamily="34" charset="0"/>
              </a:rPr>
              <a:t>Super Class</a:t>
            </a:r>
          </a:p>
          <a:p>
            <a:pPr algn="ctr">
              <a:defRPr/>
            </a:pPr>
            <a:r>
              <a:rPr lang="en-GB" b="1" u="none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Parent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725" y="1837804"/>
            <a:ext cx="1439863" cy="682599"/>
          </a:xfrm>
          <a:prstGeom prst="rect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b="1" u="none" dirty="0">
                <a:latin typeface="Calibri" panose="020F0502020204030204" pitchFamily="34" charset="0"/>
              </a:rPr>
              <a:t>Super Class</a:t>
            </a:r>
          </a:p>
          <a:p>
            <a:pPr algn="ctr">
              <a:defRPr/>
            </a:pPr>
            <a:r>
              <a:rPr lang="en-GB" b="1" u="none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Parent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152900" y="3107599"/>
            <a:ext cx="1439863" cy="681441"/>
          </a:xfrm>
          <a:prstGeom prst="rect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b="1" u="none" dirty="0">
                <a:latin typeface="Calibri" panose="020F0502020204030204" pitchFamily="34" charset="0"/>
              </a:rPr>
              <a:t>Sub Class</a:t>
            </a:r>
          </a:p>
          <a:p>
            <a:pPr algn="ctr">
              <a:defRPr/>
            </a:pPr>
            <a:r>
              <a:rPr lang="en-GB" b="1" u="none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Child</a:t>
            </a:r>
          </a:p>
        </p:txBody>
      </p:sp>
      <p:cxnSp>
        <p:nvCxnSpPr>
          <p:cNvPr id="10" name="Elbow Connector 9"/>
          <p:cNvCxnSpPr>
            <a:cxnSpLocks noChangeShapeType="1"/>
            <a:stCxn id="8" idx="2"/>
            <a:endCxn id="7" idx="2"/>
          </p:cNvCxnSpPr>
          <p:nvPr/>
        </p:nvCxnSpPr>
        <p:spPr bwMode="auto">
          <a:xfrm rot="5400000">
            <a:off x="4861720" y="1380578"/>
            <a:ext cx="11113" cy="2290763"/>
          </a:xfrm>
          <a:prstGeom prst="bentConnector3">
            <a:avLst>
              <a:gd name="adj1" fmla="val 2157050"/>
            </a:avLst>
          </a:prstGeom>
          <a:noFill/>
          <a:ln w="1905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4867275" y="2780928"/>
            <a:ext cx="13814" cy="314690"/>
          </a:xfrm>
          <a:prstGeom prst="straightConnector1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695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47260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A class </a:t>
            </a:r>
            <a:r>
              <a:rPr lang="en-GB" sz="2000" b="1" i="1" dirty="0">
                <a:latin typeface="Calibri" panose="020F0502020204030204" pitchFamily="34" charset="0"/>
              </a:rPr>
              <a:t>implementing</a:t>
            </a:r>
            <a:r>
              <a:rPr lang="en-GB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an </a:t>
            </a:r>
            <a:r>
              <a:rPr lang="en-GB" sz="2000" b="1" i="1" dirty="0">
                <a:latin typeface="Calibri" panose="020F0502020204030204" pitchFamily="34" charset="0"/>
              </a:rPr>
              <a:t>interface</a:t>
            </a:r>
            <a:r>
              <a:rPr lang="en-GB" sz="2000" dirty="0">
                <a:latin typeface="Calibri" panose="020F0502020204030204" pitchFamily="34" charset="0"/>
              </a:rPr>
              <a:t> promises to give the code of </a:t>
            </a:r>
            <a:r>
              <a:rPr lang="en-GB" sz="2000" dirty="0" smtClean="0">
                <a:latin typeface="Calibri" panose="020F0502020204030204" pitchFamily="34" charset="0"/>
              </a:rPr>
              <a:t>certain methods </a:t>
            </a:r>
            <a:r>
              <a:rPr lang="en-GB" sz="2000" dirty="0">
                <a:latin typeface="Calibri" panose="020F0502020204030204" pitchFamily="34" charset="0"/>
              </a:rPr>
              <a:t>with certain signatures. The way in which these methods </a:t>
            </a:r>
            <a:r>
              <a:rPr lang="en-GB" sz="2000" dirty="0" smtClean="0">
                <a:latin typeface="Calibri" panose="020F0502020204030204" pitchFamily="34" charset="0"/>
              </a:rPr>
              <a:t>are implemented </a:t>
            </a:r>
            <a:r>
              <a:rPr lang="en-GB" sz="2000" dirty="0">
                <a:latin typeface="Calibri" panose="020F0502020204030204" pitchFamily="34" charset="0"/>
              </a:rPr>
              <a:t>is up to the class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8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Calibri" panose="020F0502020204030204" pitchFamily="34" charset="0"/>
              </a:rPr>
              <a:t>If </a:t>
            </a:r>
            <a:r>
              <a:rPr lang="en-GB" sz="2000" dirty="0">
                <a:latin typeface="Calibri" panose="020F0502020204030204" pitchFamily="34" charset="0"/>
              </a:rPr>
              <a:t>we want to introduce pension service for example, for every employee in the company, but the type of the pension scheme might vary from a branch to the other we create a pension </a:t>
            </a:r>
            <a:r>
              <a:rPr lang="en-GB" sz="2000" dirty="0" smtClean="0">
                <a:latin typeface="Calibri" panose="020F0502020204030204" pitchFamily="34" charset="0"/>
              </a:rPr>
              <a:t>interface.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The code promises that any class that implements </a:t>
            </a:r>
            <a:r>
              <a:rPr lang="en-GB" sz="2000" dirty="0" err="1">
                <a:latin typeface="Calibri" panose="020F0502020204030204" pitchFamily="34" charset="0"/>
              </a:rPr>
              <a:t>PensionScheme</a:t>
            </a:r>
            <a:r>
              <a:rPr lang="en-GB" sz="2000" dirty="0">
                <a:latin typeface="Calibri" panose="020F0502020204030204" pitchFamily="34" charset="0"/>
              </a:rPr>
              <a:t> interface will have a </a:t>
            </a:r>
            <a:r>
              <a:rPr lang="en-GB" sz="2000" b="1" dirty="0" err="1">
                <a:latin typeface="Calibri" panose="020F0502020204030204" pitchFamily="34" charset="0"/>
              </a:rPr>
              <a:t>calculatePension</a:t>
            </a:r>
            <a:r>
              <a:rPr lang="en-GB" sz="2000" dirty="0">
                <a:latin typeface="Calibri" panose="020F0502020204030204" pitchFamily="34" charset="0"/>
              </a:rPr>
              <a:t> method that returns a </a:t>
            </a:r>
            <a:r>
              <a:rPr lang="en-US" sz="2000" dirty="0">
                <a:latin typeface="Calibri" panose="020F0502020204030204" pitchFamily="34" charset="0"/>
              </a:rPr>
              <a:t>double</a:t>
            </a:r>
            <a:r>
              <a:rPr lang="en-GB" sz="2000" dirty="0">
                <a:latin typeface="Calibri" panose="020F0502020204030204" pitchFamily="34" charset="0"/>
              </a:rPr>
              <a:t> value (the pension).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i="1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2600" b="1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3200" b="1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3200" b="1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000" dirty="0" smtClean="0">
              <a:latin typeface="Arial" charset="0"/>
            </a:endParaRPr>
          </a:p>
          <a:p>
            <a:pPr marL="393192" lvl="1" indent="0">
              <a:buNone/>
            </a:pPr>
            <a:endParaRPr lang="en-GB" sz="2000" dirty="0" smtClean="0">
              <a:latin typeface="Arial" charset="0"/>
            </a:endParaRPr>
          </a:p>
          <a:p>
            <a:pPr marL="393192" lvl="1" indent="0">
              <a:buNone/>
            </a:pPr>
            <a:endParaRPr lang="en-GB" sz="1000" dirty="0">
              <a:latin typeface="Arial" charset="0"/>
            </a:endParaRPr>
          </a:p>
          <a:p>
            <a:pPr marL="393192" lvl="1" indent="0"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Working with Classes and Objects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15</a:t>
            </a:fld>
            <a:endParaRPr lang="en-GB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059832" y="3380799"/>
            <a:ext cx="38884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1">
              <a:lnSpc>
                <a:spcPct val="150000"/>
              </a:lnSpc>
              <a:buNone/>
            </a:pPr>
            <a:r>
              <a:rPr lang="en-GB" sz="1600" u="none" dirty="0">
                <a:latin typeface="Calibri" panose="020F0502020204030204" pitchFamily="34" charset="0"/>
              </a:rPr>
              <a:t>public </a:t>
            </a:r>
            <a:r>
              <a:rPr lang="en-GB" sz="1600" b="1" u="none" dirty="0">
                <a:latin typeface="Calibri" panose="020F0502020204030204" pitchFamily="34" charset="0"/>
              </a:rPr>
              <a:t>interface</a:t>
            </a: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err="1" smtClean="0">
                <a:latin typeface="Calibri" panose="020F0502020204030204" pitchFamily="34" charset="0"/>
              </a:rPr>
              <a:t>PensionScheme</a:t>
            </a:r>
            <a:r>
              <a:rPr lang="en-GB" sz="1600" u="none" dirty="0" smtClean="0">
                <a:latin typeface="Calibri" panose="020F0502020204030204" pitchFamily="34" charset="0"/>
              </a:rPr>
              <a:t> {   </a:t>
            </a:r>
          </a:p>
          <a:p>
            <a:pPr marL="36000" lvl="1">
              <a:lnSpc>
                <a:spcPct val="150000"/>
              </a:lnSpc>
              <a:buNone/>
            </a:pP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             public </a:t>
            </a:r>
            <a:r>
              <a:rPr lang="en-GB" sz="1600" u="none" dirty="0">
                <a:latin typeface="Calibri" panose="020F0502020204030204" pitchFamily="34" charset="0"/>
              </a:rPr>
              <a:t>double </a:t>
            </a:r>
            <a:r>
              <a:rPr lang="en-GB" sz="1600" u="none" dirty="0" err="1">
                <a:latin typeface="Calibri" panose="020F0502020204030204" pitchFamily="34" charset="0"/>
              </a:rPr>
              <a:t>calculatePension</a:t>
            </a:r>
            <a:r>
              <a:rPr lang="en-GB" sz="1600" u="none" dirty="0">
                <a:latin typeface="Calibri" panose="020F0502020204030204" pitchFamily="34" charset="0"/>
              </a:rPr>
              <a:t>();</a:t>
            </a:r>
          </a:p>
          <a:p>
            <a:pPr marL="36000" lvl="1">
              <a:lnSpc>
                <a:spcPct val="150000"/>
              </a:lnSpc>
              <a:buNone/>
            </a:pPr>
            <a:r>
              <a:rPr lang="en-GB" sz="1600" u="none" dirty="0">
                <a:latin typeface="Calibri" panose="020F0502020204030204" pitchFamily="34" charset="0"/>
              </a:rPr>
              <a:t>}</a:t>
            </a:r>
            <a:endParaRPr lang="en-US" sz="1600" u="non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47260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 A class implements an interface by using the word </a:t>
            </a:r>
            <a:r>
              <a:rPr lang="en-GB" sz="2000" b="1" dirty="0">
                <a:latin typeface="Calibri" panose="020F0502020204030204" pitchFamily="34" charset="0"/>
              </a:rPr>
              <a:t>implements</a:t>
            </a:r>
            <a:r>
              <a:rPr lang="en-GB" sz="2000" dirty="0">
                <a:latin typeface="Calibri" panose="020F0502020204030204" pitchFamily="34" charset="0"/>
              </a:rPr>
              <a:t>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8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 The </a:t>
            </a:r>
            <a:r>
              <a:rPr lang="en-GB" sz="2000" i="1" dirty="0">
                <a:latin typeface="Calibri" panose="020F0502020204030204" pitchFamily="34" charset="0"/>
              </a:rPr>
              <a:t>Employee</a:t>
            </a:r>
            <a:r>
              <a:rPr lang="en-GB" sz="2000" dirty="0">
                <a:latin typeface="Calibri" panose="020F0502020204030204" pitchFamily="34" charset="0"/>
              </a:rPr>
              <a:t> class can implement the </a:t>
            </a:r>
            <a:r>
              <a:rPr lang="en-GB" sz="2000" i="1" dirty="0" err="1">
                <a:latin typeface="Calibri" panose="020F0502020204030204" pitchFamily="34" charset="0"/>
              </a:rPr>
              <a:t>pensionScheme</a:t>
            </a:r>
            <a:r>
              <a:rPr lang="en-GB" sz="2000" dirty="0">
                <a:latin typeface="Calibri" panose="020F0502020204030204" pitchFamily="34" charset="0"/>
              </a:rPr>
              <a:t> </a:t>
            </a:r>
            <a:r>
              <a:rPr lang="en-GB" sz="2000" b="1" dirty="0">
                <a:latin typeface="Calibri" panose="020F0502020204030204" pitchFamily="34" charset="0"/>
              </a:rPr>
              <a:t>interface</a:t>
            </a:r>
            <a:r>
              <a:rPr lang="en-GB" sz="2000" dirty="0">
                <a:latin typeface="Calibri" panose="020F0502020204030204" pitchFamily="34" charset="0"/>
              </a:rPr>
              <a:t> as follows: 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Java allows the implementation of multiple interfaces. </a:t>
            </a:r>
            <a:r>
              <a:rPr lang="en-GB" sz="2000" dirty="0" smtClean="0">
                <a:latin typeface="Calibri" panose="020F0502020204030204" pitchFamily="34" charset="0"/>
              </a:rPr>
              <a:t>The following syntax </a:t>
            </a:r>
            <a:r>
              <a:rPr lang="en-GB" sz="2000" dirty="0">
                <a:latin typeface="Calibri" panose="020F0502020204030204" pitchFamily="34" charset="0"/>
              </a:rPr>
              <a:t>is valid</a:t>
            </a:r>
            <a:r>
              <a:rPr lang="en-GB" sz="2000" dirty="0" smtClean="0">
                <a:latin typeface="Calibri" panose="020F0502020204030204" pitchFamily="34" charset="0"/>
              </a:rPr>
              <a:t>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200" i="1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2600" b="1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3200" b="1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3200" b="1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000" dirty="0" smtClean="0">
              <a:latin typeface="Arial" charset="0"/>
            </a:endParaRPr>
          </a:p>
          <a:p>
            <a:pPr marL="393192" lvl="1" indent="0">
              <a:buNone/>
            </a:pPr>
            <a:endParaRPr lang="en-GB" sz="2000" dirty="0" smtClean="0">
              <a:latin typeface="Arial" charset="0"/>
            </a:endParaRPr>
          </a:p>
          <a:p>
            <a:pPr marL="393192" lvl="1" indent="0">
              <a:buNone/>
            </a:pPr>
            <a:endParaRPr lang="en-GB" sz="1000" dirty="0">
              <a:latin typeface="Arial" charset="0"/>
            </a:endParaRPr>
          </a:p>
          <a:p>
            <a:pPr marL="393192" lvl="1" indent="0"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Working with Classes and Objects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16</a:t>
            </a:fld>
            <a:endParaRPr lang="en-GB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563888" y="1916832"/>
            <a:ext cx="5328592" cy="24314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1"/>
            <a:r>
              <a:rPr lang="en-GB" sz="1600" u="none" dirty="0" smtClean="0">
                <a:latin typeface="Calibri" panose="020F0502020204030204" pitchFamily="34" charset="0"/>
              </a:rPr>
              <a:t>class </a:t>
            </a:r>
            <a:r>
              <a:rPr lang="en-GB" sz="1600" u="none" dirty="0">
                <a:latin typeface="Calibri" panose="020F0502020204030204" pitchFamily="34" charset="0"/>
              </a:rPr>
              <a:t>Employee </a:t>
            </a:r>
            <a:r>
              <a:rPr lang="en-GB" sz="1600" b="1" u="none" dirty="0">
                <a:latin typeface="Calibri" panose="020F0502020204030204" pitchFamily="34" charset="0"/>
              </a:rPr>
              <a:t>implements</a:t>
            </a: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err="1">
                <a:solidFill>
                  <a:srgbClr val="003300"/>
                </a:solidFill>
                <a:latin typeface="Calibri" panose="020F0502020204030204" pitchFamily="34" charset="0"/>
              </a:rPr>
              <a:t>PensionScheme</a:t>
            </a:r>
            <a:r>
              <a:rPr lang="en-GB" sz="1600" u="none" dirty="0">
                <a:latin typeface="Calibri" panose="020F0502020204030204" pitchFamily="34" charset="0"/>
              </a:rPr>
              <a:t> </a:t>
            </a:r>
            <a:r>
              <a:rPr lang="en-GB" sz="1600" u="none" dirty="0" smtClean="0">
                <a:latin typeface="Calibri" panose="020F0502020204030204" pitchFamily="34" charset="0"/>
              </a:rPr>
              <a:t>{</a:t>
            </a:r>
          </a:p>
          <a:p>
            <a:pPr marL="36000" lvl="1"/>
            <a:r>
              <a:rPr lang="en-GB" sz="1600" u="none" dirty="0">
                <a:latin typeface="Calibri" panose="020F0502020204030204" pitchFamily="34" charset="0"/>
              </a:rPr>
              <a:t>	</a:t>
            </a:r>
            <a:r>
              <a:rPr lang="en-GB" sz="1600" u="none" dirty="0" smtClean="0">
                <a:latin typeface="Calibri" panose="020F0502020204030204" pitchFamily="34" charset="0"/>
              </a:rPr>
              <a:t>	public </a:t>
            </a:r>
            <a:r>
              <a:rPr lang="en-GB" sz="1600" u="none" dirty="0">
                <a:latin typeface="Calibri" panose="020F0502020204030204" pitchFamily="34" charset="0"/>
              </a:rPr>
              <a:t>Employee(String n, double s, Day d</a:t>
            </a:r>
            <a:r>
              <a:rPr lang="en-GB" sz="1600" u="none" dirty="0" smtClean="0">
                <a:latin typeface="Calibri" panose="020F0502020204030204" pitchFamily="34" charset="0"/>
              </a:rPr>
              <a:t>){   </a:t>
            </a:r>
            <a:r>
              <a:rPr lang="en-US" sz="1600" u="none" dirty="0" smtClean="0">
                <a:latin typeface="Calibri" panose="020F0502020204030204" pitchFamily="34" charset="0"/>
              </a:rPr>
              <a:t>  	</a:t>
            </a:r>
            <a:r>
              <a:rPr lang="en-GB" sz="1600" u="none" dirty="0" smtClean="0">
                <a:latin typeface="Calibri" panose="020F0502020204030204" pitchFamily="34" charset="0"/>
              </a:rPr>
              <a:t>. </a:t>
            </a:r>
            <a:r>
              <a:rPr lang="en-GB" sz="1600" u="none" dirty="0">
                <a:latin typeface="Calibri" panose="020F0502020204030204" pitchFamily="34" charset="0"/>
              </a:rPr>
              <a:t>. . </a:t>
            </a:r>
          </a:p>
          <a:p>
            <a:pPr marL="36000" lvl="1"/>
            <a:r>
              <a:rPr lang="en-GB" sz="1600" u="none" dirty="0">
                <a:latin typeface="Calibri" panose="020F0502020204030204" pitchFamily="34" charset="0"/>
              </a:rPr>
              <a:t>	    </a:t>
            </a:r>
            <a:r>
              <a:rPr lang="en-US" sz="1600" u="none" dirty="0">
                <a:latin typeface="Calibri" panose="020F0502020204030204" pitchFamily="34" charset="0"/>
              </a:rPr>
              <a:t>  </a:t>
            </a:r>
            <a:r>
              <a:rPr lang="en-US" sz="1600" u="none" dirty="0" smtClean="0">
                <a:latin typeface="Calibri" panose="020F0502020204030204" pitchFamily="34" charset="0"/>
              </a:rPr>
              <a:t>	</a:t>
            </a:r>
            <a:r>
              <a:rPr lang="en-GB" sz="1600" u="none" dirty="0" smtClean="0">
                <a:latin typeface="Calibri" panose="020F0502020204030204" pitchFamily="34" charset="0"/>
              </a:rPr>
              <a:t>. </a:t>
            </a:r>
            <a:r>
              <a:rPr lang="en-GB" sz="1600" u="none" dirty="0">
                <a:latin typeface="Calibri" panose="020F0502020204030204" pitchFamily="34" charset="0"/>
              </a:rPr>
              <a:t>. . </a:t>
            </a:r>
            <a:endParaRPr lang="en-GB" sz="1600" u="none" dirty="0" smtClean="0">
              <a:latin typeface="Calibri" panose="020F0502020204030204" pitchFamily="34" charset="0"/>
            </a:endParaRPr>
          </a:p>
          <a:p>
            <a:pPr marL="36000" lvl="1"/>
            <a:endParaRPr lang="en-GB" sz="800" u="none" dirty="0">
              <a:latin typeface="Calibri" panose="020F0502020204030204" pitchFamily="34" charset="0"/>
            </a:endParaRPr>
          </a:p>
          <a:p>
            <a:pPr marL="36000" lvl="1"/>
            <a:r>
              <a:rPr lang="en-GB" sz="1600" u="none" dirty="0">
                <a:latin typeface="Calibri" panose="020F0502020204030204" pitchFamily="34" charset="0"/>
              </a:rPr>
              <a:t>	</a:t>
            </a:r>
            <a:r>
              <a:rPr lang="en-US" sz="1600" u="none" dirty="0">
                <a:latin typeface="Calibri" panose="020F0502020204030204" pitchFamily="34" charset="0"/>
              </a:rPr>
              <a:t>      </a:t>
            </a:r>
            <a:r>
              <a:rPr lang="en-GB" sz="1600" u="none" dirty="0">
                <a:latin typeface="Calibri" panose="020F0502020204030204" pitchFamily="34" charset="0"/>
              </a:rPr>
              <a:t>public double </a:t>
            </a:r>
            <a:r>
              <a:rPr lang="en-GB" sz="1600" u="none" dirty="0" err="1">
                <a:solidFill>
                  <a:srgbClr val="003300"/>
                </a:solidFill>
                <a:latin typeface="Calibri" panose="020F0502020204030204" pitchFamily="34" charset="0"/>
              </a:rPr>
              <a:t>calculatePension</a:t>
            </a:r>
            <a:r>
              <a:rPr lang="en-GB" sz="1600" u="none" dirty="0">
                <a:latin typeface="Calibri" panose="020F0502020204030204" pitchFamily="34" charset="0"/>
              </a:rPr>
              <a:t>()</a:t>
            </a:r>
          </a:p>
          <a:p>
            <a:pPr marL="36000" lvl="1"/>
            <a:r>
              <a:rPr lang="en-US" sz="1600" u="none" dirty="0">
                <a:latin typeface="Calibri" panose="020F0502020204030204" pitchFamily="34" charset="0"/>
              </a:rPr>
              <a:t>	      </a:t>
            </a:r>
            <a:r>
              <a:rPr lang="en-GB" sz="1600" u="none" dirty="0">
                <a:latin typeface="Calibri" panose="020F0502020204030204" pitchFamily="34" charset="0"/>
              </a:rPr>
              <a:t>{   . . . </a:t>
            </a:r>
          </a:p>
          <a:p>
            <a:pPr marL="36000" lvl="1"/>
            <a:r>
              <a:rPr lang="en-GB" sz="1600" u="none" dirty="0">
                <a:latin typeface="Calibri" panose="020F0502020204030204" pitchFamily="34" charset="0"/>
              </a:rPr>
              <a:t>	</a:t>
            </a:r>
            <a:r>
              <a:rPr lang="en-US" sz="1600" u="none" dirty="0">
                <a:latin typeface="Calibri" panose="020F0502020204030204" pitchFamily="34" charset="0"/>
              </a:rPr>
              <a:t>          </a:t>
            </a:r>
            <a:r>
              <a:rPr lang="en-GB" sz="1600" u="none" dirty="0">
                <a:latin typeface="Calibri" panose="020F0502020204030204" pitchFamily="34" charset="0"/>
              </a:rPr>
              <a:t>. . .</a:t>
            </a:r>
            <a:r>
              <a:rPr lang="en-US" sz="1600" u="none" dirty="0">
                <a:latin typeface="Calibri" panose="020F0502020204030204" pitchFamily="34" charset="0"/>
              </a:rPr>
              <a:t>   </a:t>
            </a:r>
            <a:r>
              <a:rPr lang="en-GB" sz="1600" i="1" u="none" dirty="0">
                <a:latin typeface="Calibri" panose="020F0502020204030204" pitchFamily="34" charset="0"/>
              </a:rPr>
              <a:t>// implementation of the method</a:t>
            </a:r>
            <a:endParaRPr lang="en-US" sz="1600" i="1" u="none" dirty="0">
              <a:latin typeface="Calibri" panose="020F0502020204030204" pitchFamily="34" charset="0"/>
            </a:endParaRPr>
          </a:p>
          <a:p>
            <a:pPr marL="36000" lvl="1"/>
            <a:r>
              <a:rPr lang="en-US" sz="1600" i="1" u="none" dirty="0">
                <a:latin typeface="Calibri" panose="020F0502020204030204" pitchFamily="34" charset="0"/>
              </a:rPr>
              <a:t>	      </a:t>
            </a:r>
            <a:r>
              <a:rPr lang="en-GB" sz="1600" u="none" dirty="0">
                <a:latin typeface="Calibri" panose="020F0502020204030204" pitchFamily="34" charset="0"/>
              </a:rPr>
              <a:t>}</a:t>
            </a:r>
            <a:endParaRPr lang="en-US" sz="1600" u="none" dirty="0">
              <a:latin typeface="Calibri" panose="020F0502020204030204" pitchFamily="34" charset="0"/>
            </a:endParaRPr>
          </a:p>
          <a:p>
            <a:pPr marL="36000" lvl="1"/>
            <a:r>
              <a:rPr lang="en-US" sz="1600" u="none" dirty="0">
                <a:latin typeface="Calibri" panose="020F0502020204030204" pitchFamily="34" charset="0"/>
              </a:rPr>
              <a:t>}</a:t>
            </a:r>
            <a:endParaRPr lang="en-GB" sz="1600" u="none" dirty="0">
              <a:latin typeface="Calibri" panose="020F050202020403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03848" y="5580529"/>
            <a:ext cx="56886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000" lvl="1"/>
            <a:r>
              <a:rPr lang="en-GB" sz="1600" u="none" dirty="0">
                <a:latin typeface="Calibri" panose="020F0502020204030204" pitchFamily="34" charset="0"/>
              </a:rPr>
              <a:t>class Employee implements </a:t>
            </a:r>
            <a:r>
              <a:rPr lang="en-GB" sz="1600" u="none" dirty="0" err="1">
                <a:latin typeface="Calibri" panose="020F0502020204030204" pitchFamily="34" charset="0"/>
              </a:rPr>
              <a:t>PensionScheme</a:t>
            </a:r>
            <a:r>
              <a:rPr lang="en-GB" sz="1600" u="none" dirty="0">
                <a:latin typeface="Calibri" panose="020F0502020204030204" pitchFamily="34" charset="0"/>
              </a:rPr>
              <a:t>, </a:t>
            </a:r>
            <a:r>
              <a:rPr lang="en-GB" sz="1600" u="none" dirty="0" err="1">
                <a:latin typeface="Calibri" panose="020F0502020204030204" pitchFamily="34" charset="0"/>
              </a:rPr>
              <a:t>XmasBonus</a:t>
            </a:r>
            <a:endParaRPr lang="en-GB" sz="1600" u="none" dirty="0">
              <a:latin typeface="Calibri" panose="020F0502020204030204" pitchFamily="34" charset="0"/>
            </a:endParaRPr>
          </a:p>
          <a:p>
            <a:pPr marL="36000" lvl="1"/>
            <a:r>
              <a:rPr lang="en-GB" sz="1600" u="none" dirty="0">
                <a:latin typeface="Calibri" panose="020F0502020204030204" pitchFamily="34" charset="0"/>
              </a:rPr>
              <a:t>class </a:t>
            </a:r>
            <a:r>
              <a:rPr lang="en-GB" sz="1600" b="1" u="none" dirty="0">
                <a:latin typeface="Calibri" panose="020F0502020204030204" pitchFamily="34" charset="0"/>
              </a:rPr>
              <a:t>Child</a:t>
            </a:r>
            <a:r>
              <a:rPr lang="en-GB" sz="1600" u="none" dirty="0">
                <a:latin typeface="Calibri" panose="020F0502020204030204" pitchFamily="34" charset="0"/>
              </a:rPr>
              <a:t> implements </a:t>
            </a:r>
            <a:r>
              <a:rPr lang="en-GB" sz="1600" b="1" u="none" dirty="0">
                <a:latin typeface="Calibri" panose="020F0502020204030204" pitchFamily="34" charset="0"/>
              </a:rPr>
              <a:t>Parent1</a:t>
            </a:r>
            <a:r>
              <a:rPr lang="en-GB" sz="1600" u="none" dirty="0">
                <a:latin typeface="Calibri" panose="020F0502020204030204" pitchFamily="34" charset="0"/>
              </a:rPr>
              <a:t>, </a:t>
            </a:r>
            <a:r>
              <a:rPr lang="en-GB" sz="1600" b="1" u="none" dirty="0">
                <a:latin typeface="Calibri" panose="020F0502020204030204" pitchFamily="34" charset="0"/>
              </a:rPr>
              <a:t>Parent2</a:t>
            </a:r>
          </a:p>
        </p:txBody>
      </p:sp>
    </p:spTree>
    <p:extLst>
      <p:ext uri="{BB962C8B-B14F-4D97-AF65-F5344CB8AC3E}">
        <p14:creationId xmlns:p14="http://schemas.microsoft.com/office/powerpoint/2010/main" val="36750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>
                <a:latin typeface="Calibri" panose="020F0502020204030204" pitchFamily="34" charset="0"/>
              </a:rPr>
              <a:t>Principles of Object Oriented Programming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Object Oriented Requirements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Object Oriented in Java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>
                <a:latin typeface="Calibri" panose="020F0502020204030204" pitchFamily="34" charset="0"/>
              </a:rPr>
              <a:t>Working with Classes and Objects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Using Existing Classes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Constructing New Classes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Calibri" panose="020F0502020204030204" pitchFamily="34" charset="0"/>
              </a:rPr>
              <a:t>Super-classes and Sub-classes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>
                <a:latin typeface="Calibri" panose="020F0502020204030204" pitchFamily="34" charset="0"/>
              </a:rPr>
              <a:t>Interfaces and Multiple Inheritance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2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Outline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Java is totally object-oriented programming Language. To understand Java, one must comprehend the basic principles of OOP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  <a:endParaRPr lang="en-GB" sz="2000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en-GB" sz="100" dirty="0" smtClean="0">
              <a:latin typeface="Calibri" panose="020F0502020204030204" pitchFamily="34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sz="2200" b="1" dirty="0" smtClean="0">
                <a:latin typeface="Calibri" panose="020F0502020204030204" pitchFamily="34" charset="0"/>
              </a:rPr>
              <a:t>Objects - </a:t>
            </a:r>
            <a:r>
              <a:rPr lang="en-US" sz="2000" dirty="0" smtClean="0">
                <a:latin typeface="Calibri" panose="020F0502020204030204" pitchFamily="34" charset="0"/>
              </a:rPr>
              <a:t>are </a:t>
            </a:r>
            <a:r>
              <a:rPr lang="en-US" sz="2000" b="1" dirty="0" smtClean="0">
                <a:latin typeface="Calibri" panose="020F0502020204030204" pitchFamily="34" charset="0"/>
              </a:rPr>
              <a:t>basic runtime entity </a:t>
            </a:r>
            <a:r>
              <a:rPr lang="en-US" sz="2000" dirty="0" smtClean="0">
                <a:latin typeface="Calibri" panose="020F0502020204030204" pitchFamily="34" charset="0"/>
              </a:rPr>
              <a:t>in an object oriented system. It is a real world entity </a:t>
            </a:r>
            <a:r>
              <a:rPr lang="en-US" sz="2000" b="1" dirty="0" smtClean="0">
                <a:latin typeface="Calibri" panose="020F0502020204030204" pitchFamily="34" charset="0"/>
              </a:rPr>
              <a:t>with a bundle of related state and behavior</a:t>
            </a:r>
            <a:r>
              <a:rPr lang="en-US" sz="2000" dirty="0" smtClean="0">
                <a:latin typeface="Calibri" panose="020F0502020204030204" pitchFamily="34" charset="0"/>
              </a:rPr>
              <a:t>. Object is an </a:t>
            </a:r>
            <a:r>
              <a:rPr lang="en-US" sz="2000" b="1" dirty="0" smtClean="0">
                <a:latin typeface="Calibri" panose="020F0502020204030204" pitchFamily="34" charset="0"/>
              </a:rPr>
              <a:t>instance of Class</a:t>
            </a:r>
            <a:r>
              <a:rPr lang="en-US" sz="2000" dirty="0" smtClean="0">
                <a:latin typeface="Calibri" panose="020F0502020204030204" pitchFamily="34" charset="0"/>
              </a:rPr>
              <a:t>, We can access Class Member using its Object. </a:t>
            </a: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                    </a:t>
            </a: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</a:rPr>
              <a:t>     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</a:rPr>
              <a:t>e.g. </a:t>
            </a:r>
            <a:r>
              <a:rPr lang="en-US" b="1" dirty="0" smtClean="0">
                <a:latin typeface="Calibri" panose="020F0502020204030204" pitchFamily="34" charset="0"/>
              </a:rPr>
              <a:t>person</a:t>
            </a:r>
            <a:r>
              <a:rPr lang="en-US" dirty="0" smtClean="0">
                <a:latin typeface="Arial" charset="0"/>
              </a:rPr>
              <a:t> </a:t>
            </a:r>
            <a:endParaRPr lang="en-US" dirty="0" smtClean="0">
              <a:latin typeface="Arial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sz="22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               </a:t>
            </a:r>
            <a:endParaRPr lang="en-US" sz="2200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sz="2200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                      </a:t>
            </a:r>
            <a:r>
              <a:rPr lang="en-US" sz="22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name</a:t>
            </a:r>
            <a:r>
              <a:rPr lang="en-US" sz="22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, DOB, …</a:t>
            </a: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</a:rPr>
              <a:t>                    </a:t>
            </a: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           eats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, works, sleeps, </a:t>
            </a:r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…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OOP Principles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55776" y="3759423"/>
            <a:ext cx="936104" cy="46166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i="1" u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Fields  </a:t>
            </a:r>
            <a:endParaRPr lang="en-GB" sz="2400" i="1" u="none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930" y="4839543"/>
            <a:ext cx="1296143" cy="46166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i="1" u="none" dirty="0" smtClean="0">
                <a:solidFill>
                  <a:srgbClr val="FF0000"/>
                </a:solidFill>
                <a:latin typeface="Calibri" panose="020F0502020204030204" pitchFamily="34" charset="0"/>
              </a:rPr>
              <a:t>methods</a:t>
            </a:r>
            <a:endParaRPr lang="en-GB" sz="2400" i="1" u="none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3728" y="4230936"/>
            <a:ext cx="1680549" cy="35019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691679" y="5311056"/>
            <a:ext cx="2544645" cy="35019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38" y="3068960"/>
            <a:ext cx="3817734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596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4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latin typeface="Calibri" panose="020F0502020204030204" pitchFamily="34" charset="0"/>
                <a:ea typeface="Segoe UI Symbol" pitchFamily="34" charset="0"/>
                <a:cs typeface="Segoe UI Symbol" pitchFamily="34" charset="0"/>
              </a:rPr>
              <a:t>Class -</a:t>
            </a:r>
            <a:r>
              <a:rPr lang="en-US" sz="2200" dirty="0" smtClean="0">
                <a:latin typeface="Calibri" panose="020F0502020204030204" pitchFamily="34" charset="0"/>
                <a:ea typeface="Segoe UI Symbol" pitchFamily="34" charset="0"/>
                <a:cs typeface="Segoe UI Symbol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Segoe UI Symbol" pitchFamily="34" charset="0"/>
                <a:cs typeface="Segoe UI Symbol" pitchFamily="34" charset="0"/>
              </a:rPr>
              <a:t>A prototype </a:t>
            </a:r>
            <a:r>
              <a:rPr lang="en-US" sz="2000" dirty="0">
                <a:latin typeface="Calibri" panose="020F0502020204030204" pitchFamily="34" charset="0"/>
                <a:ea typeface="Segoe UI Symbol" pitchFamily="34" charset="0"/>
                <a:cs typeface="Segoe UI Symbol" pitchFamily="34" charset="0"/>
              </a:rPr>
              <a:t>from which objects are created. In fact, objects are variables of the type class </a:t>
            </a:r>
            <a:r>
              <a:rPr lang="en-US" sz="2000" dirty="0" smtClean="0">
                <a:latin typeface="Calibri" panose="020F0502020204030204" pitchFamily="34" charset="0"/>
                <a:ea typeface="Segoe UI Symbol" pitchFamily="34" charset="0"/>
                <a:cs typeface="Segoe UI Symbol" pitchFamily="34" charset="0"/>
              </a:rPr>
              <a:t>e.g. objects </a:t>
            </a:r>
            <a:r>
              <a:rPr lang="en-US" sz="2000" dirty="0">
                <a:latin typeface="Calibri" panose="020F0502020204030204" pitchFamily="34" charset="0"/>
                <a:ea typeface="Segoe UI Symbol" pitchFamily="34" charset="0"/>
                <a:cs typeface="Segoe UI Symbol" pitchFamily="34" charset="0"/>
              </a:rPr>
              <a:t>Blue, Green and Red belongs to Class </a:t>
            </a:r>
            <a:r>
              <a:rPr lang="en-US" sz="2000" dirty="0" err="1" smtClean="0">
                <a:latin typeface="Calibri" panose="020F0502020204030204" pitchFamily="34" charset="0"/>
                <a:ea typeface="Segoe UI Symbol" pitchFamily="34" charset="0"/>
                <a:cs typeface="Segoe UI Symbol" pitchFamily="34" charset="0"/>
              </a:rPr>
              <a:t>Colour</a:t>
            </a:r>
            <a:endParaRPr lang="en-US" sz="2000" dirty="0">
              <a:latin typeface="Calibri" panose="020F0502020204030204" pitchFamily="34" charset="0"/>
              <a:ea typeface="Segoe UI Symbol" pitchFamily="34" charset="0"/>
              <a:cs typeface="Segoe UI Symbol" pitchFamily="34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endParaRPr lang="en-US" sz="2200" dirty="0" smtClean="0">
              <a:latin typeface="Calibri" panose="020F0502020204030204" pitchFamily="34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endParaRPr lang="en-US" sz="2200" dirty="0" smtClean="0">
              <a:latin typeface="Calibri" panose="020F0502020204030204" pitchFamily="34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 smtClean="0">
              <a:latin typeface="Arial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 smtClean="0">
              <a:latin typeface="Arial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OOP Principles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4</a:t>
            </a:fld>
            <a:endParaRPr lang="en-GB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9672" y="2276871"/>
            <a:ext cx="2719388" cy="1440161"/>
          </a:xfrm>
          <a:prstGeom prst="rect">
            <a:avLst/>
          </a:prstGeom>
          <a:noFill/>
          <a:ln w="12700" cap="sq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sng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835696" y="2421707"/>
            <a:ext cx="746125" cy="503237"/>
          </a:xfrm>
          <a:prstGeom prst="ellipse">
            <a:avLst/>
          </a:prstGeom>
          <a:solidFill>
            <a:srgbClr val="0099CC"/>
          </a:solidFill>
          <a:ln w="12700" cap="sq" algn="ctr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Blue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529731" y="2780928"/>
            <a:ext cx="746125" cy="503238"/>
          </a:xfrm>
          <a:prstGeom prst="ellipse">
            <a:avLst/>
          </a:prstGeom>
          <a:solidFill>
            <a:srgbClr val="00B050"/>
          </a:solidFill>
          <a:ln w="12700" cap="sq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Green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75856" y="3140968"/>
            <a:ext cx="746125" cy="504825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Red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18193" y="2235026"/>
            <a:ext cx="814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Colour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03048"/>
            <a:ext cx="2686819" cy="1483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60" y="4215358"/>
            <a:ext cx="1828800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9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3285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latin typeface="Calibri" panose="020F0502020204030204" pitchFamily="34" charset="0"/>
              </a:rPr>
              <a:t>What are the OOP Requirements for </a:t>
            </a:r>
            <a:r>
              <a:rPr lang="en-GB" sz="2400" b="1" dirty="0" smtClean="0">
                <a:latin typeface="Calibri" panose="020F0502020204030204" pitchFamily="34" charset="0"/>
              </a:rPr>
              <a:t>Classes?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200" b="1" dirty="0" smtClean="0">
                <a:latin typeface="Calibri" panose="020F0502020204030204" pitchFamily="34" charset="0"/>
              </a:rPr>
              <a:t>Inheritance:</a:t>
            </a:r>
          </a:p>
          <a:p>
            <a:pPr marL="393192" lvl="1" indent="0">
              <a:lnSpc>
                <a:spcPct val="110000"/>
              </a:lnSpc>
              <a:buNone/>
            </a:pPr>
            <a:r>
              <a:rPr lang="en-GB" sz="2000" dirty="0" smtClean="0">
                <a:latin typeface="Calibri" panose="020F0502020204030204" pitchFamily="34" charset="0"/>
              </a:rPr>
              <a:t>Inheritance </a:t>
            </a:r>
            <a:r>
              <a:rPr lang="en-GB" sz="2000" dirty="0">
                <a:latin typeface="Calibri" panose="020F0502020204030204" pitchFamily="34" charset="0"/>
              </a:rPr>
              <a:t>is the process by which objects of one c</a:t>
            </a:r>
            <a:r>
              <a:rPr lang="en-GB" sz="2000" dirty="0" smtClean="0">
                <a:latin typeface="Calibri" panose="020F0502020204030204" pitchFamily="34" charset="0"/>
              </a:rPr>
              <a:t>lass </a:t>
            </a:r>
            <a:r>
              <a:rPr lang="en-GB" sz="2000" dirty="0">
                <a:latin typeface="Calibri" panose="020F0502020204030204" pitchFamily="34" charset="0"/>
              </a:rPr>
              <a:t>acquire </a:t>
            </a:r>
            <a:r>
              <a:rPr lang="en-GB" sz="2000" dirty="0" smtClean="0">
                <a:latin typeface="Calibri" panose="020F0502020204030204" pitchFamily="34" charset="0"/>
              </a:rPr>
              <a:t> feature </a:t>
            </a:r>
            <a:r>
              <a:rPr lang="en-GB" sz="2000" dirty="0">
                <a:latin typeface="Calibri" panose="020F0502020204030204" pitchFamily="34" charset="0"/>
              </a:rPr>
              <a:t>of object of another </a:t>
            </a:r>
            <a:r>
              <a:rPr lang="en-GB" sz="2000" dirty="0" smtClean="0">
                <a:latin typeface="Calibri" panose="020F0502020204030204" pitchFamily="34" charset="0"/>
              </a:rPr>
              <a:t>class</a:t>
            </a:r>
          </a:p>
          <a:p>
            <a:pPr marL="393192" lvl="1" indent="0">
              <a:lnSpc>
                <a:spcPct val="110000"/>
              </a:lnSpc>
              <a:buNone/>
            </a:pPr>
            <a:endParaRPr lang="en-GB" sz="2200" dirty="0">
              <a:latin typeface="Calibri" panose="020F0502020204030204" pitchFamily="34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endParaRPr lang="en-US" sz="2200" dirty="0" smtClean="0">
              <a:latin typeface="Calibri" panose="020F0502020204030204" pitchFamily="34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endParaRPr lang="en-US" sz="2200" dirty="0" smtClean="0">
              <a:latin typeface="Calibri" panose="020F0502020204030204" pitchFamily="34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 smtClean="0">
              <a:latin typeface="Arial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200" b="1" dirty="0" smtClean="0">
                <a:latin typeface="Calibri" panose="020F0502020204030204" pitchFamily="34" charset="0"/>
              </a:rPr>
              <a:t>Polymorphism</a:t>
            </a:r>
            <a:r>
              <a:rPr lang="en-GB" sz="2200" b="1" dirty="0">
                <a:latin typeface="Calibri" panose="020F0502020204030204" pitchFamily="34" charset="0"/>
              </a:rPr>
              <a:t>: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en-GB" sz="2000" dirty="0" smtClean="0">
                <a:latin typeface="Calibri" panose="020F0502020204030204" pitchFamily="34" charset="0"/>
              </a:rPr>
              <a:t>     the </a:t>
            </a:r>
            <a:r>
              <a:rPr lang="en-GB" sz="2000" dirty="0">
                <a:latin typeface="Calibri" panose="020F0502020204030204" pitchFamily="34" charset="0"/>
              </a:rPr>
              <a:t>ability to take more than one form</a:t>
            </a: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 smtClean="0">
              <a:latin typeface="Arial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OOP Requirements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5</a:t>
            </a:fld>
            <a:endParaRPr lang="en-GB"/>
          </a:p>
        </p:txBody>
      </p:sp>
      <p:sp>
        <p:nvSpPr>
          <p:cNvPr id="17" name="Rectangle 16"/>
          <p:cNvSpPr/>
          <p:nvPr/>
        </p:nvSpPr>
        <p:spPr bwMode="auto">
          <a:xfrm>
            <a:off x="1547664" y="2646437"/>
            <a:ext cx="1223963" cy="649288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en-GB" sz="2200" b="1" u="none" dirty="0">
                <a:latin typeface="Calibri" panose="020F0502020204030204" pitchFamily="34" charset="0"/>
              </a:rPr>
              <a:t>Vehicle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011266" y="2636912"/>
            <a:ext cx="1223962" cy="64770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en-GB" sz="2200" b="1" u="none" dirty="0">
                <a:solidFill>
                  <a:srgbClr val="FF0000"/>
                </a:solidFill>
                <a:latin typeface="Calibri" panose="020F0502020204030204" pitchFamily="34" charset="0"/>
              </a:rPr>
              <a:t>Car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444208" y="2636912"/>
            <a:ext cx="1223962" cy="64770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en-GB" sz="2200" b="1" u="none" dirty="0">
                <a:solidFill>
                  <a:srgbClr val="00B050"/>
                </a:solidFill>
                <a:latin typeface="Calibri" panose="020F0502020204030204" pitchFamily="34" charset="0"/>
              </a:rPr>
              <a:t>Race </a:t>
            </a:r>
            <a:r>
              <a:rPr lang="en-GB" sz="2200" b="1" u="none" dirty="0" smtClean="0">
                <a:solidFill>
                  <a:srgbClr val="00B050"/>
                </a:solidFill>
                <a:latin typeface="Calibri" panose="020F0502020204030204" pitchFamily="34" charset="0"/>
              </a:rPr>
              <a:t>Car</a:t>
            </a:r>
            <a:endParaRPr lang="en-GB" sz="2200" b="1" u="none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 noChangeShapeType="1"/>
            <a:stCxn id="17" idx="3"/>
          </p:cNvCxnSpPr>
          <p:nvPr/>
        </p:nvCxnSpPr>
        <p:spPr bwMode="auto">
          <a:xfrm>
            <a:off x="2771627" y="2971081"/>
            <a:ext cx="1239639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18" idx="3"/>
            <a:endCxn id="19" idx="1"/>
          </p:cNvCxnSpPr>
          <p:nvPr/>
        </p:nvCxnSpPr>
        <p:spPr bwMode="auto">
          <a:xfrm>
            <a:off x="5235228" y="2960762"/>
            <a:ext cx="1208980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579858" y="3429000"/>
            <a:ext cx="207265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400" u="none" dirty="0" smtClean="0">
                <a:latin typeface="Calibri" panose="020F0502020204030204" pitchFamily="34" charset="0"/>
              </a:rPr>
              <a:t>class </a:t>
            </a:r>
            <a:r>
              <a:rPr lang="en-GB" sz="1400" b="1" u="none" dirty="0">
                <a:solidFill>
                  <a:srgbClr val="FF0000"/>
                </a:solidFill>
                <a:latin typeface="Calibri" panose="020F0502020204030204" pitchFamily="34" charset="0"/>
              </a:rPr>
              <a:t>Car</a:t>
            </a:r>
            <a:r>
              <a:rPr lang="en-GB" sz="1400" u="non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1400" u="none" dirty="0">
                <a:latin typeface="Calibri" panose="020F0502020204030204" pitchFamily="34" charset="0"/>
              </a:rPr>
              <a:t>extends </a:t>
            </a:r>
            <a:r>
              <a:rPr lang="en-GB" sz="1400" b="1" u="none" dirty="0">
                <a:latin typeface="Calibri" panose="020F0502020204030204" pitchFamily="34" charset="0"/>
              </a:rPr>
              <a:t>Vehicle</a:t>
            </a:r>
            <a:r>
              <a:rPr lang="en-GB" sz="1400" u="none" dirty="0">
                <a:latin typeface="Calibri" panose="020F0502020204030204" pitchFamily="34" charset="0"/>
              </a:rPr>
              <a:t>{ </a:t>
            </a:r>
            <a:r>
              <a:rPr lang="en-GB" sz="1400" u="none" dirty="0" smtClean="0">
                <a:latin typeface="Calibri" panose="020F0502020204030204" pitchFamily="34" charset="0"/>
              </a:rPr>
              <a:t>…</a:t>
            </a:r>
          </a:p>
          <a:p>
            <a:r>
              <a:rPr lang="en-GB" sz="1400" u="none" dirty="0" smtClean="0">
                <a:latin typeface="Calibri" panose="020F0502020204030204" pitchFamily="34" charset="0"/>
              </a:rPr>
              <a:t>}</a:t>
            </a:r>
            <a:endParaRPr lang="en-GB" sz="1400" u="none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6069" y="3429000"/>
            <a:ext cx="216024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400" u="none" dirty="0" smtClean="0">
                <a:latin typeface="Calibri" panose="020F0502020204030204" pitchFamily="34" charset="0"/>
              </a:rPr>
              <a:t>class </a:t>
            </a:r>
            <a:r>
              <a:rPr lang="en-GB" sz="1400" b="1" u="none" dirty="0" err="1">
                <a:solidFill>
                  <a:srgbClr val="00B050"/>
                </a:solidFill>
                <a:latin typeface="Calibri" panose="020F0502020204030204" pitchFamily="34" charset="0"/>
              </a:rPr>
              <a:t>RaceCar</a:t>
            </a:r>
            <a:r>
              <a:rPr lang="en-GB" sz="1400" u="none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GB" sz="1400" u="none" dirty="0">
                <a:latin typeface="Calibri" panose="020F0502020204030204" pitchFamily="34" charset="0"/>
              </a:rPr>
              <a:t>extends </a:t>
            </a:r>
            <a:r>
              <a:rPr lang="en-GB" sz="1400" b="1" u="none" dirty="0">
                <a:solidFill>
                  <a:srgbClr val="FF0000"/>
                </a:solidFill>
                <a:latin typeface="Calibri" panose="020F0502020204030204" pitchFamily="34" charset="0"/>
              </a:rPr>
              <a:t>Car</a:t>
            </a:r>
            <a:r>
              <a:rPr lang="en-GB" sz="1400" u="none" dirty="0">
                <a:latin typeface="Calibri" panose="020F0502020204030204" pitchFamily="34" charset="0"/>
              </a:rPr>
              <a:t>{ </a:t>
            </a:r>
            <a:r>
              <a:rPr lang="en-GB" sz="1400" u="none" dirty="0" smtClean="0">
                <a:latin typeface="Calibri" panose="020F0502020204030204" pitchFamily="34" charset="0"/>
              </a:rPr>
              <a:t>…</a:t>
            </a:r>
          </a:p>
          <a:p>
            <a:r>
              <a:rPr lang="en-GB" sz="1400" u="none" dirty="0" smtClean="0">
                <a:latin typeface="Calibri" panose="020F0502020204030204" pitchFamily="34" charset="0"/>
              </a:rPr>
              <a:t>}</a:t>
            </a:r>
            <a:endParaRPr lang="en-GB" sz="1400" u="none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3808" y="5013176"/>
            <a:ext cx="320312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sz="1600" u="none" dirty="0">
                <a:latin typeface="Calibri" panose="020F0502020204030204" pitchFamily="34" charset="0"/>
              </a:rPr>
              <a:t>Animal cat = new Animal(“</a:t>
            </a:r>
            <a:r>
              <a:rPr lang="en-GB" sz="1600" u="none" dirty="0">
                <a:solidFill>
                  <a:srgbClr val="FF0000"/>
                </a:solidFill>
                <a:latin typeface="Calibri" panose="020F0502020204030204" pitchFamily="34" charset="0"/>
              </a:rPr>
              <a:t>Meow</a:t>
            </a:r>
            <a:r>
              <a:rPr lang="en-GB" sz="1600" u="none" dirty="0" smtClean="0">
                <a:latin typeface="Calibri" panose="020F0502020204030204" pitchFamily="34" charset="0"/>
              </a:rPr>
              <a:t>”)</a:t>
            </a:r>
          </a:p>
          <a:p>
            <a:pPr algn="l"/>
            <a:endParaRPr lang="en-GB" sz="500" u="none" dirty="0">
              <a:latin typeface="Calibri" panose="020F0502020204030204" pitchFamily="34" charset="0"/>
            </a:endParaRP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Animal dog = new Animal(“</a:t>
            </a:r>
            <a:r>
              <a:rPr lang="en-GB" sz="1600" u="none" dirty="0">
                <a:solidFill>
                  <a:srgbClr val="FF0000"/>
                </a:solidFill>
                <a:latin typeface="Calibri" panose="020F0502020204030204" pitchFamily="34" charset="0"/>
              </a:rPr>
              <a:t>Woof</a:t>
            </a:r>
            <a:r>
              <a:rPr lang="en-GB" sz="1600" u="none" dirty="0">
                <a:latin typeface="Calibri" panose="020F0502020204030204" pitchFamily="34" charset="0"/>
              </a:rPr>
              <a:t>”)</a:t>
            </a:r>
          </a:p>
          <a:p>
            <a:pPr algn="l"/>
            <a:endParaRPr lang="en-GB" sz="500" u="none" dirty="0">
              <a:latin typeface="Calibri" panose="020F0502020204030204" pitchFamily="34" charset="0"/>
            </a:endParaRPr>
          </a:p>
          <a:p>
            <a:pPr algn="l"/>
            <a:r>
              <a:rPr lang="en-GB" sz="1600" u="none" dirty="0">
                <a:latin typeface="Calibri" panose="020F0502020204030204" pitchFamily="34" charset="0"/>
              </a:rPr>
              <a:t>Animal duck = new Animal(“</a:t>
            </a:r>
            <a:r>
              <a:rPr lang="en-GB" sz="1600" u="none" dirty="0">
                <a:solidFill>
                  <a:srgbClr val="FF0000"/>
                </a:solidFill>
                <a:latin typeface="Calibri" panose="020F0502020204030204" pitchFamily="34" charset="0"/>
              </a:rPr>
              <a:t>Quack</a:t>
            </a:r>
            <a:r>
              <a:rPr lang="en-GB" sz="1600" u="none" dirty="0" smtClean="0">
                <a:latin typeface="Calibri" panose="020F0502020204030204" pitchFamily="34" charset="0"/>
              </a:rPr>
              <a:t>”)</a:t>
            </a:r>
            <a:endParaRPr lang="en-GB" sz="1600" u="none" dirty="0">
              <a:latin typeface="Calibri" panose="020F0502020204030204" pitchFamily="34" charset="0"/>
            </a:endParaRPr>
          </a:p>
        </p:txBody>
      </p:sp>
      <p:pic>
        <p:nvPicPr>
          <p:cNvPr id="25" name="Picture 3" descr="C:\Users\cmp3akhlamj\Desktop\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11844"/>
            <a:ext cx="2602726" cy="194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70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328592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200" b="1" dirty="0" smtClean="0">
                <a:latin typeface="Calibri" panose="020F0502020204030204" pitchFamily="34" charset="0"/>
              </a:rPr>
              <a:t>Encapsulation: </a:t>
            </a:r>
            <a:r>
              <a:rPr lang="en-GB" sz="2000" dirty="0" smtClean="0">
                <a:latin typeface="Calibri" panose="020F0502020204030204" pitchFamily="34" charset="0"/>
              </a:rPr>
              <a:t>Objects </a:t>
            </a:r>
            <a:r>
              <a:rPr lang="en-GB" sz="2000" dirty="0">
                <a:latin typeface="Calibri" panose="020F0502020204030204" pitchFamily="34" charset="0"/>
              </a:rPr>
              <a:t>should never directly manipulate the data of another </a:t>
            </a:r>
            <a:r>
              <a:rPr lang="en-GB" sz="2000" dirty="0" smtClean="0">
                <a:latin typeface="Calibri" panose="020F0502020204030204" pitchFamily="34" charset="0"/>
              </a:rPr>
              <a:t>object. All </a:t>
            </a:r>
            <a:r>
              <a:rPr lang="en-GB" sz="2000" dirty="0">
                <a:latin typeface="Calibri" panose="020F0502020204030204" pitchFamily="34" charset="0"/>
              </a:rPr>
              <a:t>communication should be via messages, i.e. </a:t>
            </a:r>
            <a:r>
              <a:rPr lang="en-GB" sz="2000" b="1" i="1" dirty="0">
                <a:latin typeface="Calibri" panose="020F0502020204030204" pitchFamily="34" charset="0"/>
              </a:rPr>
              <a:t>method</a:t>
            </a:r>
            <a:r>
              <a:rPr lang="en-GB" sz="2000" dirty="0">
                <a:latin typeface="Calibri" panose="020F0502020204030204" pitchFamily="34" charset="0"/>
              </a:rPr>
              <a:t> </a:t>
            </a:r>
            <a:r>
              <a:rPr lang="en-GB" sz="2000" dirty="0" smtClean="0">
                <a:latin typeface="Calibri" panose="020F0502020204030204" pitchFamily="34" charset="0"/>
              </a:rPr>
              <a:t>calls</a:t>
            </a:r>
            <a:r>
              <a:rPr lang="en-GB" sz="2000" dirty="0" smtClean="0">
                <a:latin typeface="Calibri" panose="020F0502020204030204" pitchFamily="34" charset="0"/>
              </a:rPr>
              <a:t>.						</a:t>
            </a:r>
          </a:p>
          <a:p>
            <a:pPr marL="1371600" lvl="5" indent="0">
              <a:lnSpc>
                <a:spcPct val="110000"/>
              </a:lnSpc>
              <a:buNone/>
            </a:pPr>
            <a:r>
              <a:rPr lang="en-GB" sz="1000" dirty="0">
                <a:latin typeface="Calibri" panose="020F0502020204030204" pitchFamily="34" charset="0"/>
              </a:rPr>
              <a:t>	</a:t>
            </a:r>
            <a:r>
              <a:rPr lang="en-GB" sz="1000" dirty="0" smtClean="0">
                <a:latin typeface="Calibri" panose="020F0502020204030204" pitchFamily="34" charset="0"/>
              </a:rPr>
              <a:t>					</a:t>
            </a:r>
            <a:endParaRPr lang="en-GB" sz="1600" dirty="0" smtClean="0">
              <a:latin typeface="Calibri" panose="020F0502020204030204" pitchFamily="34" charset="0"/>
            </a:endParaRPr>
          </a:p>
          <a:p>
            <a:pPr marL="1371600" lvl="5" indent="0">
              <a:lnSpc>
                <a:spcPct val="110000"/>
              </a:lnSpc>
              <a:buNone/>
            </a:pPr>
            <a:r>
              <a:rPr lang="en-GB" sz="1000" dirty="0">
                <a:latin typeface="Calibri" panose="020F0502020204030204" pitchFamily="34" charset="0"/>
              </a:rPr>
              <a:t>	</a:t>
            </a:r>
            <a:r>
              <a:rPr lang="en-GB" sz="1000" dirty="0" smtClean="0">
                <a:latin typeface="Calibri" panose="020F0502020204030204" pitchFamily="34" charset="0"/>
              </a:rPr>
              <a:t>					</a:t>
            </a:r>
          </a:p>
          <a:p>
            <a:pPr marL="1371600" lvl="5" indent="0">
              <a:lnSpc>
                <a:spcPct val="110000"/>
              </a:lnSpc>
              <a:buNone/>
            </a:pPr>
            <a:r>
              <a:rPr lang="en-GB" sz="1000" dirty="0">
                <a:latin typeface="Calibri" panose="020F0502020204030204" pitchFamily="34" charset="0"/>
              </a:rPr>
              <a:t>	</a:t>
            </a:r>
            <a:r>
              <a:rPr lang="en-GB" sz="1000" dirty="0" smtClean="0">
                <a:latin typeface="Calibri" panose="020F0502020204030204" pitchFamily="34" charset="0"/>
              </a:rPr>
              <a:t>					</a:t>
            </a:r>
            <a:endParaRPr lang="en-GB" sz="1600" dirty="0" smtClean="0">
              <a:latin typeface="Calibri" panose="020F0502020204030204" pitchFamily="34" charset="0"/>
            </a:endParaRPr>
          </a:p>
          <a:p>
            <a:pPr marL="109728" indent="0">
              <a:lnSpc>
                <a:spcPct val="110000"/>
              </a:lnSpc>
              <a:buNone/>
            </a:pPr>
            <a:endParaRPr lang="en-GB" sz="2200" dirty="0">
              <a:latin typeface="Calibri" panose="020F0502020204030204" pitchFamily="34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 smtClean="0">
              <a:latin typeface="Arial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>
              <a:latin typeface="Arial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>
              <a:latin typeface="Arial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 smtClean="0">
              <a:latin typeface="Arial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200" b="1" dirty="0" smtClean="0">
                <a:latin typeface="Calibri" panose="020F0502020204030204" pitchFamily="34" charset="0"/>
              </a:rPr>
              <a:t>Abstraction: </a:t>
            </a:r>
            <a:r>
              <a:rPr lang="en-GB" sz="2000" dirty="0">
                <a:latin typeface="Calibri" panose="020F0502020204030204" pitchFamily="34" charset="0"/>
              </a:rPr>
              <a:t>Showing essential features 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393192" lvl="1" indent="0">
              <a:lnSpc>
                <a:spcPct val="110000"/>
              </a:lnSpc>
              <a:buNone/>
            </a:pPr>
            <a:r>
              <a:rPr lang="en-GB" sz="2000" dirty="0">
                <a:latin typeface="Calibri" panose="020F0502020204030204" pitchFamily="34" charset="0"/>
              </a:rPr>
              <a:t> </a:t>
            </a:r>
            <a:r>
              <a:rPr lang="en-GB" sz="2000" dirty="0" smtClean="0">
                <a:latin typeface="Calibri" panose="020F0502020204030204" pitchFamily="34" charset="0"/>
              </a:rPr>
              <a:t>  and </a:t>
            </a:r>
            <a:r>
              <a:rPr lang="en-GB" sz="2000" dirty="0">
                <a:latin typeface="Calibri" panose="020F0502020204030204" pitchFamily="34" charset="0"/>
              </a:rPr>
              <a:t>hiding non-essential features.</a:t>
            </a:r>
            <a:endParaRPr lang="en-GB" sz="2000" dirty="0">
              <a:solidFill>
                <a:srgbClr val="5CADFF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sz="2400" b="1" dirty="0">
              <a:latin typeface="Calibri" panose="020F0502020204030204" pitchFamily="34" charset="0"/>
            </a:endParaRPr>
          </a:p>
          <a:p>
            <a:pPr marL="109728" lvl="1" indent="0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2200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OOP Requirements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6</a:t>
            </a:fld>
            <a:endParaRPr lang="en-GB"/>
          </a:p>
        </p:txBody>
      </p:sp>
      <p:pic>
        <p:nvPicPr>
          <p:cNvPr id="14" name="Picture 2" descr="Encaps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3932"/>
            <a:ext cx="1817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44008" y="1772816"/>
            <a:ext cx="2880320" cy="2970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sz="1200" u="none" dirty="0">
                <a:latin typeface="Calibri" panose="020F0502020204030204" pitchFamily="34" charset="0"/>
              </a:rPr>
              <a:t>public class Car {     </a:t>
            </a: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private String name;</a:t>
            </a: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private </a:t>
            </a:r>
            <a:r>
              <a:rPr lang="en-GB" sz="1200" u="none" dirty="0" err="1">
                <a:latin typeface="Calibri" panose="020F0502020204030204" pitchFamily="34" charset="0"/>
              </a:rPr>
              <a:t>int</a:t>
            </a:r>
            <a:r>
              <a:rPr lang="en-GB" sz="1200" u="none" dirty="0">
                <a:latin typeface="Calibri" panose="020F0502020204030204" pitchFamily="34" charset="0"/>
              </a:rPr>
              <a:t> age;</a:t>
            </a: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private String manufacturer;</a:t>
            </a:r>
          </a:p>
          <a:p>
            <a:pPr algn="l"/>
            <a:endParaRPr lang="en-GB" sz="500" u="none" dirty="0">
              <a:latin typeface="Calibri" panose="020F0502020204030204" pitchFamily="34" charset="0"/>
            </a:endParaRP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public </a:t>
            </a:r>
            <a:r>
              <a:rPr lang="en-GB" sz="1200" u="none" dirty="0" err="1">
                <a:latin typeface="Calibri" panose="020F0502020204030204" pitchFamily="34" charset="0"/>
              </a:rPr>
              <a:t>int</a:t>
            </a:r>
            <a:r>
              <a:rPr lang="en-GB" sz="1200" u="none" dirty="0">
                <a:latin typeface="Calibri" panose="020F0502020204030204" pitchFamily="34" charset="0"/>
              </a:rPr>
              <a:t> </a:t>
            </a:r>
            <a:r>
              <a:rPr lang="en-GB" sz="1200" u="none" dirty="0" err="1">
                <a:solidFill>
                  <a:srgbClr val="00B050"/>
                </a:solidFill>
                <a:latin typeface="Calibri" panose="020F0502020204030204" pitchFamily="34" charset="0"/>
              </a:rPr>
              <a:t>getAge</a:t>
            </a:r>
            <a:r>
              <a:rPr lang="en-GB" sz="1200" u="none" dirty="0" smtClean="0">
                <a:latin typeface="Calibri" panose="020F0502020204030204" pitchFamily="34" charset="0"/>
              </a:rPr>
              <a:t>() { </a:t>
            </a:r>
            <a:endParaRPr lang="en-GB" sz="1200" u="none" dirty="0">
              <a:latin typeface="Calibri" panose="020F0502020204030204" pitchFamily="34" charset="0"/>
            </a:endParaRP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  </a:t>
            </a:r>
            <a:r>
              <a:rPr lang="en-GB" sz="1200" u="none" dirty="0" smtClean="0">
                <a:latin typeface="Calibri" panose="020F0502020204030204" pitchFamily="34" charset="0"/>
              </a:rPr>
              <a:t>   return </a:t>
            </a:r>
            <a:r>
              <a:rPr lang="en-GB" sz="1200" u="none" dirty="0">
                <a:latin typeface="Calibri" panose="020F0502020204030204" pitchFamily="34" charset="0"/>
              </a:rPr>
              <a:t>age; } </a:t>
            </a: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public String </a:t>
            </a:r>
            <a:r>
              <a:rPr lang="en-GB" sz="1200" u="none" dirty="0" err="1">
                <a:solidFill>
                  <a:srgbClr val="00B050"/>
                </a:solidFill>
                <a:latin typeface="Calibri" panose="020F0502020204030204" pitchFamily="34" charset="0"/>
              </a:rPr>
              <a:t>getName</a:t>
            </a:r>
            <a:r>
              <a:rPr lang="en-GB" sz="1200" u="none" dirty="0">
                <a:latin typeface="Calibri" panose="020F0502020204030204" pitchFamily="34" charset="0"/>
              </a:rPr>
              <a:t>(){ </a:t>
            </a: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 </a:t>
            </a:r>
            <a:r>
              <a:rPr lang="en-GB" sz="1200" u="none" dirty="0" smtClean="0">
                <a:latin typeface="Calibri" panose="020F0502020204030204" pitchFamily="34" charset="0"/>
              </a:rPr>
              <a:t>    </a:t>
            </a:r>
            <a:r>
              <a:rPr lang="en-GB" sz="1200" u="none" dirty="0">
                <a:latin typeface="Calibri" panose="020F0502020204030204" pitchFamily="34" charset="0"/>
              </a:rPr>
              <a:t>return name; } </a:t>
            </a: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public String </a:t>
            </a:r>
            <a:r>
              <a:rPr lang="en-GB" sz="1200" u="none" dirty="0" err="1">
                <a:solidFill>
                  <a:srgbClr val="00B050"/>
                </a:solidFill>
                <a:latin typeface="Calibri" panose="020F0502020204030204" pitchFamily="34" charset="0"/>
              </a:rPr>
              <a:t>getManufacturer</a:t>
            </a:r>
            <a:r>
              <a:rPr lang="en-GB" sz="1200" u="none" dirty="0" smtClean="0">
                <a:latin typeface="Calibri" panose="020F0502020204030204" pitchFamily="34" charset="0"/>
              </a:rPr>
              <a:t>() { </a:t>
            </a:r>
            <a:endParaRPr lang="en-GB" sz="1200" u="none" dirty="0">
              <a:latin typeface="Calibri" panose="020F0502020204030204" pitchFamily="34" charset="0"/>
            </a:endParaRP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  </a:t>
            </a:r>
            <a:r>
              <a:rPr lang="en-GB" sz="1200" u="none" dirty="0" smtClean="0">
                <a:latin typeface="Calibri" panose="020F0502020204030204" pitchFamily="34" charset="0"/>
              </a:rPr>
              <a:t>   return </a:t>
            </a:r>
            <a:r>
              <a:rPr lang="en-GB" sz="1200" u="none" dirty="0">
                <a:latin typeface="Calibri" panose="020F0502020204030204" pitchFamily="34" charset="0"/>
              </a:rPr>
              <a:t>name; } </a:t>
            </a: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   </a:t>
            </a:r>
            <a:r>
              <a:rPr lang="en-GB" sz="1200" u="none" dirty="0">
                <a:latin typeface="Calibri" panose="020F0502020204030204" pitchFamily="34" charset="0"/>
              </a:rPr>
              <a:t>public void </a:t>
            </a:r>
            <a:r>
              <a:rPr lang="en-GB" sz="1200" u="none" dirty="0" err="1">
                <a:solidFill>
                  <a:srgbClr val="FF0000"/>
                </a:solidFill>
                <a:latin typeface="Calibri" panose="020F0502020204030204" pitchFamily="34" charset="0"/>
              </a:rPr>
              <a:t>setAge</a:t>
            </a:r>
            <a:r>
              <a:rPr lang="en-GB" sz="1200" u="none" dirty="0">
                <a:latin typeface="Calibri" panose="020F0502020204030204" pitchFamily="34" charset="0"/>
              </a:rPr>
              <a:t>( </a:t>
            </a:r>
            <a:r>
              <a:rPr lang="en-GB" sz="1200" u="none" dirty="0" err="1">
                <a:latin typeface="Calibri" panose="020F0502020204030204" pitchFamily="34" charset="0"/>
              </a:rPr>
              <a:t>int</a:t>
            </a:r>
            <a:r>
              <a:rPr lang="en-GB" sz="1200" u="none" dirty="0">
                <a:latin typeface="Calibri" panose="020F0502020204030204" pitchFamily="34" charset="0"/>
              </a:rPr>
              <a:t> </a:t>
            </a:r>
            <a:r>
              <a:rPr lang="en-GB" sz="1200" u="none" dirty="0" err="1">
                <a:latin typeface="Calibri" panose="020F0502020204030204" pitchFamily="34" charset="0"/>
              </a:rPr>
              <a:t>newAge</a:t>
            </a:r>
            <a:r>
              <a:rPr lang="en-GB" sz="1200" u="none" dirty="0" smtClean="0">
                <a:latin typeface="Calibri" panose="020F0502020204030204" pitchFamily="34" charset="0"/>
              </a:rPr>
              <a:t>) { </a:t>
            </a:r>
            <a:endParaRPr lang="en-GB" sz="1200" u="none" dirty="0">
              <a:latin typeface="Calibri" panose="020F0502020204030204" pitchFamily="34" charset="0"/>
            </a:endParaRP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  </a:t>
            </a:r>
            <a:r>
              <a:rPr lang="en-GB" sz="1200" u="none" dirty="0" smtClean="0">
                <a:latin typeface="Calibri" panose="020F0502020204030204" pitchFamily="34" charset="0"/>
              </a:rPr>
              <a:t>   age </a:t>
            </a:r>
            <a:r>
              <a:rPr lang="en-GB" sz="1200" u="none" dirty="0">
                <a:latin typeface="Calibri" panose="020F0502020204030204" pitchFamily="34" charset="0"/>
              </a:rPr>
              <a:t>= </a:t>
            </a:r>
            <a:r>
              <a:rPr lang="en-GB" sz="1200" u="none" dirty="0" err="1">
                <a:latin typeface="Calibri" panose="020F0502020204030204" pitchFamily="34" charset="0"/>
              </a:rPr>
              <a:t>newAge</a:t>
            </a:r>
            <a:r>
              <a:rPr lang="en-GB" sz="1200" u="none" dirty="0">
                <a:latin typeface="Calibri" panose="020F0502020204030204" pitchFamily="34" charset="0"/>
              </a:rPr>
              <a:t>; } </a:t>
            </a: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public void </a:t>
            </a:r>
            <a:r>
              <a:rPr lang="en-GB" sz="1200" u="none" dirty="0" err="1">
                <a:solidFill>
                  <a:srgbClr val="FF0000"/>
                </a:solidFill>
                <a:latin typeface="Calibri" panose="020F0502020204030204" pitchFamily="34" charset="0"/>
              </a:rPr>
              <a:t>setName</a:t>
            </a:r>
            <a:r>
              <a:rPr lang="en-GB" sz="1200" u="none" dirty="0">
                <a:latin typeface="Calibri" panose="020F0502020204030204" pitchFamily="34" charset="0"/>
              </a:rPr>
              <a:t>(String </a:t>
            </a:r>
            <a:r>
              <a:rPr lang="en-GB" sz="1200" u="none" dirty="0" err="1">
                <a:latin typeface="Calibri" panose="020F0502020204030204" pitchFamily="34" charset="0"/>
              </a:rPr>
              <a:t>newName</a:t>
            </a:r>
            <a:r>
              <a:rPr lang="en-GB" sz="1200" u="none" dirty="0" smtClean="0">
                <a:latin typeface="Calibri" panose="020F0502020204030204" pitchFamily="34" charset="0"/>
              </a:rPr>
              <a:t>) { </a:t>
            </a:r>
            <a:endParaRPr lang="en-GB" sz="1200" u="none" dirty="0">
              <a:latin typeface="Calibri" panose="020F0502020204030204" pitchFamily="34" charset="0"/>
            </a:endParaRP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       </a:t>
            </a:r>
            <a:r>
              <a:rPr lang="en-GB" sz="1200" u="none" dirty="0" smtClean="0">
                <a:latin typeface="Calibri" panose="020F0502020204030204" pitchFamily="34" charset="0"/>
              </a:rPr>
              <a:t>   name </a:t>
            </a:r>
            <a:r>
              <a:rPr lang="en-GB" sz="1200" u="none" dirty="0">
                <a:latin typeface="Calibri" panose="020F0502020204030204" pitchFamily="34" charset="0"/>
              </a:rPr>
              <a:t>= </a:t>
            </a:r>
            <a:r>
              <a:rPr lang="en-GB" sz="1200" u="none" dirty="0" err="1">
                <a:latin typeface="Calibri" panose="020F0502020204030204" pitchFamily="34" charset="0"/>
              </a:rPr>
              <a:t>newName</a:t>
            </a:r>
            <a:r>
              <a:rPr lang="en-GB" sz="1200" u="none" dirty="0">
                <a:latin typeface="Calibri" panose="020F0502020204030204" pitchFamily="34" charset="0"/>
              </a:rPr>
              <a:t>; } </a:t>
            </a:r>
          </a:p>
          <a:p>
            <a:pPr algn="l"/>
            <a:r>
              <a:rPr lang="en-GB" sz="1200" u="none" dirty="0">
                <a:latin typeface="Calibri" panose="020F0502020204030204" pitchFamily="34" charset="0"/>
              </a:rPr>
              <a:t>}</a:t>
            </a:r>
          </a:p>
        </p:txBody>
      </p:sp>
      <p:pic>
        <p:nvPicPr>
          <p:cNvPr id="16" name="Picture 4" descr="Abst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85184"/>
            <a:ext cx="201622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2400" b="1" dirty="0" smtClean="0">
                <a:latin typeface="Calibri" panose="020F0502020204030204" pitchFamily="34" charset="0"/>
              </a:rPr>
              <a:t>Using Existing Classes</a:t>
            </a:r>
            <a:endParaRPr lang="en-GB" sz="2400" b="1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GB" sz="2000" dirty="0" smtClean="0">
                <a:latin typeface="Calibri" panose="020F0502020204030204" pitchFamily="34" charset="0"/>
              </a:rPr>
              <a:t>In </a:t>
            </a:r>
            <a:r>
              <a:rPr lang="en-GB" sz="2000" dirty="0">
                <a:latin typeface="Calibri" panose="020F0502020204030204" pitchFamily="34" charset="0"/>
              </a:rPr>
              <a:t>Java, the keyword </a:t>
            </a:r>
            <a:r>
              <a:rPr lang="en-GB" sz="2000" b="1" dirty="0">
                <a:latin typeface="Calibri" panose="020F0502020204030204" pitchFamily="34" charset="0"/>
              </a:rPr>
              <a:t>new</a:t>
            </a:r>
            <a:r>
              <a:rPr lang="en-GB" sz="2000" dirty="0">
                <a:latin typeface="Calibri" panose="020F0502020204030204" pitchFamily="34" charset="0"/>
              </a:rPr>
              <a:t> is used to allocate memory space for objects </a:t>
            </a:r>
            <a:r>
              <a:rPr lang="en-GB" sz="2000" dirty="0" smtClean="0">
                <a:latin typeface="Calibri" panose="020F0502020204030204" pitchFamily="34" charset="0"/>
              </a:rPr>
              <a:t>of </a:t>
            </a:r>
            <a:r>
              <a:rPr lang="en-GB" sz="2000" dirty="0">
                <a:latin typeface="Calibri" panose="020F0502020204030204" pitchFamily="34" charset="0"/>
              </a:rPr>
              <a:t>a certain class, i.e. create an instance of the class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</a:p>
          <a:p>
            <a:pPr marL="109728" indent="0">
              <a:buNone/>
            </a:pPr>
            <a:r>
              <a:rPr lang="en-GB" sz="1600" b="1" dirty="0" smtClean="0">
                <a:latin typeface="Calibri" panose="020F0502020204030204" pitchFamily="34" charset="0"/>
              </a:rPr>
              <a:t>                         </a:t>
            </a:r>
            <a:endParaRPr lang="en-GB" sz="1600" b="1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GB" sz="1600" b="1" dirty="0">
                <a:latin typeface="Calibri" panose="020F0502020204030204" pitchFamily="34" charset="0"/>
              </a:rPr>
              <a:t> </a:t>
            </a:r>
            <a:r>
              <a:rPr lang="en-GB" sz="1600" b="1" dirty="0" smtClean="0">
                <a:latin typeface="Calibri" panose="020F0502020204030204" pitchFamily="34" charset="0"/>
              </a:rPr>
              <a:t>                     </a:t>
            </a:r>
            <a:r>
              <a:rPr lang="en-GB" sz="1600" b="1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AudioClip</a:t>
            </a:r>
            <a:r>
              <a:rPr lang="en-GB" sz="16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</a:rPr>
              <a:t>Bell =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new </a:t>
            </a:r>
            <a:r>
              <a:rPr lang="en-GB" sz="1600" b="1" dirty="0" err="1">
                <a:latin typeface="Calibri" panose="020F0502020204030204" pitchFamily="34" charset="0"/>
              </a:rPr>
              <a:t>AudioClip</a:t>
            </a:r>
            <a:r>
              <a:rPr lang="en-GB" sz="1600" b="1" dirty="0">
                <a:latin typeface="Calibri" panose="020F0502020204030204" pitchFamily="34" charset="0"/>
              </a:rPr>
              <a:t>();</a:t>
            </a:r>
            <a:endParaRPr lang="en-GB" sz="1600" b="1" i="1" dirty="0">
              <a:latin typeface="Calibri" panose="020F0502020204030204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GB" sz="2200" dirty="0">
              <a:latin typeface="+mj-lt"/>
            </a:endParaRPr>
          </a:p>
          <a:p>
            <a:pPr marL="109728" indent="0">
              <a:buNone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en-GB" sz="14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en-GB" sz="1400" dirty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GB" sz="2000" dirty="0" smtClean="0">
                <a:latin typeface="Calibri" panose="020F0502020204030204" pitchFamily="34" charset="0"/>
              </a:rPr>
              <a:t>For </a:t>
            </a:r>
            <a:r>
              <a:rPr lang="en-GB" sz="2000" dirty="0">
                <a:latin typeface="Calibri" panose="020F0502020204030204" pitchFamily="34" charset="0"/>
              </a:rPr>
              <a:t>most Java classes, you create objects, specify their initial state, then work with the </a:t>
            </a:r>
            <a:r>
              <a:rPr lang="en-GB" sz="2000" dirty="0" smtClean="0">
                <a:latin typeface="Calibri" panose="020F0502020204030204" pitchFamily="34" charset="0"/>
              </a:rPr>
              <a:t>objects.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Calibri" panose="020F0502020204030204" pitchFamily="34" charset="0"/>
              </a:rPr>
              <a:t>Define </a:t>
            </a:r>
            <a:r>
              <a:rPr lang="en-GB" sz="2000" dirty="0">
                <a:latin typeface="Calibri" panose="020F0502020204030204" pitchFamily="34" charset="0"/>
              </a:rPr>
              <a:t>object </a:t>
            </a:r>
            <a:r>
              <a:rPr lang="en-GB" sz="2000" dirty="0" smtClean="0">
                <a:latin typeface="Calibri" panose="020F0502020204030204" pitchFamily="34" charset="0"/>
              </a:rPr>
              <a:t>variables</a:t>
            </a:r>
            <a:endParaRPr lang="en-GB" sz="2000" b="1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Calibri" panose="020F0502020204030204" pitchFamily="34" charset="0"/>
              </a:rPr>
              <a:t>Use the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new</a:t>
            </a:r>
            <a:r>
              <a:rPr lang="en-GB" sz="2000" dirty="0" smtClean="0">
                <a:latin typeface="Calibri" panose="020F0502020204030204" pitchFamily="34" charset="0"/>
              </a:rPr>
              <a:t> operator to create the </a:t>
            </a:r>
            <a:r>
              <a:rPr lang="en-GB" sz="2000" dirty="0" smtClean="0">
                <a:latin typeface="Calibri" panose="020F0502020204030204" pitchFamily="34" charset="0"/>
              </a:rPr>
              <a:t>object</a:t>
            </a:r>
            <a:endParaRPr lang="en-GB" sz="2000" b="1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Now </a:t>
            </a:r>
            <a:r>
              <a:rPr lang="en-GB" sz="2000" dirty="0" err="1">
                <a:latin typeface="Calibri" panose="020F0502020204030204" pitchFamily="34" charset="0"/>
              </a:rPr>
              <a:t>AudioClip</a:t>
            </a:r>
            <a:r>
              <a:rPr lang="en-GB" sz="2000" dirty="0">
                <a:latin typeface="Calibri" panose="020F0502020204030204" pitchFamily="34" charset="0"/>
              </a:rPr>
              <a:t> methods can be applied to object </a:t>
            </a:r>
            <a:r>
              <a:rPr lang="en-GB" sz="2000" dirty="0" smtClean="0">
                <a:latin typeface="Calibri" panose="020F0502020204030204" pitchFamily="34" charset="0"/>
              </a:rPr>
              <a:t>bell</a:t>
            </a:r>
            <a:endParaRPr lang="en-GB" sz="20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Working with Classes and Objects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7</a:t>
            </a:fld>
            <a:endParaRPr lang="en-GB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314775" y="1988840"/>
            <a:ext cx="1577975" cy="762000"/>
            <a:chOff x="4548" y="816"/>
            <a:chExt cx="994" cy="480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 rot="5400000">
              <a:off x="4806" y="648"/>
              <a:ext cx="480" cy="81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CC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GB" sz="1500">
                <a:latin typeface="Calibri" panose="020F0502020204030204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548" y="907"/>
              <a:ext cx="99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GB" sz="1500" b="1" u="none" dirty="0">
                  <a:latin typeface="Calibri" panose="020F0502020204030204" pitchFamily="34" charset="0"/>
                </a:rPr>
                <a:t> </a:t>
              </a:r>
              <a:r>
                <a:rPr lang="en-GB" sz="1500" b="1" u="none" dirty="0" smtClean="0">
                  <a:latin typeface="Calibri" panose="020F0502020204030204" pitchFamily="34" charset="0"/>
                </a:rPr>
                <a:t>  </a:t>
              </a:r>
              <a:r>
                <a:rPr lang="en-GB" sz="1500" b="1" u="none" dirty="0" err="1" smtClean="0">
                  <a:latin typeface="Calibri" panose="020F0502020204030204" pitchFamily="34" charset="0"/>
                </a:rPr>
                <a:t>AudioClip</a:t>
              </a:r>
              <a:r>
                <a:rPr lang="en-GB" sz="1500" b="1" u="none" dirty="0" smtClean="0">
                  <a:latin typeface="Calibri" panose="020F0502020204030204" pitchFamily="34" charset="0"/>
                </a:rPr>
                <a:t> </a:t>
              </a:r>
              <a:r>
                <a:rPr lang="en-GB" sz="1500" b="1" u="none" dirty="0">
                  <a:latin typeface="Calibri" panose="020F0502020204030204" pitchFamily="34" charset="0"/>
                </a:rPr>
                <a:t>object</a:t>
              </a:r>
              <a:endParaRPr lang="en-GB" sz="15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19625" y="2883776"/>
            <a:ext cx="762000" cy="2286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sz="1500">
              <a:latin typeface="Calibri" panose="020F050202020403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75481" y="2789211"/>
            <a:ext cx="5251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1500" b="1" u="non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new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95913" y="2598440"/>
            <a:ext cx="990600" cy="533400"/>
          </a:xfrm>
          <a:prstGeom prst="rect">
            <a:avLst/>
          </a:prstGeom>
          <a:solidFill>
            <a:srgbClr val="66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500" b="1" u="none" dirty="0" err="1">
                <a:latin typeface="Calibri" panose="020F0502020204030204" pitchFamily="34" charset="0"/>
              </a:rPr>
              <a:t>AudioClip</a:t>
            </a:r>
            <a:endParaRPr lang="en-GB" sz="1500" u="none" dirty="0">
              <a:latin typeface="Calibri" panose="020F0502020204030204" pitchFamily="34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386513" y="2404765"/>
            <a:ext cx="1052512" cy="460375"/>
          </a:xfrm>
          <a:custGeom>
            <a:avLst/>
            <a:gdLst>
              <a:gd name="T0" fmla="*/ 0 w 610"/>
              <a:gd name="T1" fmla="*/ 2147483647 h 364"/>
              <a:gd name="T2" fmla="*/ 2147483647 w 610"/>
              <a:gd name="T3" fmla="*/ 2147483647 h 364"/>
              <a:gd name="T4" fmla="*/ 2147483647 w 610"/>
              <a:gd name="T5" fmla="*/ 2147483647 h 364"/>
              <a:gd name="T6" fmla="*/ 2147483647 w 610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0" h="364">
                <a:moveTo>
                  <a:pt x="0" y="364"/>
                </a:moveTo>
                <a:cubicBezTo>
                  <a:pt x="41" y="343"/>
                  <a:pt x="189" y="290"/>
                  <a:pt x="246" y="236"/>
                </a:cubicBezTo>
                <a:cubicBezTo>
                  <a:pt x="303" y="182"/>
                  <a:pt x="283" y="78"/>
                  <a:pt x="344" y="39"/>
                </a:cubicBezTo>
                <a:cubicBezTo>
                  <a:pt x="405" y="0"/>
                  <a:pt x="555" y="8"/>
                  <a:pt x="610" y="0"/>
                </a:cubicBezTo>
              </a:path>
            </a:pathLst>
          </a:custGeom>
          <a:noFill/>
          <a:ln w="19050" cap="sq" cmpd="sng">
            <a:solidFill>
              <a:srgbClr val="990000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sz="150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4216" y="4716433"/>
            <a:ext cx="206027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</a:rPr>
              <a:t>AudioClip</a:t>
            </a:r>
            <a:r>
              <a:rPr lang="en-GB" sz="1600" dirty="0">
                <a:latin typeface="Calibri" panose="020F0502020204030204" pitchFamily="34" charset="0"/>
              </a:rPr>
              <a:t> bell</a:t>
            </a:r>
            <a:r>
              <a:rPr lang="en-GB" sz="1600" dirty="0" smtClean="0"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 err="1">
                <a:latin typeface="Calibri" panose="020F0502020204030204" pitchFamily="34" charset="0"/>
              </a:rPr>
              <a:t>bell.</a:t>
            </a:r>
            <a:r>
              <a:rPr lang="en-GB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play</a:t>
            </a:r>
            <a:r>
              <a:rPr lang="en-GB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GB" sz="1600" dirty="0" smtClean="0">
                <a:latin typeface="Calibri" panose="020F0502020204030204" pitchFamily="34" charset="0"/>
              </a:rPr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04217" y="5373216"/>
            <a:ext cx="206027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</a:rPr>
              <a:t>AudioClip</a:t>
            </a:r>
            <a:r>
              <a:rPr lang="en-GB" sz="1600" dirty="0">
                <a:latin typeface="Calibri" panose="020F0502020204030204" pitchFamily="34" charset="0"/>
              </a:rPr>
              <a:t> bell</a:t>
            </a:r>
            <a:r>
              <a:rPr lang="en-GB" sz="1600" dirty="0" smtClean="0"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b</a:t>
            </a:r>
            <a:r>
              <a:rPr lang="en-GB" sz="1600" dirty="0">
                <a:latin typeface="Calibri" panose="020F0502020204030204" pitchFamily="34" charset="0"/>
              </a:rPr>
              <a:t>ell = 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new </a:t>
            </a:r>
            <a:r>
              <a:rPr lang="en-GB" sz="1600" dirty="0" err="1">
                <a:latin typeface="Calibri" panose="020F0502020204030204" pitchFamily="34" charset="0"/>
              </a:rPr>
              <a:t>AudioClip</a:t>
            </a:r>
            <a:r>
              <a:rPr lang="en-GB" sz="1600" dirty="0" smtClean="0">
                <a:latin typeface="Calibri" panose="020F0502020204030204" pitchFamily="34" charset="0"/>
              </a:rPr>
              <a:t>();</a:t>
            </a:r>
          </a:p>
          <a:p>
            <a:r>
              <a:rPr lang="en-GB" sz="1600" dirty="0" err="1">
                <a:latin typeface="Calibri" panose="020F0502020204030204" pitchFamily="34" charset="0"/>
              </a:rPr>
              <a:t>bell.</a:t>
            </a:r>
            <a:r>
              <a:rPr lang="en-GB" sz="1600" dirty="0" err="1">
                <a:solidFill>
                  <a:srgbClr val="00B050"/>
                </a:solidFill>
                <a:latin typeface="Calibri" panose="020F0502020204030204" pitchFamily="34" charset="0"/>
              </a:rPr>
              <a:t>play</a:t>
            </a:r>
            <a:r>
              <a:rPr lang="en-GB" sz="1600" dirty="0">
                <a:solidFill>
                  <a:srgbClr val="00B050"/>
                </a:solidFill>
                <a:latin typeface="Calibri" panose="020F0502020204030204" pitchFamily="34" charset="0"/>
              </a:rPr>
              <a:t>();</a:t>
            </a:r>
            <a:endParaRPr lang="en-GB" sz="1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2400" b="1" dirty="0" smtClean="0">
                <a:latin typeface="Calibri" panose="020F0502020204030204" pitchFamily="34" charset="0"/>
              </a:rPr>
              <a:t>Building new Classes</a:t>
            </a:r>
            <a:endParaRPr lang="en-GB" sz="2400" b="1" dirty="0">
              <a:latin typeface="Calibri" panose="020F0502020204030204" pitchFamily="34" charset="0"/>
            </a:endParaRPr>
          </a:p>
          <a:p>
            <a:pPr marL="109728" indent="0">
              <a:lnSpc>
                <a:spcPct val="110000"/>
              </a:lnSpc>
              <a:buNone/>
            </a:pPr>
            <a:r>
              <a:rPr lang="en-GB" sz="2000" dirty="0">
                <a:latin typeface="Calibri" panose="020F0502020204030204" pitchFamily="34" charset="0"/>
              </a:rPr>
              <a:t>Classes do </a:t>
            </a:r>
            <a:r>
              <a:rPr lang="en-GB" sz="2000" b="1" dirty="0">
                <a:latin typeface="Calibri" panose="020F0502020204030204" pitchFamily="34" charset="0"/>
              </a:rPr>
              <a:t>not need to be ready to run</a:t>
            </a:r>
            <a:r>
              <a:rPr lang="en-GB" sz="2000" dirty="0">
                <a:latin typeface="Calibri" panose="020F0502020204030204" pitchFamily="34" charset="0"/>
              </a:rPr>
              <a:t>, </a:t>
            </a:r>
            <a:r>
              <a:rPr lang="en-GB" sz="2000" b="1" i="1" dirty="0">
                <a:latin typeface="Calibri" panose="020F0502020204030204" pitchFamily="34" charset="0"/>
              </a:rPr>
              <a:t>stand-alone</a:t>
            </a:r>
            <a:r>
              <a:rPr lang="en-GB" sz="2000" dirty="0">
                <a:latin typeface="Calibri" panose="020F0502020204030204" pitchFamily="34" charset="0"/>
              </a:rPr>
              <a:t> programs. Most applications comprise many </a:t>
            </a:r>
            <a:r>
              <a:rPr lang="en-GB" sz="2000" b="1" i="1" dirty="0">
                <a:latin typeface="Calibri" panose="020F0502020204030204" pitchFamily="34" charset="0"/>
              </a:rPr>
              <a:t>workhorse</a:t>
            </a:r>
            <a:r>
              <a:rPr lang="en-GB" sz="2000" dirty="0">
                <a:latin typeface="Calibri" panose="020F0502020204030204" pitchFamily="34" charset="0"/>
              </a:rPr>
              <a:t> classes that are the building blocks for constructing </a:t>
            </a:r>
            <a:r>
              <a:rPr lang="en-GB" sz="2000" i="1" dirty="0">
                <a:latin typeface="Calibri" panose="020F0502020204030204" pitchFamily="34" charset="0"/>
              </a:rPr>
              <a:t>stand-alone</a:t>
            </a:r>
            <a:r>
              <a:rPr lang="en-GB" sz="2000" dirty="0">
                <a:latin typeface="Calibri" panose="020F0502020204030204" pitchFamily="34" charset="0"/>
              </a:rPr>
              <a:t> programs.</a:t>
            </a:r>
            <a:endParaRPr lang="en-GB" sz="2000" b="1" i="1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Working with Classes and Objects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8</a:t>
            </a:fld>
            <a:endParaRPr lang="en-GB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827584" y="2429024"/>
            <a:ext cx="3456384" cy="3616375"/>
          </a:xfrm>
          <a:prstGeom prst="rect">
            <a:avLst/>
          </a:prstGeom>
          <a:noFill/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GB" sz="1400" u="none" dirty="0">
                <a:latin typeface="Calibri" panose="020F0502020204030204" pitchFamily="34" charset="0"/>
              </a:rPr>
              <a:t>import </a:t>
            </a:r>
            <a:r>
              <a:rPr lang="en-GB" sz="1400" u="none" dirty="0" err="1">
                <a:latin typeface="Calibri" panose="020F0502020204030204" pitchFamily="34" charset="0"/>
              </a:rPr>
              <a:t>java.util</a:t>
            </a:r>
            <a:r>
              <a:rPr lang="en-GB" sz="1400" u="none" dirty="0">
                <a:latin typeface="Calibri" panose="020F0502020204030204" pitchFamily="34" charset="0"/>
              </a:rPr>
              <a:t>.*;</a:t>
            </a:r>
          </a:p>
          <a:p>
            <a:pPr algn="l"/>
            <a:endParaRPr lang="en-GB" sz="500" u="none" dirty="0">
              <a:latin typeface="Calibri" panose="020F0502020204030204" pitchFamily="34" charset="0"/>
            </a:endParaRP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public class </a:t>
            </a:r>
            <a:r>
              <a:rPr lang="en-GB" sz="1400" u="none" dirty="0" err="1">
                <a:latin typeface="Calibri" panose="020F0502020204030204" pitchFamily="34" charset="0"/>
              </a:rPr>
              <a:t>EmployeeTest</a:t>
            </a:r>
            <a:endParaRPr lang="en-GB" sz="1400" u="none" dirty="0">
              <a:latin typeface="Calibri" panose="020F0502020204030204" pitchFamily="34" charset="0"/>
            </a:endParaRP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{  public static void main(String[] </a:t>
            </a:r>
            <a:r>
              <a:rPr lang="en-GB" sz="1400" u="none" dirty="0" err="1">
                <a:latin typeface="Calibri" panose="020F0502020204030204" pitchFamily="34" charset="0"/>
              </a:rPr>
              <a:t>args</a:t>
            </a:r>
            <a:r>
              <a:rPr lang="en-GB" sz="1400" u="none" dirty="0"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   {  </a:t>
            </a: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    </a:t>
            </a:r>
            <a:r>
              <a:rPr lang="en-GB" sz="1400" b="1" u="none" dirty="0">
                <a:latin typeface="Calibri" panose="020F0502020204030204" pitchFamily="34" charset="0"/>
              </a:rPr>
              <a:t>Employee</a:t>
            </a:r>
            <a:r>
              <a:rPr lang="en-GB" sz="1400" u="none" dirty="0">
                <a:latin typeface="Calibri" panose="020F0502020204030204" pitchFamily="34" charset="0"/>
              </a:rPr>
              <a:t> </a:t>
            </a:r>
            <a:r>
              <a:rPr lang="en-GB" sz="1400" u="none" dirty="0" err="1">
                <a:latin typeface="Calibri" panose="020F0502020204030204" pitchFamily="34" charset="0"/>
              </a:rPr>
              <a:t>DBeng</a:t>
            </a:r>
            <a:r>
              <a:rPr lang="en-GB" sz="1400" u="none" dirty="0">
                <a:latin typeface="Calibri" panose="020F0502020204030204" pitchFamily="34" charset="0"/>
              </a:rPr>
              <a:t>, </a:t>
            </a:r>
            <a:r>
              <a:rPr lang="en-GB" sz="1400" u="none" dirty="0" err="1">
                <a:latin typeface="Calibri" panose="020F0502020204030204" pitchFamily="34" charset="0"/>
              </a:rPr>
              <a:t>WEBdev</a:t>
            </a:r>
            <a:r>
              <a:rPr lang="en-GB" sz="1400" u="none" dirty="0">
                <a:latin typeface="Calibri" panose="020F0502020204030204" pitchFamily="34" charset="0"/>
              </a:rPr>
              <a:t>;</a:t>
            </a:r>
          </a:p>
          <a:p>
            <a:pPr algn="l"/>
            <a:endParaRPr lang="en-GB" sz="1400" u="none" dirty="0">
              <a:latin typeface="Calibri" panose="020F0502020204030204" pitchFamily="34" charset="0"/>
            </a:endParaRP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    </a:t>
            </a:r>
            <a:r>
              <a:rPr lang="en-GB" sz="1400" u="none" dirty="0" err="1">
                <a:solidFill>
                  <a:srgbClr val="003399"/>
                </a:solidFill>
                <a:latin typeface="Calibri" panose="020F0502020204030204" pitchFamily="34" charset="0"/>
              </a:rPr>
              <a:t>DBeng</a:t>
            </a:r>
            <a:r>
              <a:rPr lang="en-GB" sz="1400" u="none" dirty="0">
                <a:latin typeface="Calibri" panose="020F0502020204030204" pitchFamily="34" charset="0"/>
              </a:rPr>
              <a:t> = </a:t>
            </a:r>
            <a:r>
              <a:rPr lang="en-GB" sz="1400" b="1" u="none" dirty="0">
                <a:latin typeface="Calibri" panose="020F0502020204030204" pitchFamily="34" charset="0"/>
              </a:rPr>
              <a:t>new</a:t>
            </a:r>
            <a:r>
              <a:rPr lang="en-GB" sz="1400" u="none" dirty="0">
                <a:latin typeface="Calibri" panose="020F0502020204030204" pitchFamily="34" charset="0"/>
              </a:rPr>
              <a:t> </a:t>
            </a:r>
            <a:r>
              <a:rPr lang="en-GB" sz="1400" b="1" u="none" dirty="0">
                <a:solidFill>
                  <a:srgbClr val="006600"/>
                </a:solidFill>
                <a:latin typeface="Calibri" panose="020F0502020204030204" pitchFamily="34" charset="0"/>
              </a:rPr>
              <a:t>Employee</a:t>
            </a:r>
            <a:r>
              <a:rPr lang="en-GB" sz="1400" u="none" dirty="0">
                <a:latin typeface="Calibri" panose="020F0502020204030204" pitchFamily="34" charset="0"/>
              </a:rPr>
              <a:t>("Harry Hacker", </a:t>
            </a: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		35000, 2005);</a:t>
            </a: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    </a:t>
            </a:r>
            <a:r>
              <a:rPr lang="en-GB" sz="1400" u="none" dirty="0" err="1">
                <a:latin typeface="Calibri" panose="020F0502020204030204" pitchFamily="34" charset="0"/>
              </a:rPr>
              <a:t>WEBdev</a:t>
            </a:r>
            <a:r>
              <a:rPr lang="en-GB" sz="1400" u="none" dirty="0">
                <a:latin typeface="Calibri" panose="020F0502020204030204" pitchFamily="34" charset="0"/>
              </a:rPr>
              <a:t> = </a:t>
            </a:r>
            <a:r>
              <a:rPr lang="en-GB" sz="1400" b="1" u="none" dirty="0">
                <a:latin typeface="Calibri" panose="020F0502020204030204" pitchFamily="34" charset="0"/>
              </a:rPr>
              <a:t>new</a:t>
            </a:r>
            <a:r>
              <a:rPr lang="en-GB" sz="1400" u="none" dirty="0">
                <a:latin typeface="Calibri" panose="020F0502020204030204" pitchFamily="34" charset="0"/>
              </a:rPr>
              <a:t> </a:t>
            </a:r>
            <a:r>
              <a:rPr lang="en-GB" sz="1400" b="1" u="none" dirty="0">
                <a:solidFill>
                  <a:srgbClr val="006600"/>
                </a:solidFill>
                <a:latin typeface="Calibri" panose="020F0502020204030204" pitchFamily="34" charset="0"/>
              </a:rPr>
              <a:t>Employee</a:t>
            </a:r>
            <a:r>
              <a:rPr lang="en-GB" sz="1400" u="none" dirty="0">
                <a:latin typeface="Calibri" panose="020F0502020204030204" pitchFamily="34" charset="0"/>
              </a:rPr>
              <a:t>("Carl Cracker", </a:t>
            </a: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		25000, 2005);</a:t>
            </a:r>
          </a:p>
          <a:p>
            <a:pPr algn="l"/>
            <a:endParaRPr lang="en-GB" sz="1000" u="none" dirty="0">
              <a:latin typeface="Calibri" panose="020F0502020204030204" pitchFamily="34" charset="0"/>
            </a:endParaRP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    </a:t>
            </a:r>
            <a:r>
              <a:rPr lang="en-GB" sz="1400" u="none" dirty="0" err="1">
                <a:solidFill>
                  <a:srgbClr val="003399"/>
                </a:solidFill>
                <a:latin typeface="Calibri" panose="020F0502020204030204" pitchFamily="34" charset="0"/>
              </a:rPr>
              <a:t>DBeng</a:t>
            </a:r>
            <a:r>
              <a:rPr lang="en-GB" sz="1400" u="none" dirty="0" err="1">
                <a:latin typeface="Calibri" panose="020F0502020204030204" pitchFamily="34" charset="0"/>
              </a:rPr>
              <a:t>.</a:t>
            </a:r>
            <a:r>
              <a:rPr lang="en-GB" sz="1400" b="1" u="none" dirty="0" err="1">
                <a:solidFill>
                  <a:srgbClr val="006600"/>
                </a:solidFill>
                <a:latin typeface="Calibri" panose="020F0502020204030204" pitchFamily="34" charset="0"/>
              </a:rPr>
              <a:t>raiseSalary</a:t>
            </a:r>
            <a:r>
              <a:rPr lang="en-GB" sz="1400" b="1" u="none" dirty="0">
                <a:latin typeface="Calibri" panose="020F0502020204030204" pitchFamily="34" charset="0"/>
              </a:rPr>
              <a:t>(</a:t>
            </a:r>
            <a:r>
              <a:rPr lang="en-GB" sz="1400" u="none" dirty="0">
                <a:latin typeface="Calibri" panose="020F0502020204030204" pitchFamily="34" charset="0"/>
              </a:rPr>
              <a:t>5);</a:t>
            </a: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    </a:t>
            </a:r>
            <a:r>
              <a:rPr lang="en-GB" sz="1400" u="none" dirty="0" err="1">
                <a:solidFill>
                  <a:srgbClr val="003399"/>
                </a:solidFill>
                <a:latin typeface="Calibri" panose="020F0502020204030204" pitchFamily="34" charset="0"/>
              </a:rPr>
              <a:t>DBeng</a:t>
            </a:r>
            <a:r>
              <a:rPr lang="en-GB" sz="1400" u="none" dirty="0" err="1">
                <a:latin typeface="Calibri" panose="020F0502020204030204" pitchFamily="34" charset="0"/>
              </a:rPr>
              <a:t>.</a:t>
            </a:r>
            <a:r>
              <a:rPr lang="en-GB" sz="1400" b="1" u="none" dirty="0" err="1">
                <a:solidFill>
                  <a:srgbClr val="006600"/>
                </a:solidFill>
                <a:latin typeface="Calibri" panose="020F0502020204030204" pitchFamily="34" charset="0"/>
              </a:rPr>
              <a:t>print</a:t>
            </a:r>
            <a:r>
              <a:rPr lang="en-GB" sz="1400" u="none" dirty="0">
                <a:latin typeface="Calibri" panose="020F0502020204030204" pitchFamily="34" charset="0"/>
              </a:rPr>
              <a:t>();</a:t>
            </a: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    </a:t>
            </a:r>
            <a:r>
              <a:rPr lang="en-GB" sz="1400" u="none" dirty="0" err="1">
                <a:latin typeface="Calibri" panose="020F0502020204030204" pitchFamily="34" charset="0"/>
              </a:rPr>
              <a:t>WEBdev.</a:t>
            </a:r>
            <a:r>
              <a:rPr lang="en-GB" sz="1400" b="1" u="none" dirty="0" err="1">
                <a:solidFill>
                  <a:srgbClr val="006600"/>
                </a:solidFill>
                <a:latin typeface="Calibri" panose="020F0502020204030204" pitchFamily="34" charset="0"/>
              </a:rPr>
              <a:t>print</a:t>
            </a:r>
            <a:r>
              <a:rPr lang="en-GB" sz="1400" u="none" dirty="0">
                <a:latin typeface="Calibri" panose="020F0502020204030204" pitchFamily="34" charset="0"/>
              </a:rPr>
              <a:t>();</a:t>
            </a: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  }</a:t>
            </a:r>
          </a:p>
          <a:p>
            <a:pPr algn="l"/>
            <a:r>
              <a:rPr lang="en-GB" sz="1400" u="none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71600" y="3429000"/>
            <a:ext cx="3174826" cy="1296144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  <a:alpha val="30196"/>
            </a:schemeClr>
          </a:solidFill>
          <a:ln w="6350" cap="sq">
            <a:solidFill>
              <a:srgbClr val="FFA14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1037134" y="4869160"/>
            <a:ext cx="1944687" cy="6480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  <a:alpha val="30196"/>
            </a:schemeClr>
          </a:solidFill>
          <a:ln w="6350" cap="sq">
            <a:solidFill>
              <a:srgbClr val="FFA14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860032" y="2167634"/>
            <a:ext cx="3744416" cy="4527393"/>
          </a:xfrm>
          <a:prstGeom prst="rect">
            <a:avLst/>
          </a:prstGeom>
          <a:noFill/>
          <a:ln w="12700" cap="sq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class </a:t>
            </a:r>
            <a:r>
              <a:rPr lang="en-GB" sz="1400" b="1" u="none" dirty="0">
                <a:latin typeface="Calibri" panose="020F0502020204030204" pitchFamily="34" charset="0"/>
              </a:rPr>
              <a:t>Employee </a:t>
            </a:r>
            <a:r>
              <a:rPr lang="en-GB" sz="1400" u="none" dirty="0">
                <a:latin typeface="Calibri" panose="020F0502020204030204" pitchFamily="34" charset="0"/>
              </a:rPr>
              <a:t>{  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private String </a:t>
            </a:r>
            <a:r>
              <a:rPr lang="en-GB" sz="1400" b="1" u="none" dirty="0">
                <a:solidFill>
                  <a:srgbClr val="800000"/>
                </a:solidFill>
                <a:latin typeface="Calibri" panose="020F0502020204030204" pitchFamily="34" charset="0"/>
              </a:rPr>
              <a:t>name</a:t>
            </a:r>
            <a:r>
              <a:rPr lang="en-GB" sz="1400" u="none" dirty="0">
                <a:latin typeface="Calibri" panose="020F0502020204030204" pitchFamily="34" charset="0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private double </a:t>
            </a:r>
            <a:r>
              <a:rPr lang="en-GB" sz="1400" b="1" u="none" dirty="0">
                <a:solidFill>
                  <a:srgbClr val="800000"/>
                </a:solidFill>
                <a:latin typeface="Calibri" panose="020F0502020204030204" pitchFamily="34" charset="0"/>
              </a:rPr>
              <a:t>salary</a:t>
            </a:r>
            <a:r>
              <a:rPr lang="en-GB" sz="1400" u="none" dirty="0">
                <a:latin typeface="Calibri" panose="020F0502020204030204" pitchFamily="34" charset="0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private </a:t>
            </a:r>
            <a:r>
              <a:rPr lang="en-US" sz="1400" u="none" dirty="0" err="1">
                <a:latin typeface="Calibri" panose="020F0502020204030204" pitchFamily="34" charset="0"/>
              </a:rPr>
              <a:t>int</a:t>
            </a:r>
            <a:r>
              <a:rPr lang="en-GB" sz="1400" u="none" dirty="0">
                <a:latin typeface="Calibri" panose="020F0502020204030204" pitchFamily="34" charset="0"/>
              </a:rPr>
              <a:t> </a:t>
            </a:r>
            <a:r>
              <a:rPr lang="en-GB" sz="1400" b="1" u="none" dirty="0">
                <a:solidFill>
                  <a:srgbClr val="800000"/>
                </a:solidFill>
                <a:latin typeface="Calibri" panose="020F0502020204030204" pitchFamily="34" charset="0"/>
              </a:rPr>
              <a:t>hire</a:t>
            </a:r>
            <a:r>
              <a:rPr lang="en-US" sz="1400" b="1" u="none" dirty="0">
                <a:solidFill>
                  <a:srgbClr val="800000"/>
                </a:solidFill>
                <a:latin typeface="Calibri" panose="020F0502020204030204" pitchFamily="34" charset="0"/>
              </a:rPr>
              <a:t>year</a:t>
            </a:r>
            <a:r>
              <a:rPr lang="en-GB" sz="1400" u="none" dirty="0">
                <a:latin typeface="Calibri" panose="020F0502020204030204" pitchFamily="34" charset="0"/>
              </a:rPr>
              <a:t>;</a:t>
            </a:r>
          </a:p>
          <a:p>
            <a:pPr algn="l">
              <a:lnSpc>
                <a:spcPct val="110000"/>
              </a:lnSpc>
            </a:pPr>
            <a:endParaRPr lang="en-GB" sz="5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public </a:t>
            </a:r>
            <a:r>
              <a:rPr lang="en-GB" sz="1400" b="1" u="none" dirty="0">
                <a:solidFill>
                  <a:srgbClr val="006600"/>
                </a:solidFill>
                <a:latin typeface="Calibri" panose="020F0502020204030204" pitchFamily="34" charset="0"/>
              </a:rPr>
              <a:t>Employee</a:t>
            </a:r>
            <a:r>
              <a:rPr lang="en-GB" sz="1400" u="none" dirty="0">
                <a:latin typeface="Calibri" panose="020F0502020204030204" pitchFamily="34" charset="0"/>
              </a:rPr>
              <a:t>(String n, double s, </a:t>
            </a:r>
            <a:r>
              <a:rPr lang="en-US" sz="1400" u="none" dirty="0" err="1">
                <a:latin typeface="Calibri" panose="020F0502020204030204" pitchFamily="34" charset="0"/>
              </a:rPr>
              <a:t>int</a:t>
            </a:r>
            <a:r>
              <a:rPr lang="en-US" sz="1400" u="none" dirty="0">
                <a:latin typeface="Calibri" panose="020F0502020204030204" pitchFamily="34" charset="0"/>
              </a:rPr>
              <a:t> y</a:t>
            </a:r>
            <a:r>
              <a:rPr lang="en-GB" sz="1400" u="none" dirty="0">
                <a:latin typeface="Calibri" panose="020F0502020204030204" pitchFamily="34" charset="0"/>
              </a:rPr>
              <a:t>) {  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 name = n;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 salary = s;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 hire</a:t>
            </a:r>
            <a:r>
              <a:rPr lang="en-US" sz="1400" u="none" dirty="0">
                <a:latin typeface="Calibri" panose="020F0502020204030204" pitchFamily="34" charset="0"/>
              </a:rPr>
              <a:t>year</a:t>
            </a:r>
            <a:r>
              <a:rPr lang="en-GB" sz="1400" u="none" dirty="0">
                <a:latin typeface="Calibri" panose="020F0502020204030204" pitchFamily="34" charset="0"/>
              </a:rPr>
              <a:t> = </a:t>
            </a:r>
            <a:r>
              <a:rPr lang="en-US" sz="1400" u="none" dirty="0">
                <a:latin typeface="Calibri" panose="020F0502020204030204" pitchFamily="34" charset="0"/>
              </a:rPr>
              <a:t>y</a:t>
            </a:r>
            <a:r>
              <a:rPr lang="en-GB" sz="1400" u="none" dirty="0">
                <a:latin typeface="Calibri" panose="020F0502020204030204" pitchFamily="34" charset="0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}</a:t>
            </a:r>
            <a:endParaRPr lang="en-US" sz="14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endParaRPr lang="en-GB" sz="5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public void </a:t>
            </a:r>
            <a:r>
              <a:rPr lang="en-GB" sz="1400" b="1" u="none" dirty="0">
                <a:solidFill>
                  <a:srgbClr val="006600"/>
                </a:solidFill>
                <a:latin typeface="Calibri" panose="020F0502020204030204" pitchFamily="34" charset="0"/>
              </a:rPr>
              <a:t>print</a:t>
            </a:r>
            <a:r>
              <a:rPr lang="en-GB" sz="1400" u="none" dirty="0">
                <a:latin typeface="Calibri" panose="020F0502020204030204" pitchFamily="34" charset="0"/>
              </a:rPr>
              <a:t>() {  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</a:t>
            </a:r>
            <a:r>
              <a:rPr lang="en-GB" sz="1400" u="none" dirty="0" err="1">
                <a:latin typeface="Calibri" panose="020F0502020204030204" pitchFamily="34" charset="0"/>
              </a:rPr>
              <a:t>System.out.println</a:t>
            </a:r>
            <a:r>
              <a:rPr lang="en-GB" sz="1400" u="none" dirty="0">
                <a:latin typeface="Calibri" panose="020F0502020204030204" pitchFamily="34" charset="0"/>
              </a:rPr>
              <a:t>(name + " " + salary + " "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+ </a:t>
            </a:r>
            <a:r>
              <a:rPr lang="en-GB" sz="1400" u="none" dirty="0" err="1">
                <a:latin typeface="Calibri" panose="020F0502020204030204" pitchFamily="34" charset="0"/>
              </a:rPr>
              <a:t>hireYear</a:t>
            </a:r>
            <a:r>
              <a:rPr lang="en-GB" sz="1400" u="none" dirty="0">
                <a:latin typeface="Calibri" panose="020F0502020204030204" pitchFamily="34" charset="0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}</a:t>
            </a:r>
            <a:endParaRPr lang="en-US" sz="14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endParaRPr lang="en-GB" sz="500" u="none" dirty="0">
              <a:latin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public void </a:t>
            </a:r>
            <a:r>
              <a:rPr lang="en-GB" sz="1400" b="1" u="none" dirty="0" err="1">
                <a:solidFill>
                  <a:srgbClr val="006600"/>
                </a:solidFill>
                <a:latin typeface="Calibri" panose="020F0502020204030204" pitchFamily="34" charset="0"/>
              </a:rPr>
              <a:t>raiseSalary</a:t>
            </a:r>
            <a:r>
              <a:rPr lang="en-GB" sz="1400" u="none" dirty="0">
                <a:latin typeface="Calibri" panose="020F0502020204030204" pitchFamily="34" charset="0"/>
              </a:rPr>
              <a:t>(double </a:t>
            </a:r>
            <a:r>
              <a:rPr lang="en-GB" sz="1400" u="none" dirty="0" err="1">
                <a:latin typeface="Calibri" panose="020F0502020204030204" pitchFamily="34" charset="0"/>
              </a:rPr>
              <a:t>byPercent</a:t>
            </a:r>
            <a:r>
              <a:rPr lang="en-GB" sz="1400" u="none" dirty="0">
                <a:latin typeface="Calibri" panose="020F0502020204030204" pitchFamily="34" charset="0"/>
              </a:rPr>
              <a:t>) {  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     salary *= 1 + </a:t>
            </a:r>
            <a:r>
              <a:rPr lang="en-GB" sz="1400" u="none" dirty="0" err="1">
                <a:latin typeface="Calibri" panose="020F0502020204030204" pitchFamily="34" charset="0"/>
              </a:rPr>
              <a:t>byPercent</a:t>
            </a:r>
            <a:r>
              <a:rPr lang="en-GB" sz="1400" u="none" dirty="0">
                <a:latin typeface="Calibri" panose="020F0502020204030204" pitchFamily="34" charset="0"/>
              </a:rPr>
              <a:t> / 100;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   }</a:t>
            </a:r>
          </a:p>
          <a:p>
            <a:pPr algn="l">
              <a:lnSpc>
                <a:spcPct val="110000"/>
              </a:lnSpc>
            </a:pPr>
            <a:r>
              <a:rPr lang="en-GB" sz="1400" u="none" dirty="0">
                <a:latin typeface="Calibri" panose="020F0502020204030204" pitchFamily="34" charset="0"/>
              </a:rPr>
              <a:t>}</a:t>
            </a:r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932040" y="3284984"/>
            <a:ext cx="3345829" cy="1224136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  <a:alpha val="30196"/>
            </a:schemeClr>
          </a:solidFill>
          <a:ln w="6350" cap="sq">
            <a:solidFill>
              <a:srgbClr val="FFA14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 sz="1400">
              <a:latin typeface="Calibri" panose="020F0502020204030204" pitchFamily="34" charset="0"/>
            </a:endParaRP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4932040" y="4581177"/>
            <a:ext cx="3456384" cy="936055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  <a:alpha val="30196"/>
            </a:schemeClr>
          </a:solidFill>
          <a:ln w="6350" cap="sq">
            <a:solidFill>
              <a:srgbClr val="FFA14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 sz="1400">
              <a:latin typeface="Calibri" panose="020F0502020204030204" pitchFamily="34" charset="0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4932040" y="5589240"/>
            <a:ext cx="3345829" cy="720725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  <a:alpha val="30196"/>
            </a:schemeClr>
          </a:solidFill>
          <a:ln w="6350" cap="sq">
            <a:solidFill>
              <a:srgbClr val="FFA14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 sz="1400">
              <a:latin typeface="Calibri" panose="020F0502020204030204" pitchFamily="34" charset="0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4965656" y="2564259"/>
            <a:ext cx="2232025" cy="720725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  <a:alpha val="30196"/>
            </a:schemeClr>
          </a:solidFill>
          <a:ln w="6350" cap="sq">
            <a:solidFill>
              <a:srgbClr val="FFA14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1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32859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Objects of a class are initialised using </a:t>
            </a:r>
            <a:r>
              <a:rPr lang="en-GB" sz="2000" b="1" dirty="0">
                <a:latin typeface="Calibri" panose="020F0502020204030204" pitchFamily="34" charset="0"/>
              </a:rPr>
              <a:t>constructor</a:t>
            </a:r>
            <a:r>
              <a:rPr lang="en-GB" sz="2000" dirty="0">
                <a:latin typeface="Calibri" panose="020F0502020204030204" pitchFamily="34" charset="0"/>
              </a:rPr>
              <a:t> methods by </a:t>
            </a:r>
            <a:r>
              <a:rPr lang="en-GB" sz="2000" dirty="0" smtClean="0">
                <a:latin typeface="Calibri" panose="020F0502020204030204" pitchFamily="34" charset="0"/>
              </a:rPr>
              <a:t>giving the </a:t>
            </a:r>
            <a:r>
              <a:rPr lang="en-GB" sz="2000" dirty="0">
                <a:latin typeface="Calibri" panose="020F0502020204030204" pitchFamily="34" charset="0"/>
              </a:rPr>
              <a:t>instance variables the initial value you want them to have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 smtClean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4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 The </a:t>
            </a:r>
            <a:r>
              <a:rPr lang="en-GB" sz="2000" b="1" dirty="0">
                <a:latin typeface="Calibri" panose="020F0502020204030204" pitchFamily="34" charset="0"/>
              </a:rPr>
              <a:t>new</a:t>
            </a:r>
            <a:r>
              <a:rPr lang="en-GB" sz="2000" dirty="0">
                <a:latin typeface="Calibri" panose="020F0502020204030204" pitchFamily="34" charset="0"/>
              </a:rPr>
              <a:t> method is always used with a constructor to create the </a:t>
            </a:r>
            <a:r>
              <a:rPr lang="en-GB" sz="2000" b="1" dirty="0" smtClean="0">
                <a:latin typeface="Calibri" panose="020F0502020204030204" pitchFamily="34" charset="0"/>
              </a:rPr>
              <a:t>object.</a:t>
            </a:r>
          </a:p>
          <a:p>
            <a:pPr marL="393192" lvl="1" indent="0">
              <a:buNone/>
            </a:pPr>
            <a:endParaRPr lang="en-GB" sz="2200" b="1" dirty="0" smtClean="0">
              <a:latin typeface="Calibri" panose="020F0502020204030204" pitchFamily="34" charset="0"/>
            </a:endParaRPr>
          </a:p>
          <a:p>
            <a:pPr marL="393192" lvl="1" indent="0">
              <a:buNone/>
            </a:pPr>
            <a:endParaRPr lang="en-GB" sz="2000" b="1" dirty="0">
              <a:latin typeface="Calibri" panose="020F0502020204030204" pitchFamily="34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Constructor methods have the following attributes:</a:t>
            </a:r>
          </a:p>
          <a:p>
            <a:pPr lvl="2">
              <a:buFont typeface="Wingdings" pitchFamily="2" charset="2"/>
              <a:buChar char="§"/>
            </a:pPr>
            <a:r>
              <a:rPr lang="en-GB" sz="2000" dirty="0">
                <a:latin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</a:rPr>
              <a:t>h</a:t>
            </a:r>
            <a:r>
              <a:rPr lang="en-GB" sz="1800" dirty="0" smtClean="0">
                <a:latin typeface="Calibri" panose="020F0502020204030204" pitchFamily="34" charset="0"/>
              </a:rPr>
              <a:t>ave </a:t>
            </a:r>
            <a:r>
              <a:rPr lang="en-GB" sz="1800" dirty="0">
                <a:latin typeface="Calibri" panose="020F0502020204030204" pitchFamily="34" charset="0"/>
              </a:rPr>
              <a:t>the same name as the </a:t>
            </a:r>
            <a:r>
              <a:rPr lang="en-GB" sz="1800" dirty="0" smtClean="0">
                <a:latin typeface="Calibri" panose="020F0502020204030204" pitchFamily="34" charset="0"/>
              </a:rPr>
              <a:t>class</a:t>
            </a:r>
            <a:endParaRPr lang="en-GB" sz="1800" dirty="0">
              <a:latin typeface="Calibri" panose="020F0502020204030204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may take one or more </a:t>
            </a:r>
            <a:r>
              <a:rPr lang="en-GB" sz="1800" dirty="0" smtClean="0">
                <a:latin typeface="Calibri" panose="020F0502020204030204" pitchFamily="34" charset="0"/>
              </a:rPr>
              <a:t>parameters</a:t>
            </a:r>
            <a:endParaRPr lang="en-GB" sz="1800" dirty="0">
              <a:latin typeface="Calibri" panose="020F0502020204030204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always called with the new </a:t>
            </a:r>
            <a:r>
              <a:rPr lang="en-GB" sz="1800" dirty="0" smtClean="0">
                <a:latin typeface="Calibri" panose="020F0502020204030204" pitchFamily="34" charset="0"/>
              </a:rPr>
              <a:t>keyword</a:t>
            </a:r>
            <a:endParaRPr lang="en-GB" sz="1800" dirty="0">
              <a:latin typeface="Calibri" panose="020F0502020204030204" pitchFamily="34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</a:rPr>
              <a:t> have no return </a:t>
            </a:r>
            <a:r>
              <a:rPr lang="en-GB" sz="1800" dirty="0" smtClean="0">
                <a:latin typeface="Calibri" panose="020F0502020204030204" pitchFamily="34" charset="0"/>
              </a:rPr>
              <a:t>value</a:t>
            </a:r>
            <a:endParaRPr lang="en-GB" sz="18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Calibri" panose="020F0502020204030204" pitchFamily="34" charset="0"/>
            </a:endParaRPr>
          </a:p>
          <a:p>
            <a:pPr marL="109728" indent="0">
              <a:lnSpc>
                <a:spcPct val="80000"/>
              </a:lnSpc>
              <a:buNone/>
            </a:pP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Working with Classes and Objects</a:t>
            </a:r>
            <a:endParaRPr lang="en-GB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0246-07FD-4DA3-A1C4-F54C341C122D}" type="slidenum">
              <a:rPr lang="en-GB" smtClean="0"/>
              <a:t>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004048" y="1556792"/>
            <a:ext cx="3877303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GB" sz="1600" dirty="0">
                <a:latin typeface="Calibri" panose="020F0502020204030204" pitchFamily="34" charset="0"/>
              </a:rPr>
              <a:t>public </a:t>
            </a:r>
            <a:r>
              <a:rPr lang="en-GB" sz="1600" dirty="0" smtClean="0">
                <a:latin typeface="Calibri" panose="020F0502020204030204" pitchFamily="34" charset="0"/>
              </a:rPr>
              <a:t>Employee </a:t>
            </a:r>
            <a:r>
              <a:rPr lang="en-GB" sz="1600" dirty="0">
                <a:latin typeface="Calibri" panose="020F0502020204030204" pitchFamily="34" charset="0"/>
              </a:rPr>
              <a:t>(String n, double s, </a:t>
            </a:r>
            <a:r>
              <a:rPr lang="en-US" sz="1600" dirty="0" err="1">
                <a:latin typeface="Calibri" panose="020F0502020204030204" pitchFamily="34" charset="0"/>
              </a:rPr>
              <a:t>int</a:t>
            </a:r>
            <a:r>
              <a:rPr lang="en-US" sz="1600" dirty="0">
                <a:latin typeface="Calibri" panose="020F0502020204030204" pitchFamily="34" charset="0"/>
              </a:rPr>
              <a:t> y</a:t>
            </a:r>
            <a:r>
              <a:rPr lang="en-GB" sz="1600" dirty="0" smtClean="0">
                <a:latin typeface="Calibri" panose="020F0502020204030204" pitchFamily="34" charset="0"/>
              </a:rPr>
              <a:t>) { </a:t>
            </a:r>
          </a:p>
          <a:p>
            <a:pPr marL="109728" indent="0">
              <a:buNone/>
            </a:pPr>
            <a:r>
              <a:rPr lang="en-GB" sz="1600" dirty="0" smtClean="0">
                <a:latin typeface="Calibri" panose="020F0502020204030204" pitchFamily="34" charset="0"/>
              </a:rPr>
              <a:t>         name </a:t>
            </a:r>
            <a:r>
              <a:rPr lang="en-GB" sz="1600" dirty="0">
                <a:latin typeface="Calibri" panose="020F0502020204030204" pitchFamily="34" charset="0"/>
              </a:rPr>
              <a:t>= n;</a:t>
            </a:r>
          </a:p>
          <a:p>
            <a:pPr marL="109728" indent="0">
              <a:buNone/>
            </a:pPr>
            <a:r>
              <a:rPr lang="en-GB" sz="1600" dirty="0">
                <a:latin typeface="Calibri" panose="020F0502020204030204" pitchFamily="34" charset="0"/>
              </a:rPr>
              <a:t>   </a:t>
            </a:r>
            <a:r>
              <a:rPr lang="en-GB" sz="1600" dirty="0" smtClean="0">
                <a:latin typeface="Calibri" panose="020F0502020204030204" pitchFamily="34" charset="0"/>
              </a:rPr>
              <a:t>      salary </a:t>
            </a:r>
            <a:r>
              <a:rPr lang="en-GB" sz="1600" dirty="0">
                <a:latin typeface="Calibri" panose="020F0502020204030204" pitchFamily="34" charset="0"/>
              </a:rPr>
              <a:t>= s;</a:t>
            </a:r>
          </a:p>
          <a:p>
            <a:pPr marL="109728" indent="0">
              <a:buNone/>
            </a:pPr>
            <a:r>
              <a:rPr lang="en-GB" sz="1600" dirty="0">
                <a:latin typeface="Calibri" panose="020F0502020204030204" pitchFamily="34" charset="0"/>
              </a:rPr>
              <a:t>  </a:t>
            </a:r>
            <a:r>
              <a:rPr lang="en-GB" sz="1600" dirty="0" smtClean="0">
                <a:latin typeface="Calibri" panose="020F0502020204030204" pitchFamily="34" charset="0"/>
              </a:rPr>
              <a:t>       hire</a:t>
            </a:r>
            <a:r>
              <a:rPr lang="en-US" sz="1600" dirty="0">
                <a:latin typeface="Calibri" panose="020F0502020204030204" pitchFamily="34" charset="0"/>
              </a:rPr>
              <a:t>Year</a:t>
            </a:r>
            <a:r>
              <a:rPr lang="en-GB" sz="1600" dirty="0">
                <a:latin typeface="Calibri" panose="020F0502020204030204" pitchFamily="34" charset="0"/>
              </a:rPr>
              <a:t> = </a:t>
            </a:r>
            <a:r>
              <a:rPr lang="en-US" sz="1600" dirty="0">
                <a:latin typeface="Calibri" panose="020F0502020204030204" pitchFamily="34" charset="0"/>
              </a:rPr>
              <a:t>y</a:t>
            </a:r>
            <a:r>
              <a:rPr lang="en-GB" sz="1600" dirty="0" smtClean="0">
                <a:latin typeface="Calibri" panose="020F0502020204030204" pitchFamily="34" charset="0"/>
              </a:rPr>
              <a:t>;</a:t>
            </a:r>
          </a:p>
          <a:p>
            <a:pPr marL="109728" indent="0">
              <a:buNone/>
            </a:pPr>
            <a:r>
              <a:rPr lang="en-GB" sz="1600" dirty="0" smtClean="0">
                <a:latin typeface="Calibri" panose="020F0502020204030204" pitchFamily="34" charset="0"/>
              </a:rPr>
              <a:t>}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3635732"/>
            <a:ext cx="568863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6000" lvl="1"/>
            <a:r>
              <a:rPr lang="en-GB" sz="1600" dirty="0">
                <a:latin typeface="Calibri" panose="020F0502020204030204" pitchFamily="34" charset="0"/>
              </a:rPr>
              <a:t>Employee </a:t>
            </a:r>
            <a:r>
              <a:rPr lang="en-GB" sz="1600" dirty="0" err="1">
                <a:latin typeface="Calibri" panose="020F0502020204030204" pitchFamily="34" charset="0"/>
              </a:rPr>
              <a:t>netAdmin</a:t>
            </a:r>
            <a:r>
              <a:rPr lang="en-GB" sz="1600" dirty="0">
                <a:latin typeface="Calibri" panose="020F0502020204030204" pitchFamily="34" charset="0"/>
              </a:rPr>
              <a:t> = </a:t>
            </a:r>
            <a:r>
              <a:rPr lang="en-GB" sz="1600" b="1" dirty="0">
                <a:latin typeface="Calibri" panose="020F0502020204030204" pitchFamily="34" charset="0"/>
              </a:rPr>
              <a:t>new</a:t>
            </a:r>
            <a:r>
              <a:rPr lang="en-GB" sz="1600" dirty="0">
                <a:latin typeface="Calibri" panose="020F0502020204030204" pitchFamily="34" charset="0"/>
              </a:rPr>
              <a:t> Employee(“Jane Henry”, 24000, </a:t>
            </a:r>
            <a:r>
              <a:rPr lang="en-US" sz="1600" dirty="0">
                <a:latin typeface="Calibri" panose="020F0502020204030204" pitchFamily="34" charset="0"/>
              </a:rPr>
              <a:t>2003</a:t>
            </a:r>
            <a:r>
              <a:rPr lang="en-GB" sz="1600" dirty="0"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586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3270</TotalTime>
  <Words>1609</Words>
  <Application>Microsoft Office PowerPoint</Application>
  <PresentationFormat>On-screen Show (4:3)</PresentationFormat>
  <Paragraphs>404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Object Oriented Programming in Java   Lecture 2</vt:lpstr>
      <vt:lpstr>Outline</vt:lpstr>
      <vt:lpstr>OOP Principles</vt:lpstr>
      <vt:lpstr>OOP Principles</vt:lpstr>
      <vt:lpstr>OOP Requirements</vt:lpstr>
      <vt:lpstr>OOP Requirements</vt:lpstr>
      <vt:lpstr>Working with Classes and Objects</vt:lpstr>
      <vt:lpstr>Working with Classes and Objects</vt:lpstr>
      <vt:lpstr>Working with Classes and Objects</vt:lpstr>
      <vt:lpstr>Working with Classes and Objects</vt:lpstr>
      <vt:lpstr>Working with Classes and Objects</vt:lpstr>
      <vt:lpstr>Working with Classes and Objects</vt:lpstr>
      <vt:lpstr>Working with Classes and Objects</vt:lpstr>
      <vt:lpstr>Working with Classes and Objects</vt:lpstr>
      <vt:lpstr>Working with Classes and Objects</vt:lpstr>
      <vt:lpstr>Working with Classes and Objects</vt:lpstr>
    </vt:vector>
  </TitlesOfParts>
  <Company>Nottingham Trent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Akhlaghinia, Mohammad</dc:creator>
  <cp:lastModifiedBy>Akhlaghinia, Mohammad</cp:lastModifiedBy>
  <cp:revision>167</cp:revision>
  <cp:lastPrinted>2013-09-16T16:15:20Z</cp:lastPrinted>
  <dcterms:created xsi:type="dcterms:W3CDTF">2013-09-15T16:11:25Z</dcterms:created>
  <dcterms:modified xsi:type="dcterms:W3CDTF">2013-11-19T13:51:30Z</dcterms:modified>
</cp:coreProperties>
</file>