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6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3" r:id="rId17"/>
    <p:sldId id="304" r:id="rId18"/>
    <p:sldId id="302" r:id="rId19"/>
    <p:sldId id="305" r:id="rId20"/>
    <p:sldId id="306" r:id="rId21"/>
    <p:sldId id="307" r:id="rId22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6" autoAdjust="0"/>
    <p:restoredTop sz="94172" autoAdjust="0"/>
  </p:normalViewPr>
  <p:slideViewPr>
    <p:cSldViewPr>
      <p:cViewPr varScale="1">
        <p:scale>
          <a:sx n="77" d="100"/>
          <a:sy n="77" d="100"/>
        </p:scale>
        <p:origin x="-13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ACD24-E420-4DD2-85B2-461B9FC856C9}" type="datetimeFigureOut">
              <a:rPr lang="en-GB" smtClean="0"/>
              <a:t>26/11/2013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99918-D63A-4834-B15D-0B469D686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1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5830-2024-4A74-B116-53A8EB2DAB99}" type="datetimeFigureOut">
              <a:rPr lang="en-GB" smtClean="0"/>
              <a:t>26/11/2013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2FE70-0F68-46C5-AD69-C855E0008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83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2FE70-0F68-46C5-AD69-C855E0008D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25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C11E3A-8D16-4209-933B-20981C4C12F6}" type="datetime1">
              <a:rPr lang="en-GB" smtClean="0"/>
              <a:t>26/11/2013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AC6BE2-BED3-40F3-845A-24F23C313958}" type="datetime1">
              <a:rPr lang="en-GB" smtClean="0"/>
              <a:t>26/11/2013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7AB835-C3BB-4B87-BBF4-7AE71770314E}" type="datetime1">
              <a:rPr lang="en-GB" smtClean="0"/>
              <a:t>26/11/2013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67BF5-2638-4DD9-8D00-3BCEADDE1BFC}" type="datetime1">
              <a:rPr lang="en-GB" smtClean="0"/>
              <a:t>26/11/2013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28D9E0-66CC-4F02-9C3E-2CB03C2F866D}" type="datetime1">
              <a:rPr lang="en-GB" smtClean="0"/>
              <a:t>26/11/2013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963E7-6229-42BC-9232-97C3B04D7853}" type="datetime1">
              <a:rPr lang="en-GB" smtClean="0"/>
              <a:t>26/11/2013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D947D-1D10-4E37-86B7-70D3BF184195}" type="datetime1">
              <a:rPr lang="en-GB" smtClean="0"/>
              <a:t>26/11/2013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49059C-7D32-46DA-860B-60992870DEA1}" type="datetime1">
              <a:rPr lang="en-GB" smtClean="0"/>
              <a:t>26/11/2013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39C6F-B206-46E7-BA49-8A9794F1DA02}" type="datetime1">
              <a:rPr lang="en-GB" smtClean="0"/>
              <a:t>26/11/2013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4B6EF81-3B04-4F54-9ECF-B1F3107996DB}" type="datetime1">
              <a:rPr lang="en-GB" smtClean="0"/>
              <a:t>26/11/2013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7466E5-F549-49CC-BE36-80AA94327003}" type="datetime1">
              <a:rPr lang="en-GB" smtClean="0"/>
              <a:t>26/11/2013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049F58-0B76-4C34-AAC3-CFF0F2754E52}" type="datetime1">
              <a:rPr lang="en-GB" smtClean="0"/>
              <a:t>26/11/2013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5183"/>
            <a:ext cx="7772400" cy="1829761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GB" sz="3200" dirty="0" smtClean="0">
                <a:latin typeface="Calibri" panose="020F0502020204030204" pitchFamily="34" charset="0"/>
              </a:rPr>
              <a:t>Object Oriented Programming in Java </a:t>
            </a:r>
            <a:br>
              <a:rPr lang="en-GB" sz="3200" dirty="0" smtClean="0">
                <a:latin typeface="Calibri" panose="020F0502020204030204" pitchFamily="34" charset="0"/>
              </a:rPr>
            </a:br>
            <a:r>
              <a:rPr lang="en-GB" sz="3200" dirty="0" smtClean="0">
                <a:latin typeface="Calibri" panose="020F0502020204030204" pitchFamily="34" charset="0"/>
              </a:rPr>
              <a:t/>
            </a:r>
            <a:br>
              <a:rPr lang="en-GB" sz="3200" dirty="0" smtClean="0">
                <a:latin typeface="Calibri" panose="020F0502020204030204" pitchFamily="34" charset="0"/>
              </a:rPr>
            </a:br>
            <a:r>
              <a:rPr lang="en-GB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Lecture 3</a:t>
            </a:r>
            <a:endParaRPr lang="en-GB" sz="3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46890"/>
            <a:ext cx="7486600" cy="1238294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 smtClean="0">
                <a:latin typeface="Calibri" panose="020F0502020204030204" pitchFamily="34" charset="0"/>
              </a:rPr>
              <a:t>Advanced Programming Concepts</a:t>
            </a:r>
            <a:endParaRPr lang="en-GB" sz="2400" b="1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4006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GB" sz="1800" dirty="0" smtClean="0">
                <a:latin typeface="Calibri" panose="020F0502020204030204" pitchFamily="34" charset="0"/>
              </a:rPr>
              <a:t>Main thread can fork new threads </a:t>
            </a:r>
            <a:endParaRPr lang="en-GB" sz="1800" dirty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Multithreaded Programming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10</a:t>
            </a:fld>
            <a:endParaRPr lang="en-GB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131840" y="921340"/>
            <a:ext cx="4833937" cy="5748020"/>
            <a:chOff x="2016" y="5300"/>
            <a:chExt cx="7611" cy="9340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5799" y="5361"/>
              <a:ext cx="24" cy="8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4299" y="7684"/>
              <a:ext cx="144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5739" y="8260"/>
              <a:ext cx="129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739" y="7252"/>
              <a:ext cx="144" cy="57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739" y="8116"/>
              <a:ext cx="144" cy="57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7035" y="8692"/>
              <a:ext cx="6" cy="4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6891" y="8548"/>
              <a:ext cx="288" cy="2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957" y="9173"/>
              <a:ext cx="183" cy="314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299" y="8260"/>
              <a:ext cx="0" cy="4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155" y="8116"/>
              <a:ext cx="288" cy="2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229" y="8670"/>
              <a:ext cx="143" cy="321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739" y="9412"/>
              <a:ext cx="143" cy="393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AutoShape 18"/>
            <p:cNvSpPr>
              <a:spLocks/>
            </p:cNvSpPr>
            <p:nvPr/>
          </p:nvSpPr>
          <p:spPr bwMode="auto">
            <a:xfrm>
              <a:off x="2736" y="7008"/>
              <a:ext cx="1440" cy="889"/>
            </a:xfrm>
            <a:prstGeom prst="accentBorderCallout2">
              <a:avLst>
                <a:gd name="adj1" fmla="val 20245"/>
                <a:gd name="adj2" fmla="val 108333"/>
                <a:gd name="adj3" fmla="val 20245"/>
                <a:gd name="adj4" fmla="val 157500"/>
                <a:gd name="adj5" fmla="val 46569"/>
                <a:gd name="adj6" fmla="val 20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900" u="none" dirty="0"/>
                <a:t>Create first  extra thread and start it</a:t>
              </a:r>
            </a:p>
          </p:txBody>
        </p:sp>
        <p:sp>
          <p:nvSpPr>
            <p:cNvPr id="21" name="AutoShape 19"/>
            <p:cNvSpPr>
              <a:spLocks/>
            </p:cNvSpPr>
            <p:nvPr/>
          </p:nvSpPr>
          <p:spPr bwMode="auto">
            <a:xfrm>
              <a:off x="7200" y="7440"/>
              <a:ext cx="1440" cy="960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46389"/>
                <a:gd name="adj5" fmla="val 80625"/>
                <a:gd name="adj6" fmla="val -850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900" u="none" dirty="0">
                  <a:latin typeface="+mj-lt"/>
                </a:rPr>
                <a:t>Create second extra thread and start it</a:t>
              </a:r>
            </a:p>
          </p:txBody>
        </p:sp>
        <p:sp>
          <p:nvSpPr>
            <p:cNvPr id="22" name="AutoShape 20"/>
            <p:cNvSpPr>
              <a:spLocks/>
            </p:cNvSpPr>
            <p:nvPr/>
          </p:nvSpPr>
          <p:spPr bwMode="auto">
            <a:xfrm>
              <a:off x="7800" y="9474"/>
              <a:ext cx="1827" cy="802"/>
            </a:xfrm>
            <a:prstGeom prst="accentBorderCallout2">
              <a:avLst>
                <a:gd name="adj1" fmla="val 22444"/>
                <a:gd name="adj2" fmla="val -6569"/>
                <a:gd name="adj3" fmla="val 22444"/>
                <a:gd name="adj4" fmla="val -21620"/>
                <a:gd name="adj5" fmla="val 68579"/>
                <a:gd name="adj6" fmla="val -369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900" u="none" dirty="0"/>
                <a:t>Second extra thread performs some actions</a:t>
              </a:r>
            </a:p>
          </p:txBody>
        </p:sp>
        <p:sp>
          <p:nvSpPr>
            <p:cNvPr id="23" name="AutoShape 21"/>
            <p:cNvSpPr>
              <a:spLocks/>
            </p:cNvSpPr>
            <p:nvPr/>
          </p:nvSpPr>
          <p:spPr bwMode="auto">
            <a:xfrm>
              <a:off x="2016" y="8592"/>
              <a:ext cx="1584" cy="960"/>
            </a:xfrm>
            <a:prstGeom prst="accentBorderCallout2">
              <a:avLst>
                <a:gd name="adj1" fmla="val 18750"/>
                <a:gd name="adj2" fmla="val 107574"/>
                <a:gd name="adj3" fmla="val 18750"/>
                <a:gd name="adj4" fmla="val 121653"/>
                <a:gd name="adj5" fmla="val 78750"/>
                <a:gd name="adj6" fmla="val 13592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900" u="none" dirty="0"/>
                <a:t>First extra thread performs some actions</a:t>
              </a:r>
            </a:p>
          </p:txBody>
        </p:sp>
        <p:sp>
          <p:nvSpPr>
            <p:cNvPr id="24" name="AutoShape 22"/>
            <p:cNvSpPr>
              <a:spLocks/>
            </p:cNvSpPr>
            <p:nvPr/>
          </p:nvSpPr>
          <p:spPr bwMode="auto">
            <a:xfrm>
              <a:off x="2016" y="10752"/>
              <a:ext cx="1872" cy="960"/>
            </a:xfrm>
            <a:prstGeom prst="accentBorderCallout2">
              <a:avLst>
                <a:gd name="adj1" fmla="val 18750"/>
                <a:gd name="adj2" fmla="val 106412"/>
                <a:gd name="adj3" fmla="val 18750"/>
                <a:gd name="adj4" fmla="val 152458"/>
                <a:gd name="adj5" fmla="val 58958"/>
                <a:gd name="adj6" fmla="val 1994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900" u="none" dirty="0"/>
                <a:t>Original thread continues working</a:t>
              </a:r>
            </a:p>
          </p:txBody>
        </p:sp>
        <p:sp>
          <p:nvSpPr>
            <p:cNvPr id="25" name="AutoShape 23"/>
            <p:cNvSpPr>
              <a:spLocks/>
            </p:cNvSpPr>
            <p:nvPr/>
          </p:nvSpPr>
          <p:spPr bwMode="auto">
            <a:xfrm>
              <a:off x="6818" y="5675"/>
              <a:ext cx="1678" cy="960"/>
            </a:xfrm>
            <a:prstGeom prst="accentBorderCallout2">
              <a:avLst>
                <a:gd name="adj1" fmla="val 18750"/>
                <a:gd name="adj2" fmla="val -7153"/>
                <a:gd name="adj3" fmla="val 18750"/>
                <a:gd name="adj4" fmla="val -32954"/>
                <a:gd name="adj5" fmla="val 43440"/>
                <a:gd name="adj6" fmla="val -5911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900" u="none" dirty="0"/>
                <a:t>Original thread belonging to program.</a:t>
              </a: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5666" y="5300"/>
              <a:ext cx="288" cy="2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6663" y="12902"/>
              <a:ext cx="720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928" y="12555"/>
              <a:ext cx="720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472" y="13776"/>
              <a:ext cx="720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AutoShape 28"/>
            <p:cNvSpPr>
              <a:spLocks/>
            </p:cNvSpPr>
            <p:nvPr/>
          </p:nvSpPr>
          <p:spPr bwMode="auto">
            <a:xfrm>
              <a:off x="7769" y="12359"/>
              <a:ext cx="1390" cy="697"/>
            </a:xfrm>
            <a:prstGeom prst="accentBorderCallout2">
              <a:avLst>
                <a:gd name="adj1" fmla="val 25824"/>
                <a:gd name="adj2" fmla="val -10352"/>
                <a:gd name="adj3" fmla="val 25824"/>
                <a:gd name="adj4" fmla="val -27352"/>
                <a:gd name="adj5" fmla="val 73315"/>
                <a:gd name="adj6" fmla="val -4452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900" u="none" dirty="0"/>
                <a:t>Thread terminates</a:t>
              </a:r>
            </a:p>
          </p:txBody>
        </p:sp>
        <p:sp>
          <p:nvSpPr>
            <p:cNvPr id="31" name="AutoShape 29"/>
            <p:cNvSpPr>
              <a:spLocks/>
            </p:cNvSpPr>
            <p:nvPr/>
          </p:nvSpPr>
          <p:spPr bwMode="auto">
            <a:xfrm>
              <a:off x="2099" y="12848"/>
              <a:ext cx="1440" cy="640"/>
            </a:xfrm>
            <a:prstGeom prst="accentBorderCallout2">
              <a:avLst>
                <a:gd name="adj1" fmla="val 28125"/>
                <a:gd name="adj2" fmla="val 108333"/>
                <a:gd name="adj3" fmla="val 28125"/>
                <a:gd name="adj4" fmla="val 119722"/>
                <a:gd name="adj5" fmla="val -13125"/>
                <a:gd name="adj6" fmla="val 13131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900" u="none" dirty="0"/>
                <a:t>Thread terminates</a:t>
              </a:r>
            </a:p>
          </p:txBody>
        </p:sp>
        <p:sp>
          <p:nvSpPr>
            <p:cNvPr id="32" name="AutoShape 30"/>
            <p:cNvSpPr>
              <a:spLocks/>
            </p:cNvSpPr>
            <p:nvPr/>
          </p:nvSpPr>
          <p:spPr bwMode="auto">
            <a:xfrm>
              <a:off x="6336" y="14064"/>
              <a:ext cx="1296" cy="576"/>
            </a:xfrm>
            <a:prstGeom prst="accentBorderCallout2">
              <a:avLst>
                <a:gd name="adj1" fmla="val 31250"/>
                <a:gd name="adj2" fmla="val -9259"/>
                <a:gd name="adj3" fmla="val 31250"/>
                <a:gd name="adj4" fmla="val -24227"/>
                <a:gd name="adj5" fmla="val -14759"/>
                <a:gd name="adj6" fmla="val -3935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900" u="none" dirty="0"/>
                <a:t>Program terminates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735" y="5810"/>
              <a:ext cx="143" cy="113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092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4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b="1" dirty="0">
                <a:latin typeface="Calibri" panose="020F0502020204030204" pitchFamily="34" charset="0"/>
              </a:rPr>
              <a:t>Unrelated threads </a:t>
            </a:r>
            <a:r>
              <a:rPr lang="en-GB" sz="2200" dirty="0">
                <a:latin typeface="Calibri" panose="020F0502020204030204" pitchFamily="34" charset="0"/>
              </a:rPr>
              <a:t>can safely run till termination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Multithreaded Programming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11</a:t>
            </a:fld>
            <a:endParaRPr lang="en-GB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683568" y="1391870"/>
            <a:ext cx="36004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u="none" dirty="0">
                <a:latin typeface="Calibri" panose="020F0502020204030204" pitchFamily="34" charset="0"/>
              </a:rPr>
              <a:t>class Coffee extends Thread {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public void </a:t>
            </a:r>
            <a:r>
              <a:rPr lang="en-US" sz="1600" b="1" u="none" dirty="0">
                <a:latin typeface="Calibri" panose="020F0502020204030204" pitchFamily="34" charset="0"/>
              </a:rPr>
              <a:t>run()</a:t>
            </a:r>
            <a:r>
              <a:rPr lang="en-US" sz="1600" u="none" dirty="0">
                <a:latin typeface="Calibri" panose="020F0502020204030204" pitchFamily="34" charset="0"/>
              </a:rPr>
              <a:t> {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      while(true) {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          </a:t>
            </a:r>
            <a:r>
              <a:rPr lang="en-US" sz="1600" u="none" dirty="0" err="1">
                <a:latin typeface="Calibri" panose="020F0502020204030204" pitchFamily="34" charset="0"/>
              </a:rPr>
              <a:t>System.out.println</a:t>
            </a:r>
            <a:r>
              <a:rPr lang="en-US" sz="1600" u="none" dirty="0">
                <a:latin typeface="Calibri" panose="020F0502020204030204" pitchFamily="34" charset="0"/>
              </a:rPr>
              <a:t>("I like coffee");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          yield();  // did you forget this?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      }</a:t>
            </a:r>
          </a:p>
          <a:p>
            <a:r>
              <a:rPr lang="en-US" sz="1600" u="none" dirty="0" smtClean="0">
                <a:latin typeface="Calibri" panose="020F0502020204030204" pitchFamily="34" charset="0"/>
              </a:rPr>
              <a:t>}}</a:t>
            </a:r>
            <a:endParaRPr lang="en-US" sz="1600" u="none" dirty="0">
              <a:latin typeface="Calibri" panose="020F0502020204030204" pitchFamily="34" charset="0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4499992" y="1391869"/>
            <a:ext cx="36004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u="none" dirty="0">
                <a:latin typeface="Calibri" panose="020F0502020204030204" pitchFamily="34" charset="0"/>
              </a:rPr>
              <a:t>class Tea extends Thread {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public void </a:t>
            </a:r>
            <a:r>
              <a:rPr lang="en-US" sz="1600" b="1" u="none" dirty="0">
                <a:latin typeface="Calibri" panose="020F0502020204030204" pitchFamily="34" charset="0"/>
              </a:rPr>
              <a:t>run()</a:t>
            </a:r>
            <a:r>
              <a:rPr lang="en-US" sz="1600" u="none" dirty="0">
                <a:latin typeface="Calibri" panose="020F0502020204030204" pitchFamily="34" charset="0"/>
              </a:rPr>
              <a:t> {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      while(true) {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          </a:t>
            </a:r>
            <a:r>
              <a:rPr lang="en-US" sz="1600" u="none" dirty="0" err="1">
                <a:latin typeface="Calibri" panose="020F0502020204030204" pitchFamily="34" charset="0"/>
              </a:rPr>
              <a:t>System.out.println</a:t>
            </a:r>
            <a:r>
              <a:rPr lang="en-US" sz="1600" u="none" dirty="0">
                <a:latin typeface="Calibri" panose="020F0502020204030204" pitchFamily="34" charset="0"/>
              </a:rPr>
              <a:t>("I like tea");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          yield();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      }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}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555776" y="3645024"/>
            <a:ext cx="360040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u="none" dirty="0">
                <a:latin typeface="Calibri" panose="020F0502020204030204" pitchFamily="34" charset="0"/>
              </a:rPr>
              <a:t>public class drinks {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public static void main(String[] a) {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   Coffee t1 = </a:t>
            </a:r>
            <a:r>
              <a:rPr lang="en-US" sz="1600" b="1" u="none" dirty="0">
                <a:latin typeface="Calibri" panose="020F0502020204030204" pitchFamily="34" charset="0"/>
              </a:rPr>
              <a:t>new</a:t>
            </a:r>
            <a:r>
              <a:rPr lang="en-US" sz="1600" u="none" dirty="0">
                <a:latin typeface="Calibri" panose="020F0502020204030204" pitchFamily="34" charset="0"/>
              </a:rPr>
              <a:t> Coffee();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   t1.</a:t>
            </a:r>
            <a:r>
              <a:rPr lang="en-US" sz="1600" b="1" u="none" dirty="0">
                <a:latin typeface="Calibri" panose="020F0502020204030204" pitchFamily="34" charset="0"/>
              </a:rPr>
              <a:t>start()</a:t>
            </a:r>
            <a:r>
              <a:rPr lang="en-US" sz="1600" u="none" dirty="0">
                <a:latin typeface="Calibri" panose="020F0502020204030204" pitchFamily="34" charset="0"/>
              </a:rPr>
              <a:t>;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   new </a:t>
            </a:r>
            <a:r>
              <a:rPr lang="en-US" sz="1600" b="1" u="none" dirty="0">
                <a:latin typeface="Calibri" panose="020F0502020204030204" pitchFamily="34" charset="0"/>
              </a:rPr>
              <a:t>Tea().start()</a:t>
            </a:r>
            <a:r>
              <a:rPr lang="en-US" sz="1600" u="none" dirty="0">
                <a:latin typeface="Calibri" panose="020F0502020204030204" pitchFamily="34" charset="0"/>
              </a:rPr>
              <a:t>;  // an anonymous thread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   }</a:t>
            </a:r>
          </a:p>
          <a:p>
            <a:r>
              <a:rPr lang="en-US" sz="1600" u="none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6372200" y="3861048"/>
            <a:ext cx="2133600" cy="1816100"/>
          </a:xfrm>
          <a:prstGeom prst="rect">
            <a:avLst/>
          </a:prstGeom>
          <a:noFill/>
          <a:ln w="127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600" u="none">
                <a:latin typeface="Tahoma" pitchFamily="34" charset="0"/>
              </a:rPr>
              <a:t>&gt; java drinks</a:t>
            </a:r>
          </a:p>
          <a:p>
            <a:pPr lvl="1" algn="l"/>
            <a:r>
              <a:rPr lang="en-US" sz="1600" u="none">
                <a:latin typeface="Tahoma" pitchFamily="34" charset="0"/>
              </a:rPr>
              <a:t>I like coffee</a:t>
            </a:r>
          </a:p>
          <a:p>
            <a:pPr lvl="1" algn="l"/>
            <a:r>
              <a:rPr lang="en-US" sz="1600" u="none">
                <a:latin typeface="Tahoma" pitchFamily="34" charset="0"/>
              </a:rPr>
              <a:t>I like tea</a:t>
            </a:r>
          </a:p>
          <a:p>
            <a:pPr lvl="1" algn="l"/>
            <a:r>
              <a:rPr lang="en-US" sz="1600" u="none">
                <a:latin typeface="Tahoma" pitchFamily="34" charset="0"/>
              </a:rPr>
              <a:t>I like coffee</a:t>
            </a:r>
          </a:p>
          <a:p>
            <a:pPr lvl="1" algn="l"/>
            <a:r>
              <a:rPr lang="en-US" sz="1600" u="none">
                <a:latin typeface="Tahoma" pitchFamily="34" charset="0"/>
              </a:rPr>
              <a:t>I like tea</a:t>
            </a:r>
          </a:p>
          <a:p>
            <a:pPr lvl="1" algn="l"/>
            <a:r>
              <a:rPr lang="en-US" sz="1600" u="none">
                <a:latin typeface="Tahoma" pitchFamily="34" charset="0"/>
              </a:rPr>
              <a:t>I like coffee</a:t>
            </a:r>
          </a:p>
          <a:p>
            <a:pPr lvl="1" algn="l"/>
            <a:r>
              <a:rPr lang="en-US" sz="1600" u="none">
                <a:latin typeface="Tahoma" pitchFamily="34" charset="0"/>
              </a:rPr>
              <a:t>I like tea</a:t>
            </a:r>
          </a:p>
        </p:txBody>
      </p:sp>
    </p:spTree>
    <p:extLst>
      <p:ext uri="{BB962C8B-B14F-4D97-AF65-F5344CB8AC3E}">
        <p14:creationId xmlns:p14="http://schemas.microsoft.com/office/powerpoint/2010/main" val="121546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4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</a:rPr>
              <a:t>Related threads </a:t>
            </a:r>
            <a:r>
              <a:rPr lang="en-GB" sz="2200" dirty="0" smtClean="0">
                <a:latin typeface="Calibri" panose="020F0502020204030204" pitchFamily="34" charset="0"/>
              </a:rPr>
              <a:t>can cause </a:t>
            </a:r>
            <a:r>
              <a:rPr lang="en-GB" sz="1800" b="1" dirty="0" smtClean="0">
                <a:latin typeface="Calibri" panose="020F0502020204030204" pitchFamily="34" charset="0"/>
              </a:rPr>
              <a:t>Thread Interference </a:t>
            </a:r>
            <a:r>
              <a:rPr lang="en-GB" sz="1800" dirty="0" smtClean="0">
                <a:latin typeface="Calibri" panose="020F0502020204030204" pitchFamily="34" charset="0"/>
              </a:rPr>
              <a:t>and</a:t>
            </a:r>
            <a:r>
              <a:rPr lang="en-GB" sz="1800" b="1" dirty="0" smtClean="0">
                <a:latin typeface="Calibri" panose="020F0502020204030204" pitchFamily="34" charset="0"/>
              </a:rPr>
              <a:t> Memory Inconsistency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800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Multithreaded Programming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12</a:t>
            </a:fld>
            <a:endParaRPr lang="en-GB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1560" y="1484784"/>
            <a:ext cx="3744416" cy="40257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sz="1400" u="none" dirty="0">
                <a:latin typeface="Calibri" panose="020F0502020204030204" pitchFamily="34" charset="0"/>
              </a:rPr>
              <a:t>class pressure extends Thread </a:t>
            </a:r>
            <a:r>
              <a:rPr lang="en-US" sz="1400" u="none" dirty="0" smtClean="0">
                <a:latin typeface="Calibri" panose="020F0502020204030204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u="none" dirty="0">
                <a:latin typeface="Calibri" panose="020F0502020204030204" pitchFamily="34" charset="0"/>
              </a:rPr>
              <a:t> </a:t>
            </a:r>
            <a:r>
              <a:rPr lang="en-US" sz="1400" u="none" dirty="0" smtClean="0">
                <a:latin typeface="Calibri" panose="020F0502020204030204" pitchFamily="34" charset="0"/>
              </a:rPr>
              <a:t>   public </a:t>
            </a:r>
            <a:r>
              <a:rPr lang="en-US" sz="1400" u="none" dirty="0">
                <a:latin typeface="Calibri" panose="020F0502020204030204" pitchFamily="34" charset="0"/>
              </a:rPr>
              <a:t>void run() {</a:t>
            </a:r>
          </a:p>
          <a:p>
            <a:pPr>
              <a:lnSpc>
                <a:spcPct val="120000"/>
              </a:lnSpc>
            </a:pPr>
            <a:r>
              <a:rPr lang="en-US" sz="1400" u="none" dirty="0">
                <a:latin typeface="Calibri" panose="020F0502020204030204" pitchFamily="34" charset="0"/>
              </a:rPr>
              <a:t>     </a:t>
            </a:r>
            <a:r>
              <a:rPr lang="en-US" sz="1400" u="none" dirty="0" smtClean="0">
                <a:latin typeface="Calibri" panose="020F0502020204030204" pitchFamily="34" charset="0"/>
              </a:rPr>
              <a:t>    </a:t>
            </a:r>
            <a:r>
              <a:rPr lang="en-US" sz="1400" u="none" dirty="0" err="1">
                <a:latin typeface="Calibri" panose="020F0502020204030204" pitchFamily="34" charset="0"/>
              </a:rPr>
              <a:t>RaisePressure</a:t>
            </a:r>
            <a:r>
              <a:rPr lang="en-US" sz="1400" u="none" dirty="0">
                <a:latin typeface="Calibri" panose="020F0502020204030204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1400" u="none" dirty="0">
                <a:latin typeface="Calibri" panose="020F0502020204030204" pitchFamily="34" charset="0"/>
              </a:rPr>
              <a:t>    </a:t>
            </a:r>
            <a:r>
              <a:rPr lang="en-US" sz="1400" u="none" dirty="0" smtClean="0">
                <a:latin typeface="Calibri" panose="020F0502020204030204" pitchFamily="34" charset="0"/>
              </a:rPr>
              <a:t> }</a:t>
            </a:r>
          </a:p>
          <a:p>
            <a:pPr algn="l">
              <a:lnSpc>
                <a:spcPct val="120000"/>
              </a:lnSpc>
            </a:pPr>
            <a:endParaRPr lang="en-US" sz="300" u="none" dirty="0">
              <a:latin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400" u="none" dirty="0">
                <a:latin typeface="Calibri" panose="020F0502020204030204" pitchFamily="34" charset="0"/>
              </a:rPr>
              <a:t>    void </a:t>
            </a:r>
            <a:r>
              <a:rPr lang="en-US" sz="1400" u="none" dirty="0" err="1">
                <a:latin typeface="Calibri" panose="020F0502020204030204" pitchFamily="34" charset="0"/>
              </a:rPr>
              <a:t>RaisePressure</a:t>
            </a:r>
            <a:r>
              <a:rPr lang="en-US" sz="1400" u="none" dirty="0">
                <a:latin typeface="Calibri" panose="020F0502020204030204" pitchFamily="34" charset="0"/>
              </a:rPr>
              <a:t>() {</a:t>
            </a:r>
          </a:p>
          <a:p>
            <a:pPr algn="l">
              <a:lnSpc>
                <a:spcPct val="120000"/>
              </a:lnSpc>
            </a:pPr>
            <a:r>
              <a:rPr lang="en-US" sz="1400" u="none" dirty="0">
                <a:latin typeface="Calibri" panose="020F0502020204030204" pitchFamily="34" charset="0"/>
              </a:rPr>
              <a:t>        if (</a:t>
            </a:r>
            <a:r>
              <a:rPr lang="en-US" sz="1400" b="1" u="none" dirty="0" err="1">
                <a:latin typeface="Calibri" panose="020F0502020204030204" pitchFamily="34" charset="0"/>
              </a:rPr>
              <a:t>p.</a:t>
            </a:r>
            <a:r>
              <a:rPr lang="en-US" sz="1400" b="1" u="none" dirty="0" err="1">
                <a:solidFill>
                  <a:srgbClr val="000066"/>
                </a:solidFill>
                <a:latin typeface="Calibri" panose="020F0502020204030204" pitchFamily="34" charset="0"/>
              </a:rPr>
              <a:t>pressureGauge</a:t>
            </a:r>
            <a:r>
              <a:rPr lang="en-US" sz="1400" u="none" dirty="0">
                <a:latin typeface="Calibri" panose="020F0502020204030204" pitchFamily="34" charset="0"/>
              </a:rPr>
              <a:t> &lt; p.safetyLimit-15) { </a:t>
            </a:r>
          </a:p>
          <a:p>
            <a:pPr algn="l">
              <a:lnSpc>
                <a:spcPct val="120000"/>
              </a:lnSpc>
            </a:pPr>
            <a:r>
              <a:rPr lang="en-US" sz="1400" u="none" dirty="0">
                <a:latin typeface="Calibri" panose="020F0502020204030204" pitchFamily="34" charset="0"/>
              </a:rPr>
              <a:t>       </a:t>
            </a:r>
            <a:r>
              <a:rPr lang="en-US" sz="1400" u="none" dirty="0" smtClean="0">
                <a:latin typeface="Calibri" panose="020F0502020204030204" pitchFamily="34" charset="0"/>
              </a:rPr>
              <a:t>// </a:t>
            </a:r>
            <a:r>
              <a:rPr lang="en-US" sz="1400" u="none" dirty="0">
                <a:latin typeface="Calibri" panose="020F0502020204030204" pitchFamily="34" charset="0"/>
              </a:rPr>
              <a:t>wait briefly to simulate some calculations</a:t>
            </a:r>
          </a:p>
          <a:p>
            <a:pPr algn="l">
              <a:lnSpc>
                <a:spcPct val="120000"/>
              </a:lnSpc>
            </a:pPr>
            <a:r>
              <a:rPr lang="en-US" sz="1400" u="none" dirty="0">
                <a:latin typeface="Calibri" panose="020F0502020204030204" pitchFamily="34" charset="0"/>
              </a:rPr>
              <a:t>              try</a:t>
            </a:r>
            <a:r>
              <a:rPr lang="en-US" sz="1400" u="none" dirty="0" smtClean="0">
                <a:latin typeface="Calibri" panose="020F0502020204030204" pitchFamily="34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sz="1400" u="none" dirty="0">
                <a:latin typeface="Calibri" panose="020F0502020204030204" pitchFamily="34" charset="0"/>
              </a:rPr>
              <a:t>	</a:t>
            </a:r>
            <a:r>
              <a:rPr lang="en-US" sz="1400" u="none" dirty="0" smtClean="0">
                <a:latin typeface="Calibri" panose="020F0502020204030204" pitchFamily="34" charset="0"/>
              </a:rPr>
              <a:t>sleep(100);</a:t>
            </a:r>
          </a:p>
          <a:p>
            <a:pPr algn="l">
              <a:lnSpc>
                <a:spcPct val="120000"/>
              </a:lnSpc>
            </a:pPr>
            <a:r>
              <a:rPr lang="en-US" sz="1400" u="none" dirty="0">
                <a:latin typeface="Calibri" panose="020F0502020204030204" pitchFamily="34" charset="0"/>
              </a:rPr>
              <a:t> </a:t>
            </a:r>
            <a:r>
              <a:rPr lang="en-US" sz="1400" u="none" dirty="0" smtClean="0">
                <a:latin typeface="Calibri" panose="020F0502020204030204" pitchFamily="34" charset="0"/>
              </a:rPr>
              <a:t>                  } </a:t>
            </a:r>
            <a:r>
              <a:rPr lang="en-US" sz="1400" u="none" dirty="0">
                <a:latin typeface="Calibri" panose="020F0502020204030204" pitchFamily="34" charset="0"/>
              </a:rPr>
              <a:t>catch (Exception e</a:t>
            </a:r>
            <a:r>
              <a:rPr lang="en-US" sz="1400" u="none" dirty="0" smtClean="0">
                <a:latin typeface="Calibri" panose="020F0502020204030204" pitchFamily="34" charset="0"/>
              </a:rPr>
              <a:t>){</a:t>
            </a:r>
          </a:p>
          <a:p>
            <a:pPr algn="l">
              <a:lnSpc>
                <a:spcPct val="120000"/>
              </a:lnSpc>
            </a:pPr>
            <a:r>
              <a:rPr lang="en-US" sz="1400" u="none" dirty="0">
                <a:latin typeface="Calibri" panose="020F0502020204030204" pitchFamily="34" charset="0"/>
              </a:rPr>
              <a:t> </a:t>
            </a:r>
            <a:r>
              <a:rPr lang="en-US" sz="1400" u="none" dirty="0" smtClean="0">
                <a:latin typeface="Calibri" panose="020F0502020204030204" pitchFamily="34" charset="0"/>
              </a:rPr>
              <a:t>              }</a:t>
            </a:r>
            <a:endParaRPr lang="en-US" sz="1400" u="none" dirty="0">
              <a:latin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400" u="none" dirty="0">
                <a:latin typeface="Calibri" panose="020F0502020204030204" pitchFamily="34" charset="0"/>
              </a:rPr>
              <a:t>              </a:t>
            </a:r>
            <a:r>
              <a:rPr lang="en-US" sz="1400" u="none" dirty="0" smtClean="0">
                <a:latin typeface="Calibri" panose="020F0502020204030204" pitchFamily="34" charset="0"/>
              </a:rPr>
              <a:t>      </a:t>
            </a:r>
            <a:r>
              <a:rPr lang="en-US" sz="1400" b="1" u="none" dirty="0" err="1" smtClean="0">
                <a:latin typeface="Calibri" panose="020F0502020204030204" pitchFamily="34" charset="0"/>
              </a:rPr>
              <a:t>p.</a:t>
            </a:r>
            <a:r>
              <a:rPr lang="en-US" sz="1400" b="1" u="none" dirty="0" err="1" smtClean="0">
                <a:solidFill>
                  <a:srgbClr val="000066"/>
                </a:solidFill>
                <a:latin typeface="Calibri" panose="020F0502020204030204" pitchFamily="34" charset="0"/>
              </a:rPr>
              <a:t>pressureGauge</a:t>
            </a:r>
            <a:r>
              <a:rPr lang="en-US" sz="1400" u="none" dirty="0" smtClean="0">
                <a:latin typeface="Calibri" panose="020F0502020204030204" pitchFamily="34" charset="0"/>
              </a:rPr>
              <a:t> </a:t>
            </a:r>
            <a:r>
              <a:rPr lang="en-US" sz="1400" u="none" dirty="0">
                <a:latin typeface="Calibri" panose="020F0502020204030204" pitchFamily="34" charset="0"/>
              </a:rPr>
              <a:t>+= 15;</a:t>
            </a:r>
          </a:p>
          <a:p>
            <a:pPr algn="l">
              <a:lnSpc>
                <a:spcPct val="120000"/>
              </a:lnSpc>
            </a:pPr>
            <a:r>
              <a:rPr lang="en-US" sz="1400" u="none" dirty="0">
                <a:latin typeface="Calibri" panose="020F0502020204030204" pitchFamily="34" charset="0"/>
              </a:rPr>
              <a:t>        } </a:t>
            </a:r>
            <a:r>
              <a:rPr lang="en-US" sz="1400" u="none" dirty="0" smtClean="0">
                <a:latin typeface="Calibri" panose="020F0502020204030204" pitchFamily="34" charset="0"/>
              </a:rPr>
              <a:t> </a:t>
            </a:r>
            <a:r>
              <a:rPr lang="en-US" sz="1400" u="none" dirty="0">
                <a:latin typeface="Calibri" panose="020F0502020204030204" pitchFamily="34" charset="0"/>
              </a:rPr>
              <a:t>// pressure too high -- don't add to it.</a:t>
            </a:r>
          </a:p>
          <a:p>
            <a:pPr algn="l">
              <a:lnSpc>
                <a:spcPct val="120000"/>
              </a:lnSpc>
            </a:pPr>
            <a:r>
              <a:rPr lang="en-US" sz="1400" u="none" dirty="0">
                <a:latin typeface="Calibri" panose="020F0502020204030204" pitchFamily="34" charset="0"/>
              </a:rPr>
              <a:t>    </a:t>
            </a:r>
            <a:r>
              <a:rPr lang="en-US" sz="1400" u="none" dirty="0" smtClean="0">
                <a:latin typeface="Calibri" panose="020F0502020204030204" pitchFamily="34" charset="0"/>
              </a:rPr>
              <a:t>}</a:t>
            </a:r>
            <a:endParaRPr lang="en-US" sz="1400" u="none" dirty="0">
              <a:latin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400" u="none" dirty="0" smtClean="0">
                <a:latin typeface="Calibri" panose="020F0502020204030204" pitchFamily="34" charset="0"/>
              </a:rPr>
              <a:t>}</a:t>
            </a:r>
            <a:endParaRPr lang="en-US" sz="1400" u="none" dirty="0">
              <a:latin typeface="Calibri" panose="020F0502020204030204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50916" y="1484784"/>
            <a:ext cx="3465500" cy="40257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public class p {</a:t>
            </a:r>
          </a:p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static </a:t>
            </a:r>
            <a:r>
              <a:rPr lang="en-GB" sz="1400" u="none" dirty="0" err="1">
                <a:latin typeface="Calibri" panose="020F0502020204030204" pitchFamily="34" charset="0"/>
              </a:rPr>
              <a:t>int</a:t>
            </a:r>
            <a:r>
              <a:rPr lang="en-GB" sz="1400" u="none" dirty="0">
                <a:latin typeface="Calibri" panose="020F0502020204030204" pitchFamily="34" charset="0"/>
              </a:rPr>
              <a:t> </a:t>
            </a:r>
            <a:r>
              <a:rPr lang="en-GB" sz="1400" b="1" u="none" dirty="0" err="1">
                <a:solidFill>
                  <a:srgbClr val="000066"/>
                </a:solidFill>
                <a:latin typeface="Calibri" panose="020F0502020204030204" pitchFamily="34" charset="0"/>
              </a:rPr>
              <a:t>pressureGauge</a:t>
            </a:r>
            <a:r>
              <a:rPr lang="en-GB" sz="1400" u="none" dirty="0">
                <a:latin typeface="Calibri" panose="020F0502020204030204" pitchFamily="34" charset="0"/>
              </a:rPr>
              <a:t>=0;</a:t>
            </a:r>
          </a:p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static final </a:t>
            </a:r>
            <a:r>
              <a:rPr lang="en-GB" sz="1400" u="none" dirty="0" err="1">
                <a:latin typeface="Calibri" panose="020F0502020204030204" pitchFamily="34" charset="0"/>
              </a:rPr>
              <a:t>int</a:t>
            </a:r>
            <a:r>
              <a:rPr lang="en-GB" sz="1400" u="none" dirty="0">
                <a:latin typeface="Calibri" panose="020F0502020204030204" pitchFamily="34" charset="0"/>
              </a:rPr>
              <a:t> </a:t>
            </a:r>
            <a:r>
              <a:rPr lang="en-GB" sz="1400" u="none" dirty="0" err="1">
                <a:latin typeface="Calibri" panose="020F0502020204030204" pitchFamily="34" charset="0"/>
              </a:rPr>
              <a:t>safetyLimit</a:t>
            </a:r>
            <a:r>
              <a:rPr lang="en-GB" sz="1400" u="none" dirty="0">
                <a:latin typeface="Calibri" panose="020F0502020204030204" pitchFamily="34" charset="0"/>
              </a:rPr>
              <a:t> = 20</a:t>
            </a:r>
            <a:r>
              <a:rPr lang="en-GB" sz="1400" u="none" dirty="0" smtClean="0">
                <a:latin typeface="Calibri" panose="020F0502020204030204" pitchFamily="34" charset="0"/>
              </a:rPr>
              <a:t>;</a:t>
            </a:r>
          </a:p>
          <a:p>
            <a:pPr algn="l">
              <a:lnSpc>
                <a:spcPct val="120000"/>
              </a:lnSpc>
            </a:pPr>
            <a:endParaRPr lang="en-GB" sz="200" u="none" dirty="0">
              <a:latin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public static void main(String[]</a:t>
            </a:r>
            <a:r>
              <a:rPr lang="en-GB" sz="1400" u="none" dirty="0" err="1">
                <a:latin typeface="Calibri" panose="020F0502020204030204" pitchFamily="34" charset="0"/>
              </a:rPr>
              <a:t>args</a:t>
            </a:r>
            <a:r>
              <a:rPr lang="en-GB" sz="1400" u="none" dirty="0">
                <a:latin typeface="Calibri" panose="020F0502020204030204" pitchFamily="34" charset="0"/>
              </a:rPr>
              <a:t>) {</a:t>
            </a:r>
          </a:p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pressure []p1 = new pressure[10];</a:t>
            </a:r>
          </a:p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for (</a:t>
            </a:r>
            <a:r>
              <a:rPr lang="en-GB" sz="1400" u="none" dirty="0" err="1">
                <a:latin typeface="Calibri" panose="020F0502020204030204" pitchFamily="34" charset="0"/>
              </a:rPr>
              <a:t>int</a:t>
            </a:r>
            <a:r>
              <a:rPr lang="en-GB" sz="1400" u="none" dirty="0">
                <a:latin typeface="Calibri" panose="020F0502020204030204" pitchFamily="34" charset="0"/>
              </a:rPr>
              <a:t> </a:t>
            </a:r>
            <a:r>
              <a:rPr lang="en-GB" sz="1400" u="none" dirty="0" err="1">
                <a:latin typeface="Calibri" panose="020F0502020204030204" pitchFamily="34" charset="0"/>
              </a:rPr>
              <a:t>i</a:t>
            </a:r>
            <a:r>
              <a:rPr lang="en-GB" sz="1400" u="none" dirty="0">
                <a:latin typeface="Calibri" panose="020F0502020204030204" pitchFamily="34" charset="0"/>
              </a:rPr>
              <a:t>=0; </a:t>
            </a:r>
            <a:r>
              <a:rPr lang="en-GB" sz="1400" u="none" dirty="0" err="1">
                <a:latin typeface="Calibri" panose="020F0502020204030204" pitchFamily="34" charset="0"/>
              </a:rPr>
              <a:t>i</a:t>
            </a:r>
            <a:r>
              <a:rPr lang="en-GB" sz="1400" u="none" dirty="0">
                <a:latin typeface="Calibri" panose="020F0502020204030204" pitchFamily="34" charset="0"/>
              </a:rPr>
              <a:t>&lt;10; </a:t>
            </a:r>
            <a:r>
              <a:rPr lang="en-GB" sz="1400" u="none" dirty="0" err="1">
                <a:latin typeface="Calibri" panose="020F0502020204030204" pitchFamily="34" charset="0"/>
              </a:rPr>
              <a:t>i</a:t>
            </a:r>
            <a:r>
              <a:rPr lang="en-GB" sz="1400" u="none" dirty="0">
                <a:latin typeface="Calibri" panose="020F0502020204030204" pitchFamily="34" charset="0"/>
              </a:rPr>
              <a:t>++)  {</a:t>
            </a:r>
          </a:p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    p1[</a:t>
            </a:r>
            <a:r>
              <a:rPr lang="en-GB" sz="1400" u="none" dirty="0" err="1">
                <a:latin typeface="Calibri" panose="020F0502020204030204" pitchFamily="34" charset="0"/>
              </a:rPr>
              <a:t>i</a:t>
            </a:r>
            <a:r>
              <a:rPr lang="en-GB" sz="1400" u="none" dirty="0">
                <a:latin typeface="Calibri" panose="020F0502020204030204" pitchFamily="34" charset="0"/>
              </a:rPr>
              <a:t>] = new pressure();              </a:t>
            </a:r>
          </a:p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    p1[</a:t>
            </a:r>
            <a:r>
              <a:rPr lang="en-GB" sz="1400" u="none" dirty="0" err="1">
                <a:latin typeface="Calibri" panose="020F0502020204030204" pitchFamily="34" charset="0"/>
              </a:rPr>
              <a:t>i</a:t>
            </a:r>
            <a:r>
              <a:rPr lang="en-GB" sz="1400" u="none" dirty="0">
                <a:latin typeface="Calibri" panose="020F0502020204030204" pitchFamily="34" charset="0"/>
              </a:rPr>
              <a:t>].start();</a:t>
            </a:r>
          </a:p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}</a:t>
            </a:r>
          </a:p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try{ for (</a:t>
            </a:r>
            <a:r>
              <a:rPr lang="en-GB" sz="1400" u="none" dirty="0" err="1">
                <a:latin typeface="Calibri" panose="020F0502020204030204" pitchFamily="34" charset="0"/>
              </a:rPr>
              <a:t>int</a:t>
            </a:r>
            <a:r>
              <a:rPr lang="en-GB" sz="1400" u="none" dirty="0">
                <a:latin typeface="Calibri" panose="020F0502020204030204" pitchFamily="34" charset="0"/>
              </a:rPr>
              <a:t> </a:t>
            </a:r>
            <a:r>
              <a:rPr lang="en-GB" sz="1400" u="none" dirty="0" err="1">
                <a:latin typeface="Calibri" panose="020F0502020204030204" pitchFamily="34" charset="0"/>
              </a:rPr>
              <a:t>i</a:t>
            </a:r>
            <a:r>
              <a:rPr lang="en-GB" sz="1400" u="none" dirty="0">
                <a:latin typeface="Calibri" panose="020F0502020204030204" pitchFamily="34" charset="0"/>
              </a:rPr>
              <a:t>=0;i&lt;10;i++) p1[</a:t>
            </a:r>
            <a:r>
              <a:rPr lang="en-GB" sz="1400" u="none" dirty="0" err="1">
                <a:latin typeface="Calibri" panose="020F0502020204030204" pitchFamily="34" charset="0"/>
              </a:rPr>
              <a:t>i</a:t>
            </a:r>
            <a:r>
              <a:rPr lang="en-GB" sz="1400" u="none" dirty="0">
                <a:latin typeface="Calibri" panose="020F0502020204030204" pitchFamily="34" charset="0"/>
              </a:rPr>
              <a:t>].join(); </a:t>
            </a:r>
          </a:p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} catch(Exception e){}        </a:t>
            </a:r>
          </a:p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</a:t>
            </a:r>
            <a:r>
              <a:rPr lang="en-GB" sz="1400" u="none" dirty="0" err="1">
                <a:latin typeface="Calibri" panose="020F0502020204030204" pitchFamily="34" charset="0"/>
              </a:rPr>
              <a:t>System.out.println</a:t>
            </a:r>
            <a:r>
              <a:rPr lang="en-GB" sz="1400" u="none" dirty="0">
                <a:latin typeface="Calibri" panose="020F0502020204030204" pitchFamily="34" charset="0"/>
              </a:rPr>
              <a:t>("gauge reads "+</a:t>
            </a:r>
          </a:p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           </a:t>
            </a:r>
            <a:r>
              <a:rPr lang="en-GB" sz="1400" u="none" dirty="0" err="1">
                <a:latin typeface="Calibri" panose="020F0502020204030204" pitchFamily="34" charset="0"/>
              </a:rPr>
              <a:t>pressureGauge</a:t>
            </a:r>
            <a:r>
              <a:rPr lang="en-GB" sz="1400" u="none" dirty="0">
                <a:latin typeface="Calibri" panose="020F0502020204030204" pitchFamily="34" charset="0"/>
              </a:rPr>
              <a:t>+", safe limit is 20");</a:t>
            </a:r>
          </a:p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} </a:t>
            </a:r>
          </a:p>
          <a:p>
            <a:pPr algn="l">
              <a:lnSpc>
                <a:spcPct val="12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}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40566" y="5733256"/>
            <a:ext cx="3886200" cy="623888"/>
          </a:xfrm>
          <a:prstGeom prst="rect">
            <a:avLst/>
          </a:prstGeom>
          <a:noFill/>
          <a:ln w="127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u="none" dirty="0">
                <a:latin typeface="Tahoma" pitchFamily="34" charset="0"/>
              </a:rPr>
              <a:t>&gt; </a:t>
            </a:r>
            <a:r>
              <a:rPr lang="en-GB" sz="1600" u="none" dirty="0"/>
              <a:t>java p</a:t>
            </a:r>
          </a:p>
          <a:p>
            <a:pPr algn="l"/>
            <a:r>
              <a:rPr lang="en-GB" sz="1600" u="none" dirty="0"/>
              <a:t>        gauge reads 150, safe limit is 20</a:t>
            </a:r>
            <a:endParaRPr lang="en-US" sz="1600" u="none" dirty="0"/>
          </a:p>
        </p:txBody>
      </p:sp>
    </p:spTree>
    <p:extLst>
      <p:ext uri="{BB962C8B-B14F-4D97-AF65-F5344CB8AC3E}">
        <p14:creationId xmlns:p14="http://schemas.microsoft.com/office/powerpoint/2010/main" val="262802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40060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Calibri" panose="020F0502020204030204" pitchFamily="34" charset="0"/>
              </a:rPr>
              <a:t>This </a:t>
            </a:r>
            <a:r>
              <a:rPr lang="en-GB" sz="1800" dirty="0">
                <a:latin typeface="Calibri" panose="020F0502020204030204" pitchFamily="34" charset="0"/>
              </a:rPr>
              <a:t>is a classic example of what is called a </a:t>
            </a:r>
            <a:r>
              <a:rPr lang="en-GB" sz="1800" i="1" dirty="0">
                <a:latin typeface="Calibri" panose="020F0502020204030204" pitchFamily="34" charset="0"/>
              </a:rPr>
              <a:t>data race</a:t>
            </a:r>
            <a:r>
              <a:rPr lang="en-GB" sz="1800" dirty="0">
                <a:latin typeface="Calibri" panose="020F0502020204030204" pitchFamily="34" charset="0"/>
              </a:rPr>
              <a:t> or a </a:t>
            </a:r>
            <a:r>
              <a:rPr lang="en-GB" sz="1800" b="1" i="1" dirty="0">
                <a:latin typeface="Calibri" panose="020F0502020204030204" pitchFamily="34" charset="0"/>
              </a:rPr>
              <a:t>race condition</a:t>
            </a:r>
            <a:r>
              <a:rPr lang="en-GB" sz="1800" dirty="0">
                <a:latin typeface="Calibri" panose="020F0502020204030204" pitchFamily="34" charset="0"/>
              </a:rPr>
              <a:t>. A race condition occurs when two or more threads </a:t>
            </a:r>
            <a:r>
              <a:rPr lang="en-GB" sz="1800" b="1" dirty="0">
                <a:latin typeface="Calibri" panose="020F0502020204030204" pitchFamily="34" charset="0"/>
              </a:rPr>
              <a:t>update the value simultaneously</a:t>
            </a:r>
            <a:r>
              <a:rPr lang="en-GB" sz="1800" dirty="0" smtClean="0">
                <a:latin typeface="Calibri" panose="020F0502020204030204" pitchFamily="34" charset="0"/>
              </a:rPr>
              <a:t>.</a:t>
            </a:r>
          </a:p>
          <a:p>
            <a:pPr marL="393192" lvl="1" indent="0" algn="just">
              <a:buNone/>
            </a:pPr>
            <a:endParaRPr lang="en-GB" sz="5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What you want to happen is</a:t>
            </a:r>
            <a:r>
              <a:rPr lang="en-GB" sz="1800" dirty="0" smtClean="0">
                <a:latin typeface="Calibri" panose="020F0502020204030204" pitchFamily="34" charset="0"/>
              </a:rPr>
              <a:t>:</a:t>
            </a:r>
            <a:endParaRPr lang="en-GB" sz="1800" dirty="0">
              <a:latin typeface="Calibri" panose="020F0502020204030204" pitchFamily="34" charset="0"/>
            </a:endParaRPr>
          </a:p>
          <a:p>
            <a:pPr lvl="3">
              <a:buFont typeface="Symbol" pitchFamily="18" charset="2"/>
              <a:buChar char="·"/>
            </a:pP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b="1" dirty="0">
                <a:latin typeface="Calibri" panose="020F0502020204030204" pitchFamily="34" charset="0"/>
              </a:rPr>
              <a:t>Thread 1</a:t>
            </a:r>
            <a:r>
              <a:rPr lang="en-GB" sz="1600" dirty="0">
                <a:latin typeface="Calibri" panose="020F0502020204030204" pitchFamily="34" charset="0"/>
              </a:rPr>
              <a:t> reads pressure gauge</a:t>
            </a:r>
          </a:p>
          <a:p>
            <a:pPr lvl="3">
              <a:buFont typeface="Symbol" pitchFamily="18" charset="2"/>
              <a:buChar char="·"/>
            </a:pP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b="1" dirty="0" smtClean="0">
                <a:latin typeface="Calibri" panose="020F0502020204030204" pitchFamily="34" charset="0"/>
              </a:rPr>
              <a:t>Thread </a:t>
            </a:r>
            <a:r>
              <a:rPr lang="en-GB" sz="1600" b="1" dirty="0">
                <a:latin typeface="Calibri" panose="020F0502020204030204" pitchFamily="34" charset="0"/>
              </a:rPr>
              <a:t>1</a:t>
            </a:r>
            <a:r>
              <a:rPr lang="en-GB" sz="1600" dirty="0">
                <a:latin typeface="Calibri" panose="020F0502020204030204" pitchFamily="34" charset="0"/>
              </a:rPr>
              <a:t> updates pressure gauge</a:t>
            </a:r>
          </a:p>
          <a:p>
            <a:pPr lvl="3">
              <a:buFont typeface="Symbol" pitchFamily="18" charset="2"/>
              <a:buChar char="·"/>
            </a:pP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b="1" dirty="0">
                <a:latin typeface="Calibri" panose="020F0502020204030204" pitchFamily="34" charset="0"/>
              </a:rPr>
              <a:t>Thread 2</a:t>
            </a:r>
            <a:r>
              <a:rPr lang="en-GB" sz="1600" dirty="0">
                <a:latin typeface="Calibri" panose="020F0502020204030204" pitchFamily="34" charset="0"/>
              </a:rPr>
              <a:t> reads pressure gauge</a:t>
            </a:r>
          </a:p>
          <a:p>
            <a:pPr lvl="3">
              <a:buFont typeface="Symbol" pitchFamily="18" charset="2"/>
              <a:buChar char="·"/>
            </a:pP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b="1" dirty="0">
                <a:latin typeface="Calibri" panose="020F0502020204030204" pitchFamily="34" charset="0"/>
              </a:rPr>
              <a:t>Thread 2</a:t>
            </a:r>
            <a:r>
              <a:rPr lang="en-GB" sz="1600" dirty="0">
                <a:latin typeface="Calibri" panose="020F0502020204030204" pitchFamily="34" charset="0"/>
              </a:rPr>
              <a:t> updates pressure </a:t>
            </a:r>
            <a:r>
              <a:rPr lang="en-GB" sz="1600" dirty="0" smtClean="0">
                <a:latin typeface="Calibri" panose="020F0502020204030204" pitchFamily="34" charset="0"/>
              </a:rPr>
              <a:t>gauge</a:t>
            </a:r>
          </a:p>
          <a:p>
            <a:pPr marL="914400" lvl="3" indent="0">
              <a:buNone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But it may happen that </a:t>
            </a:r>
            <a:r>
              <a:rPr lang="en-GB" sz="1800" b="1" dirty="0" smtClean="0">
                <a:latin typeface="Calibri" panose="020F0502020204030204" pitchFamily="34" charset="0"/>
              </a:rPr>
              <a:t>Thread </a:t>
            </a:r>
            <a:r>
              <a:rPr lang="en-GB" sz="1800" b="1" dirty="0">
                <a:latin typeface="Calibri" panose="020F0502020204030204" pitchFamily="34" charset="0"/>
              </a:rPr>
              <a:t>2</a:t>
            </a:r>
            <a:r>
              <a:rPr lang="en-GB" sz="1800" dirty="0">
                <a:latin typeface="Calibri" panose="020F0502020204030204" pitchFamily="34" charset="0"/>
              </a:rPr>
              <a:t> starts to read before </a:t>
            </a:r>
            <a:r>
              <a:rPr lang="en-GB" sz="1800" b="1" dirty="0" smtClean="0">
                <a:latin typeface="Calibri" panose="020F0502020204030204" pitchFamily="34" charset="0"/>
              </a:rPr>
              <a:t>Thread </a:t>
            </a:r>
            <a:r>
              <a:rPr lang="en-GB" sz="1800" b="1" dirty="0">
                <a:latin typeface="Calibri" panose="020F0502020204030204" pitchFamily="34" charset="0"/>
              </a:rPr>
              <a:t>1</a:t>
            </a:r>
            <a:r>
              <a:rPr lang="en-GB" sz="1800" dirty="0">
                <a:latin typeface="Calibri" panose="020F0502020204030204" pitchFamily="34" charset="0"/>
              </a:rPr>
              <a:t> has updated, so the access take place in the following order</a:t>
            </a:r>
            <a:r>
              <a:rPr lang="en-GB" sz="1800" dirty="0" smtClean="0">
                <a:latin typeface="Calibri" panose="020F0502020204030204" pitchFamily="34" charset="0"/>
              </a:rPr>
              <a:t>:</a:t>
            </a:r>
            <a:endParaRPr lang="en-GB" sz="1800" dirty="0">
              <a:latin typeface="Calibri" panose="020F0502020204030204" pitchFamily="34" charset="0"/>
            </a:endParaRPr>
          </a:p>
          <a:p>
            <a:pPr lvl="3">
              <a:buFontTx/>
              <a:buChar char="•"/>
            </a:pPr>
            <a:r>
              <a:rPr lang="en-GB" sz="1700" dirty="0">
                <a:latin typeface="Calibri" panose="020F0502020204030204" pitchFamily="34" charset="0"/>
              </a:rPr>
              <a:t> </a:t>
            </a:r>
            <a:r>
              <a:rPr lang="en-GB" sz="1600" b="1" dirty="0">
                <a:latin typeface="Calibri" panose="020F0502020204030204" pitchFamily="34" charset="0"/>
              </a:rPr>
              <a:t>Thread 1</a:t>
            </a:r>
            <a:r>
              <a:rPr lang="en-GB" sz="1600" dirty="0">
                <a:latin typeface="Calibri" panose="020F0502020204030204" pitchFamily="34" charset="0"/>
              </a:rPr>
              <a:t> reads pressure gauge</a:t>
            </a:r>
          </a:p>
          <a:p>
            <a:pPr lvl="3">
              <a:buFontTx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b="1" dirty="0">
                <a:latin typeface="Calibri" panose="020F0502020204030204" pitchFamily="34" charset="0"/>
              </a:rPr>
              <a:t>Thread 2</a:t>
            </a:r>
            <a:r>
              <a:rPr lang="en-GB" sz="1600" dirty="0">
                <a:latin typeface="Calibri" panose="020F0502020204030204" pitchFamily="34" charset="0"/>
              </a:rPr>
              <a:t> reads pressure gauge</a:t>
            </a:r>
          </a:p>
          <a:p>
            <a:pPr lvl="3">
              <a:buFontTx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b="1" dirty="0">
                <a:latin typeface="Calibri" panose="020F0502020204030204" pitchFamily="34" charset="0"/>
              </a:rPr>
              <a:t>Thread 1</a:t>
            </a:r>
            <a:r>
              <a:rPr lang="en-GB" sz="1600" dirty="0">
                <a:latin typeface="Calibri" panose="020F0502020204030204" pitchFamily="34" charset="0"/>
              </a:rPr>
              <a:t> updates pressure gauge</a:t>
            </a:r>
          </a:p>
          <a:p>
            <a:pPr lvl="3">
              <a:buFontTx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b="1" dirty="0">
                <a:latin typeface="Calibri" panose="020F0502020204030204" pitchFamily="34" charset="0"/>
              </a:rPr>
              <a:t>Thread 2</a:t>
            </a:r>
            <a:r>
              <a:rPr lang="en-GB" sz="1600" dirty="0">
                <a:latin typeface="Calibri" panose="020F0502020204030204" pitchFamily="34" charset="0"/>
              </a:rPr>
              <a:t> updates pressure </a:t>
            </a:r>
            <a:r>
              <a:rPr lang="en-GB" sz="1600" dirty="0" smtClean="0">
                <a:latin typeface="Calibri" panose="020F0502020204030204" pitchFamily="34" charset="0"/>
              </a:rPr>
              <a:t>gauge</a:t>
            </a:r>
          </a:p>
          <a:p>
            <a:pPr marL="914400" lvl="3" indent="0">
              <a:buNone/>
            </a:pPr>
            <a:endParaRPr lang="en-GB" sz="500" dirty="0">
              <a:latin typeface="Calibri" panose="020F0502020204030204" pitchFamily="34" charset="0"/>
            </a:endParaRPr>
          </a:p>
          <a:p>
            <a:r>
              <a:rPr lang="en-GB" sz="1800" dirty="0">
                <a:latin typeface="Calibri" panose="020F0502020204030204" pitchFamily="34" charset="0"/>
              </a:rPr>
              <a:t>In this case</a:t>
            </a:r>
            <a:r>
              <a:rPr lang="en-GB" sz="1800" dirty="0" smtClean="0">
                <a:latin typeface="Calibri" panose="020F0502020204030204" pitchFamily="34" charset="0"/>
              </a:rPr>
              <a:t>, </a:t>
            </a:r>
            <a:r>
              <a:rPr lang="en-GB" sz="1800" b="1" dirty="0" smtClean="0">
                <a:latin typeface="Calibri" panose="020F0502020204030204" pitchFamily="34" charset="0"/>
              </a:rPr>
              <a:t>Thread </a:t>
            </a:r>
            <a:r>
              <a:rPr lang="en-GB" sz="1800" b="1" dirty="0">
                <a:latin typeface="Calibri" panose="020F0502020204030204" pitchFamily="34" charset="0"/>
              </a:rPr>
              <a:t>2</a:t>
            </a:r>
            <a:r>
              <a:rPr lang="en-GB" sz="1800" dirty="0">
                <a:latin typeface="Calibri" panose="020F0502020204030204" pitchFamily="34" charset="0"/>
              </a:rPr>
              <a:t> will read an erroneous value of the gauge</a:t>
            </a:r>
            <a:r>
              <a:rPr lang="en-GB" sz="1800" dirty="0" smtClean="0">
                <a:latin typeface="Calibri" panose="020F0502020204030204" pitchFamily="34" charset="0"/>
              </a:rPr>
              <a:t>, </a:t>
            </a:r>
            <a:r>
              <a:rPr lang="en-GB" sz="1800" dirty="0">
                <a:latin typeface="Calibri" panose="020F0502020204030204" pitchFamily="34" charset="0"/>
              </a:rPr>
              <a:t>effectively missing the fact that </a:t>
            </a:r>
            <a:r>
              <a:rPr lang="en-GB" sz="1800" b="1" dirty="0" smtClean="0">
                <a:latin typeface="Calibri" panose="020F0502020204030204" pitchFamily="34" charset="0"/>
              </a:rPr>
              <a:t>Thread </a:t>
            </a:r>
            <a:r>
              <a:rPr lang="en-GB" sz="1800" b="1" dirty="0">
                <a:latin typeface="Calibri" panose="020F0502020204030204" pitchFamily="34" charset="0"/>
              </a:rPr>
              <a:t>1</a:t>
            </a:r>
            <a:r>
              <a:rPr lang="en-GB" sz="1800" dirty="0">
                <a:latin typeface="Calibri" panose="020F0502020204030204" pitchFamily="34" charset="0"/>
              </a:rPr>
              <a:t> is in the middle of updating the value based on what it read</a:t>
            </a:r>
            <a:r>
              <a:rPr lang="en-GB" sz="1800" dirty="0" smtClean="0">
                <a:latin typeface="Calibri" panose="020F0502020204030204" pitchFamily="34" charset="0"/>
              </a:rPr>
              <a:t>.</a:t>
            </a:r>
          </a:p>
          <a:p>
            <a:pPr marL="393192" lvl="1" indent="0"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Multithreaded Programming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400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200" b="1" dirty="0">
                <a:latin typeface="Calibri" panose="020F0502020204030204" pitchFamily="34" charset="0"/>
              </a:rPr>
              <a:t> Mutually-Exclusive threads</a:t>
            </a:r>
            <a:endParaRPr lang="en-GB" sz="2200" dirty="0">
              <a:latin typeface="Calibri" panose="020F0502020204030204" pitchFamily="34" charset="0"/>
            </a:endParaRPr>
          </a:p>
          <a:p>
            <a:pPr lvl="1">
              <a:lnSpc>
                <a:spcPct val="60000"/>
              </a:lnSpc>
              <a:buFontTx/>
              <a:buChar char="•"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 Threads accessing shared data should be synchronised. In Java, thread mutual exclusion is built on data objects.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GB" sz="5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 The keyword “</a:t>
            </a:r>
            <a:r>
              <a:rPr lang="en-GB" sz="1800" b="1" dirty="0">
                <a:latin typeface="Calibri" panose="020F0502020204030204" pitchFamily="34" charset="0"/>
              </a:rPr>
              <a:t>synchronised</a:t>
            </a:r>
            <a:r>
              <a:rPr lang="en-GB" sz="1800" dirty="0">
                <a:latin typeface="Calibri" panose="020F0502020204030204" pitchFamily="34" charset="0"/>
              </a:rPr>
              <a:t>” is used to provide an object to synchronise on.  It can be applied to a whole class, to a method, or to a block of code.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GB" sz="5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</a:rPr>
              <a:t> The Java runtime machine ensures that, at most, one thread has locked </a:t>
            </a:r>
            <a:r>
              <a:rPr lang="en-US" sz="1800" i="1" dirty="0">
                <a:latin typeface="Calibri" panose="020F0502020204030204" pitchFamily="34" charset="0"/>
              </a:rPr>
              <a:t>(has access to)</a:t>
            </a:r>
            <a:r>
              <a:rPr lang="en-US" sz="1800" dirty="0">
                <a:latin typeface="Calibri" panose="020F0502020204030204" pitchFamily="34" charset="0"/>
              </a:rPr>
              <a:t> the specified </a:t>
            </a:r>
            <a:r>
              <a:rPr lang="en-US" sz="1800" i="1" dirty="0">
                <a:latin typeface="Calibri" panose="020F0502020204030204" pitchFamily="34" charset="0"/>
              </a:rPr>
              <a:t>(synchronized)</a:t>
            </a:r>
            <a:r>
              <a:rPr lang="en-US" sz="1800" dirty="0">
                <a:latin typeface="Calibri" panose="020F0502020204030204" pitchFamily="34" charset="0"/>
              </a:rPr>
              <a:t> object at any given instance.</a:t>
            </a:r>
          </a:p>
          <a:p>
            <a:endParaRPr lang="en-US" sz="500" dirty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* In the preceding pressure example, we can make </a:t>
            </a:r>
            <a:r>
              <a:rPr lang="en-US" sz="1800" dirty="0" err="1">
                <a:latin typeface="Calibri" panose="020F0502020204030204" pitchFamily="34" charset="0"/>
              </a:rPr>
              <a:t>RaisePressure</a:t>
            </a:r>
            <a:r>
              <a:rPr lang="en-US" sz="1800" dirty="0">
                <a:latin typeface="Calibri" panose="020F0502020204030204" pitchFamily="34" charset="0"/>
              </a:rPr>
              <a:t> a synchronized method, by changing the declaration to</a:t>
            </a:r>
            <a:r>
              <a:rPr lang="en-US" sz="1800" dirty="0" smtClean="0">
                <a:latin typeface="Calibri" panose="020F0502020204030204" pitchFamily="34" charset="0"/>
              </a:rPr>
              <a:t>:</a:t>
            </a:r>
            <a:endParaRPr lang="en-US" sz="18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Multithreaded Programming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14</a:t>
            </a:fld>
            <a:endParaRPr lang="en-GB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932040" y="4005064"/>
            <a:ext cx="36004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6000" lvl="2" indent="-36000">
              <a:buNone/>
            </a:pPr>
            <a:r>
              <a:rPr lang="en-GB" b="1" u="none" dirty="0">
                <a:latin typeface="Calibri" panose="020F0502020204030204" pitchFamily="34" charset="0"/>
              </a:rPr>
              <a:t>s</a:t>
            </a:r>
            <a:r>
              <a:rPr lang="en-GB" b="1" u="none" dirty="0" smtClean="0">
                <a:latin typeface="Calibri" panose="020F0502020204030204" pitchFamily="34" charset="0"/>
              </a:rPr>
              <a:t>ynchronized</a:t>
            </a:r>
            <a:r>
              <a:rPr lang="en-GB" u="none" dirty="0" smtClean="0">
                <a:latin typeface="Calibri" panose="020F0502020204030204" pitchFamily="34" charset="0"/>
              </a:rPr>
              <a:t> void </a:t>
            </a:r>
            <a:r>
              <a:rPr lang="en-GB" u="none" dirty="0" err="1" smtClean="0">
                <a:latin typeface="Calibri" panose="020F0502020204030204" pitchFamily="34" charset="0"/>
              </a:rPr>
              <a:t>RaisePressure</a:t>
            </a:r>
            <a:r>
              <a:rPr lang="en-GB" u="none" dirty="0" smtClean="0">
                <a:latin typeface="Calibri" panose="020F0502020204030204" pitchFamily="34" charset="0"/>
              </a:rPr>
              <a:t>() {</a:t>
            </a:r>
          </a:p>
          <a:p>
            <a:pPr marL="36000" lvl="2" indent="-36000">
              <a:buNone/>
            </a:pPr>
            <a:r>
              <a:rPr lang="en-GB" u="none" dirty="0">
                <a:latin typeface="Calibri" panose="020F0502020204030204" pitchFamily="34" charset="0"/>
              </a:rPr>
              <a:t> </a:t>
            </a:r>
            <a:r>
              <a:rPr lang="en-GB" u="none" dirty="0" smtClean="0">
                <a:latin typeface="Calibri" panose="020F0502020204030204" pitchFamily="34" charset="0"/>
              </a:rPr>
              <a:t>    ……….</a:t>
            </a:r>
          </a:p>
          <a:p>
            <a:pPr marL="36000" lvl="2" indent="-36000">
              <a:buNone/>
            </a:pPr>
            <a:r>
              <a:rPr lang="en-GB" u="none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932040" y="5276850"/>
            <a:ext cx="3600400" cy="623887"/>
          </a:xfrm>
          <a:prstGeom prst="rect">
            <a:avLst/>
          </a:prstGeom>
          <a:noFill/>
          <a:ln w="127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u="none">
                <a:latin typeface="Tahoma" pitchFamily="34" charset="0"/>
              </a:rPr>
              <a:t>&gt; </a:t>
            </a:r>
            <a:r>
              <a:rPr lang="en-GB" sz="1600" u="none"/>
              <a:t>java p</a:t>
            </a:r>
          </a:p>
          <a:p>
            <a:pPr algn="l"/>
            <a:r>
              <a:rPr lang="en-GB" sz="1600" u="none"/>
              <a:t>        gauge reads 15, safe limit is 20</a:t>
            </a:r>
            <a:endParaRPr lang="en-US" sz="1600" u="none"/>
          </a:p>
        </p:txBody>
      </p:sp>
    </p:spTree>
    <p:extLst>
      <p:ext uri="{BB962C8B-B14F-4D97-AF65-F5344CB8AC3E}">
        <p14:creationId xmlns:p14="http://schemas.microsoft.com/office/powerpoint/2010/main" val="765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47260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b="1" dirty="0" smtClean="0">
                <a:latin typeface="Calibri" panose="020F0502020204030204" pitchFamily="34" charset="0"/>
              </a:rPr>
              <a:t>I/O Streams</a:t>
            </a:r>
            <a:endParaRPr lang="en-GB" sz="2400" dirty="0" smtClean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1900" dirty="0" smtClean="0">
                <a:latin typeface="Calibri" panose="020F0502020204030204" pitchFamily="34" charset="0"/>
              </a:rPr>
              <a:t>a powerful concept that greatly simplifies I/O operations.</a:t>
            </a:r>
          </a:p>
          <a:p>
            <a:pPr algn="just">
              <a:buFont typeface="Wingdings" pitchFamily="2" charset="2"/>
              <a:buChar char="Ø"/>
            </a:pPr>
            <a:endParaRPr lang="en-GB" sz="600" dirty="0" smtClean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1900" dirty="0">
                <a:latin typeface="Calibri" panose="020F0502020204030204" pitchFamily="34" charset="0"/>
                <a:sym typeface="Wingdings" pitchFamily="2" charset="2"/>
              </a:rPr>
              <a:t>Streams control the data flow between two terminators (files, strings, socket on the net, array in memory, keyboard, etc</a:t>
            </a:r>
            <a:r>
              <a:rPr lang="en-GB" sz="1900" dirty="0" smtClean="0">
                <a:latin typeface="Calibri" panose="020F0502020204030204" pitchFamily="34" charset="0"/>
                <a:sym typeface="Wingdings" pitchFamily="2" charset="2"/>
              </a:rPr>
              <a:t>.).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GB" sz="6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1900" dirty="0">
                <a:latin typeface="Calibri" panose="020F0502020204030204" pitchFamily="34" charset="0"/>
              </a:rPr>
              <a:t>A stream is a sequence of data. A program uses an </a:t>
            </a:r>
            <a:r>
              <a:rPr lang="en-GB" sz="1900" i="1" dirty="0">
                <a:latin typeface="Calibri" panose="020F0502020204030204" pitchFamily="34" charset="0"/>
              </a:rPr>
              <a:t>input stream</a:t>
            </a:r>
            <a:r>
              <a:rPr lang="en-GB" sz="1900" dirty="0">
                <a:latin typeface="Calibri" panose="020F0502020204030204" pitchFamily="34" charset="0"/>
              </a:rPr>
              <a:t> to read data from a source, one item at a </a:t>
            </a:r>
            <a:r>
              <a:rPr lang="en-GB" sz="1900" dirty="0" smtClean="0">
                <a:latin typeface="Calibri" panose="020F0502020204030204" pitchFamily="34" charset="0"/>
              </a:rPr>
              <a:t>time. 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GB" sz="700" dirty="0" smtClean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1900" dirty="0" smtClean="0">
                <a:latin typeface="Calibri" panose="020F0502020204030204" pitchFamily="34" charset="0"/>
              </a:rPr>
              <a:t>A program uses an </a:t>
            </a:r>
            <a:r>
              <a:rPr lang="en-GB" sz="1900" i="1" dirty="0" smtClean="0">
                <a:latin typeface="Calibri" panose="020F0502020204030204" pitchFamily="34" charset="0"/>
              </a:rPr>
              <a:t>output stream</a:t>
            </a:r>
            <a:r>
              <a:rPr lang="en-GB" sz="1900" dirty="0" smtClean="0">
                <a:latin typeface="Calibri" panose="020F0502020204030204" pitchFamily="34" charset="0"/>
              </a:rPr>
              <a:t> to write data to a destination, one item at time: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algn="just"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algn="just"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algn="just"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algn="just"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algn="just"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  <a:sym typeface="Wingdings" pitchFamily="2" charset="2"/>
            </a:endParaRPr>
          </a:p>
          <a:p>
            <a:pPr algn="just"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1900" dirty="0" smtClean="0">
                <a:latin typeface="Calibri" panose="020F0502020204030204" pitchFamily="34" charset="0"/>
              </a:rPr>
              <a:t>Streams </a:t>
            </a:r>
            <a:r>
              <a:rPr lang="en-GB" sz="1900" dirty="0">
                <a:latin typeface="Calibri" panose="020F0502020204030204" pitchFamily="34" charset="0"/>
              </a:rPr>
              <a:t>support many different kinds of data, including simple bytes, primitive data types, localized characters, and objects</a:t>
            </a:r>
            <a:r>
              <a:rPr lang="en-GB" sz="1900" dirty="0" smtClean="0">
                <a:latin typeface="Calibri" panose="020F0502020204030204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GB" sz="600" dirty="0" smtClean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1900" dirty="0">
                <a:latin typeface="Calibri" panose="020F0502020204030204" pitchFamily="34" charset="0"/>
              </a:rPr>
              <a:t>Some streams simply pass on data; others manipulate and transform the data in useful ways</a:t>
            </a:r>
            <a:r>
              <a:rPr lang="en-GB" sz="1900" dirty="0" smtClean="0">
                <a:latin typeface="Calibri" panose="020F0502020204030204" pitchFamily="34" charset="0"/>
              </a:rPr>
              <a:t>.</a:t>
            </a:r>
            <a:endParaRPr lang="en-GB" sz="1900" dirty="0">
              <a:latin typeface="Calibri" panose="020F0502020204030204" pitchFamily="34" charset="0"/>
            </a:endParaRPr>
          </a:p>
          <a:p>
            <a:pPr lvl="1">
              <a:lnSpc>
                <a:spcPct val="60000"/>
              </a:lnSpc>
              <a:buFontTx/>
              <a:buChar char="•"/>
            </a:pPr>
            <a:endParaRPr lang="en-GB" sz="18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Input / Output in Java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15</a:t>
            </a:fld>
            <a:endParaRPr lang="en-GB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275856" y="2975843"/>
            <a:ext cx="3200400" cy="1965325"/>
            <a:chOff x="1632" y="1440"/>
            <a:chExt cx="2112" cy="14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632" y="1440"/>
              <a:ext cx="2112" cy="14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 u="none">
                <a:latin typeface="Calibri" panose="020F0502020204030204" pitchFamily="34" charset="0"/>
              </a:endParaRPr>
            </a:p>
            <a:p>
              <a:endParaRPr lang="en-GB" sz="1600" u="none">
                <a:latin typeface="Calibri" panose="020F0502020204030204" pitchFamily="34" charset="0"/>
              </a:endParaRPr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2208" y="1872"/>
              <a:ext cx="1344" cy="288"/>
              <a:chOff x="2064" y="1776"/>
              <a:chExt cx="1488" cy="384"/>
            </a:xfrm>
            <a:grpFill/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1488" cy="384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240" cy="384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2256" y="2496"/>
              <a:ext cx="1344" cy="288"/>
              <a:chOff x="2112" y="2400"/>
              <a:chExt cx="1488" cy="384"/>
            </a:xfrm>
            <a:grpFill/>
          </p:grpSpPr>
          <p:sp>
            <p:nvSpPr>
              <p:cNvPr id="17" name="AutoShape 11"/>
              <p:cNvSpPr>
                <a:spLocks noChangeArrowheads="1"/>
              </p:cNvSpPr>
              <p:nvPr/>
            </p:nvSpPr>
            <p:spPr bwMode="auto">
              <a:xfrm>
                <a:off x="2112" y="2400"/>
                <a:ext cx="1488" cy="384"/>
              </a:xfrm>
              <a:prstGeom prst="round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>
                  <a:latin typeface="Calibri" panose="020F0502020204030204" pitchFamily="34" charset="0"/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240" cy="3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556" y="2538"/>
              <a:ext cx="764" cy="2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1400" b="1" u="none" dirty="0">
                  <a:latin typeface="Calibri" panose="020F0502020204030204" pitchFamily="34" charset="0"/>
                </a:rPr>
                <a:t>Input Stream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508" y="1904"/>
              <a:ext cx="854" cy="2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1400" b="1" u="none" dirty="0">
                  <a:latin typeface="Calibri" panose="020F0502020204030204" pitchFamily="34" charset="0"/>
                </a:rPr>
                <a:t>Output Stream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769" y="1518"/>
              <a:ext cx="501" cy="2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1600" b="1" u="none">
                  <a:latin typeface="Calibri" panose="020F0502020204030204" pitchFamily="34" charset="0"/>
                </a:rPr>
                <a:t>write()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784" y="2362"/>
              <a:ext cx="461" cy="2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1600" b="1" u="none">
                  <a:latin typeface="Calibri" panose="020F0502020204030204" pitchFamily="34" charset="0"/>
                </a:rPr>
                <a:t>read()</a:t>
              </a: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000" y="1728"/>
              <a:ext cx="304" cy="288"/>
            </a:xfrm>
            <a:custGeom>
              <a:avLst/>
              <a:gdLst>
                <a:gd name="T0" fmla="*/ 16 w 304"/>
                <a:gd name="T1" fmla="*/ 0 h 336"/>
                <a:gd name="T2" fmla="*/ 16 w 304"/>
                <a:gd name="T3" fmla="*/ 57 h 336"/>
                <a:gd name="T4" fmla="*/ 112 w 304"/>
                <a:gd name="T5" fmla="*/ 115 h 336"/>
                <a:gd name="T6" fmla="*/ 304 w 304"/>
                <a:gd name="T7" fmla="*/ 134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4" h="336">
                  <a:moveTo>
                    <a:pt x="16" y="0"/>
                  </a:moveTo>
                  <a:cubicBezTo>
                    <a:pt x="8" y="48"/>
                    <a:pt x="0" y="96"/>
                    <a:pt x="16" y="144"/>
                  </a:cubicBezTo>
                  <a:cubicBezTo>
                    <a:pt x="32" y="192"/>
                    <a:pt x="64" y="256"/>
                    <a:pt x="112" y="288"/>
                  </a:cubicBezTo>
                  <a:cubicBezTo>
                    <a:pt x="160" y="320"/>
                    <a:pt x="232" y="328"/>
                    <a:pt x="304" y="336"/>
                  </a:cubicBezTo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>
                <a:latin typeface="Calibri" panose="020F0502020204030204" pitchFamily="34" charset="0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1728" y="2640"/>
              <a:ext cx="52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24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4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200" b="1" dirty="0">
                <a:latin typeface="Calibri" panose="020F0502020204030204" pitchFamily="34" charset="0"/>
                <a:sym typeface="Wingdings" pitchFamily="2" charset="2"/>
              </a:rPr>
              <a:t>Input Streams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FileInputStream</a:t>
            </a:r>
            <a:r>
              <a:rPr lang="en-GB" sz="1600" b="1" dirty="0">
                <a:latin typeface="Calibri" panose="020F0502020204030204" pitchFamily="34" charset="0"/>
                <a:sym typeface="Wingdings" pitchFamily="2" charset="2"/>
              </a:rPr>
              <a:t>	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// gets bytes from a File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ByteArrayInputStream</a:t>
            </a:r>
            <a:r>
              <a:rPr lang="en-GB" sz="1600" b="1" dirty="0">
                <a:latin typeface="Calibri" panose="020F0502020204030204" pitchFamily="34" charset="0"/>
                <a:sym typeface="Wingdings" pitchFamily="2" charset="2"/>
              </a:rPr>
              <a:t>	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// gets bytes from an array</a:t>
            </a:r>
          </a:p>
          <a:p>
            <a:pPr>
              <a:lnSpc>
                <a:spcPct val="80000"/>
              </a:lnSpc>
            </a:pPr>
            <a:endParaRPr lang="en-GB" sz="1200" b="1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  <a:sym typeface="Wingdings" pitchFamily="2" charset="2"/>
              </a:rPr>
              <a:t>constructors</a:t>
            </a:r>
            <a:endParaRPr lang="en-GB" sz="2200" b="1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public </a:t>
            </a:r>
            <a:r>
              <a:rPr lang="en-GB" sz="1600" b="1" dirty="0" err="1">
                <a:latin typeface="Calibri" panose="020F0502020204030204" pitchFamily="34" charset="0"/>
                <a:sym typeface="Wingdings" pitchFamily="2" charset="2"/>
              </a:rPr>
              <a:t>FileInputStream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(String name) throws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FileNotFoundException</a:t>
            </a:r>
            <a:endParaRPr lang="en-GB" sz="16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public </a:t>
            </a:r>
            <a:r>
              <a:rPr lang="en-GB" sz="1600" b="1" dirty="0" err="1">
                <a:latin typeface="Calibri" panose="020F0502020204030204" pitchFamily="34" charset="0"/>
                <a:sym typeface="Wingdings" pitchFamily="2" charset="2"/>
              </a:rPr>
              <a:t>FileInputStream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(File file) throws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FileNotFoundException</a:t>
            </a:r>
            <a:endParaRPr lang="en-GB" sz="16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endParaRPr lang="en-GB" sz="16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public </a:t>
            </a:r>
            <a:r>
              <a:rPr lang="en-GB" sz="1600" b="1" dirty="0" err="1">
                <a:latin typeface="Calibri" panose="020F0502020204030204" pitchFamily="34" charset="0"/>
                <a:sym typeface="Wingdings" pitchFamily="2" charset="2"/>
              </a:rPr>
              <a:t>ByteArrayInputStream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(byte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buf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[])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public </a:t>
            </a:r>
            <a:r>
              <a:rPr lang="en-GB" sz="1600" b="1" dirty="0" err="1">
                <a:latin typeface="Calibri" panose="020F0502020204030204" pitchFamily="34" charset="0"/>
                <a:sym typeface="Wingdings" pitchFamily="2" charset="2"/>
              </a:rPr>
              <a:t>ByteArrayInputStream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(byte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buf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[],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int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offset,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int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length)</a:t>
            </a:r>
          </a:p>
          <a:p>
            <a:pPr lvl="1">
              <a:lnSpc>
                <a:spcPct val="140000"/>
              </a:lnSpc>
              <a:buFontTx/>
              <a:buChar char="•"/>
            </a:pPr>
            <a:endParaRPr lang="en-GB" sz="1200" b="1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  <a:sym typeface="Wingdings" pitchFamily="2" charset="2"/>
              </a:rPr>
              <a:t>common </a:t>
            </a:r>
            <a:r>
              <a:rPr lang="en-GB" sz="2200" b="1" dirty="0">
                <a:latin typeface="Calibri" panose="020F0502020204030204" pitchFamily="34" charset="0"/>
                <a:sym typeface="Wingdings" pitchFamily="2" charset="2"/>
              </a:rPr>
              <a:t>methods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public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int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n-GB" sz="1600" b="1" dirty="0">
                <a:latin typeface="Calibri" panose="020F0502020204030204" pitchFamily="34" charset="0"/>
                <a:sym typeface="Wingdings" pitchFamily="2" charset="2"/>
              </a:rPr>
              <a:t>read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()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public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int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n-GB" sz="1600" b="1" dirty="0">
                <a:latin typeface="Calibri" panose="020F0502020204030204" pitchFamily="34" charset="0"/>
                <a:sym typeface="Wingdings" pitchFamily="2" charset="2"/>
              </a:rPr>
              <a:t>read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(byte[] b,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int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offset,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int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length)</a:t>
            </a:r>
          </a:p>
          <a:p>
            <a:pPr lvl="1">
              <a:lnSpc>
                <a:spcPct val="60000"/>
              </a:lnSpc>
              <a:buFontTx/>
              <a:buChar char="•"/>
            </a:pPr>
            <a:endParaRPr lang="en-GB" sz="18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Input / Output in Java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400600"/>
          </a:xfrm>
        </p:spPr>
        <p:txBody>
          <a:bodyPr>
            <a:normAutofit/>
          </a:bodyPr>
          <a:lstStyle/>
          <a:p>
            <a:pPr marL="393192" lvl="1" indent="0">
              <a:lnSpc>
                <a:spcPct val="60000"/>
              </a:lnSpc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Input / Output in Java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17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576" y="989839"/>
            <a:ext cx="7696200" cy="4527393"/>
          </a:xfrm>
          <a:prstGeom prst="rect">
            <a:avLst/>
          </a:prstGeom>
          <a:solidFill>
            <a:schemeClr val="accent1">
              <a:lumMod val="40000"/>
              <a:lumOff val="60000"/>
              <a:alpha val="23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GB" sz="1600" i="1" u="none" dirty="0">
                <a:latin typeface="Calibri" panose="020F0502020204030204" pitchFamily="34" charset="0"/>
              </a:rPr>
              <a:t>// reading bytes from a file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import java.io.*;</a:t>
            </a:r>
          </a:p>
          <a:p>
            <a:pPr algn="l">
              <a:lnSpc>
                <a:spcPct val="110000"/>
              </a:lnSpc>
            </a:pPr>
            <a:endParaRPr lang="en-GB" sz="2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public class read {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public static void main (String </a:t>
            </a:r>
            <a:r>
              <a:rPr lang="en-GB" sz="1600" u="none" dirty="0" err="1">
                <a:latin typeface="Calibri" panose="020F0502020204030204" pitchFamily="34" charset="0"/>
              </a:rPr>
              <a:t>args</a:t>
            </a:r>
            <a:r>
              <a:rPr lang="en-GB" sz="1600" u="none" dirty="0" smtClean="0">
                <a:latin typeface="Calibri" panose="020F0502020204030204" pitchFamily="34" charset="0"/>
              </a:rPr>
              <a:t>[]){</a:t>
            </a:r>
            <a:endParaRPr lang="en-GB" sz="16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 try {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      </a:t>
            </a:r>
            <a:r>
              <a:rPr lang="en-GB" sz="1600" u="none" dirty="0" err="1">
                <a:latin typeface="Calibri" panose="020F0502020204030204" pitchFamily="34" charset="0"/>
              </a:rPr>
              <a:t>FileInputStream</a:t>
            </a: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b="1" u="none" dirty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en-GB" sz="1600" u="none" dirty="0">
                <a:latin typeface="Calibri" panose="020F0502020204030204" pitchFamily="34" charset="0"/>
              </a:rPr>
              <a:t> = </a:t>
            </a:r>
            <a:r>
              <a:rPr lang="en-GB" sz="1600" b="1" u="none" dirty="0">
                <a:latin typeface="Calibri" panose="020F0502020204030204" pitchFamily="34" charset="0"/>
              </a:rPr>
              <a:t>new</a:t>
            </a: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err="1">
                <a:latin typeface="Calibri" panose="020F0502020204030204" pitchFamily="34" charset="0"/>
              </a:rPr>
              <a:t>FileInputStream</a:t>
            </a:r>
            <a:r>
              <a:rPr lang="en-GB" sz="1600" u="none" dirty="0">
                <a:latin typeface="Calibri" panose="020F0502020204030204" pitchFamily="34" charset="0"/>
              </a:rPr>
              <a:t>( “animals.txt”);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      </a:t>
            </a:r>
            <a:r>
              <a:rPr lang="en-GB" sz="1600" u="none" dirty="0" err="1">
                <a:latin typeface="Calibri" panose="020F0502020204030204" pitchFamily="34" charset="0"/>
              </a:rPr>
              <a:t>int</a:t>
            </a:r>
            <a:r>
              <a:rPr lang="en-GB" sz="1600" u="none" dirty="0">
                <a:latin typeface="Calibri" panose="020F0502020204030204" pitchFamily="34" charset="0"/>
              </a:rPr>
              <a:t> b;</a:t>
            </a:r>
          </a:p>
          <a:p>
            <a:pPr algn="l">
              <a:lnSpc>
                <a:spcPct val="110000"/>
              </a:lnSpc>
            </a:pPr>
            <a:endParaRPr lang="en-GB" sz="4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      while( (b = </a:t>
            </a:r>
            <a:r>
              <a:rPr lang="en-GB" sz="1600" b="1" u="none" dirty="0" err="1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en-GB" sz="1600" b="1" u="none" dirty="0" err="1">
                <a:latin typeface="Calibri" panose="020F0502020204030204" pitchFamily="34" charset="0"/>
              </a:rPr>
              <a:t>.read</a:t>
            </a:r>
            <a:r>
              <a:rPr lang="en-GB" sz="1600" u="none" dirty="0">
                <a:latin typeface="Calibri" panose="020F0502020204030204" pitchFamily="34" charset="0"/>
              </a:rPr>
              <a:t>()) != -1 ) {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           </a:t>
            </a:r>
            <a:r>
              <a:rPr lang="en-GB" sz="1600" u="none" dirty="0" err="1">
                <a:latin typeface="Calibri" panose="020F0502020204030204" pitchFamily="34" charset="0"/>
              </a:rPr>
              <a:t>System.out.print</a:t>
            </a:r>
            <a:r>
              <a:rPr lang="en-GB" sz="1600" u="none" dirty="0">
                <a:latin typeface="Calibri" panose="020F0502020204030204" pitchFamily="34" charset="0"/>
              </a:rPr>
              <a:t>( (char) b );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      }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      </a:t>
            </a:r>
            <a:r>
              <a:rPr lang="en-GB" sz="1600" u="none" dirty="0" err="1">
                <a:latin typeface="Calibri" panose="020F0502020204030204" pitchFamily="34" charset="0"/>
              </a:rPr>
              <a:t>System.out.</a:t>
            </a:r>
            <a:r>
              <a:rPr lang="en-GB" sz="1600" b="1" u="none" dirty="0" err="1">
                <a:latin typeface="Calibri" panose="020F0502020204030204" pitchFamily="34" charset="0"/>
              </a:rPr>
              <a:t>flush</a:t>
            </a:r>
            <a:r>
              <a:rPr lang="en-GB" sz="1600" u="none" dirty="0">
                <a:latin typeface="Calibri" panose="020F0502020204030204" pitchFamily="34" charset="0"/>
              </a:rPr>
              <a:t>();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      </a:t>
            </a:r>
            <a:r>
              <a:rPr lang="en-GB" sz="1600" b="1" u="none" dirty="0" err="1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en-GB" sz="1600" b="1" u="none" dirty="0" err="1">
                <a:latin typeface="Calibri" panose="020F0502020204030204" pitchFamily="34" charset="0"/>
              </a:rPr>
              <a:t>.close</a:t>
            </a:r>
            <a:r>
              <a:rPr lang="en-GB" sz="1600" u="none" dirty="0">
                <a:latin typeface="Calibri" panose="020F0502020204030204" pitchFamily="34" charset="0"/>
              </a:rPr>
              <a:t>();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 }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 catch (</a:t>
            </a:r>
            <a:r>
              <a:rPr lang="en-GB" sz="1600" u="none" dirty="0" err="1">
                <a:latin typeface="Calibri" panose="020F0502020204030204" pitchFamily="34" charset="0"/>
              </a:rPr>
              <a:t>IOException</a:t>
            </a:r>
            <a:r>
              <a:rPr lang="en-GB" sz="1600" u="none" dirty="0">
                <a:latin typeface="Calibri" panose="020F0502020204030204" pitchFamily="34" charset="0"/>
              </a:rPr>
              <a:t> e) { </a:t>
            </a:r>
            <a:r>
              <a:rPr lang="en-GB" sz="1600" u="none" dirty="0" err="1">
                <a:latin typeface="Calibri" panose="020F0502020204030204" pitchFamily="34" charset="0"/>
              </a:rPr>
              <a:t>System.out.println</a:t>
            </a:r>
            <a:r>
              <a:rPr lang="en-GB" sz="1600" u="none" dirty="0">
                <a:latin typeface="Calibri" panose="020F0502020204030204" pitchFamily="34" charset="0"/>
              </a:rPr>
              <a:t>(”I/O error” + e”); }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}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36032" y="5654377"/>
            <a:ext cx="4724400" cy="94297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txBody>
          <a:bodyPr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GB" sz="1400" b="1" u="none" dirty="0">
                <a:latin typeface="Helvetica (PCL6)" pitchFamily="34" charset="0"/>
              </a:rPr>
              <a:t>D:\&gt; java read</a:t>
            </a:r>
          </a:p>
          <a:p>
            <a:pPr algn="l"/>
            <a:r>
              <a:rPr lang="en-GB" sz="1400" b="1" u="none" dirty="0">
                <a:latin typeface="Helvetica (PCL6)" pitchFamily="34" charset="0"/>
              </a:rPr>
              <a:t>dog</a:t>
            </a:r>
          </a:p>
          <a:p>
            <a:pPr algn="l"/>
            <a:r>
              <a:rPr lang="en-GB" sz="1400" b="1" u="none" dirty="0">
                <a:latin typeface="Helvetica (PCL6)" pitchFamily="34" charset="0"/>
              </a:rPr>
              <a:t>mouse</a:t>
            </a:r>
          </a:p>
          <a:p>
            <a:pPr algn="l"/>
            <a:r>
              <a:rPr lang="en-GB" sz="1400" b="1" u="none" dirty="0">
                <a:latin typeface="Helvetica (PCL6)" pitchFamily="34" charset="0"/>
              </a:rPr>
              <a:t>giraffe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254474" y="2393161"/>
            <a:ext cx="4968552" cy="360363"/>
          </a:xfrm>
          <a:prstGeom prst="roundRect">
            <a:avLst>
              <a:gd name="adj" fmla="val 7125"/>
            </a:avLst>
          </a:prstGeom>
          <a:solidFill>
            <a:schemeClr val="accent1">
              <a:lumMod val="40000"/>
              <a:lumOff val="60000"/>
              <a:alpha val="23000"/>
            </a:schemeClr>
          </a:solidFill>
          <a:ln w="19050" cap="sq">
            <a:solidFill>
              <a:srgbClr val="FF5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95661" y="3041233"/>
            <a:ext cx="720155" cy="258762"/>
          </a:xfrm>
          <a:prstGeom prst="roundRect">
            <a:avLst>
              <a:gd name="adj" fmla="val 34968"/>
            </a:avLst>
          </a:prstGeom>
          <a:solidFill>
            <a:schemeClr val="accent1">
              <a:lumMod val="40000"/>
              <a:lumOff val="60000"/>
              <a:alpha val="23000"/>
            </a:schemeClr>
          </a:solidFill>
          <a:ln w="19050" cap="sq">
            <a:solidFill>
              <a:srgbClr val="FF5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93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4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Calibri" panose="020F0502020204030204" pitchFamily="34" charset="0"/>
                <a:sym typeface="Wingdings" pitchFamily="2" charset="2"/>
              </a:rPr>
              <a:t>Output </a:t>
            </a:r>
            <a:r>
              <a:rPr lang="en-GB" sz="2400" b="1" dirty="0" smtClean="0">
                <a:latin typeface="Calibri" panose="020F0502020204030204" pitchFamily="34" charset="0"/>
                <a:sym typeface="Wingdings" pitchFamily="2" charset="2"/>
              </a:rPr>
              <a:t>Streams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FileOutputStream</a:t>
            </a:r>
            <a:r>
              <a:rPr lang="en-GB" sz="1600" b="1" dirty="0">
                <a:latin typeface="Calibri" panose="020F0502020204030204" pitchFamily="34" charset="0"/>
                <a:sym typeface="Wingdings" pitchFamily="2" charset="2"/>
              </a:rPr>
              <a:t>	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// writes bytes to a File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 err="1" smtClean="0">
                <a:latin typeface="Calibri" panose="020F0502020204030204" pitchFamily="34" charset="0"/>
                <a:sym typeface="Wingdings" pitchFamily="2" charset="2"/>
              </a:rPr>
              <a:t>ByteArrayOutputStream</a:t>
            </a:r>
            <a:r>
              <a:rPr lang="en-GB" sz="1600" b="1" dirty="0">
                <a:latin typeface="Calibri" panose="020F0502020204030204" pitchFamily="34" charset="0"/>
                <a:sym typeface="Wingdings" pitchFamily="2" charset="2"/>
              </a:rPr>
              <a:t>	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// puts bytes into its own internal </a:t>
            </a:r>
            <a:r>
              <a:rPr lang="en-GB" sz="1600" dirty="0" smtClean="0">
                <a:latin typeface="Calibri" panose="020F0502020204030204" pitchFamily="34" charset="0"/>
                <a:sym typeface="Wingdings" pitchFamily="2" charset="2"/>
              </a:rPr>
              <a:t>storage, for 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later retrieval</a:t>
            </a:r>
          </a:p>
          <a:p>
            <a:pPr>
              <a:lnSpc>
                <a:spcPct val="40000"/>
              </a:lnSpc>
            </a:pPr>
            <a:endParaRPr lang="en-GB" b="1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40000"/>
              </a:lnSpc>
            </a:pPr>
            <a:endParaRPr lang="en-GB" sz="1200" b="1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400" b="1" dirty="0" smtClean="0">
                <a:latin typeface="Calibri" panose="020F0502020204030204" pitchFamily="34" charset="0"/>
                <a:sym typeface="Wingdings" pitchFamily="2" charset="2"/>
              </a:rPr>
              <a:t>constructors</a:t>
            </a:r>
            <a:endParaRPr lang="en-GB" sz="2400" b="1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n-GB" sz="1600" dirty="0" smtClean="0">
                <a:latin typeface="Calibri" panose="020F0502020204030204" pitchFamily="34" charset="0"/>
                <a:sym typeface="Wingdings" pitchFamily="2" charset="2"/>
              </a:rPr>
              <a:t>public </a:t>
            </a:r>
            <a:r>
              <a:rPr lang="en-GB" sz="1600" dirty="0" err="1" smtClean="0">
                <a:latin typeface="Calibri" panose="020F0502020204030204" pitchFamily="34" charset="0"/>
                <a:sym typeface="Wingdings" pitchFamily="2" charset="2"/>
              </a:rPr>
              <a:t>FileOutputStream</a:t>
            </a:r>
            <a:r>
              <a:rPr lang="en-GB" sz="1600" dirty="0" smtClean="0">
                <a:latin typeface="Calibri" panose="020F0502020204030204" pitchFamily="34" charset="0"/>
                <a:sym typeface="Wingdings" pitchFamily="2" charset="2"/>
              </a:rPr>
              <a:t>(String name) throws </a:t>
            </a:r>
            <a:r>
              <a:rPr lang="en-GB" sz="1600" dirty="0" err="1" smtClean="0">
                <a:latin typeface="Calibri" panose="020F0502020204030204" pitchFamily="34" charset="0"/>
                <a:sym typeface="Wingdings" pitchFamily="2" charset="2"/>
              </a:rPr>
              <a:t>FileNotFoundException</a:t>
            </a:r>
            <a:endParaRPr lang="en-GB" sz="16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 smtClean="0">
                <a:latin typeface="Calibri" panose="020F0502020204030204" pitchFamily="34" charset="0"/>
                <a:sym typeface="Wingdings" pitchFamily="2" charset="2"/>
              </a:rPr>
              <a:t> public </a:t>
            </a:r>
            <a:r>
              <a:rPr lang="en-GB" sz="1600" dirty="0" err="1" smtClean="0">
                <a:latin typeface="Calibri" panose="020F0502020204030204" pitchFamily="34" charset="0"/>
                <a:sym typeface="Wingdings" pitchFamily="2" charset="2"/>
              </a:rPr>
              <a:t>FileOutputStream</a:t>
            </a:r>
            <a:r>
              <a:rPr lang="en-GB" sz="1600" dirty="0" smtClean="0">
                <a:latin typeface="Calibri" panose="020F0502020204030204" pitchFamily="34" charset="0"/>
                <a:sym typeface="Wingdings" pitchFamily="2" charset="2"/>
              </a:rPr>
              <a:t>(File file) throws </a:t>
            </a:r>
            <a:r>
              <a:rPr lang="en-GB" sz="1600" dirty="0" err="1" smtClean="0">
                <a:latin typeface="Calibri" panose="020F0502020204030204" pitchFamily="34" charset="0"/>
                <a:sym typeface="Wingdings" pitchFamily="2" charset="2"/>
              </a:rPr>
              <a:t>FileNotFoundException</a:t>
            </a:r>
            <a:endParaRPr lang="en-GB" sz="1600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public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ByteArrayOutputStream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()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public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ByteArrayOutputStream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(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int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size)</a:t>
            </a:r>
          </a:p>
          <a:p>
            <a:pPr marL="393192" lvl="1" indent="0">
              <a:buNone/>
            </a:pPr>
            <a:endParaRPr lang="en-GB" sz="1200" b="1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  <a:sym typeface="Wingdings" pitchFamily="2" charset="2"/>
              </a:rPr>
              <a:t>common </a:t>
            </a:r>
            <a:r>
              <a:rPr lang="en-GB" sz="2200" b="1" dirty="0">
                <a:latin typeface="Calibri" panose="020F0502020204030204" pitchFamily="34" charset="0"/>
                <a:sym typeface="Wingdings" pitchFamily="2" charset="2"/>
              </a:rPr>
              <a:t>methods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public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int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write();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public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int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write(byte[] b,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int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offset, </a:t>
            </a: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int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length)</a:t>
            </a:r>
          </a:p>
          <a:p>
            <a:pPr lvl="1">
              <a:lnSpc>
                <a:spcPct val="60000"/>
              </a:lnSpc>
              <a:buFontTx/>
              <a:buChar char="•"/>
            </a:pPr>
            <a:endParaRPr lang="en-GB" sz="18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Input / Output in Java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1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4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200" b="1" dirty="0">
                <a:latin typeface="Calibri" panose="020F0502020204030204" pitchFamily="34" charset="0"/>
                <a:sym typeface="Wingdings" pitchFamily="2" charset="2"/>
              </a:rPr>
              <a:t>Layering Streams on Top of One Another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n-GB" sz="1800" dirty="0">
                <a:latin typeface="Calibri" panose="020F0502020204030204" pitchFamily="34" charset="0"/>
                <a:sym typeface="Wingdings" pitchFamily="2" charset="2"/>
              </a:rPr>
              <a:t>Filter streams can be used to provide more user-friendly methods of accessing data.</a:t>
            </a:r>
          </a:p>
          <a:p>
            <a:pPr>
              <a:lnSpc>
                <a:spcPct val="30000"/>
              </a:lnSpc>
              <a:buFont typeface="Wingdings" panose="05000000000000000000" pitchFamily="2" charset="2"/>
              <a:buChar char="§"/>
            </a:pPr>
            <a:endParaRPr lang="en-GB" sz="5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  <a:sym typeface="Wingdings" pitchFamily="2" charset="2"/>
              </a:rPr>
              <a:t> The constructors of these streams take a </a:t>
            </a:r>
            <a:r>
              <a:rPr lang="en-GB" sz="1800" i="1" dirty="0">
                <a:latin typeface="Calibri" panose="020F0502020204030204" pitchFamily="34" charset="0"/>
                <a:sym typeface="Wingdings" pitchFamily="2" charset="2"/>
              </a:rPr>
              <a:t>Stream</a:t>
            </a:r>
            <a:r>
              <a:rPr lang="en-GB" sz="1800" dirty="0">
                <a:latin typeface="Calibri" panose="020F0502020204030204" pitchFamily="34" charset="0"/>
                <a:sym typeface="Wingdings" pitchFamily="2" charset="2"/>
              </a:rPr>
              <a:t> as an argument and give back a </a:t>
            </a:r>
            <a:r>
              <a:rPr lang="en-GB" sz="1800" i="1" dirty="0">
                <a:latin typeface="Calibri" panose="020F0502020204030204" pitchFamily="34" charset="0"/>
                <a:sym typeface="Wingdings" pitchFamily="2" charset="2"/>
              </a:rPr>
              <a:t>filtered</a:t>
            </a:r>
            <a:r>
              <a:rPr lang="en-GB" sz="1800" dirty="0">
                <a:latin typeface="Calibri" panose="020F0502020204030204" pitchFamily="34" charset="0"/>
                <a:sym typeface="Wingdings" pitchFamily="2" charset="2"/>
              </a:rPr>
              <a:t> stream.</a:t>
            </a:r>
          </a:p>
          <a:p>
            <a:pPr>
              <a:lnSpc>
                <a:spcPct val="40000"/>
              </a:lnSpc>
            </a:pPr>
            <a:endParaRPr lang="en-GB" sz="500" dirty="0">
              <a:latin typeface="Calibri" panose="020F0502020204030204" pitchFamily="34" charset="0"/>
              <a:sym typeface="Wingdings" pitchFamily="2" charset="2"/>
            </a:endParaRPr>
          </a:p>
          <a:p>
            <a:pPr lvl="2">
              <a:lnSpc>
                <a:spcPct val="130000"/>
              </a:lnSpc>
            </a:pP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PrintStream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	</a:t>
            </a:r>
            <a:r>
              <a:rPr lang="en-GB" sz="1600" b="1" dirty="0">
                <a:latin typeface="Calibri" panose="020F0502020204030204" pitchFamily="34" charset="0"/>
                <a:sym typeface="Wingdings" pitchFamily="2" charset="2"/>
              </a:rPr>
              <a:t>	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// for “text” output of primitive types (people)</a:t>
            </a:r>
          </a:p>
          <a:p>
            <a:pPr lvl="2">
              <a:lnSpc>
                <a:spcPct val="130000"/>
              </a:lnSpc>
            </a:pP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DataOutputStream</a:t>
            </a:r>
            <a:r>
              <a:rPr lang="en-GB" sz="1600" b="1" dirty="0">
                <a:latin typeface="Calibri" panose="020F0502020204030204" pitchFamily="34" charset="0"/>
                <a:sym typeface="Wingdings" pitchFamily="2" charset="2"/>
              </a:rPr>
              <a:t>	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// for “binary” output of primitive types (programs)</a:t>
            </a:r>
          </a:p>
          <a:p>
            <a:pPr lvl="2">
              <a:lnSpc>
                <a:spcPct val="130000"/>
              </a:lnSpc>
            </a:pPr>
            <a:r>
              <a:rPr lang="en-GB" sz="1600" dirty="0" err="1">
                <a:latin typeface="Calibri" panose="020F0502020204030204" pitchFamily="34" charset="0"/>
                <a:sym typeface="Wingdings" pitchFamily="2" charset="2"/>
              </a:rPr>
              <a:t>BuffertedOutputStream</a:t>
            </a:r>
            <a:r>
              <a:rPr lang="en-GB" sz="1600" b="1" dirty="0">
                <a:latin typeface="Calibri" panose="020F0502020204030204" pitchFamily="34" charset="0"/>
                <a:sym typeface="Wingdings" pitchFamily="2" charset="2"/>
              </a:rPr>
              <a:t>	</a:t>
            </a:r>
            <a:r>
              <a:rPr lang="en-GB" sz="1600" dirty="0">
                <a:latin typeface="Calibri" panose="020F0502020204030204" pitchFamily="34" charset="0"/>
                <a:sym typeface="Wingdings" pitchFamily="2" charset="2"/>
              </a:rPr>
              <a:t>// supports output buffering (store &amp; flush)</a:t>
            </a:r>
          </a:p>
          <a:p>
            <a:pPr lvl="1">
              <a:lnSpc>
                <a:spcPct val="60000"/>
              </a:lnSpc>
              <a:buFontTx/>
              <a:buChar char="•"/>
            </a:pPr>
            <a:endParaRPr lang="en-GB" sz="18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Input / Output in Java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19</a:t>
            </a:fld>
            <a:endParaRPr lang="en-GB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720280" y="4340696"/>
            <a:ext cx="6172200" cy="1752600"/>
            <a:chOff x="864" y="2400"/>
            <a:chExt cx="3888" cy="110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3888" cy="11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u="none"/>
            </a:p>
            <a:p>
              <a:endParaRPr lang="en-GB" u="none"/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3168" y="3024"/>
              <a:ext cx="1440" cy="288"/>
              <a:chOff x="2064" y="1776"/>
              <a:chExt cx="1488" cy="384"/>
            </a:xfrm>
            <a:grpFill/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1488" cy="384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240" cy="384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419" y="3064"/>
              <a:ext cx="1106" cy="21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1600" b="1" u="none" dirty="0" err="1">
                  <a:latin typeface="Calibri" panose="020F0502020204030204" pitchFamily="34" charset="0"/>
                </a:rPr>
                <a:t>FileOutputStream</a:t>
              </a:r>
              <a:endParaRPr lang="en-GB" sz="1600" b="1" u="none" dirty="0">
                <a:latin typeface="Calibri" panose="020F0502020204030204" pitchFamily="34" charset="0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038" y="2488"/>
              <a:ext cx="558" cy="3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lnSpc>
                  <a:spcPct val="110000"/>
                </a:lnSpc>
              </a:pPr>
              <a:r>
                <a:rPr lang="en-GB" sz="1600" b="1" u="none" dirty="0">
                  <a:latin typeface="Calibri" panose="020F0502020204030204" pitchFamily="34" charset="0"/>
                </a:rPr>
                <a:t>print()</a:t>
              </a:r>
            </a:p>
            <a:p>
              <a:pPr algn="l">
                <a:lnSpc>
                  <a:spcPct val="110000"/>
                </a:lnSpc>
              </a:pPr>
              <a:r>
                <a:rPr lang="en-GB" sz="1600" b="1" u="none" dirty="0" err="1">
                  <a:latin typeface="Calibri" panose="020F0502020204030204" pitchFamily="34" charset="0"/>
                </a:rPr>
                <a:t>println</a:t>
              </a:r>
              <a:r>
                <a:rPr lang="en-GB" sz="1600" b="1" u="none" dirty="0">
                  <a:latin typeface="Calibri" panose="020F0502020204030204" pitchFamily="34" charset="0"/>
                </a:rPr>
                <a:t>()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2928" y="3168"/>
              <a:ext cx="24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1488" y="3024"/>
              <a:ext cx="1440" cy="288"/>
              <a:chOff x="2064" y="1776"/>
              <a:chExt cx="1488" cy="384"/>
            </a:xfrm>
            <a:grpFill/>
          </p:grpSpPr>
          <p:sp>
            <p:nvSpPr>
              <p:cNvPr id="14" name="AutoShape 14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1488" cy="384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" name="Oval 15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240" cy="384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895" y="3064"/>
              <a:ext cx="816" cy="21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1600" b="1" u="none" dirty="0" err="1">
                  <a:latin typeface="Calibri" panose="020F0502020204030204" pitchFamily="34" charset="0"/>
                </a:rPr>
                <a:t>PrintStream</a:t>
              </a:r>
              <a:endParaRPr lang="en-GB" sz="1600" b="1" u="none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1324" y="2872"/>
              <a:ext cx="304" cy="288"/>
            </a:xfrm>
            <a:custGeom>
              <a:avLst/>
              <a:gdLst>
                <a:gd name="T0" fmla="*/ 16 w 304"/>
                <a:gd name="T1" fmla="*/ 0 h 336"/>
                <a:gd name="T2" fmla="*/ 16 w 304"/>
                <a:gd name="T3" fmla="*/ 57 h 336"/>
                <a:gd name="T4" fmla="*/ 112 w 304"/>
                <a:gd name="T5" fmla="*/ 115 h 336"/>
                <a:gd name="T6" fmla="*/ 304 w 304"/>
                <a:gd name="T7" fmla="*/ 134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4" h="336">
                  <a:moveTo>
                    <a:pt x="16" y="0"/>
                  </a:moveTo>
                  <a:cubicBezTo>
                    <a:pt x="8" y="48"/>
                    <a:pt x="0" y="96"/>
                    <a:pt x="16" y="144"/>
                  </a:cubicBezTo>
                  <a:cubicBezTo>
                    <a:pt x="32" y="192"/>
                    <a:pt x="64" y="256"/>
                    <a:pt x="112" y="288"/>
                  </a:cubicBezTo>
                  <a:cubicBezTo>
                    <a:pt x="160" y="320"/>
                    <a:pt x="232" y="328"/>
                    <a:pt x="304" y="336"/>
                  </a:cubicBezTo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83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 smtClean="0">
                <a:latin typeface="Calibri" panose="020F0502020204030204" pitchFamily="34" charset="0"/>
              </a:rPr>
              <a:t>Exception Processing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 smtClean="0">
                <a:latin typeface="Calibri" panose="020F0502020204030204" pitchFamily="34" charset="0"/>
              </a:rPr>
              <a:t>Multithreaded Programming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Concurrent Computing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Multithreading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Threads Life Cycle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Mutually Exclusive Access to Shared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 smtClean="0">
                <a:latin typeface="Calibri" panose="020F0502020204030204" pitchFamily="34" charset="0"/>
              </a:rPr>
              <a:t>Input &amp; Output in Java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Input </a:t>
            </a:r>
            <a:r>
              <a:rPr lang="en-GB" sz="2000" b="1" dirty="0" smtClean="0">
                <a:latin typeface="Calibri" panose="020F0502020204030204" pitchFamily="34" charset="0"/>
              </a:rPr>
              <a:t>and Output Streams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Streams Overlying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Outline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1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400600"/>
          </a:xfrm>
        </p:spPr>
        <p:txBody>
          <a:bodyPr>
            <a:normAutofit/>
          </a:bodyPr>
          <a:lstStyle/>
          <a:p>
            <a:pPr marL="393192" lvl="1" indent="0">
              <a:lnSpc>
                <a:spcPct val="60000"/>
              </a:lnSpc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Input / Output in Java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20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584" y="998760"/>
            <a:ext cx="7488832" cy="466248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GB" sz="1600" i="1" u="none" dirty="0">
                <a:latin typeface="Calibri" panose="020F0502020204030204" pitchFamily="34" charset="0"/>
              </a:rPr>
              <a:t>// using filter strings to write TEXT to a file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import java.io.*;</a:t>
            </a:r>
          </a:p>
          <a:p>
            <a:pPr algn="l">
              <a:lnSpc>
                <a:spcPct val="110000"/>
              </a:lnSpc>
            </a:pPr>
            <a:endParaRPr lang="en-GB" sz="5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public class write2 {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public static void main (String </a:t>
            </a:r>
            <a:r>
              <a:rPr lang="en-GB" sz="1600" u="none" dirty="0" err="1">
                <a:latin typeface="Calibri" panose="020F0502020204030204" pitchFamily="34" charset="0"/>
              </a:rPr>
              <a:t>args</a:t>
            </a:r>
            <a:r>
              <a:rPr lang="en-GB" sz="1600" u="none" dirty="0">
                <a:latin typeface="Calibri" panose="020F0502020204030204" pitchFamily="34" charset="0"/>
              </a:rPr>
              <a:t>[])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{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 try {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   	</a:t>
            </a:r>
            <a:r>
              <a:rPr lang="en-GB" sz="1600" u="none" dirty="0" err="1">
                <a:latin typeface="Calibri" panose="020F0502020204030204" pitchFamily="34" charset="0"/>
              </a:rPr>
              <a:t>FileOutputStream</a:t>
            </a: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b="1" u="none" dirty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en-GB" sz="1600" u="none" dirty="0">
                <a:latin typeface="Calibri" panose="020F0502020204030204" pitchFamily="34" charset="0"/>
              </a:rPr>
              <a:t> = </a:t>
            </a:r>
            <a:r>
              <a:rPr lang="en-GB" sz="1600" b="1" u="none" dirty="0">
                <a:latin typeface="Calibri" panose="020F0502020204030204" pitchFamily="34" charset="0"/>
              </a:rPr>
              <a:t>new</a:t>
            </a: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err="1">
                <a:latin typeface="Calibri" panose="020F0502020204030204" pitchFamily="34" charset="0"/>
              </a:rPr>
              <a:t>FileOutputStream</a:t>
            </a:r>
            <a:r>
              <a:rPr lang="en-GB" sz="1600" u="none" dirty="0">
                <a:latin typeface="Calibri" panose="020F0502020204030204" pitchFamily="34" charset="0"/>
              </a:rPr>
              <a:t>(  </a:t>
            </a:r>
            <a:r>
              <a:rPr lang="en-GB" sz="1600" u="none" dirty="0" err="1">
                <a:latin typeface="Calibri" panose="020F0502020204030204" pitchFamily="34" charset="0"/>
              </a:rPr>
              <a:t>argv</a:t>
            </a:r>
            <a:r>
              <a:rPr lang="en-GB" sz="1600" u="none" dirty="0">
                <a:latin typeface="Calibri" panose="020F0502020204030204" pitchFamily="34" charset="0"/>
              </a:rPr>
              <a:t>[0] );</a:t>
            </a:r>
          </a:p>
          <a:p>
            <a:pPr algn="l">
              <a:lnSpc>
                <a:spcPct val="110000"/>
              </a:lnSpc>
            </a:pPr>
            <a:endParaRPr lang="en-GB" sz="16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	</a:t>
            </a:r>
            <a:r>
              <a:rPr lang="en-GB" sz="1600" b="1" u="none" dirty="0" err="1">
                <a:latin typeface="Calibri" panose="020F0502020204030204" pitchFamily="34" charset="0"/>
              </a:rPr>
              <a:t>PrintStream</a:t>
            </a:r>
            <a:r>
              <a:rPr lang="en-GB" sz="1600" b="1" u="none" dirty="0">
                <a:latin typeface="Calibri" panose="020F0502020204030204" pitchFamily="34" charset="0"/>
              </a:rPr>
              <a:t> </a:t>
            </a:r>
            <a:r>
              <a:rPr lang="en-GB" sz="1600" b="1" u="none" dirty="0">
                <a:solidFill>
                  <a:srgbClr val="0066FF"/>
                </a:solidFill>
                <a:latin typeface="Calibri" panose="020F0502020204030204" pitchFamily="34" charset="0"/>
              </a:rPr>
              <a:t>p</a:t>
            </a:r>
            <a:r>
              <a:rPr lang="en-GB" sz="1600" b="1" u="none" dirty="0">
                <a:latin typeface="Calibri" panose="020F0502020204030204" pitchFamily="34" charset="0"/>
              </a:rPr>
              <a:t> = new </a:t>
            </a:r>
            <a:r>
              <a:rPr lang="en-GB" sz="1600" b="1" u="none" dirty="0" err="1">
                <a:latin typeface="Calibri" panose="020F0502020204030204" pitchFamily="34" charset="0"/>
              </a:rPr>
              <a:t>PrintStream</a:t>
            </a:r>
            <a:r>
              <a:rPr lang="en-GB" sz="1600" b="1" u="none" dirty="0">
                <a:latin typeface="Calibri" panose="020F0502020204030204" pitchFamily="34" charset="0"/>
              </a:rPr>
              <a:t>(</a:t>
            </a:r>
            <a:r>
              <a:rPr lang="en-GB" sz="1600" b="1" u="none" dirty="0">
                <a:solidFill>
                  <a:srgbClr val="FF0000"/>
                </a:solidFill>
                <a:latin typeface="Calibri" panose="020F0502020204030204" pitchFamily="34" charset="0"/>
              </a:rPr>
              <a:t> f</a:t>
            </a:r>
            <a:r>
              <a:rPr lang="en-GB" sz="1600" b="1" u="none" dirty="0">
                <a:latin typeface="Calibri" panose="020F0502020204030204" pitchFamily="34" charset="0"/>
              </a:rPr>
              <a:t> );</a:t>
            </a:r>
            <a:endParaRPr lang="en-GB" sz="16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endParaRPr lang="en-GB" sz="16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	float </a:t>
            </a:r>
            <a:r>
              <a:rPr lang="en-GB" sz="1600" u="none" dirty="0" err="1">
                <a:latin typeface="Calibri" panose="020F0502020204030204" pitchFamily="34" charset="0"/>
              </a:rPr>
              <a:t>fl</a:t>
            </a:r>
            <a:r>
              <a:rPr lang="en-GB" sz="1600" u="none" dirty="0">
                <a:latin typeface="Calibri" panose="020F0502020204030204" pitchFamily="34" charset="0"/>
              </a:rPr>
              <a:t> = 3.14;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	</a:t>
            </a:r>
            <a:r>
              <a:rPr lang="en-GB" sz="1600" b="1" u="none" dirty="0" err="1">
                <a:solidFill>
                  <a:srgbClr val="0066FF"/>
                </a:solidFill>
                <a:latin typeface="Calibri" panose="020F0502020204030204" pitchFamily="34" charset="0"/>
              </a:rPr>
              <a:t>p</a:t>
            </a:r>
            <a:r>
              <a:rPr lang="en-GB" sz="1600" u="none" dirty="0" err="1">
                <a:latin typeface="Calibri" panose="020F0502020204030204" pitchFamily="34" charset="0"/>
              </a:rPr>
              <a:t>.</a:t>
            </a:r>
            <a:r>
              <a:rPr lang="en-GB" sz="1600" b="1" u="none" dirty="0" err="1">
                <a:latin typeface="Calibri" panose="020F0502020204030204" pitchFamily="34" charset="0"/>
              </a:rPr>
              <a:t>println</a:t>
            </a:r>
            <a:r>
              <a:rPr lang="en-GB" sz="1600" u="none" dirty="0">
                <a:latin typeface="Calibri" panose="020F0502020204030204" pitchFamily="34" charset="0"/>
              </a:rPr>
              <a:t>( “your float value is: “ + </a:t>
            </a:r>
            <a:r>
              <a:rPr lang="en-GB" sz="1600" u="none" dirty="0" err="1">
                <a:latin typeface="Calibri" panose="020F0502020204030204" pitchFamily="34" charset="0"/>
              </a:rPr>
              <a:t>fl</a:t>
            </a:r>
            <a:r>
              <a:rPr lang="en-GB" sz="1600" u="none" dirty="0">
                <a:latin typeface="Calibri" panose="020F0502020204030204" pitchFamily="34" charset="0"/>
              </a:rPr>
              <a:t> );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  }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  catch (</a:t>
            </a:r>
            <a:r>
              <a:rPr lang="en-GB" sz="1600" u="none" dirty="0" err="1">
                <a:latin typeface="Calibri" panose="020F0502020204030204" pitchFamily="34" charset="0"/>
              </a:rPr>
              <a:t>IOException</a:t>
            </a:r>
            <a:r>
              <a:rPr lang="en-GB" sz="1600" u="none" dirty="0">
                <a:latin typeface="Calibri" panose="020F0502020204030204" pitchFamily="34" charset="0"/>
              </a:rPr>
              <a:t> e) { </a:t>
            </a:r>
            <a:r>
              <a:rPr lang="en-GB" sz="1600" u="none" dirty="0" err="1">
                <a:latin typeface="Calibri" panose="020F0502020204030204" pitchFamily="34" charset="0"/>
              </a:rPr>
              <a:t>System.out.println</a:t>
            </a:r>
            <a:r>
              <a:rPr lang="en-GB" sz="1600" u="none" dirty="0">
                <a:latin typeface="Calibri" panose="020F0502020204030204" pitchFamily="34" charset="0"/>
              </a:rPr>
              <a:t>(”I/O error” + e”); }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}</a:t>
            </a:r>
          </a:p>
          <a:p>
            <a:pPr algn="l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691680" y="2782193"/>
            <a:ext cx="5113338" cy="358775"/>
          </a:xfrm>
          <a:prstGeom prst="roundRect">
            <a:avLst>
              <a:gd name="adj" fmla="val 23894"/>
            </a:avLst>
          </a:prstGeom>
          <a:solidFill>
            <a:srgbClr val="FF9933">
              <a:alpha val="20000"/>
            </a:srgbClr>
          </a:solidFill>
          <a:ln w="6350" cap="sq">
            <a:solidFill>
              <a:srgbClr val="FF505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00">
              <a:latin typeface="Calibri" panose="020F0502020204030204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691183" y="3284984"/>
            <a:ext cx="3744913" cy="358775"/>
          </a:xfrm>
          <a:prstGeom prst="roundRect">
            <a:avLst>
              <a:gd name="adj" fmla="val 23894"/>
            </a:avLst>
          </a:prstGeom>
          <a:solidFill>
            <a:srgbClr val="FF9933">
              <a:alpha val="20000"/>
            </a:srgbClr>
          </a:solidFill>
          <a:ln w="6350" cap="sq">
            <a:solidFill>
              <a:srgbClr val="FF505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00">
              <a:latin typeface="Calibri" panose="020F050202020403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691680" y="4150345"/>
            <a:ext cx="3457575" cy="358775"/>
          </a:xfrm>
          <a:prstGeom prst="roundRect">
            <a:avLst>
              <a:gd name="adj" fmla="val 23894"/>
            </a:avLst>
          </a:prstGeom>
          <a:solidFill>
            <a:srgbClr val="FF9933">
              <a:alpha val="20000"/>
            </a:srgbClr>
          </a:solidFill>
          <a:ln w="6350" cap="sq">
            <a:solidFill>
              <a:srgbClr val="FF505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00">
              <a:latin typeface="Calibri" panose="020F0502020204030204" pitchFamily="34" charset="0"/>
            </a:endParaRPr>
          </a:p>
        </p:txBody>
      </p:sp>
      <p:sp>
        <p:nvSpPr>
          <p:cNvPr id="9" name="Document"/>
          <p:cNvSpPr>
            <a:spLocks noEditPoints="1" noChangeArrowheads="1"/>
          </p:cNvSpPr>
          <p:nvPr/>
        </p:nvSpPr>
        <p:spPr bwMode="auto">
          <a:xfrm>
            <a:off x="5508625" y="5287300"/>
            <a:ext cx="2216150" cy="14398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0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8000" tIns="10800" rIns="18000" bIns="10800"/>
          <a:lstStyle/>
          <a:p>
            <a:pPr algn="l"/>
            <a:r>
              <a:rPr lang="en-GB" sz="1600" dirty="0">
                <a:solidFill>
                  <a:srgbClr val="006600"/>
                </a:solidFill>
                <a:latin typeface="Calibri" panose="020F0502020204030204" pitchFamily="34" charset="0"/>
                <a:cs typeface="Tahoma" pitchFamily="34" charset="0"/>
              </a:rPr>
              <a:t>myfile.txt</a:t>
            </a:r>
          </a:p>
          <a:p>
            <a:pPr algn="l"/>
            <a:endParaRPr lang="en-GB" sz="1600" dirty="0">
              <a:solidFill>
                <a:srgbClr val="006600"/>
              </a:solidFill>
              <a:latin typeface="Calibri" panose="020F0502020204030204" pitchFamily="34" charset="0"/>
              <a:cs typeface="Tahoma" pitchFamily="34" charset="0"/>
            </a:endParaRPr>
          </a:p>
          <a:p>
            <a:r>
              <a:rPr lang="en-GB" sz="1600" b="1" u="none" dirty="0">
                <a:latin typeface="Calibri" panose="020F0502020204030204" pitchFamily="34" charset="0"/>
              </a:rPr>
              <a:t>your float value is: 3.14</a:t>
            </a:r>
          </a:p>
        </p:txBody>
      </p:sp>
    </p:spTree>
    <p:extLst>
      <p:ext uri="{BB962C8B-B14F-4D97-AF65-F5344CB8AC3E}">
        <p14:creationId xmlns:p14="http://schemas.microsoft.com/office/powerpoint/2010/main" val="146784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400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800" b="1" dirty="0">
                <a:latin typeface="Calibri" panose="020F0502020204030204" pitchFamily="34" charset="0"/>
                <a:sym typeface="Wingdings" pitchFamily="2" charset="2"/>
              </a:rPr>
              <a:t>Interactive Output</a:t>
            </a:r>
            <a:endParaRPr lang="en-GB" sz="2800" dirty="0">
              <a:latin typeface="Calibri" panose="020F0502020204030204" pitchFamily="34" charset="0"/>
              <a:sym typeface="Wingdings" pitchFamily="2" charset="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dirty="0" err="1">
                <a:latin typeface="Calibri" panose="020F0502020204030204" pitchFamily="34" charset="0"/>
                <a:sym typeface="Wingdings" pitchFamily="2" charset="2"/>
              </a:rPr>
              <a:t>System.out.print</a:t>
            </a:r>
            <a:r>
              <a:rPr lang="en-GB" dirty="0">
                <a:latin typeface="Calibri" panose="020F0502020204030204" pitchFamily="34" charset="0"/>
                <a:sym typeface="Wingdings" pitchFamily="2" charset="2"/>
              </a:rPr>
              <a:t>(“ not Hello World! ”);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GB" dirty="0" err="1">
                <a:latin typeface="Calibri" panose="020F0502020204030204" pitchFamily="34" charset="0"/>
                <a:sym typeface="Wingdings" pitchFamily="2" charset="2"/>
              </a:rPr>
              <a:t>g.drawstring</a:t>
            </a:r>
            <a:r>
              <a:rPr lang="en-GB" dirty="0">
                <a:latin typeface="Calibri" panose="020F0502020204030204" pitchFamily="34" charset="0"/>
                <a:sym typeface="Wingdings" pitchFamily="2" charset="2"/>
              </a:rPr>
              <a:t>(“ not Hello World! “);</a:t>
            </a:r>
          </a:p>
          <a:p>
            <a:pPr>
              <a:lnSpc>
                <a:spcPct val="130000"/>
              </a:lnSpc>
            </a:pPr>
            <a:endParaRPr lang="en-GB" sz="19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Calibri" panose="020F0502020204030204" pitchFamily="34" charset="0"/>
                <a:sym typeface="Wingdings" pitchFamily="2" charset="2"/>
              </a:rPr>
              <a:t>Interactive </a:t>
            </a:r>
            <a:r>
              <a:rPr lang="en-GB" sz="2800" b="1" dirty="0">
                <a:latin typeface="Calibri" panose="020F0502020204030204" pitchFamily="34" charset="0"/>
                <a:sym typeface="Wingdings" pitchFamily="2" charset="2"/>
              </a:rPr>
              <a:t>Input</a:t>
            </a:r>
            <a:endParaRPr lang="en-GB" sz="28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600" dirty="0">
                <a:latin typeface="Calibri" panose="020F0502020204030204" pitchFamily="34" charset="0"/>
                <a:sym typeface="Wingdings" pitchFamily="2" charset="2"/>
              </a:rPr>
              <a:t> from an applet or graphical context: 	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300" dirty="0">
                <a:latin typeface="Calibri" panose="020F0502020204030204" pitchFamily="34" charset="0"/>
                <a:sym typeface="Wingdings" pitchFamily="2" charset="2"/>
              </a:rPr>
              <a:t>String st1 = textField1.getText();</a:t>
            </a:r>
          </a:p>
          <a:p>
            <a:pPr lvl="1">
              <a:lnSpc>
                <a:spcPct val="120000"/>
              </a:lnSpc>
            </a:pPr>
            <a:endParaRPr lang="en-GB" sz="8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40000"/>
              </a:lnSpc>
              <a:buFontTx/>
              <a:buChar char="•"/>
            </a:pPr>
            <a:endParaRPr lang="en-GB" sz="19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600" dirty="0">
                <a:latin typeface="Calibri" panose="020F0502020204030204" pitchFamily="34" charset="0"/>
                <a:sym typeface="Wingdings" pitchFamily="2" charset="2"/>
              </a:rPr>
              <a:t> from an application we need to use </a:t>
            </a:r>
            <a:r>
              <a:rPr lang="en-GB" sz="2600" b="1" dirty="0">
                <a:latin typeface="Calibri" panose="020F0502020204030204" pitchFamily="34" charset="0"/>
                <a:sym typeface="Wingdings" pitchFamily="2" charset="2"/>
              </a:rPr>
              <a:t>file I/O</a:t>
            </a:r>
            <a:r>
              <a:rPr lang="en-GB" sz="2600" dirty="0">
                <a:latin typeface="Calibri" panose="020F0502020204030204" pitchFamily="34" charset="0"/>
                <a:sym typeface="Wingdings" pitchFamily="2" charset="2"/>
              </a:rPr>
              <a:t>: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en-GB" sz="1900" dirty="0">
              <a:latin typeface="Calibri" panose="020F0502020204030204" pitchFamily="34" charset="0"/>
              <a:sym typeface="Wingdings" pitchFamily="2" charset="2"/>
            </a:endParaRPr>
          </a:p>
          <a:p>
            <a:pPr marL="393192" lvl="1" indent="0">
              <a:lnSpc>
                <a:spcPct val="120000"/>
              </a:lnSpc>
              <a:buNone/>
            </a:pPr>
            <a:r>
              <a:rPr lang="en-GB" dirty="0" smtClean="0">
                <a:latin typeface="Calibri" panose="020F0502020204030204" pitchFamily="34" charset="0"/>
                <a:sym typeface="Wingdings" pitchFamily="2" charset="2"/>
              </a:rPr>
              <a:t>	static </a:t>
            </a:r>
            <a:r>
              <a:rPr lang="en-GB" dirty="0" err="1">
                <a:latin typeface="Calibri" panose="020F0502020204030204" pitchFamily="34" charset="0"/>
                <a:sym typeface="Wingdings" pitchFamily="2" charset="2"/>
              </a:rPr>
              <a:t>DataInputStream</a:t>
            </a:r>
            <a:r>
              <a:rPr lang="en-GB" dirty="0">
                <a:latin typeface="Calibri" panose="020F0502020204030204" pitchFamily="34" charset="0"/>
                <a:sym typeface="Wingdings" pitchFamily="2" charset="2"/>
              </a:rPr>
              <a:t> dis = </a:t>
            </a:r>
            <a:r>
              <a:rPr lang="en-GB" dirty="0" err="1">
                <a:latin typeface="Calibri" panose="020F0502020204030204" pitchFamily="34" charset="0"/>
                <a:sym typeface="Wingdings" pitchFamily="2" charset="2"/>
              </a:rPr>
              <a:t>newDataInputStream</a:t>
            </a:r>
            <a:r>
              <a:rPr lang="en-GB" dirty="0">
                <a:latin typeface="Calibri" panose="020F0502020204030204" pitchFamily="34" charset="0"/>
                <a:sym typeface="Wingdings" pitchFamily="2" charset="2"/>
              </a:rPr>
              <a:t>( System.in );</a:t>
            </a:r>
          </a:p>
          <a:p>
            <a:pPr marL="393192" lvl="1" indent="0">
              <a:lnSpc>
                <a:spcPct val="120000"/>
              </a:lnSpc>
              <a:buNone/>
            </a:pPr>
            <a:r>
              <a:rPr lang="en-GB" dirty="0" smtClean="0">
                <a:latin typeface="Calibri" panose="020F0502020204030204" pitchFamily="34" charset="0"/>
                <a:sym typeface="Wingdings" pitchFamily="2" charset="2"/>
              </a:rPr>
              <a:t>	String </a:t>
            </a:r>
            <a:r>
              <a:rPr lang="en-GB" dirty="0" err="1">
                <a:latin typeface="Calibri" panose="020F0502020204030204" pitchFamily="34" charset="0"/>
                <a:sym typeface="Wingdings" pitchFamily="2" charset="2"/>
              </a:rPr>
              <a:t>st</a:t>
            </a:r>
            <a:r>
              <a:rPr lang="en-GB" dirty="0">
                <a:latin typeface="Calibri" panose="020F0502020204030204" pitchFamily="34" charset="0"/>
                <a:sym typeface="Wingdings" pitchFamily="2" charset="2"/>
              </a:rPr>
              <a:t> = </a:t>
            </a:r>
            <a:r>
              <a:rPr lang="en-GB" dirty="0" err="1">
                <a:latin typeface="Calibri" panose="020F0502020204030204" pitchFamily="34" charset="0"/>
                <a:sym typeface="Wingdings" pitchFamily="2" charset="2"/>
              </a:rPr>
              <a:t>dis.readLine</a:t>
            </a:r>
            <a:r>
              <a:rPr lang="en-GB" dirty="0">
                <a:latin typeface="Calibri" panose="020F0502020204030204" pitchFamily="34" charset="0"/>
                <a:sym typeface="Wingdings" pitchFamily="2" charset="2"/>
              </a:rPr>
              <a:t>();</a:t>
            </a:r>
          </a:p>
          <a:p>
            <a:pPr marL="630936" lvl="2" indent="0">
              <a:lnSpc>
                <a:spcPct val="120000"/>
              </a:lnSpc>
              <a:buNone/>
            </a:pPr>
            <a:r>
              <a:rPr lang="en-GB" sz="2300" dirty="0" smtClean="0">
                <a:latin typeface="Calibri" panose="020F0502020204030204" pitchFamily="34" charset="0"/>
                <a:sym typeface="Wingdings" pitchFamily="2" charset="2"/>
              </a:rPr>
              <a:t>		// </a:t>
            </a:r>
            <a:r>
              <a:rPr lang="en-GB" sz="2300" dirty="0">
                <a:latin typeface="Calibri" panose="020F0502020204030204" pitchFamily="34" charset="0"/>
                <a:sym typeface="Wingdings" pitchFamily="2" charset="2"/>
              </a:rPr>
              <a:t>then</a:t>
            </a:r>
          </a:p>
          <a:p>
            <a:pPr marL="393192" lvl="1" indent="0">
              <a:lnSpc>
                <a:spcPct val="120000"/>
              </a:lnSpc>
              <a:buNone/>
            </a:pPr>
            <a:r>
              <a:rPr lang="en-GB" dirty="0" smtClean="0">
                <a:latin typeface="Calibri" panose="020F0502020204030204" pitchFamily="34" charset="0"/>
                <a:sym typeface="Wingdings" pitchFamily="2" charset="2"/>
              </a:rPr>
              <a:t>	</a:t>
            </a:r>
            <a:r>
              <a:rPr lang="en-GB" dirty="0" err="1" smtClean="0">
                <a:latin typeface="Calibri" panose="020F0502020204030204" pitchFamily="34" charset="0"/>
                <a:sym typeface="Wingdings" pitchFamily="2" charset="2"/>
              </a:rPr>
              <a:t>int</a:t>
            </a:r>
            <a:r>
              <a:rPr lang="en-GB" dirty="0" smtClean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n-GB" dirty="0" err="1">
                <a:latin typeface="Calibri" panose="020F0502020204030204" pitchFamily="34" charset="0"/>
                <a:sym typeface="Wingdings" pitchFamily="2" charset="2"/>
              </a:rPr>
              <a:t>myInt</a:t>
            </a:r>
            <a:r>
              <a:rPr lang="en-GB" dirty="0">
                <a:latin typeface="Calibri" panose="020F0502020204030204" pitchFamily="34" charset="0"/>
                <a:sym typeface="Wingdings" pitchFamily="2" charset="2"/>
              </a:rPr>
              <a:t> = </a:t>
            </a:r>
            <a:r>
              <a:rPr lang="en-GB" dirty="0" err="1">
                <a:latin typeface="Calibri" panose="020F0502020204030204" pitchFamily="34" charset="0"/>
                <a:sym typeface="Wingdings" pitchFamily="2" charset="2"/>
              </a:rPr>
              <a:t>Integer.parseInt</a:t>
            </a:r>
            <a:r>
              <a:rPr lang="en-GB" dirty="0">
                <a:latin typeface="Calibri" panose="020F0502020204030204" pitchFamily="34" charset="0"/>
                <a:sym typeface="Wingdings" pitchFamily="2" charset="2"/>
              </a:rPr>
              <a:t>(</a:t>
            </a:r>
            <a:r>
              <a:rPr lang="en-GB" dirty="0" err="1">
                <a:latin typeface="Calibri" panose="020F0502020204030204" pitchFamily="34" charset="0"/>
                <a:sym typeface="Wingdings" pitchFamily="2" charset="2"/>
              </a:rPr>
              <a:t>st</a:t>
            </a:r>
            <a:r>
              <a:rPr lang="en-GB" dirty="0">
                <a:latin typeface="Calibri" panose="020F0502020204030204" pitchFamily="34" charset="0"/>
                <a:sym typeface="Wingdings" pitchFamily="2" charset="2"/>
              </a:rPr>
              <a:t>);</a:t>
            </a:r>
          </a:p>
          <a:p>
            <a:pPr marL="630936" lvl="2" indent="0">
              <a:lnSpc>
                <a:spcPct val="120000"/>
              </a:lnSpc>
              <a:buNone/>
            </a:pPr>
            <a:r>
              <a:rPr lang="en-GB" sz="2300" dirty="0" smtClean="0">
                <a:latin typeface="Calibri" panose="020F0502020204030204" pitchFamily="34" charset="0"/>
                <a:sym typeface="Wingdings" pitchFamily="2" charset="2"/>
              </a:rPr>
              <a:t>		// </a:t>
            </a:r>
            <a:r>
              <a:rPr lang="en-GB" sz="2300" dirty="0">
                <a:latin typeface="Calibri" panose="020F0502020204030204" pitchFamily="34" charset="0"/>
                <a:sym typeface="Wingdings" pitchFamily="2" charset="2"/>
              </a:rPr>
              <a:t>or</a:t>
            </a:r>
          </a:p>
          <a:p>
            <a:pPr marL="393192" lvl="1" indent="0">
              <a:lnSpc>
                <a:spcPct val="120000"/>
              </a:lnSpc>
              <a:buNone/>
            </a:pPr>
            <a:r>
              <a:rPr lang="en-GB" dirty="0" smtClean="0">
                <a:latin typeface="Calibri" panose="020F0502020204030204" pitchFamily="34" charset="0"/>
                <a:sym typeface="Wingdings" pitchFamily="2" charset="2"/>
              </a:rPr>
              <a:t>	char </a:t>
            </a:r>
            <a:r>
              <a:rPr lang="en-GB" dirty="0" err="1">
                <a:latin typeface="Calibri" panose="020F0502020204030204" pitchFamily="34" charset="0"/>
                <a:sym typeface="Wingdings" pitchFamily="2" charset="2"/>
              </a:rPr>
              <a:t>ch</a:t>
            </a:r>
            <a:r>
              <a:rPr lang="en-GB" dirty="0">
                <a:latin typeface="Calibri" panose="020F0502020204030204" pitchFamily="34" charset="0"/>
                <a:sym typeface="Wingdings" pitchFamily="2" charset="2"/>
              </a:rPr>
              <a:t> = </a:t>
            </a:r>
            <a:r>
              <a:rPr lang="en-GB" dirty="0" err="1">
                <a:latin typeface="Calibri" panose="020F0502020204030204" pitchFamily="34" charset="0"/>
                <a:sym typeface="Wingdings" pitchFamily="2" charset="2"/>
              </a:rPr>
              <a:t>st.charAt</a:t>
            </a:r>
            <a:r>
              <a:rPr lang="en-GB" dirty="0">
                <a:latin typeface="Calibri" panose="020F0502020204030204" pitchFamily="34" charset="0"/>
                <a:sym typeface="Wingdings" pitchFamily="2" charset="2"/>
              </a:rPr>
              <a:t>(0);</a:t>
            </a:r>
          </a:p>
          <a:p>
            <a:pPr lvl="1">
              <a:lnSpc>
                <a:spcPct val="120000"/>
              </a:lnSpc>
            </a:pPr>
            <a:endParaRPr lang="en-GB" sz="7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50000"/>
              </a:lnSpc>
            </a:pPr>
            <a:endParaRPr lang="en-GB" sz="1900" dirty="0">
              <a:latin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i="1" dirty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n-GB" i="1" dirty="0" err="1">
                <a:latin typeface="Calibri" panose="020F0502020204030204" pitchFamily="34" charset="0"/>
                <a:sym typeface="Wingdings" pitchFamily="2" charset="2"/>
              </a:rPr>
              <a:t>IOException</a:t>
            </a:r>
            <a:r>
              <a:rPr lang="en-GB" i="1" dirty="0">
                <a:latin typeface="Calibri" panose="020F0502020204030204" pitchFamily="34" charset="0"/>
                <a:sym typeface="Wingdings" pitchFamily="2" charset="2"/>
              </a:rPr>
              <a:t> must be caught for interactive input</a:t>
            </a:r>
            <a:r>
              <a:rPr lang="en-GB" dirty="0">
                <a:latin typeface="Calibri" panose="020F0502020204030204" pitchFamily="34" charset="0"/>
                <a:sym typeface="Wingdings" pitchFamily="2" charset="2"/>
              </a:rPr>
              <a:t>.</a:t>
            </a:r>
          </a:p>
          <a:p>
            <a:pPr marL="393192" lvl="1" indent="0">
              <a:lnSpc>
                <a:spcPct val="60000"/>
              </a:lnSpc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Input / Output in Java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n-GB" sz="2000" dirty="0" smtClean="0">
                <a:latin typeface="Calibri" panose="020F0502020204030204" pitchFamily="34" charset="0"/>
              </a:rPr>
              <a:t>An important aspect of writing a robust software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When an error occurs in a Java </a:t>
            </a:r>
            <a:r>
              <a:rPr lang="en-GB" sz="2000" dirty="0" smtClean="0">
                <a:latin typeface="Calibri" panose="020F0502020204030204" pitchFamily="34" charset="0"/>
              </a:rPr>
              <a:t>program (method), </a:t>
            </a:r>
            <a:r>
              <a:rPr lang="en-GB" sz="2000" dirty="0">
                <a:latin typeface="Calibri" panose="020F0502020204030204" pitchFamily="34" charset="0"/>
              </a:rPr>
              <a:t>it usually results in an exception being thrown. 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After a method </a:t>
            </a:r>
            <a:r>
              <a:rPr lang="en-GB" sz="2000" b="1" i="1" dirty="0">
                <a:latin typeface="Calibri" panose="020F0502020204030204" pitchFamily="34" charset="0"/>
              </a:rPr>
              <a:t>throws an exception</a:t>
            </a:r>
            <a:r>
              <a:rPr lang="en-GB" sz="2000" dirty="0">
                <a:latin typeface="Calibri" panose="020F0502020204030204" pitchFamily="34" charset="0"/>
              </a:rPr>
              <a:t>, the runtime system attempts to find </a:t>
            </a:r>
            <a:r>
              <a:rPr lang="en-GB" sz="2000" dirty="0" smtClean="0">
                <a:latin typeface="Calibri" panose="020F0502020204030204" pitchFamily="34" charset="0"/>
              </a:rPr>
              <a:t>a block of code that can </a:t>
            </a:r>
            <a:r>
              <a:rPr lang="en-GB" sz="2000" dirty="0">
                <a:latin typeface="Calibri" panose="020F0502020204030204" pitchFamily="34" charset="0"/>
              </a:rPr>
              <a:t>handle </a:t>
            </a:r>
            <a:r>
              <a:rPr lang="en-GB" sz="2000" dirty="0" smtClean="0">
                <a:latin typeface="Calibri" panose="020F0502020204030204" pitchFamily="34" charset="0"/>
              </a:rPr>
              <a:t>it (</a:t>
            </a:r>
            <a:r>
              <a:rPr lang="en-GB" sz="2000" b="1" i="1" dirty="0" smtClean="0">
                <a:latin typeface="Calibri" panose="020F0502020204030204" pitchFamily="34" charset="0"/>
              </a:rPr>
              <a:t>exception handler</a:t>
            </a:r>
            <a:r>
              <a:rPr lang="en-GB" sz="2000" dirty="0" smtClean="0">
                <a:latin typeface="Calibri" panose="020F0502020204030204" pitchFamily="34" charset="0"/>
              </a:rPr>
              <a:t>).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When an appropriate handler is </a:t>
            </a:r>
            <a:r>
              <a:rPr lang="en-GB" sz="2000" dirty="0" smtClean="0">
                <a:latin typeface="Calibri" panose="020F0502020204030204" pitchFamily="34" charset="0"/>
              </a:rPr>
              <a:t>found (otherwise execution terminates), </a:t>
            </a:r>
            <a:r>
              <a:rPr lang="en-GB" sz="2000" dirty="0">
                <a:latin typeface="Calibri" panose="020F0502020204030204" pitchFamily="34" charset="0"/>
              </a:rPr>
              <a:t>the runtime </a:t>
            </a:r>
            <a:r>
              <a:rPr lang="en-GB" sz="2000" dirty="0" smtClean="0">
                <a:latin typeface="Calibri" panose="020F0502020204030204" pitchFamily="34" charset="0"/>
              </a:rPr>
              <a:t>system </a:t>
            </a:r>
            <a:r>
              <a:rPr lang="en-GB" sz="2000" dirty="0">
                <a:latin typeface="Calibri" panose="020F0502020204030204" pitchFamily="34" charset="0"/>
              </a:rPr>
              <a:t>passes the exception to the </a:t>
            </a:r>
            <a:r>
              <a:rPr lang="en-GB" sz="2000" dirty="0" smtClean="0">
                <a:latin typeface="Calibri" panose="020F0502020204030204" pitchFamily="34" charset="0"/>
              </a:rPr>
              <a:t>handler (</a:t>
            </a:r>
            <a:r>
              <a:rPr lang="en-GB" sz="2000" b="1" dirty="0" smtClean="0">
                <a:latin typeface="Calibri" panose="020F0502020204030204" pitchFamily="34" charset="0"/>
              </a:rPr>
              <a:t>type</a:t>
            </a:r>
            <a:r>
              <a:rPr lang="en-GB" sz="2000" dirty="0" smtClean="0">
                <a:latin typeface="Calibri" panose="020F0502020204030204" pitchFamily="34" charset="0"/>
              </a:rPr>
              <a:t>).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The exception handler chosen is said to </a:t>
            </a:r>
            <a:r>
              <a:rPr lang="en-GB" sz="2000" b="1" i="1" dirty="0">
                <a:latin typeface="Calibri" panose="020F0502020204030204" pitchFamily="34" charset="0"/>
              </a:rPr>
              <a:t>catch the exception</a:t>
            </a:r>
            <a:r>
              <a:rPr lang="en-GB" sz="2000" dirty="0">
                <a:latin typeface="Calibri" panose="020F0502020204030204" pitchFamily="34" charset="0"/>
              </a:rPr>
              <a:t>. 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Exceptions Processing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C:\Users\cmp3akhlamj\Downloads\Untitled drawing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3056"/>
            <a:ext cx="2899792" cy="224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mp3akhlamj\Downloads\Untitled drawing(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35" y="4005064"/>
            <a:ext cx="3934069" cy="21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9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400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ea typeface="Segoe UI Symbol" pitchFamily="34" charset="0"/>
              <a:cs typeface="Segoe UI Symbol" pitchFamily="34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endParaRPr lang="en-US" sz="2200" dirty="0" smtClean="0">
              <a:latin typeface="Calibri" panose="020F0502020204030204" pitchFamily="34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endParaRPr lang="en-US" sz="2200" dirty="0" smtClean="0">
              <a:latin typeface="Calibri" panose="020F0502020204030204" pitchFamily="34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 smtClean="0">
              <a:latin typeface="Arial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 smtClean="0">
              <a:latin typeface="Arial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Exception Processing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4</a:t>
            </a:fld>
            <a:endParaRPr lang="en-GB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83568" y="1124744"/>
            <a:ext cx="5881688" cy="1754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GB" sz="1500" u="none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public void </a:t>
            </a:r>
            <a:r>
              <a:rPr lang="en-GB" sz="1500" u="none" dirty="0">
                <a:latin typeface="Arial" charset="0"/>
              </a:rPr>
              <a:t>divider(</a:t>
            </a:r>
            <a:r>
              <a:rPr lang="en-GB" sz="1500" u="none" dirty="0" err="1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int</a:t>
            </a:r>
            <a:r>
              <a:rPr lang="en-GB" sz="1500" u="none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GB" sz="1500" u="none" dirty="0">
                <a:latin typeface="Arial" charset="0"/>
              </a:rPr>
              <a:t>a, </a:t>
            </a:r>
            <a:r>
              <a:rPr lang="en-GB" sz="1500" u="none" dirty="0" err="1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int</a:t>
            </a:r>
            <a:r>
              <a:rPr lang="en-GB" sz="1500" u="none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GB" sz="1500" u="none" dirty="0">
                <a:latin typeface="Arial" charset="0"/>
              </a:rPr>
              <a:t>b) throws </a:t>
            </a:r>
            <a:r>
              <a:rPr lang="en-GB" sz="1500" u="none" dirty="0" err="1">
                <a:solidFill>
                  <a:srgbClr val="FF0000"/>
                </a:solidFill>
                <a:latin typeface="Arial" charset="0"/>
              </a:rPr>
              <a:t>DividerException</a:t>
            </a:r>
            <a:r>
              <a:rPr lang="en-GB" sz="1500" u="none" dirty="0">
                <a:latin typeface="Arial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GB" sz="1500" u="none" dirty="0">
                <a:latin typeface="Arial" charset="0"/>
              </a:rPr>
              <a:t>           if(b == 0) { </a:t>
            </a:r>
          </a:p>
          <a:p>
            <a:pPr algn="l">
              <a:lnSpc>
                <a:spcPct val="120000"/>
              </a:lnSpc>
            </a:pPr>
            <a:r>
              <a:rPr lang="en-GB" sz="1500" u="none" dirty="0">
                <a:latin typeface="Arial" charset="0"/>
              </a:rPr>
              <a:t>                    </a:t>
            </a:r>
            <a:r>
              <a:rPr lang="en-GB" sz="1500" u="none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throw </a:t>
            </a:r>
            <a:r>
              <a:rPr lang="en-GB" sz="1500" u="none" dirty="0">
                <a:latin typeface="Arial" charset="0"/>
              </a:rPr>
              <a:t>new </a:t>
            </a:r>
            <a:r>
              <a:rPr lang="en-GB" sz="1500" u="none" dirty="0" err="1">
                <a:solidFill>
                  <a:srgbClr val="FF0000"/>
                </a:solidFill>
                <a:latin typeface="Arial" charset="0"/>
              </a:rPr>
              <a:t>DividerException</a:t>
            </a:r>
            <a:r>
              <a:rPr lang="en-GB" sz="1500" u="none" dirty="0">
                <a:latin typeface="Arial" charset="0"/>
              </a:rPr>
              <a:t>("Cannot divide by 0");</a:t>
            </a:r>
          </a:p>
          <a:p>
            <a:pPr algn="l">
              <a:lnSpc>
                <a:spcPct val="120000"/>
              </a:lnSpc>
            </a:pPr>
            <a:r>
              <a:rPr lang="en-GB" sz="1500" u="none" dirty="0">
                <a:latin typeface="Arial" charset="0"/>
              </a:rPr>
              <a:t>           } </a:t>
            </a:r>
          </a:p>
          <a:p>
            <a:pPr algn="l">
              <a:lnSpc>
                <a:spcPct val="120000"/>
              </a:lnSpc>
            </a:pPr>
            <a:r>
              <a:rPr lang="en-GB" sz="1500" u="none" dirty="0">
                <a:latin typeface="Arial" charset="0"/>
              </a:rPr>
              <a:t>          return a/b; </a:t>
            </a:r>
          </a:p>
          <a:p>
            <a:pPr algn="l">
              <a:lnSpc>
                <a:spcPct val="120000"/>
              </a:lnSpc>
            </a:pPr>
            <a:r>
              <a:rPr lang="en-GB" sz="1500" u="none" dirty="0">
                <a:latin typeface="Arial" charset="0"/>
              </a:rPr>
              <a:t>}</a:t>
            </a:r>
            <a:endParaRPr lang="en-GB" sz="1500" b="1" u="none" dirty="0"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781156" y="1137444"/>
            <a:ext cx="1511300" cy="1150938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GB" sz="1600" u="none" dirty="0">
                <a:latin typeface="Calibri" panose="020F0502020204030204" pitchFamily="34" charset="0"/>
              </a:rPr>
              <a:t>divider method</a:t>
            </a:r>
          </a:p>
          <a:p>
            <a:pPr>
              <a:defRPr/>
            </a:pPr>
            <a:r>
              <a:rPr lang="en-GB" sz="1600" b="1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throws</a:t>
            </a:r>
            <a:r>
              <a:rPr lang="en-GB" sz="1600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sz="1600" u="none" dirty="0">
                <a:latin typeface="Calibri" panose="020F0502020204030204" pitchFamily="34" charset="0"/>
              </a:rPr>
              <a:t>an</a:t>
            </a:r>
          </a:p>
          <a:p>
            <a:pPr>
              <a:defRPr/>
            </a:pPr>
            <a:r>
              <a:rPr lang="en-GB" sz="1600" u="none" dirty="0">
                <a:latin typeface="Calibri" panose="020F0502020204030204" pitchFamily="34" charset="0"/>
              </a:rPr>
              <a:t>exception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83568" y="3021777"/>
            <a:ext cx="5881687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GB" sz="1500" u="none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public void </a:t>
            </a:r>
            <a:r>
              <a:rPr lang="en-GB" sz="1500" u="none" dirty="0" err="1">
                <a:latin typeface="+mn-lt"/>
              </a:rPr>
              <a:t>callDivider</a:t>
            </a:r>
            <a:r>
              <a:rPr lang="en-GB" sz="1500" u="none" dirty="0">
                <a:latin typeface="+mn-lt"/>
              </a:rPr>
              <a:t>() { </a:t>
            </a:r>
          </a:p>
          <a:p>
            <a:pPr algn="l">
              <a:lnSpc>
                <a:spcPct val="120000"/>
              </a:lnSpc>
              <a:defRPr/>
            </a:pPr>
            <a:r>
              <a:rPr lang="en-GB" sz="1500" u="none" dirty="0">
                <a:latin typeface="+mn-lt"/>
              </a:rPr>
              <a:t>          try { </a:t>
            </a:r>
            <a:endParaRPr lang="en-GB" sz="1500" u="none" dirty="0" smtClean="0">
              <a:latin typeface="+mn-lt"/>
            </a:endParaRPr>
          </a:p>
          <a:p>
            <a:pPr algn="l">
              <a:lnSpc>
                <a:spcPct val="120000"/>
              </a:lnSpc>
              <a:defRPr/>
            </a:pPr>
            <a:r>
              <a:rPr lang="en-GB" sz="15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GB" sz="1500" u="none" dirty="0" err="1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int</a:t>
            </a:r>
            <a:r>
              <a:rPr lang="en-GB" sz="1500" u="none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1500" u="none" dirty="0">
                <a:latin typeface="+mn-lt"/>
              </a:rPr>
              <a:t>result = divide(2,1);</a:t>
            </a:r>
          </a:p>
          <a:p>
            <a:pPr algn="l">
              <a:lnSpc>
                <a:spcPct val="120000"/>
              </a:lnSpc>
              <a:defRPr/>
            </a:pPr>
            <a:r>
              <a:rPr lang="en-GB" sz="1500" u="none" dirty="0">
                <a:latin typeface="+mn-lt"/>
              </a:rPr>
              <a:t>               </a:t>
            </a:r>
            <a:r>
              <a:rPr lang="en-GB" sz="1500" u="none" dirty="0" err="1" smtClean="0">
                <a:latin typeface="+mn-lt"/>
              </a:rPr>
              <a:t>System.out.println</a:t>
            </a:r>
            <a:r>
              <a:rPr lang="en-GB" sz="1500" u="none" dirty="0" smtClean="0">
                <a:latin typeface="+mn-lt"/>
              </a:rPr>
              <a:t>(result</a:t>
            </a:r>
            <a:r>
              <a:rPr lang="en-GB" sz="1500" u="none" dirty="0">
                <a:latin typeface="+mn-lt"/>
              </a:rPr>
              <a:t>); </a:t>
            </a:r>
          </a:p>
          <a:p>
            <a:pPr algn="l">
              <a:lnSpc>
                <a:spcPct val="120000"/>
              </a:lnSpc>
              <a:defRPr/>
            </a:pPr>
            <a:r>
              <a:rPr lang="en-GB" sz="1500" u="none" dirty="0">
                <a:latin typeface="+mn-lt"/>
              </a:rPr>
              <a:t>         </a:t>
            </a:r>
            <a:r>
              <a:rPr lang="en-GB" sz="1500" u="none" dirty="0" smtClean="0">
                <a:latin typeface="+mn-lt"/>
              </a:rPr>
              <a:t>} </a:t>
            </a:r>
            <a:r>
              <a:rPr lang="en-GB" sz="1500" u="none" dirty="0">
                <a:latin typeface="+mn-lt"/>
              </a:rPr>
              <a:t>catch (</a:t>
            </a:r>
            <a:r>
              <a:rPr lang="en-GB" sz="1500" u="none" dirty="0" err="1">
                <a:solidFill>
                  <a:srgbClr val="FF0000"/>
                </a:solidFill>
                <a:latin typeface="+mn-lt"/>
              </a:rPr>
              <a:t>DividerException</a:t>
            </a:r>
            <a:r>
              <a:rPr lang="en-GB" sz="1500" u="none" dirty="0">
                <a:latin typeface="+mn-lt"/>
              </a:rPr>
              <a:t> e) { </a:t>
            </a:r>
          </a:p>
          <a:p>
            <a:pPr algn="l">
              <a:lnSpc>
                <a:spcPct val="120000"/>
              </a:lnSpc>
              <a:defRPr/>
            </a:pPr>
            <a:r>
              <a:rPr lang="en-GB" sz="1500" u="none" dirty="0">
                <a:latin typeface="+mn-lt"/>
              </a:rPr>
              <a:t>                  //do something clever with the exception        	</a:t>
            </a:r>
            <a:r>
              <a:rPr lang="en-GB" sz="1500" u="none" dirty="0" err="1">
                <a:latin typeface="+mn-lt"/>
              </a:rPr>
              <a:t>System.out.println</a:t>
            </a:r>
            <a:r>
              <a:rPr lang="en-GB" sz="1500" u="none" dirty="0">
                <a:latin typeface="+mn-lt"/>
              </a:rPr>
              <a:t>(</a:t>
            </a:r>
            <a:r>
              <a:rPr lang="en-GB" sz="1500" u="none" dirty="0" err="1">
                <a:latin typeface="+mn-lt"/>
              </a:rPr>
              <a:t>e.getMessage</a:t>
            </a:r>
            <a:r>
              <a:rPr lang="en-GB" sz="1500" u="none" dirty="0">
                <a:latin typeface="+mn-lt"/>
              </a:rPr>
              <a:t>()); </a:t>
            </a:r>
          </a:p>
          <a:p>
            <a:pPr algn="l">
              <a:lnSpc>
                <a:spcPct val="120000"/>
              </a:lnSpc>
              <a:defRPr/>
            </a:pPr>
            <a:r>
              <a:rPr lang="en-GB" sz="1500" u="none" dirty="0">
                <a:latin typeface="+mn-lt"/>
              </a:rPr>
              <a:t>          }</a:t>
            </a:r>
          </a:p>
          <a:p>
            <a:pPr algn="l">
              <a:lnSpc>
                <a:spcPct val="120000"/>
              </a:lnSpc>
              <a:defRPr/>
            </a:pPr>
            <a:r>
              <a:rPr lang="en-GB" sz="1500" u="none" dirty="0">
                <a:latin typeface="+mn-lt"/>
              </a:rPr>
              <a:t>          </a:t>
            </a:r>
            <a:r>
              <a:rPr lang="en-GB" sz="1500" u="none" dirty="0" err="1">
                <a:latin typeface="+mn-lt"/>
              </a:rPr>
              <a:t>System.out.println</a:t>
            </a:r>
            <a:r>
              <a:rPr lang="en-GB" sz="1500" u="none" dirty="0">
                <a:latin typeface="+mn-lt"/>
              </a:rPr>
              <a:t>("Division attempted."); </a:t>
            </a:r>
          </a:p>
          <a:p>
            <a:pPr algn="l">
              <a:lnSpc>
                <a:spcPct val="120000"/>
              </a:lnSpc>
              <a:defRPr/>
            </a:pPr>
            <a:r>
              <a:rPr lang="en-GB" sz="1500" u="none" dirty="0">
                <a:latin typeface="+mn-lt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781156" y="2937669"/>
            <a:ext cx="1511300" cy="1150938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GB" sz="1600" u="none" dirty="0">
                <a:latin typeface="Calibri" panose="020F0502020204030204" pitchFamily="34" charset="0"/>
              </a:rPr>
              <a:t>caller function</a:t>
            </a:r>
          </a:p>
          <a:p>
            <a:pPr>
              <a:defRPr/>
            </a:pPr>
            <a:r>
              <a:rPr lang="en-GB" sz="1600" u="none" dirty="0">
                <a:latin typeface="Calibri" panose="020F0502020204030204" pitchFamily="34" charset="0"/>
              </a:rPr>
              <a:t>must </a:t>
            </a:r>
            <a:r>
              <a:rPr lang="en-GB" sz="1600" b="1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catch</a:t>
            </a:r>
          </a:p>
          <a:p>
            <a:pPr>
              <a:defRPr/>
            </a:pPr>
            <a:r>
              <a:rPr lang="en-GB" sz="1600" u="none" dirty="0">
                <a:latin typeface="Calibri" panose="020F0502020204030204" pitchFamily="34" charset="0"/>
              </a:rPr>
              <a:t>the exception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81156" y="4737894"/>
            <a:ext cx="1511300" cy="1150938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GB" sz="1600" u="none" dirty="0">
                <a:latin typeface="Calibri" panose="020F0502020204030204" pitchFamily="34" charset="0"/>
              </a:rPr>
              <a:t>caller function</a:t>
            </a:r>
          </a:p>
          <a:p>
            <a:pPr>
              <a:defRPr/>
            </a:pPr>
            <a:r>
              <a:rPr lang="en-GB" sz="1600" u="none" dirty="0">
                <a:latin typeface="Calibri" panose="020F0502020204030204" pitchFamily="34" charset="0"/>
              </a:rPr>
              <a:t>higher functions</a:t>
            </a:r>
          </a:p>
          <a:p>
            <a:pPr>
              <a:defRPr/>
            </a:pPr>
            <a:r>
              <a:rPr lang="en-GB" sz="1600" u="none" dirty="0">
                <a:latin typeface="Calibri" panose="020F0502020204030204" pitchFamily="34" charset="0"/>
              </a:rPr>
              <a:t>must </a:t>
            </a:r>
            <a:r>
              <a:rPr lang="en-GB" sz="1600" b="1" u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handle</a:t>
            </a:r>
          </a:p>
          <a:p>
            <a:pPr>
              <a:defRPr/>
            </a:pPr>
            <a:r>
              <a:rPr lang="en-GB" sz="1600" u="none" dirty="0">
                <a:latin typeface="Calibri" panose="020F0502020204030204" pitchFamily="34" charset="0"/>
              </a:rPr>
              <a:t>the exception</a:t>
            </a:r>
          </a:p>
        </p:txBody>
      </p:sp>
      <p:cxnSp>
        <p:nvCxnSpPr>
          <p:cNvPr id="22" name="Straight Arrow Connector 21"/>
          <p:cNvCxnSpPr>
            <a:cxnSpLocks noChangeShapeType="1"/>
            <a:stCxn id="18" idx="2"/>
            <a:endCxn id="20" idx="0"/>
          </p:cNvCxnSpPr>
          <p:nvPr/>
        </p:nvCxnSpPr>
        <p:spPr bwMode="auto">
          <a:xfrm>
            <a:off x="7536806" y="2288382"/>
            <a:ext cx="0" cy="649287"/>
          </a:xfrm>
          <a:prstGeom prst="straightConnector1">
            <a:avLst/>
          </a:prstGeom>
          <a:noFill/>
          <a:ln w="28575" cap="sq" algn="ctr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7536806" y="4088607"/>
            <a:ext cx="0" cy="649287"/>
          </a:xfrm>
          <a:prstGeom prst="straightConnector1">
            <a:avLst/>
          </a:prstGeom>
          <a:noFill/>
          <a:ln w="28575" cap="sq" algn="ctr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1256656" y="1486297"/>
            <a:ext cx="4971528" cy="802085"/>
          </a:xfrm>
          <a:prstGeom prst="roundRect">
            <a:avLst>
              <a:gd name="adj" fmla="val 7125"/>
            </a:avLst>
          </a:prstGeom>
          <a:solidFill>
            <a:srgbClr val="FF9933">
              <a:alpha val="20000"/>
            </a:srgbClr>
          </a:solidFill>
          <a:ln w="12700" cap="sq">
            <a:solidFill>
              <a:srgbClr val="FF505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331640" y="3611811"/>
            <a:ext cx="2760663" cy="249237"/>
          </a:xfrm>
          <a:prstGeom prst="roundRect">
            <a:avLst>
              <a:gd name="adj" fmla="val 7125"/>
            </a:avLst>
          </a:prstGeom>
          <a:solidFill>
            <a:srgbClr val="FF9933">
              <a:alpha val="20000"/>
            </a:srgbClr>
          </a:solidFill>
          <a:ln w="12700" cap="sq">
            <a:solidFill>
              <a:srgbClr val="FF505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1693218" y="4452939"/>
            <a:ext cx="4102918" cy="560238"/>
          </a:xfrm>
          <a:prstGeom prst="roundRect">
            <a:avLst>
              <a:gd name="adj" fmla="val 7125"/>
            </a:avLst>
          </a:prstGeom>
          <a:solidFill>
            <a:srgbClr val="FF9933">
              <a:alpha val="20000"/>
            </a:srgbClr>
          </a:solidFill>
          <a:ln w="12700" cap="sq">
            <a:solidFill>
              <a:srgbClr val="FF505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4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400" b="1" dirty="0">
                <a:latin typeface="Calibri" panose="020F0502020204030204" pitchFamily="34" charset="0"/>
              </a:rPr>
              <a:t> Handling Exceptions</a:t>
            </a:r>
          </a:p>
          <a:p>
            <a:pPr lvl="1">
              <a:lnSpc>
                <a:spcPct val="150000"/>
              </a:lnSpc>
              <a:buNone/>
            </a:pPr>
            <a:r>
              <a:rPr lang="en-GB" sz="2000" b="1" dirty="0">
                <a:latin typeface="Calibri" panose="020F0502020204030204" pitchFamily="34" charset="0"/>
              </a:rPr>
              <a:t>try</a:t>
            </a:r>
            <a:r>
              <a:rPr lang="en-GB" sz="2000" dirty="0">
                <a:latin typeface="Calibri" panose="020F0502020204030204" pitchFamily="34" charset="0"/>
              </a:rPr>
              <a:t> 	</a:t>
            </a:r>
            <a:r>
              <a:rPr lang="en-GB" sz="2000" dirty="0" smtClean="0">
                <a:latin typeface="Calibri" panose="020F0502020204030204" pitchFamily="34" charset="0"/>
              </a:rPr>
              <a:t>block </a:t>
            </a:r>
            <a:r>
              <a:rPr lang="en-GB" sz="2000" dirty="0">
                <a:latin typeface="Calibri" panose="020F0502020204030204" pitchFamily="34" charset="0"/>
              </a:rPr>
              <a:t>	// try these statements and see if you get an </a:t>
            </a:r>
            <a:r>
              <a:rPr lang="en-GB" sz="2000" dirty="0" smtClean="0">
                <a:latin typeface="Calibri" panose="020F0502020204030204" pitchFamily="34" charset="0"/>
              </a:rPr>
              <a:t>exception</a:t>
            </a:r>
          </a:p>
          <a:p>
            <a:pPr lvl="1">
              <a:lnSpc>
                <a:spcPct val="150000"/>
              </a:lnSpc>
              <a:buNone/>
            </a:pPr>
            <a:endParaRPr lang="en-GB" sz="500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GB" sz="2000" b="1" dirty="0">
                <a:latin typeface="Calibri" panose="020F0502020204030204" pitchFamily="34" charset="0"/>
              </a:rPr>
              <a:t>catch</a:t>
            </a:r>
            <a:r>
              <a:rPr lang="en-GB" sz="2000" dirty="0">
                <a:latin typeface="Calibri" panose="020F0502020204030204" pitchFamily="34" charset="0"/>
              </a:rPr>
              <a:t> (</a:t>
            </a:r>
            <a:r>
              <a:rPr lang="en-GB" sz="2000" i="1" dirty="0" err="1">
                <a:latin typeface="Calibri" panose="020F0502020204030204" pitchFamily="34" charset="0"/>
              </a:rPr>
              <a:t>arg</a:t>
            </a:r>
            <a:r>
              <a:rPr lang="en-GB" sz="2000" dirty="0">
                <a:latin typeface="Calibri" panose="020F0502020204030204" pitchFamily="34" charset="0"/>
              </a:rPr>
              <a:t>) </a:t>
            </a:r>
            <a:r>
              <a:rPr lang="en-GB" sz="2000" dirty="0" smtClean="0">
                <a:latin typeface="Calibri" panose="020F0502020204030204" pitchFamily="34" charset="0"/>
              </a:rPr>
              <a:t> block</a:t>
            </a:r>
            <a:r>
              <a:rPr lang="en-GB" sz="2000" dirty="0">
                <a:latin typeface="Calibri" panose="020F0502020204030204" pitchFamily="34" charset="0"/>
              </a:rPr>
              <a:t>	// handling exceptions that match the </a:t>
            </a:r>
            <a:r>
              <a:rPr lang="en-GB" sz="2000" dirty="0" smtClean="0">
                <a:latin typeface="Calibri" panose="020F0502020204030204" pitchFamily="34" charset="0"/>
              </a:rPr>
              <a:t>argument</a:t>
            </a:r>
            <a:endParaRPr lang="en-GB" sz="2000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500" b="1" dirty="0" smtClean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GB" sz="2000" b="1" dirty="0" smtClean="0">
                <a:latin typeface="Calibri" panose="020F0502020204030204" pitchFamily="34" charset="0"/>
              </a:rPr>
              <a:t>finally</a:t>
            </a:r>
            <a:r>
              <a:rPr lang="en-GB" sz="2000" dirty="0" smtClean="0">
                <a:latin typeface="Calibri" panose="020F0502020204030204" pitchFamily="34" charset="0"/>
              </a:rPr>
              <a:t> block</a:t>
            </a:r>
            <a:r>
              <a:rPr lang="en-GB" sz="2000" dirty="0">
                <a:latin typeface="Calibri" panose="020F0502020204030204" pitchFamily="34" charset="0"/>
              </a:rPr>
              <a:t>	// always executed, to clean up even if execution </a:t>
            </a:r>
            <a:r>
              <a:rPr lang="en-GB" sz="2000" dirty="0" smtClean="0">
                <a:latin typeface="Calibri" panose="020F0502020204030204" pitchFamily="34" charset="0"/>
              </a:rPr>
              <a:t>aborted.</a:t>
            </a:r>
          </a:p>
          <a:p>
            <a:pPr lvl="1">
              <a:lnSpc>
                <a:spcPct val="150000"/>
              </a:lnSpc>
              <a:buNone/>
            </a:pPr>
            <a:endParaRPr lang="en-GB" sz="2000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 Although possible, it is generally bad programming to catch all exceptions:</a:t>
            </a:r>
          </a:p>
          <a:p>
            <a:pPr lvl="1">
              <a:lnSpc>
                <a:spcPct val="140000"/>
              </a:lnSpc>
              <a:buNone/>
            </a:pPr>
            <a:r>
              <a:rPr lang="en-GB" sz="2000" dirty="0">
                <a:latin typeface="Calibri" panose="020F0502020204030204" pitchFamily="34" charset="0"/>
              </a:rPr>
              <a:t>catch (Exception e</a:t>
            </a:r>
            <a:r>
              <a:rPr lang="en-GB" sz="2000" dirty="0" smtClean="0">
                <a:latin typeface="Calibri" panose="020F0502020204030204" pitchFamily="34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Exception Processing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8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Exception Processing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6</a:t>
            </a:fld>
            <a:endParaRPr lang="en-GB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28464" y="674960"/>
            <a:ext cx="7620000" cy="599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public static void main(String[] </a:t>
            </a:r>
            <a:r>
              <a:rPr lang="en-US" sz="1600" u="none" dirty="0" err="1">
                <a:latin typeface="Calibri" panose="020F0502020204030204" pitchFamily="34" charset="0"/>
              </a:rPr>
              <a:t>args</a:t>
            </a:r>
            <a:r>
              <a:rPr lang="en-US" sz="1600" u="none" dirty="0">
                <a:latin typeface="Calibri" panose="020F0502020204030204" pitchFamily="34" charset="0"/>
              </a:rPr>
              <a:t>) {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</a:t>
            </a:r>
            <a:r>
              <a:rPr lang="en-US" sz="1600" u="none" dirty="0" err="1">
                <a:latin typeface="Calibri" panose="020F0502020204030204" pitchFamily="34" charset="0"/>
              </a:rPr>
              <a:t>int</a:t>
            </a:r>
            <a:r>
              <a:rPr lang="en-US" sz="1600" u="none" dirty="0">
                <a:latin typeface="Calibri" panose="020F0502020204030204" pitchFamily="34" charset="0"/>
              </a:rPr>
              <a:t> </a:t>
            </a:r>
            <a:r>
              <a:rPr lang="en-US" sz="1600" u="none" dirty="0" err="1">
                <a:latin typeface="Calibri" panose="020F0502020204030204" pitchFamily="34" charset="0"/>
              </a:rPr>
              <a:t>mailPort</a:t>
            </a:r>
            <a:r>
              <a:rPr lang="en-US" sz="1600" u="none" dirty="0">
                <a:latin typeface="Calibri" panose="020F0502020204030204" pitchFamily="34" charset="0"/>
              </a:rPr>
              <a:t> = SERVERPORT;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</a:t>
            </a:r>
            <a:r>
              <a:rPr lang="en-US" sz="1600" u="none" dirty="0" err="1">
                <a:latin typeface="Calibri" panose="020F0502020204030204" pitchFamily="34" charset="0"/>
              </a:rPr>
              <a:t>ServerSocket</a:t>
            </a:r>
            <a:r>
              <a:rPr lang="en-US" sz="1600" u="none" dirty="0">
                <a:latin typeface="Calibri" panose="020F0502020204030204" pitchFamily="34" charset="0"/>
              </a:rPr>
              <a:t> cons = null;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Socket coms = null;</a:t>
            </a:r>
          </a:p>
          <a:p>
            <a:pPr algn="l">
              <a:lnSpc>
                <a:spcPct val="110000"/>
              </a:lnSpc>
            </a:pPr>
            <a:endParaRPr lang="en-US" sz="4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</a:t>
            </a:r>
            <a:r>
              <a:rPr lang="en-US" sz="1600" b="1" u="none" dirty="0">
                <a:latin typeface="Calibri" panose="020F0502020204030204" pitchFamily="34" charset="0"/>
              </a:rPr>
              <a:t>try</a:t>
            </a:r>
            <a:endParaRPr lang="en-US" sz="16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{ cons = new </a:t>
            </a:r>
            <a:r>
              <a:rPr lang="en-US" sz="1600" b="1" u="none" dirty="0" err="1">
                <a:solidFill>
                  <a:srgbClr val="800000"/>
                </a:solidFill>
                <a:latin typeface="Calibri" panose="020F0502020204030204" pitchFamily="34" charset="0"/>
              </a:rPr>
              <a:t>ServerSocket</a:t>
            </a:r>
            <a:r>
              <a:rPr lang="en-US" sz="1600" u="none" dirty="0">
                <a:latin typeface="Calibri" panose="020F0502020204030204" pitchFamily="34" charset="0"/>
              </a:rPr>
              <a:t>( </a:t>
            </a:r>
            <a:r>
              <a:rPr lang="en-US" sz="1600" u="none" dirty="0" err="1">
                <a:latin typeface="Calibri" panose="020F0502020204030204" pitchFamily="34" charset="0"/>
              </a:rPr>
              <a:t>mailPort</a:t>
            </a:r>
            <a:r>
              <a:rPr lang="en-US" sz="1600" u="none" dirty="0">
                <a:latin typeface="Calibri" panose="020F0502020204030204" pitchFamily="34" charset="0"/>
              </a:rPr>
              <a:t> );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  </a:t>
            </a:r>
            <a:r>
              <a:rPr lang="en-US" sz="1600" u="none" dirty="0" err="1">
                <a:latin typeface="Calibri" panose="020F0502020204030204" pitchFamily="34" charset="0"/>
              </a:rPr>
              <a:t>System.out.println</a:t>
            </a:r>
            <a:r>
              <a:rPr lang="en-US" sz="1600" u="none" dirty="0">
                <a:latin typeface="Calibri" panose="020F0502020204030204" pitchFamily="34" charset="0"/>
              </a:rPr>
              <a:t>("</a:t>
            </a:r>
            <a:r>
              <a:rPr lang="en-US" sz="1600" u="none" dirty="0" err="1">
                <a:latin typeface="Calibri" panose="020F0502020204030204" pitchFamily="34" charset="0"/>
              </a:rPr>
              <a:t>Listeneing</a:t>
            </a:r>
            <a:r>
              <a:rPr lang="en-US" sz="1600" u="none" dirty="0">
                <a:latin typeface="Calibri" panose="020F0502020204030204" pitchFamily="34" charset="0"/>
              </a:rPr>
              <a:t> for mail clients on port ”  + </a:t>
            </a:r>
            <a:r>
              <a:rPr lang="en-US" sz="1600" u="none" dirty="0" err="1">
                <a:latin typeface="Calibri" panose="020F0502020204030204" pitchFamily="34" charset="0"/>
              </a:rPr>
              <a:t>cons.getLocalPort</a:t>
            </a:r>
            <a:r>
              <a:rPr lang="en-US" sz="1600" u="none" dirty="0">
                <a:latin typeface="Calibri" panose="020F0502020204030204" pitchFamily="34" charset="0"/>
              </a:rPr>
              <a:t>());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  while (true) {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    coms = </a:t>
            </a:r>
            <a:r>
              <a:rPr lang="en-US" sz="1600" u="none" dirty="0" err="1">
                <a:latin typeface="Calibri" panose="020F0502020204030204" pitchFamily="34" charset="0"/>
              </a:rPr>
              <a:t>cons.</a:t>
            </a:r>
            <a:r>
              <a:rPr lang="en-US" sz="1600" b="1" u="none" dirty="0" err="1">
                <a:solidFill>
                  <a:srgbClr val="800000"/>
                </a:solidFill>
                <a:latin typeface="Calibri" panose="020F0502020204030204" pitchFamily="34" charset="0"/>
              </a:rPr>
              <a:t>accept</a:t>
            </a:r>
            <a:r>
              <a:rPr lang="en-US" sz="1600" u="none" dirty="0">
                <a:latin typeface="Calibri" panose="020F0502020204030204" pitchFamily="34" charset="0"/>
              </a:rPr>
              <a:t>();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    </a:t>
            </a:r>
            <a:r>
              <a:rPr lang="en-US" sz="1600" u="none" dirty="0" err="1">
                <a:latin typeface="Calibri" panose="020F0502020204030204" pitchFamily="34" charset="0"/>
              </a:rPr>
              <a:t>System.out.println</a:t>
            </a:r>
            <a:r>
              <a:rPr lang="en-US" sz="1600" u="none" dirty="0">
                <a:latin typeface="Calibri" panose="020F0502020204030204" pitchFamily="34" charset="0"/>
              </a:rPr>
              <a:t>("Connection established with " + coms);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    </a:t>
            </a:r>
            <a:r>
              <a:rPr lang="en-US" sz="1600" u="none" dirty="0" err="1">
                <a:latin typeface="Calibri" panose="020F0502020204030204" pitchFamily="34" charset="0"/>
              </a:rPr>
              <a:t>mserverThread</a:t>
            </a:r>
            <a:r>
              <a:rPr lang="en-US" sz="1600" u="none" dirty="0">
                <a:latin typeface="Calibri" panose="020F0502020204030204" pitchFamily="34" charset="0"/>
              </a:rPr>
              <a:t> </a:t>
            </a:r>
            <a:r>
              <a:rPr lang="en-US" sz="1600" u="none" dirty="0" err="1">
                <a:latin typeface="Calibri" panose="020F0502020204030204" pitchFamily="34" charset="0"/>
              </a:rPr>
              <a:t>msth</a:t>
            </a:r>
            <a:r>
              <a:rPr lang="en-US" sz="1600" u="none" dirty="0">
                <a:latin typeface="Calibri" panose="020F0502020204030204" pitchFamily="34" charset="0"/>
              </a:rPr>
              <a:t> = new </a:t>
            </a:r>
            <a:r>
              <a:rPr lang="en-US" sz="1600" u="none" dirty="0" err="1">
                <a:latin typeface="Calibri" panose="020F0502020204030204" pitchFamily="34" charset="0"/>
              </a:rPr>
              <a:t>mserverThread</a:t>
            </a:r>
            <a:r>
              <a:rPr lang="en-US" sz="1600" u="none" dirty="0">
                <a:latin typeface="Calibri" panose="020F0502020204030204" pitchFamily="34" charset="0"/>
              </a:rPr>
              <a:t>(coms);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    </a:t>
            </a:r>
            <a:r>
              <a:rPr lang="en-US" sz="1600" u="none" dirty="0" err="1">
                <a:latin typeface="Calibri" panose="020F0502020204030204" pitchFamily="34" charset="0"/>
              </a:rPr>
              <a:t>msth.start</a:t>
            </a:r>
            <a:r>
              <a:rPr lang="en-US" sz="1600" u="none" dirty="0">
                <a:latin typeface="Calibri" panose="020F0502020204030204" pitchFamily="34" charset="0"/>
              </a:rPr>
              <a:t>();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  }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}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</a:t>
            </a:r>
            <a:r>
              <a:rPr lang="en-US" sz="1600" b="1" u="none" dirty="0">
                <a:latin typeface="Calibri" panose="020F0502020204030204" pitchFamily="34" charset="0"/>
              </a:rPr>
              <a:t>catch</a:t>
            </a:r>
            <a:r>
              <a:rPr lang="en-US" sz="1600" u="none" dirty="0">
                <a:latin typeface="Calibri" panose="020F0502020204030204" pitchFamily="34" charset="0"/>
              </a:rPr>
              <a:t>( </a:t>
            </a:r>
            <a:r>
              <a:rPr lang="en-US" sz="1600" b="1" u="none" dirty="0" err="1">
                <a:solidFill>
                  <a:srgbClr val="800000"/>
                </a:solidFill>
                <a:latin typeface="Calibri" panose="020F0502020204030204" pitchFamily="34" charset="0"/>
              </a:rPr>
              <a:t>IOException</a:t>
            </a:r>
            <a:r>
              <a:rPr lang="en-US" sz="1600" u="none" dirty="0">
                <a:latin typeface="Calibri" panose="020F0502020204030204" pitchFamily="34" charset="0"/>
              </a:rPr>
              <a:t> e ) {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    </a:t>
            </a:r>
            <a:r>
              <a:rPr lang="en-US" sz="1600" u="none" dirty="0" err="1">
                <a:latin typeface="Calibri" panose="020F0502020204030204" pitchFamily="34" charset="0"/>
              </a:rPr>
              <a:t>System.err.println</a:t>
            </a:r>
            <a:r>
              <a:rPr lang="en-US" sz="1600" u="none" dirty="0">
                <a:latin typeface="Calibri" panose="020F0502020204030204" pitchFamily="34" charset="0"/>
              </a:rPr>
              <a:t>( "Socket Error!!!.” + </a:t>
            </a:r>
            <a:r>
              <a:rPr lang="en-US" sz="1600" b="1" u="none" dirty="0">
                <a:latin typeface="Calibri" panose="020F0502020204030204" pitchFamily="34" charset="0"/>
              </a:rPr>
              <a:t>e</a:t>
            </a:r>
            <a:r>
              <a:rPr lang="en-US" sz="1600" u="none" dirty="0">
                <a:latin typeface="Calibri" panose="020F0502020204030204" pitchFamily="34" charset="0"/>
              </a:rPr>
              <a:t> ) ;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    </a:t>
            </a:r>
            <a:r>
              <a:rPr lang="en-US" sz="1600" u="none" dirty="0" err="1">
                <a:latin typeface="Calibri" panose="020F0502020204030204" pitchFamily="34" charset="0"/>
              </a:rPr>
              <a:t>System.exit</a:t>
            </a:r>
            <a:r>
              <a:rPr lang="en-US" sz="1600" u="none" dirty="0">
                <a:latin typeface="Calibri" panose="020F0502020204030204" pitchFamily="34" charset="0"/>
              </a:rPr>
              <a:t>(1) ;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}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</a:t>
            </a:r>
            <a:r>
              <a:rPr lang="en-US" sz="1600" b="1" u="none" dirty="0">
                <a:latin typeface="Calibri" panose="020F0502020204030204" pitchFamily="34" charset="0"/>
              </a:rPr>
              <a:t>finally</a:t>
            </a:r>
            <a:endParaRPr lang="en-US" sz="16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    { </a:t>
            </a:r>
            <a:r>
              <a:rPr lang="en-US" sz="1600" u="none" dirty="0" err="1">
                <a:latin typeface="Calibri" panose="020F0502020204030204" pitchFamily="34" charset="0"/>
              </a:rPr>
              <a:t>cons.</a:t>
            </a:r>
            <a:r>
              <a:rPr lang="en-US" sz="1600" b="1" u="none" dirty="0" err="1">
                <a:solidFill>
                  <a:srgbClr val="800000"/>
                </a:solidFill>
                <a:latin typeface="Calibri" panose="020F0502020204030204" pitchFamily="34" charset="0"/>
              </a:rPr>
              <a:t>close</a:t>
            </a:r>
            <a:r>
              <a:rPr lang="en-US" sz="1600" u="none" dirty="0">
                <a:latin typeface="Calibri" panose="020F0502020204030204" pitchFamily="34" charset="0"/>
              </a:rPr>
              <a:t>(); }</a:t>
            </a:r>
          </a:p>
          <a:p>
            <a:pPr algn="l">
              <a:lnSpc>
                <a:spcPct val="110000"/>
              </a:lnSpc>
            </a:pPr>
            <a:r>
              <a:rPr lang="en-US" sz="1600" u="none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331640" y="2204864"/>
            <a:ext cx="6624736" cy="1919288"/>
          </a:xfrm>
          <a:prstGeom prst="roundRect">
            <a:avLst>
              <a:gd name="adj" fmla="val 7125"/>
            </a:avLst>
          </a:prstGeom>
          <a:solidFill>
            <a:schemeClr val="accent4">
              <a:lumMod val="75000"/>
              <a:alpha val="20000"/>
            </a:schemeClr>
          </a:solidFill>
          <a:ln w="12700" cap="sq">
            <a:solidFill>
              <a:srgbClr val="FF5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31640" y="4869160"/>
            <a:ext cx="4032250" cy="576263"/>
          </a:xfrm>
          <a:prstGeom prst="roundRect">
            <a:avLst>
              <a:gd name="adj" fmla="val 7125"/>
            </a:avLst>
          </a:prstGeom>
          <a:solidFill>
            <a:schemeClr val="accent4">
              <a:lumMod val="75000"/>
              <a:alpha val="20000"/>
            </a:schemeClr>
          </a:solidFill>
          <a:ln w="12700" cap="sq">
            <a:solidFill>
              <a:srgbClr val="FF5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331640" y="5949280"/>
            <a:ext cx="1439863" cy="288925"/>
          </a:xfrm>
          <a:prstGeom prst="roundRect">
            <a:avLst>
              <a:gd name="adj" fmla="val 7125"/>
            </a:avLst>
          </a:prstGeom>
          <a:solidFill>
            <a:schemeClr val="accent4">
              <a:lumMod val="75000"/>
              <a:alpha val="20000"/>
            </a:schemeClr>
          </a:solidFill>
          <a:ln w="12700" cap="sq">
            <a:solidFill>
              <a:srgbClr val="FF5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4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200" b="1" dirty="0">
                <a:latin typeface="Calibri" panose="020F0502020204030204" pitchFamily="34" charset="0"/>
              </a:rPr>
              <a:t>  Concurrent Computing Methods</a:t>
            </a:r>
            <a:endParaRPr lang="en-GB" sz="2200" dirty="0">
              <a:latin typeface="Calibri" panose="020F0502020204030204" pitchFamily="34" charset="0"/>
            </a:endParaRP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 The world in which we live and work has many events occurring </a:t>
            </a:r>
            <a:r>
              <a:rPr lang="en-GB" sz="1800" i="1" dirty="0">
                <a:latin typeface="Calibri" panose="020F0502020204030204" pitchFamily="34" charset="0"/>
              </a:rPr>
              <a:t>simultaneously</a:t>
            </a:r>
            <a:r>
              <a:rPr lang="en-GB" sz="1800" dirty="0">
                <a:latin typeface="Calibri" panose="020F0502020204030204" pitchFamily="34" charset="0"/>
              </a:rPr>
              <a:t>.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 Computer programs </a:t>
            </a:r>
            <a:r>
              <a:rPr lang="en-GB" sz="1800" i="1" dirty="0">
                <a:latin typeface="Calibri" panose="020F0502020204030204" pitchFamily="34" charset="0"/>
              </a:rPr>
              <a:t>(processes) </a:t>
            </a:r>
            <a:r>
              <a:rPr lang="en-GB" sz="1800" dirty="0">
                <a:latin typeface="Calibri" panose="020F0502020204030204" pitchFamily="34" charset="0"/>
              </a:rPr>
              <a:t>respond to these events by </a:t>
            </a:r>
            <a:r>
              <a:rPr lang="en-GB" sz="1800" i="1" dirty="0">
                <a:latin typeface="Calibri" panose="020F0502020204030204" pitchFamily="34" charset="0"/>
              </a:rPr>
              <a:t>time-sharing </a:t>
            </a:r>
            <a:r>
              <a:rPr lang="en-GB" sz="1800" dirty="0">
                <a:latin typeface="Calibri" panose="020F0502020204030204" pitchFamily="34" charset="0"/>
              </a:rPr>
              <a:t>the processor time</a:t>
            </a:r>
            <a:r>
              <a:rPr lang="en-US" sz="1800" dirty="0">
                <a:latin typeface="Calibri" panose="020F0502020204030204" pitchFamily="34" charset="0"/>
              </a:rPr>
              <a:t>, this is known as </a:t>
            </a:r>
            <a:r>
              <a:rPr lang="en-US" sz="1800" b="1" i="1" dirty="0">
                <a:latin typeface="Calibri" panose="020F0502020204030204" pitchFamily="34" charset="0"/>
              </a:rPr>
              <a:t>multi-processing</a:t>
            </a:r>
            <a:r>
              <a:rPr lang="en-GB" sz="1800" dirty="0">
                <a:latin typeface="Calibri" panose="020F0502020204030204" pitchFamily="34" charset="0"/>
              </a:rPr>
              <a:t>.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 </a:t>
            </a:r>
            <a:r>
              <a:rPr lang="en-GB" sz="1800" b="1" dirty="0">
                <a:latin typeface="Calibri" panose="020F0502020204030204" pitchFamily="34" charset="0"/>
              </a:rPr>
              <a:t>Threads</a:t>
            </a:r>
            <a:r>
              <a:rPr lang="en-GB" sz="1800" dirty="0">
                <a:latin typeface="Calibri" panose="020F0502020204030204" pitchFamily="34" charset="0"/>
              </a:rPr>
              <a:t> extend the concept of switching several programs, to selecting between several functions (threads) executing simultaneously within a single program</a:t>
            </a:r>
            <a:r>
              <a:rPr lang="en-US" sz="1800" dirty="0">
                <a:latin typeface="Calibri" panose="020F0502020204030204" pitchFamily="34" charset="0"/>
              </a:rPr>
              <a:t> space (</a:t>
            </a:r>
            <a:r>
              <a:rPr lang="en-US" sz="1800" b="1" i="1" dirty="0">
                <a:latin typeface="Calibri" panose="020F0502020204030204" pitchFamily="34" charset="0"/>
              </a:rPr>
              <a:t>multi-threading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r>
              <a:rPr lang="en-GB" sz="1800" dirty="0" smtClean="0">
                <a:latin typeface="Calibri" panose="020F0502020204030204" pitchFamily="34" charset="0"/>
              </a:rPr>
              <a:t>.</a:t>
            </a:r>
          </a:p>
          <a:p>
            <a:pPr marL="393192" lvl="1" indent="0">
              <a:lnSpc>
                <a:spcPct val="140000"/>
              </a:lnSpc>
              <a:buNone/>
            </a:pPr>
            <a:endParaRPr lang="en-GB" sz="400" dirty="0" smtClean="0">
              <a:latin typeface="Calibri" panose="020F0502020204030204" pitchFamily="34" charset="0"/>
            </a:endParaRPr>
          </a:p>
          <a:p>
            <a:pPr marL="109728" indent="0">
              <a:lnSpc>
                <a:spcPct val="120000"/>
              </a:lnSpc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Multithreaded Programming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7</a:t>
            </a:fld>
            <a:endParaRPr lang="en-GB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60032" y="3645024"/>
            <a:ext cx="3960440" cy="2646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6000" lvl="2" indent="-36000">
              <a:buNone/>
            </a:pPr>
            <a:r>
              <a:rPr lang="en-GB" sz="1600" u="none" dirty="0" smtClean="0">
                <a:latin typeface="Calibri" panose="020F0502020204030204" pitchFamily="34" charset="0"/>
              </a:rPr>
              <a:t>…………</a:t>
            </a:r>
          </a:p>
          <a:p>
            <a:pPr marL="36000" lvl="2" indent="-36000">
              <a:buNone/>
            </a:pPr>
            <a:r>
              <a:rPr lang="en-GB" sz="1600" u="none" dirty="0" smtClean="0">
                <a:latin typeface="Calibri" panose="020F0502020204030204" pitchFamily="34" charset="0"/>
              </a:rPr>
              <a:t>…………</a:t>
            </a:r>
          </a:p>
          <a:p>
            <a:pPr marL="36000" lvl="2" indent="-36000">
              <a:buNone/>
            </a:pPr>
            <a:r>
              <a:rPr lang="en-GB" sz="1600" u="none" dirty="0" err="1">
                <a:latin typeface="Calibri" panose="020F0502020204030204" pitchFamily="34" charset="0"/>
              </a:rPr>
              <a:t>c</a:t>
            </a:r>
            <a:r>
              <a:rPr lang="en-GB" sz="1600" u="none" dirty="0" err="1" smtClean="0">
                <a:latin typeface="Calibri" panose="020F0502020204030204" pitchFamily="34" charset="0"/>
              </a:rPr>
              <a:t>on_flag</a:t>
            </a:r>
            <a:r>
              <a:rPr lang="en-GB" sz="1600" u="none" dirty="0" smtClean="0">
                <a:latin typeface="Calibri" panose="020F0502020204030204" pitchFamily="34" charset="0"/>
              </a:rPr>
              <a:t> = </a:t>
            </a:r>
            <a:r>
              <a:rPr lang="en-GB" sz="1600" u="none" dirty="0" err="1" smtClean="0">
                <a:latin typeface="Calibri" panose="020F0502020204030204" pitchFamily="34" charset="0"/>
              </a:rPr>
              <a:t>flase</a:t>
            </a:r>
            <a:r>
              <a:rPr lang="en-GB" sz="1600" u="none" dirty="0" smtClean="0">
                <a:latin typeface="Calibri" panose="020F0502020204030204" pitchFamily="34" charset="0"/>
              </a:rPr>
              <a:t>;</a:t>
            </a:r>
          </a:p>
          <a:p>
            <a:pPr marL="36000" lvl="2" indent="-36000">
              <a:buNone/>
            </a:pPr>
            <a:r>
              <a:rPr lang="en-GB" sz="1600" u="none" dirty="0" smtClean="0">
                <a:latin typeface="Calibri" panose="020F0502020204030204" pitchFamily="34" charset="0"/>
              </a:rPr>
              <a:t>While (!</a:t>
            </a:r>
            <a:r>
              <a:rPr lang="en-GB" sz="1600" u="none" dirty="0" err="1" smtClean="0">
                <a:latin typeface="Calibri" panose="020F0502020204030204" pitchFamily="34" charset="0"/>
              </a:rPr>
              <a:t>con_flag</a:t>
            </a:r>
            <a:r>
              <a:rPr lang="en-GB" sz="1600" u="none" dirty="0" smtClean="0">
                <a:latin typeface="Calibri" panose="020F0502020204030204" pitchFamily="34" charset="0"/>
              </a:rPr>
              <a:t>){</a:t>
            </a:r>
          </a:p>
          <a:p>
            <a:pPr marL="36000" lvl="2" indent="-36000">
              <a:buNone/>
            </a:pPr>
            <a:r>
              <a:rPr lang="en-GB" sz="1600" u="none" dirty="0" smtClean="0">
                <a:latin typeface="Calibri" panose="020F0502020204030204" pitchFamily="34" charset="0"/>
              </a:rPr>
              <a:t>         //Listens to connection requests	</a:t>
            </a:r>
          </a:p>
          <a:p>
            <a:pPr marL="36000" lvl="2" indent="-36000">
              <a:buNone/>
            </a:pP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smtClean="0">
                <a:latin typeface="Calibri" panose="020F0502020204030204" pitchFamily="34" charset="0"/>
              </a:rPr>
              <a:t>        //and if connected  </a:t>
            </a:r>
            <a:r>
              <a:rPr lang="en-GB" sz="1600" u="none" dirty="0" err="1" smtClean="0">
                <a:latin typeface="Calibri" panose="020F0502020204030204" pitchFamily="34" charset="0"/>
              </a:rPr>
              <a:t>con_flag</a:t>
            </a:r>
            <a:r>
              <a:rPr lang="en-GB" sz="1600" u="none" dirty="0" smtClean="0">
                <a:latin typeface="Calibri" panose="020F0502020204030204" pitchFamily="34" charset="0"/>
              </a:rPr>
              <a:t> = true;</a:t>
            </a:r>
          </a:p>
          <a:p>
            <a:pPr marL="36000" lvl="2" indent="-36000">
              <a:buNone/>
            </a:pPr>
            <a:r>
              <a:rPr lang="en-GB" sz="1600" u="none" dirty="0" smtClean="0">
                <a:latin typeface="Calibri" panose="020F0502020204030204" pitchFamily="34" charset="0"/>
              </a:rPr>
              <a:t>}</a:t>
            </a:r>
            <a:endParaRPr lang="en-GB" u="none" dirty="0" smtClean="0">
              <a:latin typeface="Calibri" panose="020F0502020204030204" pitchFamily="34" charset="0"/>
            </a:endParaRPr>
          </a:p>
          <a:p>
            <a:pPr marL="36000" lvl="2" indent="-36000">
              <a:buNone/>
            </a:pPr>
            <a:r>
              <a:rPr lang="en-GB" u="none" dirty="0" smtClean="0">
                <a:latin typeface="Calibri" panose="020F0502020204030204" pitchFamily="34" charset="0"/>
              </a:rPr>
              <a:t>………..</a:t>
            </a:r>
          </a:p>
          <a:p>
            <a:pPr marL="36000" lvl="2" indent="-36000">
              <a:buNone/>
            </a:pPr>
            <a:r>
              <a:rPr lang="en-GB" u="none" dirty="0" smtClean="0">
                <a:latin typeface="Calibri" panose="020F0502020204030204" pitchFamily="34" charset="0"/>
              </a:rPr>
              <a:t>………..</a:t>
            </a:r>
          </a:p>
          <a:p>
            <a:pPr marL="36000" lvl="2" indent="-36000">
              <a:buNone/>
            </a:pPr>
            <a:r>
              <a:rPr lang="en-GB" u="none" dirty="0" smtClean="0">
                <a:latin typeface="Calibri" panose="020F0502020204030204" pitchFamily="34" charset="0"/>
              </a:rPr>
              <a:t>………..</a:t>
            </a:r>
            <a:endParaRPr lang="en-GB" u="none" dirty="0">
              <a:latin typeface="Calibri" panose="020F050202020403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896036" y="4149080"/>
            <a:ext cx="3852428" cy="1296144"/>
          </a:xfrm>
          <a:prstGeom prst="roundRect">
            <a:avLst>
              <a:gd name="adj" fmla="val 7125"/>
            </a:avLst>
          </a:prstGeom>
          <a:solidFill>
            <a:schemeClr val="accent4">
              <a:lumMod val="75000"/>
              <a:alpha val="20000"/>
            </a:schemeClr>
          </a:solidFill>
          <a:ln w="12700" cap="sq">
            <a:solidFill>
              <a:srgbClr val="FF5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896036" y="5517232"/>
            <a:ext cx="1242138" cy="720080"/>
          </a:xfrm>
          <a:prstGeom prst="roundRect">
            <a:avLst>
              <a:gd name="adj" fmla="val 7125"/>
            </a:avLst>
          </a:prstGeom>
          <a:solidFill>
            <a:schemeClr val="accent4">
              <a:lumMod val="75000"/>
              <a:alpha val="20000"/>
            </a:schemeClr>
          </a:solidFill>
          <a:ln w="12700" cap="sq">
            <a:solidFill>
              <a:srgbClr val="FF5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5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4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200" b="1" dirty="0">
                <a:latin typeface="Calibri" panose="020F0502020204030204" pitchFamily="34" charset="0"/>
              </a:rPr>
              <a:t>Obtaining Threads of Control in Java</a:t>
            </a: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GB" sz="1900" dirty="0">
                <a:latin typeface="Calibri" panose="020F0502020204030204" pitchFamily="34" charset="0"/>
              </a:rPr>
              <a:t> implement the “Runnable” interface </a:t>
            </a:r>
            <a:endParaRPr lang="en-GB" sz="1900" dirty="0" smtClean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900" dirty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Calibri" panose="020F0502020204030204" pitchFamily="34" charset="0"/>
              </a:rPr>
              <a:t>extending </a:t>
            </a:r>
            <a:r>
              <a:rPr lang="en-GB" sz="1800" dirty="0">
                <a:latin typeface="Calibri" panose="020F0502020204030204" pitchFamily="34" charset="0"/>
              </a:rPr>
              <a:t>class “</a:t>
            </a:r>
            <a:r>
              <a:rPr lang="en-GB" sz="1800" dirty="0" err="1">
                <a:latin typeface="Calibri" panose="020F0502020204030204" pitchFamily="34" charset="0"/>
              </a:rPr>
              <a:t>java.lang.thread</a:t>
            </a:r>
            <a:r>
              <a:rPr lang="en-GB" sz="1800" dirty="0">
                <a:latin typeface="Calibri" panose="020F0502020204030204" pitchFamily="34" charset="0"/>
              </a:rPr>
              <a:t>” and override “run”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Multithreaded Programming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8</a:t>
            </a:fld>
            <a:endParaRPr lang="en-GB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55499" y="4226312"/>
            <a:ext cx="5020957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6000" lvl="2" indent="-36000">
              <a:buNone/>
            </a:pPr>
            <a:r>
              <a:rPr lang="en-GB" sz="1600" u="none" dirty="0">
                <a:latin typeface="Calibri" panose="020F0502020204030204" pitchFamily="34" charset="0"/>
              </a:rPr>
              <a:t>public class </a:t>
            </a:r>
            <a:r>
              <a:rPr lang="en-GB" sz="1600" u="none" dirty="0" err="1">
                <a:latin typeface="Calibri" panose="020F0502020204030204" pitchFamily="34" charset="0"/>
              </a:rPr>
              <a:t>HelloThread</a:t>
            </a:r>
            <a:r>
              <a:rPr lang="en-GB" sz="1600" u="none" dirty="0">
                <a:latin typeface="Calibri" panose="020F0502020204030204" pitchFamily="34" charset="0"/>
              </a:rPr>
              <a:t> extends Thread { </a:t>
            </a:r>
            <a:endParaRPr lang="en-GB" sz="1600" u="none" dirty="0" smtClean="0">
              <a:latin typeface="Calibri" panose="020F0502020204030204" pitchFamily="34" charset="0"/>
            </a:endParaRPr>
          </a:p>
          <a:p>
            <a:pPr marL="36000" lvl="2" indent="-36000">
              <a:buNone/>
            </a:pPr>
            <a:r>
              <a:rPr lang="en-GB" sz="1600" u="none" dirty="0">
                <a:latin typeface="Calibri" panose="020F0502020204030204" pitchFamily="34" charset="0"/>
              </a:rPr>
              <a:t>	 </a:t>
            </a:r>
            <a:r>
              <a:rPr lang="en-GB" sz="1600" u="none" dirty="0" smtClean="0">
                <a:latin typeface="Calibri" panose="020F0502020204030204" pitchFamily="34" charset="0"/>
              </a:rPr>
              <a:t>            public </a:t>
            </a:r>
            <a:r>
              <a:rPr lang="en-GB" sz="1600" u="none" dirty="0">
                <a:latin typeface="Calibri" panose="020F0502020204030204" pitchFamily="34" charset="0"/>
              </a:rPr>
              <a:t>void run() </a:t>
            </a:r>
            <a:r>
              <a:rPr lang="en-GB" sz="1600" u="none" dirty="0" smtClean="0">
                <a:latin typeface="Calibri" panose="020F0502020204030204" pitchFamily="34" charset="0"/>
              </a:rPr>
              <a:t>{</a:t>
            </a:r>
          </a:p>
          <a:p>
            <a:pPr marL="36000" lvl="2" indent="-36000">
              <a:buNone/>
            </a:pPr>
            <a:r>
              <a:rPr lang="en-GB" sz="1600" u="none" dirty="0" smtClean="0">
                <a:latin typeface="Calibri" panose="020F0502020204030204" pitchFamily="34" charset="0"/>
              </a:rPr>
              <a:t>                     </a:t>
            </a:r>
            <a:r>
              <a:rPr lang="en-GB" sz="1600" u="none" dirty="0" err="1">
                <a:latin typeface="Calibri" panose="020F0502020204030204" pitchFamily="34" charset="0"/>
              </a:rPr>
              <a:t>System.out.println</a:t>
            </a:r>
            <a:r>
              <a:rPr lang="en-GB" sz="1600" u="none" dirty="0">
                <a:latin typeface="Calibri" panose="020F0502020204030204" pitchFamily="34" charset="0"/>
              </a:rPr>
              <a:t>("Hello from a thread!"); </a:t>
            </a:r>
            <a:endParaRPr lang="en-GB" sz="1600" u="none" dirty="0" smtClean="0">
              <a:latin typeface="Calibri" panose="020F0502020204030204" pitchFamily="34" charset="0"/>
            </a:endParaRPr>
          </a:p>
          <a:p>
            <a:pPr marL="36000" lvl="2" indent="-36000">
              <a:buNone/>
            </a:pPr>
            <a:r>
              <a:rPr lang="en-GB" sz="1600" u="none" dirty="0" smtClean="0">
                <a:latin typeface="Calibri" panose="020F0502020204030204" pitchFamily="34" charset="0"/>
              </a:rPr>
              <a:t>              } </a:t>
            </a:r>
          </a:p>
          <a:p>
            <a:pPr marL="36000" lvl="2" indent="-36000">
              <a:buNone/>
            </a:pPr>
            <a:endParaRPr lang="en-GB" sz="800" u="none" dirty="0">
              <a:latin typeface="Calibri" panose="020F0502020204030204" pitchFamily="34" charset="0"/>
            </a:endParaRPr>
          </a:p>
          <a:p>
            <a:pPr marL="36000" lvl="2" indent="-36000">
              <a:buNone/>
            </a:pPr>
            <a:r>
              <a:rPr lang="en-GB" sz="1600" u="none" dirty="0" smtClean="0">
                <a:latin typeface="Calibri" panose="020F0502020204030204" pitchFamily="34" charset="0"/>
              </a:rPr>
              <a:t>public </a:t>
            </a:r>
            <a:r>
              <a:rPr lang="en-GB" sz="1600" u="none" dirty="0">
                <a:latin typeface="Calibri" panose="020F0502020204030204" pitchFamily="34" charset="0"/>
              </a:rPr>
              <a:t>static void main(String </a:t>
            </a:r>
            <a:r>
              <a:rPr lang="en-GB" sz="1600" u="none" dirty="0" err="1">
                <a:latin typeface="Calibri" panose="020F0502020204030204" pitchFamily="34" charset="0"/>
              </a:rPr>
              <a:t>args</a:t>
            </a:r>
            <a:r>
              <a:rPr lang="en-GB" sz="1600" u="none" dirty="0">
                <a:latin typeface="Calibri" panose="020F0502020204030204" pitchFamily="34" charset="0"/>
              </a:rPr>
              <a:t>[]) </a:t>
            </a:r>
            <a:r>
              <a:rPr lang="en-GB" sz="1600" u="none" dirty="0" smtClean="0">
                <a:latin typeface="Calibri" panose="020F0502020204030204" pitchFamily="34" charset="0"/>
              </a:rPr>
              <a:t>{</a:t>
            </a:r>
          </a:p>
          <a:p>
            <a:pPr marL="36000" lvl="2" indent="-36000">
              <a:buNone/>
            </a:pP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smtClean="0">
                <a:latin typeface="Calibri" panose="020F0502020204030204" pitchFamily="34" charset="0"/>
              </a:rPr>
              <a:t>             </a:t>
            </a:r>
            <a:r>
              <a:rPr lang="en-GB" sz="1600" u="none" dirty="0">
                <a:latin typeface="Calibri" panose="020F0502020204030204" pitchFamily="34" charset="0"/>
              </a:rPr>
              <a:t>(new </a:t>
            </a:r>
            <a:r>
              <a:rPr lang="en-GB" sz="1600" u="none" dirty="0" smtClean="0">
                <a:latin typeface="Calibri" panose="020F0502020204030204" pitchFamily="34" charset="0"/>
              </a:rPr>
              <a:t>  </a:t>
            </a:r>
            <a:r>
              <a:rPr lang="en-GB" sz="1600" u="none" dirty="0" err="1" smtClean="0">
                <a:latin typeface="Calibri" panose="020F0502020204030204" pitchFamily="34" charset="0"/>
              </a:rPr>
              <a:t>HelloThread</a:t>
            </a:r>
            <a:r>
              <a:rPr lang="en-GB" sz="1600" u="none" dirty="0">
                <a:latin typeface="Calibri" panose="020F0502020204030204" pitchFamily="34" charset="0"/>
              </a:rPr>
              <a:t>()).</a:t>
            </a:r>
            <a:r>
              <a:rPr lang="en-GB" sz="1600" b="1" u="none" dirty="0">
                <a:latin typeface="Calibri" panose="020F0502020204030204" pitchFamily="34" charset="0"/>
              </a:rPr>
              <a:t>start()</a:t>
            </a:r>
            <a:r>
              <a:rPr lang="en-GB" sz="1600" u="none" dirty="0">
                <a:latin typeface="Calibri" panose="020F0502020204030204" pitchFamily="34" charset="0"/>
              </a:rPr>
              <a:t>; </a:t>
            </a:r>
            <a:endParaRPr lang="en-GB" sz="1600" u="none" dirty="0" smtClean="0">
              <a:latin typeface="Calibri" panose="020F0502020204030204" pitchFamily="34" charset="0"/>
            </a:endParaRPr>
          </a:p>
          <a:p>
            <a:pPr marL="36000" lvl="2" indent="-36000">
              <a:buNone/>
            </a:pPr>
            <a:r>
              <a:rPr lang="en-GB" sz="1600" u="none" dirty="0" smtClean="0">
                <a:latin typeface="Calibri" panose="020F0502020204030204" pitchFamily="34" charset="0"/>
              </a:rPr>
              <a:t>} </a:t>
            </a:r>
            <a:r>
              <a:rPr lang="en-GB" sz="1600" u="none" dirty="0">
                <a:latin typeface="Calibri" panose="020F0502020204030204" pitchFamily="34" charset="0"/>
              </a:rPr>
              <a:t>}</a:t>
            </a:r>
            <a:endParaRPr lang="en-GB" u="none" dirty="0">
              <a:latin typeface="Calibri" panose="020F050202020403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55499" y="1623571"/>
            <a:ext cx="5020957" cy="1877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6000" lvl="2" indent="-36000">
              <a:buNone/>
            </a:pPr>
            <a:r>
              <a:rPr lang="en-GB" sz="1600" u="none" dirty="0">
                <a:latin typeface="Calibri" panose="020F0502020204030204" pitchFamily="34" charset="0"/>
              </a:rPr>
              <a:t>public class </a:t>
            </a:r>
            <a:r>
              <a:rPr lang="en-GB" sz="1600" u="none" dirty="0" err="1">
                <a:latin typeface="Calibri" panose="020F0502020204030204" pitchFamily="34" charset="0"/>
              </a:rPr>
              <a:t>HelloRunnable</a:t>
            </a:r>
            <a:r>
              <a:rPr lang="en-GB" sz="1600" u="none" dirty="0">
                <a:latin typeface="Calibri" panose="020F0502020204030204" pitchFamily="34" charset="0"/>
              </a:rPr>
              <a:t> implements Runnable </a:t>
            </a:r>
            <a:r>
              <a:rPr lang="en-GB" sz="1600" u="none" dirty="0" smtClean="0">
                <a:latin typeface="Calibri" panose="020F0502020204030204" pitchFamily="34" charset="0"/>
              </a:rPr>
              <a:t>{</a:t>
            </a:r>
          </a:p>
          <a:p>
            <a:pPr marL="36000" lvl="2" indent="-36000">
              <a:buNone/>
            </a:pPr>
            <a:r>
              <a:rPr lang="en-GB" sz="1600" u="none" dirty="0" smtClean="0">
                <a:latin typeface="Calibri" panose="020F0502020204030204" pitchFamily="34" charset="0"/>
              </a:rPr>
              <a:t>              public </a:t>
            </a:r>
            <a:r>
              <a:rPr lang="en-GB" sz="1600" u="none" dirty="0">
                <a:latin typeface="Calibri" panose="020F0502020204030204" pitchFamily="34" charset="0"/>
              </a:rPr>
              <a:t>void run() </a:t>
            </a:r>
            <a:r>
              <a:rPr lang="en-GB" sz="1600" u="none" dirty="0" smtClean="0">
                <a:latin typeface="Calibri" panose="020F0502020204030204" pitchFamily="34" charset="0"/>
              </a:rPr>
              <a:t>{</a:t>
            </a:r>
          </a:p>
          <a:p>
            <a:pPr marL="36000" lvl="2" indent="-36000">
              <a:buNone/>
            </a:pP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smtClean="0">
                <a:latin typeface="Calibri" panose="020F0502020204030204" pitchFamily="34" charset="0"/>
              </a:rPr>
              <a:t>                         </a:t>
            </a:r>
            <a:r>
              <a:rPr lang="en-GB" sz="1600" u="none" dirty="0" err="1">
                <a:latin typeface="Calibri" panose="020F0502020204030204" pitchFamily="34" charset="0"/>
              </a:rPr>
              <a:t>System.out.println</a:t>
            </a:r>
            <a:r>
              <a:rPr lang="en-GB" sz="1600" u="none" dirty="0">
                <a:latin typeface="Calibri" panose="020F0502020204030204" pitchFamily="34" charset="0"/>
              </a:rPr>
              <a:t>("Hello from a thread!"); </a:t>
            </a:r>
            <a:endParaRPr lang="en-GB" sz="1600" u="none" dirty="0" smtClean="0">
              <a:latin typeface="Calibri" panose="020F0502020204030204" pitchFamily="34" charset="0"/>
            </a:endParaRPr>
          </a:p>
          <a:p>
            <a:pPr marL="36000" lvl="2" indent="-36000">
              <a:buNone/>
            </a:pP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smtClean="0">
                <a:latin typeface="Calibri" panose="020F0502020204030204" pitchFamily="34" charset="0"/>
              </a:rPr>
              <a:t>             } </a:t>
            </a:r>
          </a:p>
          <a:p>
            <a:pPr marL="36000" lvl="2" indent="-36000">
              <a:buNone/>
            </a:pPr>
            <a:endParaRPr lang="en-GB" sz="400" u="none" dirty="0">
              <a:latin typeface="Calibri" panose="020F0502020204030204" pitchFamily="34" charset="0"/>
            </a:endParaRPr>
          </a:p>
          <a:p>
            <a:pPr marL="36000" lvl="2" indent="-36000">
              <a:buNone/>
            </a:pPr>
            <a:r>
              <a:rPr lang="en-GB" sz="1600" u="none" dirty="0" smtClean="0">
                <a:latin typeface="Calibri" panose="020F0502020204030204" pitchFamily="34" charset="0"/>
              </a:rPr>
              <a:t>public </a:t>
            </a:r>
            <a:r>
              <a:rPr lang="en-GB" sz="1600" u="none" dirty="0">
                <a:latin typeface="Calibri" panose="020F0502020204030204" pitchFamily="34" charset="0"/>
              </a:rPr>
              <a:t>static void main(String </a:t>
            </a:r>
            <a:r>
              <a:rPr lang="en-GB" sz="1600" u="none" dirty="0" err="1">
                <a:latin typeface="Calibri" panose="020F0502020204030204" pitchFamily="34" charset="0"/>
              </a:rPr>
              <a:t>args</a:t>
            </a:r>
            <a:r>
              <a:rPr lang="en-GB" sz="1600" u="none" dirty="0">
                <a:latin typeface="Calibri" panose="020F0502020204030204" pitchFamily="34" charset="0"/>
              </a:rPr>
              <a:t>[]) { </a:t>
            </a:r>
            <a:endParaRPr lang="en-GB" sz="1600" u="none" dirty="0" smtClean="0">
              <a:latin typeface="Calibri" panose="020F0502020204030204" pitchFamily="34" charset="0"/>
            </a:endParaRPr>
          </a:p>
          <a:p>
            <a:pPr marL="36000" lvl="2" indent="-36000">
              <a:buNone/>
            </a:pP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smtClean="0">
                <a:latin typeface="Calibri" panose="020F0502020204030204" pitchFamily="34" charset="0"/>
              </a:rPr>
              <a:t>             (</a:t>
            </a:r>
            <a:r>
              <a:rPr lang="en-GB" sz="1600" u="none" dirty="0">
                <a:latin typeface="Calibri" panose="020F0502020204030204" pitchFamily="34" charset="0"/>
              </a:rPr>
              <a:t>new Thread(new </a:t>
            </a:r>
            <a:r>
              <a:rPr lang="en-GB" sz="1600" u="none" dirty="0" err="1">
                <a:latin typeface="Calibri" panose="020F0502020204030204" pitchFamily="34" charset="0"/>
              </a:rPr>
              <a:t>HelloRunnable</a:t>
            </a:r>
            <a:r>
              <a:rPr lang="en-GB" sz="1600" u="none" dirty="0">
                <a:latin typeface="Calibri" panose="020F0502020204030204" pitchFamily="34" charset="0"/>
              </a:rPr>
              <a:t>())).</a:t>
            </a:r>
            <a:r>
              <a:rPr lang="en-GB" sz="1600" b="1" u="none" dirty="0">
                <a:latin typeface="Calibri" panose="020F0502020204030204" pitchFamily="34" charset="0"/>
              </a:rPr>
              <a:t>start()</a:t>
            </a:r>
            <a:r>
              <a:rPr lang="en-GB" sz="1600" u="none" dirty="0">
                <a:latin typeface="Calibri" panose="020F0502020204030204" pitchFamily="34" charset="0"/>
              </a:rPr>
              <a:t>; </a:t>
            </a:r>
            <a:endParaRPr lang="en-GB" sz="1600" u="none" dirty="0" smtClean="0">
              <a:latin typeface="Calibri" panose="020F0502020204030204" pitchFamily="34" charset="0"/>
            </a:endParaRPr>
          </a:p>
          <a:p>
            <a:pPr marL="36000" lvl="2" indent="-36000">
              <a:buNone/>
            </a:pPr>
            <a:r>
              <a:rPr lang="en-GB" sz="1600" u="none" dirty="0" smtClean="0">
                <a:latin typeface="Calibri" panose="020F0502020204030204" pitchFamily="34" charset="0"/>
              </a:rPr>
              <a:t>} </a:t>
            </a:r>
            <a:r>
              <a:rPr lang="en-GB" sz="1600" u="none" dirty="0">
                <a:latin typeface="Calibri" panose="020F0502020204030204" pitchFamily="34" charset="0"/>
              </a:rPr>
              <a:t>}</a:t>
            </a:r>
            <a:endParaRPr lang="en-GB" u="non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400600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Once a thread is launched with the </a:t>
            </a:r>
            <a:r>
              <a:rPr lang="en-GB" sz="1800" b="1" dirty="0">
                <a:latin typeface="Calibri" panose="020F0502020204030204" pitchFamily="34" charset="0"/>
              </a:rPr>
              <a:t>start()</a:t>
            </a:r>
            <a:r>
              <a:rPr lang="en-GB" sz="1800" dirty="0">
                <a:latin typeface="Calibri" panose="020F0502020204030204" pitchFamily="34" charset="0"/>
              </a:rPr>
              <a:t> method, it starts executing statements in its </a:t>
            </a:r>
            <a:r>
              <a:rPr lang="en-GB" sz="1800" b="1" dirty="0">
                <a:latin typeface="Calibri" panose="020F0502020204030204" pitchFamily="34" charset="0"/>
              </a:rPr>
              <a:t>run()</a:t>
            </a:r>
            <a:r>
              <a:rPr lang="en-GB" sz="1800" dirty="0">
                <a:latin typeface="Calibri" panose="020F0502020204030204" pitchFamily="34" charset="0"/>
              </a:rPr>
              <a:t> method</a:t>
            </a:r>
            <a:r>
              <a:rPr lang="en-GB" sz="1800" dirty="0" smtClean="0">
                <a:latin typeface="Calibri" panose="020F0502020204030204" pitchFamily="34" charset="0"/>
              </a:rPr>
              <a:t>.</a:t>
            </a: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 An individual thread dies when execution falls of the end of the </a:t>
            </a:r>
            <a:r>
              <a:rPr lang="en-GB" sz="1800" b="1" dirty="0">
                <a:latin typeface="Calibri" panose="020F0502020204030204" pitchFamily="34" charset="0"/>
              </a:rPr>
              <a:t>run()</a:t>
            </a:r>
            <a:r>
              <a:rPr lang="en-GB" sz="1800" dirty="0">
                <a:latin typeface="Calibri" panose="020F0502020204030204" pitchFamily="34" charset="0"/>
              </a:rPr>
              <a:t> or otherwise leaves the method (return statement or an exception). 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 A thread can be killed by using the </a:t>
            </a:r>
            <a:r>
              <a:rPr lang="en-GB" sz="1800" b="1" dirty="0">
                <a:latin typeface="Calibri" panose="020F0502020204030204" pitchFamily="34" charset="0"/>
              </a:rPr>
              <a:t>stop()</a:t>
            </a:r>
            <a:r>
              <a:rPr lang="en-GB" sz="1800" dirty="0">
                <a:latin typeface="Calibri" panose="020F0502020204030204" pitchFamily="34" charset="0"/>
              </a:rPr>
              <a:t> method</a:t>
            </a:r>
            <a:r>
              <a:rPr lang="en-GB" sz="1800" dirty="0" smtClean="0">
                <a:latin typeface="Calibri" panose="020F0502020204030204" pitchFamily="34" charset="0"/>
              </a:rPr>
              <a:t>.</a:t>
            </a:r>
            <a:endParaRPr lang="en-GB" sz="1800" b="1" dirty="0" smtClean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GB" sz="1800" b="1" dirty="0" err="1" smtClean="0">
                <a:latin typeface="Calibri" panose="020F0502020204030204" pitchFamily="34" charset="0"/>
              </a:rPr>
              <a:t>Thread.sleep</a:t>
            </a:r>
            <a:r>
              <a:rPr lang="en-GB" sz="1800" dirty="0" smtClean="0">
                <a:latin typeface="Calibri" panose="020F0502020204030204" pitchFamily="34" charset="0"/>
              </a:rPr>
              <a:t> </a:t>
            </a:r>
            <a:r>
              <a:rPr lang="en-GB" sz="1800" dirty="0">
                <a:latin typeface="Calibri" panose="020F0502020204030204" pitchFamily="34" charset="0"/>
              </a:rPr>
              <a:t>causes the current thread to suspend execution for a specified period</a:t>
            </a:r>
            <a:r>
              <a:rPr lang="en-GB" sz="1800" dirty="0" smtClean="0">
                <a:latin typeface="Calibri" panose="020F0502020204030204" pitchFamily="34" charset="0"/>
              </a:rPr>
              <a:t>. </a:t>
            </a:r>
          </a:p>
          <a:p>
            <a:pPr lvl="1">
              <a:buFont typeface="Wingdings" pitchFamily="2" charset="2"/>
              <a:buChar char="§"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Multithreaded Programming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9</a:t>
            </a:fld>
            <a:endParaRPr lang="en-GB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52120" y="3212976"/>
            <a:ext cx="314874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6000" lvl="2" indent="-36000">
              <a:buNone/>
            </a:pPr>
            <a:r>
              <a:rPr lang="en-GB" sz="1600" u="none" dirty="0" err="1" smtClean="0">
                <a:latin typeface="Calibri" panose="020F0502020204030204" pitchFamily="34" charset="0"/>
              </a:rPr>
              <a:t>Thread.sleep</a:t>
            </a:r>
            <a:r>
              <a:rPr lang="en-GB" sz="1600" u="none" dirty="0" smtClean="0">
                <a:latin typeface="Calibri" panose="020F0502020204030204" pitchFamily="34" charset="0"/>
              </a:rPr>
              <a:t>(4000); //</a:t>
            </a:r>
            <a:r>
              <a:rPr lang="en-GB" sz="1600" u="none" dirty="0" err="1" smtClean="0">
                <a:latin typeface="Calibri" panose="020F0502020204030204" pitchFamily="34" charset="0"/>
              </a:rPr>
              <a:t>mili</a:t>
            </a:r>
            <a:r>
              <a:rPr lang="en-GB" sz="1600" u="none" dirty="0" smtClean="0">
                <a:latin typeface="Calibri" panose="020F0502020204030204" pitchFamily="34" charset="0"/>
              </a:rPr>
              <a:t>-seconds</a:t>
            </a:r>
            <a:endParaRPr lang="en-GB" u="non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4613</TotalTime>
  <Words>1571</Words>
  <Application>Microsoft Office PowerPoint</Application>
  <PresentationFormat>On-screen Show (4:3)</PresentationFormat>
  <Paragraphs>416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Object Oriented Programming in Java   Lecture 3</vt:lpstr>
      <vt:lpstr>Outline</vt:lpstr>
      <vt:lpstr>Exceptions Processing</vt:lpstr>
      <vt:lpstr>Exception Processing</vt:lpstr>
      <vt:lpstr>Exception Processing</vt:lpstr>
      <vt:lpstr>Exception Processing</vt:lpstr>
      <vt:lpstr>Multithreaded Programming</vt:lpstr>
      <vt:lpstr>Multithreaded Programming</vt:lpstr>
      <vt:lpstr>Multithreaded Programming</vt:lpstr>
      <vt:lpstr>Multithreaded Programming</vt:lpstr>
      <vt:lpstr>Multithreaded Programming</vt:lpstr>
      <vt:lpstr>Multithreaded Programming</vt:lpstr>
      <vt:lpstr>Multithreaded Programming</vt:lpstr>
      <vt:lpstr>Multithreaded Programming</vt:lpstr>
      <vt:lpstr>Input / Output in Java</vt:lpstr>
      <vt:lpstr>Input / Output in Java</vt:lpstr>
      <vt:lpstr>Input / Output in Java</vt:lpstr>
      <vt:lpstr>Input / Output in Java</vt:lpstr>
      <vt:lpstr>Input / Output in Java</vt:lpstr>
      <vt:lpstr>Input / Output in Java</vt:lpstr>
      <vt:lpstr>Input / Output in Java</vt:lpstr>
    </vt:vector>
  </TitlesOfParts>
  <Company>Nottingham Trent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Akhlaghinia, Mohammad</dc:creator>
  <cp:lastModifiedBy>Akhlaghinia, Mohammad</cp:lastModifiedBy>
  <cp:revision>235</cp:revision>
  <cp:lastPrinted>2013-09-16T16:15:20Z</cp:lastPrinted>
  <dcterms:created xsi:type="dcterms:W3CDTF">2013-09-15T16:11:25Z</dcterms:created>
  <dcterms:modified xsi:type="dcterms:W3CDTF">2013-11-26T20:04:55Z</dcterms:modified>
</cp:coreProperties>
</file>