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172" autoAdjust="0"/>
  </p:normalViewPr>
  <p:slideViewPr>
    <p:cSldViewPr>
      <p:cViewPr varScale="1">
        <p:scale>
          <a:sx n="77" d="100"/>
          <a:sy n="77" d="100"/>
        </p:scale>
        <p:origin x="-1241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ACD24-E420-4DD2-85B2-461B9FC856C9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99918-D63A-4834-B15D-0B469D686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5830-2024-4A74-B116-53A8EB2DAB99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2FE70-0F68-46C5-AD69-C855E0008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2FE70-0F68-46C5-AD69-C855E0008D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11E3A-8D16-4209-933B-20981C4C12F6}" type="datetime1">
              <a:rPr lang="en-GB" smtClean="0"/>
              <a:t>01/12/2013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C6BE2-BED3-40F3-845A-24F23C313958}" type="datetime1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AB835-C3BB-4B87-BBF4-7AE71770314E}" type="datetime1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7BF5-2638-4DD9-8D00-3BCEADDE1BFC}" type="datetime1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8D9E0-66CC-4F02-9C3E-2CB03C2F866D}" type="datetime1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63E7-6229-42BC-9232-97C3B04D7853}" type="datetime1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D947D-1D10-4E37-86B7-70D3BF184195}" type="datetime1">
              <a:rPr lang="en-GB" smtClean="0"/>
              <a:t>01/12/2013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9059C-7D32-46DA-860B-60992870DEA1}" type="datetime1">
              <a:rPr lang="en-GB" smtClean="0"/>
              <a:t>01/12/2013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39C6F-B206-46E7-BA49-8A9794F1DA02}" type="datetime1">
              <a:rPr lang="en-GB" smtClean="0"/>
              <a:t>01/12/2013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B6EF81-3B04-4F54-9ECF-B1F3107996DB}" type="datetime1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7466E5-F549-49CC-BE36-80AA94327003}" type="datetime1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049F58-0B76-4C34-AAC3-CFF0F2754E52}" type="datetime1">
              <a:rPr lang="en-GB" smtClean="0"/>
              <a:t>01/12/2013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3200" dirty="0" smtClean="0">
                <a:latin typeface="Calibri" panose="020F0502020204030204" pitchFamily="34" charset="0"/>
              </a:rPr>
              <a:t>Object Oriented Programming in Java </a:t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</a:rPr>
              <a:t/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Lecture 4</a:t>
            </a:r>
            <a:endParaRPr lang="en-GB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46890"/>
            <a:ext cx="7486600" cy="1238294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smtClean="0">
                <a:latin typeface="Calibri" panose="020F0502020204030204" pitchFamily="34" charset="0"/>
              </a:rPr>
              <a:t>Java GUI and Internet</a:t>
            </a:r>
            <a:endParaRPr lang="en-GB" sz="2400" b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Swing – Java GUI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10</a:t>
            </a:fld>
            <a:endParaRPr lang="en-GB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14977" y="3718195"/>
            <a:ext cx="1167330" cy="324647"/>
          </a:xfrm>
          <a:prstGeom prst="rect">
            <a:avLst/>
          </a:prstGeom>
          <a:solidFill>
            <a:srgbClr val="CCECFF"/>
          </a:solidFill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b="1">
                <a:solidFill>
                  <a:schemeClr val="tx1"/>
                </a:solidFill>
                <a:latin typeface="Calibri" panose="020F0502020204030204" pitchFamily="34" charset="0"/>
              </a:rPr>
              <a:t>ntu</a:t>
            </a:r>
          </a:p>
        </p:txBody>
      </p:sp>
      <p:sp>
        <p:nvSpPr>
          <p:cNvPr id="6" name="AutoShape 33"/>
          <p:cNvSpPr>
            <a:spLocks/>
          </p:cNvSpPr>
          <p:nvPr/>
        </p:nvSpPr>
        <p:spPr bwMode="auto">
          <a:xfrm flipH="1">
            <a:off x="1635420" y="2612345"/>
            <a:ext cx="1424412" cy="565109"/>
          </a:xfrm>
          <a:prstGeom prst="accentBorderCallout2">
            <a:avLst>
              <a:gd name="adj1" fmla="val 22708"/>
              <a:gd name="adj2" fmla="val -5458"/>
              <a:gd name="adj3" fmla="val 22708"/>
              <a:gd name="adj4" fmla="val -46935"/>
              <a:gd name="adj5" fmla="val 115769"/>
              <a:gd name="adj6" fmla="val -72389"/>
            </a:avLst>
          </a:prstGeom>
          <a:solidFill>
            <a:srgbClr val="FFFF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UK Academic Domain</a:t>
            </a:r>
          </a:p>
        </p:txBody>
      </p:sp>
      <p:sp>
        <p:nvSpPr>
          <p:cNvPr id="7" name="AutoShape 34"/>
          <p:cNvSpPr>
            <a:spLocks/>
          </p:cNvSpPr>
          <p:nvPr/>
        </p:nvSpPr>
        <p:spPr bwMode="auto">
          <a:xfrm flipH="1">
            <a:off x="573658" y="3971920"/>
            <a:ext cx="1708397" cy="537200"/>
          </a:xfrm>
          <a:prstGeom prst="accentBorderCallout2">
            <a:avLst>
              <a:gd name="adj1" fmla="val 22014"/>
              <a:gd name="adj2" fmla="val -4546"/>
              <a:gd name="adj3" fmla="val 22014"/>
              <a:gd name="adj4" fmla="val -20741"/>
              <a:gd name="adj5" fmla="val -11009"/>
              <a:gd name="adj6" fmla="val -41574"/>
            </a:avLst>
          </a:prstGeom>
          <a:solidFill>
            <a:srgbClr val="FFFF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Nottingham Trent University Domain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537405" y="1850757"/>
            <a:ext cx="3235939" cy="1190372"/>
            <a:chOff x="3899" y="1440"/>
            <a:chExt cx="2165" cy="990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3939" y="1710"/>
              <a:ext cx="564" cy="343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95" y="2160"/>
              <a:ext cx="488" cy="2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com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576" y="2070"/>
              <a:ext cx="488" cy="27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edu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795" y="1710"/>
              <a:ext cx="195" cy="450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088" y="1710"/>
              <a:ext cx="586" cy="360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3899" y="1440"/>
              <a:ext cx="1557" cy="2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World Wide Web</a:t>
              </a: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3868162" y="3177454"/>
            <a:ext cx="3325619" cy="871738"/>
            <a:chOff x="2844" y="2340"/>
            <a:chExt cx="2225" cy="72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0" y="2340"/>
              <a:ext cx="585" cy="2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ac</a:t>
              </a:r>
            </a:p>
          </p:txBody>
        </p: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2844" y="2610"/>
              <a:ext cx="2225" cy="455"/>
              <a:chOff x="2844" y="2610"/>
              <a:chExt cx="2225" cy="455"/>
            </a:xfrm>
          </p:grpSpPr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844" y="2610"/>
                <a:ext cx="196" cy="181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3332" y="2610"/>
                <a:ext cx="98" cy="181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3430" y="2610"/>
                <a:ext cx="97" cy="181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3527" y="2610"/>
                <a:ext cx="98" cy="181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3391" y="2795"/>
                <a:ext cx="1678" cy="270"/>
              </a:xfrm>
              <a:prstGeom prst="rect">
                <a:avLst/>
              </a:prstGeom>
              <a:solidFill>
                <a:srgbClr val="CCECFF"/>
              </a:solidFill>
              <a:ln w="19050" cap="rnd">
                <a:solidFill>
                  <a:srgbClr val="003399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GB" sz="1600" b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Other Universities in UK</a:t>
                </a:r>
              </a:p>
            </p:txBody>
          </p:sp>
        </p:grpSp>
      </p:grp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4685231" y="2587468"/>
            <a:ext cx="1349678" cy="814023"/>
            <a:chOff x="3436" y="1980"/>
            <a:chExt cx="903" cy="67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3436" y="2250"/>
              <a:ext cx="384" cy="221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754" y="2387"/>
              <a:ext cx="585" cy="2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co</a:t>
              </a: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H="1">
              <a:off x="4016" y="2245"/>
              <a:ext cx="0" cy="136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3820" y="1980"/>
              <a:ext cx="390" cy="2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olidFill>
                    <a:schemeClr val="tx1"/>
                  </a:solidFill>
                  <a:latin typeface="Calibri" panose="020F0502020204030204" pitchFamily="34" charset="0"/>
                </a:rPr>
                <a:t>uk</a:t>
              </a:r>
            </a:p>
          </p:txBody>
        </p:sp>
      </p:grpSp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899592" y="1268760"/>
            <a:ext cx="2034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b="1" dirty="0">
                <a:latin typeface="Calibri" panose="020F0502020204030204" pitchFamily="34" charset="0"/>
              </a:rPr>
              <a:t>www.ntu.ac.uk</a:t>
            </a:r>
          </a:p>
        </p:txBody>
      </p:sp>
    </p:spTree>
    <p:extLst>
      <p:ext uri="{BB962C8B-B14F-4D97-AF65-F5344CB8AC3E}">
        <p14:creationId xmlns:p14="http://schemas.microsoft.com/office/powerpoint/2010/main" val="24163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Processing Internet Addresses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The </a:t>
            </a:r>
            <a:r>
              <a:rPr lang="en-GB" sz="1800" b="1" i="1" dirty="0" err="1">
                <a:latin typeface="Calibri" panose="020F0502020204030204" pitchFamily="34" charset="0"/>
                <a:sym typeface="Wingdings" pitchFamily="2" charset="2"/>
              </a:rPr>
              <a:t>java.net.InetAddress</a:t>
            </a: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class represents an Internet </a:t>
            </a:r>
            <a:r>
              <a:rPr lang="en-GB" sz="1800" dirty="0" smtClean="0">
                <a:latin typeface="Calibri" panose="020F0502020204030204" pitchFamily="34" charset="0"/>
                <a:sym typeface="Wingdings" pitchFamily="2" charset="2"/>
              </a:rPr>
              <a:t>Address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Creating New </a:t>
            </a:r>
            <a:r>
              <a:rPr lang="en-GB" sz="1800" dirty="0" err="1">
                <a:latin typeface="Calibri" panose="020F0502020204030204" pitchFamily="34" charset="0"/>
                <a:sym typeface="Wingdings" pitchFamily="2" charset="2"/>
              </a:rPr>
              <a:t>InetAddress</a:t>
            </a: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Objects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 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InetAddress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addr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getByName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(String hostname)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 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InetAddress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[]	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getAllByName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(String hostname)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 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InetAddress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getLocalHost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11</a:t>
            </a:fld>
            <a:endParaRPr lang="en-GB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67544" y="1642492"/>
            <a:ext cx="4765675" cy="1714500"/>
            <a:chOff x="858" y="672"/>
            <a:chExt cx="3002" cy="108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58" y="984"/>
              <a:ext cx="1611" cy="76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b="1">
                  <a:solidFill>
                    <a:schemeClr val="tx1"/>
                  </a:solidFill>
                  <a:latin typeface="Calibri" panose="020F0502020204030204" pitchFamily="34" charset="0"/>
                </a:rPr>
                <a:t>hostName</a:t>
              </a:r>
              <a:endParaRPr lang="en-GB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>
                  <a:solidFill>
                    <a:schemeClr val="tx1"/>
                  </a:solidFill>
                  <a:latin typeface="Calibri" panose="020F0502020204030204" pitchFamily="34" charset="0"/>
                </a:rPr>
                <a:t>(String)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>
                  <a:latin typeface="Calibri" panose="020F0502020204030204" pitchFamily="34" charset="0"/>
                  <a:sym typeface="Wingdings" pitchFamily="2" charset="2"/>
                </a:rPr>
                <a:t>pca2.doc.ntu.ac.uk</a:t>
              </a:r>
              <a:endParaRPr lang="en-GB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768" y="948"/>
              <a:ext cx="1092" cy="62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address</a:t>
              </a:r>
              <a:endParaRPr lang="en-GB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dirty="0">
                  <a:solidFill>
                    <a:schemeClr val="tx1"/>
                  </a:solidFill>
                  <a:latin typeface="Calibri" panose="020F0502020204030204" pitchFamily="34" charset="0"/>
                </a:rPr>
                <a:t>(</a:t>
              </a:r>
              <a:r>
                <a:rPr lang="en-GB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int</a:t>
              </a:r>
              <a:r>
                <a:rPr lang="en-GB" dirty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dirty="0">
                  <a:latin typeface="Calibri" panose="020F0502020204030204" pitchFamily="34" charset="0"/>
                  <a:sym typeface="Wingdings" pitchFamily="2" charset="2"/>
                </a:rPr>
                <a:t>152.71.58.2</a:t>
              </a:r>
              <a:endParaRPr lang="en-GB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819" y="672"/>
              <a:ext cx="31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287" y="672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950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838994"/>
            <a:ext cx="7632848" cy="4894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//printing the Internet addresses of the web server and the local host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import java.net.*;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sz="5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class doc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public static void main (String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args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[])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try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InetAddress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address1 =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InetAddress.</a:t>
            </a:r>
            <a:r>
              <a:rPr lang="en-GB" b="1" dirty="0" err="1">
                <a:solidFill>
                  <a:srgbClr val="990033"/>
                </a:solidFill>
                <a:latin typeface="Calibri" panose="020F0502020204030204" pitchFamily="34" charset="0"/>
              </a:rPr>
              <a:t>getByName</a:t>
            </a:r>
            <a:r>
              <a:rPr lang="en-GB" b="1" dirty="0">
                <a:solidFill>
                  <a:srgbClr val="990033"/>
                </a:solidFill>
                <a:latin typeface="Calibri" panose="020F0502020204030204" pitchFamily="34" charset="0"/>
              </a:rPr>
              <a:t>(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"www.doc.ntu.ac.uk"</a:t>
            </a:r>
            <a:r>
              <a:rPr lang="en-GB" b="1" dirty="0">
                <a:solidFill>
                  <a:srgbClr val="990033"/>
                </a:solidFill>
                <a:latin typeface="Calibri" panose="020F0502020204030204" pitchFamily="34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InetAddress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address2 =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InetAddress.</a:t>
            </a:r>
            <a:r>
              <a:rPr lang="en-GB" b="1" dirty="0" err="1">
                <a:solidFill>
                  <a:srgbClr val="990033"/>
                </a:solidFill>
                <a:latin typeface="Calibri" panose="020F0502020204030204" pitchFamily="34" charset="0"/>
              </a:rPr>
              <a:t>getLocalHost</a:t>
            </a:r>
            <a:r>
              <a:rPr lang="en-GB" b="1" dirty="0">
                <a:solidFill>
                  <a:srgbClr val="990033"/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(“Web Server: “ + address1);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(“My PC: “ + address2 );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catch 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UnknownHostException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e)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("Could not find Departmental Web Server");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3968" y="5816180"/>
            <a:ext cx="4108401" cy="9971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D:\&gt; java doc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Web Server: www.doc.ntu.ac.uk/152.71.57.110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My PC: pca2/152.71.58.2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576" y="2900597"/>
            <a:ext cx="6840537" cy="276995"/>
          </a:xfrm>
          <a:prstGeom prst="rect">
            <a:avLst/>
          </a:prstGeom>
          <a:solidFill>
            <a:srgbClr val="0000FF">
              <a:alpha val="7059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 anchor="ctr">
            <a:spAutoFit/>
          </a:bodyPr>
          <a:lstStyle/>
          <a:p>
            <a:endParaRPr lang="en-GB" sz="12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1576" y="3212976"/>
            <a:ext cx="5054600" cy="276995"/>
          </a:xfrm>
          <a:prstGeom prst="rect">
            <a:avLst/>
          </a:prstGeom>
          <a:solidFill>
            <a:srgbClr val="0000FF">
              <a:alpha val="7059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 anchor="ctr">
            <a:spAutoFit/>
          </a:bodyPr>
          <a:lstStyle/>
          <a:p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URL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- locating a </a:t>
            </a:r>
            <a:r>
              <a:rPr lang="en-GB" sz="2000" i="1" dirty="0">
                <a:latin typeface="Calibri" panose="020F0502020204030204" pitchFamily="34" charset="0"/>
                <a:sym typeface="Wingdings" pitchFamily="2" charset="2"/>
              </a:rPr>
              <a:t>resource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on the Internet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GB" sz="1200" dirty="0"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In Java, java.net.URL -  is the class representing URL objects, and has the following </a:t>
            </a:r>
            <a:r>
              <a:rPr lang="en-GB" sz="2000" i="1" dirty="0">
                <a:latin typeface="Calibri" panose="020F0502020204030204" pitchFamily="34" charset="0"/>
                <a:sym typeface="Wingdings" pitchFamily="2" charset="2"/>
              </a:rPr>
              <a:t>main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fields: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String protocol 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    -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the protocol used to access the 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String host       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    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- name of the 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</a:t>
            </a:r>
            <a:r>
              <a:rPr lang="en-GB" sz="20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 port          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    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- connection to the protocol 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String file        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      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- location of a file on server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13</a:t>
            </a:fld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8125" y="4378327"/>
            <a:ext cx="6704803" cy="1135063"/>
            <a:chOff x="1214" y="2160"/>
            <a:chExt cx="3900" cy="71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214" y="2352"/>
              <a:ext cx="309" cy="523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file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Ftp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http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64" y="2429"/>
              <a:ext cx="622" cy="372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DNS 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IP address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2429"/>
              <a:ext cx="470" cy="36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“80” by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>
                  <a:solidFill>
                    <a:schemeClr val="tx1"/>
                  </a:solidFill>
                  <a:latin typeface="Calibri" panose="020F0502020204030204" pitchFamily="34" charset="0"/>
                </a:rPr>
                <a:t>default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95" y="2429"/>
              <a:ext cx="619" cy="36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 dirty="0">
                  <a:solidFill>
                    <a:schemeClr val="tx1"/>
                  </a:solidFill>
                  <a:latin typeface="Calibri" panose="020F0502020204030204" pitchFamily="34" charset="0"/>
                </a:rPr>
                <a:t>index.html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i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by default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440" y="2160"/>
              <a:ext cx="192" cy="14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448" y="2160"/>
              <a:ext cx="144" cy="2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216" y="2160"/>
              <a:ext cx="96" cy="2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416" y="2160"/>
              <a:ext cx="384" cy="2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1560" y="3725863"/>
            <a:ext cx="8499475" cy="57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</a:rPr>
              <a:t>protocol://hostname[:port]/path/filename#section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58988" y="5943600"/>
            <a:ext cx="5185965" cy="2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>
            <a:spAutoFit/>
          </a:bodyPr>
          <a:lstStyle>
            <a:lvl1pPr marL="457200" defTabSz="912813"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defTabSz="912813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defTabSz="912813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defTabSz="912813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defTabSz="912813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GB" sz="1600">
                <a:solidFill>
                  <a:srgbClr val="CC3300"/>
                </a:solidFill>
                <a:latin typeface="Calibri" panose="020F0502020204030204" pitchFamily="34" charset="0"/>
              </a:rPr>
              <a:t>http://java.sun.com/products/jdk/1.2/docs/</a:t>
            </a:r>
            <a:r>
              <a:rPr lang="en-GB" sz="1600" i="1">
                <a:solidFill>
                  <a:srgbClr val="C0C0C0"/>
                </a:solidFill>
                <a:latin typeface="Calibri" panose="020F0502020204030204" pitchFamily="34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719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  <a:sym typeface="Wingdings" pitchFamily="2" charset="2"/>
              </a:rPr>
              <a:t>Constructors are used to create new URL objects.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9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1900" dirty="0" smtClean="0">
                <a:latin typeface="Calibri" panose="020F0502020204030204" pitchFamily="34" charset="0"/>
                <a:sym typeface="Wingdings" pitchFamily="2" charset="2"/>
              </a:rPr>
              <a:t>Constructors </a:t>
            </a:r>
            <a:r>
              <a:rPr lang="en-GB" sz="1900" dirty="0">
                <a:latin typeface="Calibri" panose="020F0502020204030204" pitchFamily="34" charset="0"/>
                <a:sym typeface="Wingdings" pitchFamily="2" charset="2"/>
              </a:rPr>
              <a:t>throw   </a:t>
            </a:r>
            <a:r>
              <a:rPr lang="en-GB" sz="1900" dirty="0" err="1">
                <a:latin typeface="Calibri" panose="020F0502020204030204" pitchFamily="34" charset="0"/>
                <a:sym typeface="Wingdings" pitchFamily="2" charset="2"/>
              </a:rPr>
              <a:t>MalformedURLException</a:t>
            </a:r>
            <a:r>
              <a:rPr lang="en-GB" sz="1900" dirty="0">
                <a:latin typeface="Calibri" panose="020F0502020204030204" pitchFamily="34" charset="0"/>
                <a:sym typeface="Wingdings" pitchFamily="2" charset="2"/>
              </a:rPr>
              <a:t>   if the URL protocol is not supported.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GB" sz="19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1900" dirty="0" smtClean="0">
                <a:latin typeface="Calibri" panose="020F0502020204030204" pitchFamily="34" charset="0"/>
                <a:sym typeface="Wingdings" pitchFamily="2" charset="2"/>
              </a:rPr>
              <a:t>The </a:t>
            </a:r>
            <a:r>
              <a:rPr lang="en-GB" sz="1900" dirty="0">
                <a:latin typeface="Calibri" panose="020F0502020204030204" pitchFamily="34" charset="0"/>
                <a:sym typeface="Wingdings" pitchFamily="2" charset="2"/>
              </a:rPr>
              <a:t>simplest constructor creates a URL object from a String that represents the URL address:</a:t>
            </a:r>
            <a:endParaRPr lang="en-GB" sz="19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           Public 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URL(String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url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) throws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MalformedURLExeption</a:t>
            </a: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 lvl="1" algn="just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900" dirty="0">
                <a:latin typeface="Calibri" panose="020F0502020204030204" pitchFamily="34" charset="0"/>
              </a:rPr>
              <a:t> The department of computing URL can be created as follows: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           URL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new URL(“http://www.doc.ntu.ac.uk/”);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dirty="0" smtClean="0">
                <a:latin typeface="Calibri" panose="020F0502020204030204" pitchFamily="34" charset="0"/>
              </a:rPr>
              <a:t>Building </a:t>
            </a:r>
            <a:r>
              <a:rPr lang="en-GB" sz="2200" i="1" dirty="0">
                <a:latin typeface="Calibri" panose="020F0502020204030204" pitchFamily="34" charset="0"/>
              </a:rPr>
              <a:t>relative </a:t>
            </a:r>
            <a:r>
              <a:rPr lang="en-GB" sz="2200" dirty="0">
                <a:latin typeface="Calibri" panose="020F0502020204030204" pitchFamily="34" charset="0"/>
              </a:rPr>
              <a:t>URLs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           URL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new URL(“http://www.doc.ntu.ac.uk/”);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           URL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compResearch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new URL(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, “reseach.html”);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           URL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compStaff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new URL(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, “people.html”);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sym typeface="Wingdings" pitchFamily="2" charset="2"/>
              </a:rPr>
              <a:t>Parsing </a:t>
            </a:r>
            <a:r>
              <a:rPr lang="en-GB" sz="2800" dirty="0" smtClean="0">
                <a:latin typeface="Calibri" panose="020F0502020204030204" pitchFamily="34" charset="0"/>
                <a:sym typeface="Wingdings" pitchFamily="2" charset="2"/>
              </a:rPr>
              <a:t>URL</a:t>
            </a:r>
            <a:endParaRPr lang="en-GB" sz="1000" dirty="0">
              <a:latin typeface="Calibri" panose="020F0502020204030204" pitchFamily="34" charset="0"/>
              <a:sym typeface="Wingdings" pitchFamily="2" charset="2"/>
            </a:endParaRPr>
          </a:p>
          <a:p>
            <a:pPr marL="708660" lvl="1" indent="-3429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Information </a:t>
            </a:r>
            <a:r>
              <a:rPr lang="en-GB" dirty="0">
                <a:latin typeface="Calibri" panose="020F0502020204030204" pitchFamily="34" charset="0"/>
              </a:rPr>
              <a:t>about the URL fields can be obtained with the URL class query methods.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</a:t>
            </a:r>
            <a:r>
              <a:rPr lang="en-GB" sz="2000" dirty="0" err="1" smtClean="0">
                <a:solidFill>
                  <a:srgbClr val="990000"/>
                </a:solidFill>
                <a:latin typeface="Calibri" panose="020F0502020204030204" pitchFamily="34" charset="0"/>
              </a:rPr>
              <a:t>getProtocol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(),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getHost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,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getPort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(),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getFile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(),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getRef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    </a:t>
            </a:r>
            <a:r>
              <a:rPr lang="en-GB" dirty="0" smtClean="0">
                <a:latin typeface="Calibri" panose="020F0502020204030204" pitchFamily="34" charset="0"/>
              </a:rPr>
              <a:t>To </a:t>
            </a:r>
            <a:r>
              <a:rPr lang="en-GB" dirty="0">
                <a:latin typeface="Calibri" panose="020F0502020204030204" pitchFamily="34" charset="0"/>
              </a:rPr>
              <a:t>acquire the protocol used for browsing the </a:t>
            </a:r>
            <a:r>
              <a:rPr lang="en-GB" dirty="0" err="1">
                <a:latin typeface="Calibri" panose="020F0502020204030204" pitchFamily="34" charset="0"/>
              </a:rPr>
              <a:t>DoC</a:t>
            </a:r>
            <a:r>
              <a:rPr lang="en-GB" dirty="0">
                <a:latin typeface="Calibri" panose="020F0502020204030204" pitchFamily="34" charset="0"/>
              </a:rPr>
              <a:t> page: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URL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new URL(“http://www.doc.ntu.ac.uk/index.html”);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String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docProtocol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=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compDept.getProtocol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sz="2000" dirty="0">
              <a:solidFill>
                <a:srgbClr val="990000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sz="1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800" dirty="0">
                <a:latin typeface="Calibri" panose="020F0502020204030204" pitchFamily="34" charset="0"/>
                <a:sym typeface="Wingdings" pitchFamily="2" charset="2"/>
              </a:rPr>
              <a:t>Retrieving Data from a URL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2100" dirty="0" smtClean="0">
                <a:latin typeface="Calibri" panose="020F0502020204030204" pitchFamily="34" charset="0"/>
              </a:rPr>
              <a:t>The </a:t>
            </a:r>
            <a:r>
              <a:rPr lang="en-GB" sz="2100" dirty="0">
                <a:latin typeface="Calibri" panose="020F0502020204030204" pitchFamily="34" charset="0"/>
              </a:rPr>
              <a:t>java.net.URL class has three methods to retrieve data for a URL: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public 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final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InputSteam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openstream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 throws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IOException</a:t>
            </a: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public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URLConnection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openConnection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 throws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IOException</a:t>
            </a: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sz="20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                public 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final Object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getContent</a:t>
            </a:r>
            <a:r>
              <a:rPr lang="en-GB" sz="2000" dirty="0">
                <a:solidFill>
                  <a:srgbClr val="990000"/>
                </a:solidFill>
                <a:latin typeface="Calibri" panose="020F0502020204030204" pitchFamily="34" charset="0"/>
              </a:rPr>
              <a:t>() throws </a:t>
            </a:r>
            <a:r>
              <a:rPr lang="en-GB" sz="2000" dirty="0" err="1">
                <a:solidFill>
                  <a:srgbClr val="990000"/>
                </a:solidFill>
                <a:latin typeface="Calibri" panose="020F0502020204030204" pitchFamily="34" charset="0"/>
              </a:rPr>
              <a:t>IOException</a:t>
            </a:r>
            <a:endParaRPr lang="en-GB" sz="2000" dirty="0">
              <a:solidFill>
                <a:srgbClr val="99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16</a:t>
            </a:fld>
            <a:endParaRPr lang="en-GB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79712" y="789667"/>
            <a:ext cx="6244679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i="1" dirty="0">
                <a:solidFill>
                  <a:schemeClr val="accent2"/>
                </a:solidFill>
                <a:latin typeface="Calibri" panose="020F0502020204030204" pitchFamily="34" charset="0"/>
              </a:rPr>
              <a:t>// reading directly from a URL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import java.net.*;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import java.io.*;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class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OpenStreamTest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public static void main(String[]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args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try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URL </a:t>
            </a:r>
            <a:r>
              <a:rPr lang="en-GB" sz="1600" b="1" dirty="0" err="1">
                <a:solidFill>
                  <a:srgbClr val="CC3300"/>
                </a:solidFill>
                <a:latin typeface="Calibri" panose="020F0502020204030204" pitchFamily="34" charset="0"/>
              </a:rPr>
              <a:t>compDept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= new URL("http://www.doc.ntu.ac.uk/");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DataInputStream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Calibri" panose="020F0502020204030204" pitchFamily="34" charset="0"/>
              </a:rPr>
              <a:t>ins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  new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DataInputStream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GB" sz="1600" b="1" dirty="0" err="1">
                <a:solidFill>
                  <a:srgbClr val="CC3300"/>
                </a:solidFill>
                <a:latin typeface="Calibri" panose="020F0502020204030204" pitchFamily="34" charset="0"/>
              </a:rPr>
              <a:t>compDept.</a:t>
            </a:r>
            <a:r>
              <a:rPr lang="en-GB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openStream</a:t>
            </a: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()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String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inString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while ((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inString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GB" sz="1600" b="1" dirty="0" err="1">
                <a:solidFill>
                  <a:schemeClr val="accent2"/>
                </a:solidFill>
                <a:latin typeface="Calibri" panose="020F0502020204030204" pitchFamily="34" charset="0"/>
              </a:rPr>
              <a:t>ins.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readLine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()) != null)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inString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}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</a:t>
            </a:r>
            <a:r>
              <a:rPr lang="en-GB" sz="1600" b="1" dirty="0" err="1">
                <a:solidFill>
                  <a:schemeClr val="accent2"/>
                </a:solidFill>
                <a:latin typeface="Calibri" panose="020F0502020204030204" pitchFamily="34" charset="0"/>
              </a:rPr>
              <a:t>ins.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close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} catch (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MalformedURLException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me)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("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MalformedURLException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: " + me);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} catch (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IOException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ioe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("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IOException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: " + 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ioe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  }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  }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88024" y="2884496"/>
            <a:ext cx="2431046" cy="338550"/>
          </a:xfrm>
          <a:prstGeom prst="rect">
            <a:avLst/>
          </a:prstGeom>
          <a:solidFill>
            <a:srgbClr val="0000FF">
              <a:alpha val="7059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 anchor="ctr">
            <a:spAutoFit/>
          </a:bodyPr>
          <a:lstStyle/>
          <a:p>
            <a:endParaRPr lang="en-GB" sz="160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39752" y="2348880"/>
            <a:ext cx="4951326" cy="338550"/>
          </a:xfrm>
          <a:prstGeom prst="rect">
            <a:avLst/>
          </a:prstGeom>
          <a:solidFill>
            <a:srgbClr val="0000FF">
              <a:alpha val="7059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 anchor="ctr">
            <a:spAutoFit/>
          </a:bodyPr>
          <a:lstStyle/>
          <a:p>
            <a:endParaRPr lang="en-GB" sz="160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07904" y="3411546"/>
            <a:ext cx="1426476" cy="338550"/>
          </a:xfrm>
          <a:prstGeom prst="rect">
            <a:avLst/>
          </a:prstGeom>
          <a:solidFill>
            <a:srgbClr val="0000FF">
              <a:alpha val="7059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 anchor="ctr">
            <a:spAutoFit/>
          </a:bodyPr>
          <a:lstStyle/>
          <a:p>
            <a:endParaRPr lang="en-GB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</a:rPr>
              <a:t>OpenStreamTest</a:t>
            </a:r>
            <a:r>
              <a:rPr lang="en-GB" sz="2200" dirty="0">
                <a:latin typeface="Calibri" panose="020F0502020204030204" pitchFamily="34" charset="0"/>
              </a:rPr>
              <a:t> </a:t>
            </a:r>
            <a:r>
              <a:rPr lang="en-GB" sz="2200" dirty="0">
                <a:latin typeface="Calibri" panose="020F0502020204030204" pitchFamily="34" charset="0"/>
                <a:sym typeface="Wingdings" pitchFamily="2" charset="2"/>
              </a:rPr>
              <a:t>output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/>
                <a:latin typeface="Calibri" panose="020F0502020204030204" pitchFamily="34" charset="0"/>
              </a:rPr>
              <a:t>Accessing Internet Resources</a:t>
            </a:r>
            <a:endParaRPr lang="en-GB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17</a:t>
            </a:fld>
            <a:endParaRPr lang="en-GB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0800" y="1516079"/>
            <a:ext cx="6419552" cy="443320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&lt;HEAD&gt;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   &lt;META HTTP-EQUIV="Content-Type" CONTENT="text/html; charset=iso-8859-1"&gt;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   &lt;META NAME="GENERATOR" CONTENT="Mozilla/4.0 [en] (WinNT; I) [Netscape]"&gt;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   &lt;TITLE&gt;The Department Of Computing&lt;/TITLE&gt;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&lt;FRAMESET COLS="20%,80%" BORDER="0" </a:t>
            </a:r>
            <a:r>
              <a:rPr lang="en-GB" sz="1400" dirty="0" err="1">
                <a:solidFill>
                  <a:srgbClr val="003399"/>
                </a:solidFill>
                <a:latin typeface="Calibri" panose="020F0502020204030204" pitchFamily="34" charset="0"/>
              </a:rPr>
              <a:t>frameborder</a:t>
            </a: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="NO"&gt;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&lt;FRAME SRC="</a:t>
            </a:r>
            <a:r>
              <a:rPr lang="en-GB" sz="1400" dirty="0" err="1">
                <a:solidFill>
                  <a:srgbClr val="003399"/>
                </a:solidFill>
                <a:latin typeface="Calibri" panose="020F0502020204030204" pitchFamily="34" charset="0"/>
              </a:rPr>
              <a:t>newlook</a:t>
            </a: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/navig.html" NAME="Navigational Frame" SCROLLING=NO&gt;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&lt;FRAME SRC="</a:t>
            </a:r>
            <a:r>
              <a:rPr lang="en-GB" sz="1400" dirty="0" err="1">
                <a:solidFill>
                  <a:srgbClr val="003399"/>
                </a:solidFill>
                <a:latin typeface="Calibri" panose="020F0502020204030204" pitchFamily="34" charset="0"/>
              </a:rPr>
              <a:t>newlook</a:t>
            </a: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/home.html" NAME="Main Frame"&gt;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&lt;NOFRAMES&gt;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&lt;/HEAD&gt;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GB" sz="600" dirty="0">
              <a:solidFill>
                <a:srgbClr val="003399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&lt;CENTER&gt;&lt;IMG SRC="studprof.jpg" HEIGHT=287 WIDTH=393&gt;&lt;/CENTER&gt;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GB" sz="600" dirty="0">
              <a:solidFill>
                <a:srgbClr val="003399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&lt;/NOFRAMES&gt;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&lt;/FRAMESET&gt;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1400" dirty="0">
                <a:solidFill>
                  <a:srgbClr val="003399"/>
                </a:solidFill>
                <a:latin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43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Swing – Java Graphical User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Networked Computers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Internet Addresses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Application Programs and Ports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Internet Domains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Accessing Internet Resources in Java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Processing Internet Addresses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Uniform Resource Locators (URL)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Outline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b="1" dirty="0" smtClean="0">
                <a:latin typeface="Calibri" panose="020F0502020204030204" pitchFamily="34" charset="0"/>
                <a:sym typeface="Wingdings" pitchFamily="2" charset="2"/>
              </a:rPr>
              <a:t>Swing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is the primary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GUI widget toolkit in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Java.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8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It is developed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to provide a more sophisticated set of GUI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than earlier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AWT (Abstract Window Toolkit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Swing is part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of JFC (Java Foundation Class) which includes a group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of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features for building GUI.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Swing can provide buttons, checkboxes, labels, and more advanced controls such as tabbed panel, scroll pane, trees, tables and lists.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Swing is lightweight: its components are not implemented by platform-specific code. Instead they are written entirely in Java and therefore are platform-independent.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                            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 import </a:t>
            </a:r>
            <a:r>
              <a:rPr lang="en-GB" sz="2000" b="1" dirty="0" err="1">
                <a:latin typeface="Calibri" panose="020F0502020204030204" pitchFamily="34" charset="0"/>
                <a:sym typeface="Wingdings" pitchFamily="2" charset="2"/>
              </a:rPr>
              <a:t>javax.swing.Jframe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                              public class url2inet extends </a:t>
            </a:r>
            <a:r>
              <a:rPr lang="en-GB" sz="2000" b="1" dirty="0" err="1">
                <a:latin typeface="Calibri" panose="020F0502020204030204" pitchFamily="34" charset="0"/>
                <a:sym typeface="Wingdings" pitchFamily="2" charset="2"/>
              </a:rPr>
              <a:t>javax.swing.Jframe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;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Swing – Java GUI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Swing – Java GUI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62" y="1666082"/>
            <a:ext cx="53435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999512" y="2235994"/>
            <a:ext cx="68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Label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50300" y="3015457"/>
            <a:ext cx="1014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TextField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500" y="2315369"/>
            <a:ext cx="1098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Separator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5887" y="3120232"/>
            <a:ext cx="68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Label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237" y="4187032"/>
            <a:ext cx="1355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RadioButton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001100" y="4272757"/>
            <a:ext cx="8235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Button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6942237" y="2602707"/>
            <a:ext cx="1008063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5573812" y="3466307"/>
            <a:ext cx="2376488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6942237" y="4690269"/>
            <a:ext cx="1008063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1822550" y="4618832"/>
            <a:ext cx="2598737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1603475" y="2797969"/>
            <a:ext cx="658812" cy="307975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1374875" y="3515519"/>
            <a:ext cx="1747837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4278412" y="1124744"/>
            <a:ext cx="830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>
                <a:latin typeface="Calibri" panose="020F0502020204030204" pitchFamily="34" charset="0"/>
              </a:rPr>
              <a:t>jFrame</a:t>
            </a:r>
          </a:p>
        </p:txBody>
      </p:sp>
    </p:spTree>
    <p:extLst>
      <p:ext uri="{BB962C8B-B14F-4D97-AF65-F5344CB8AC3E}">
        <p14:creationId xmlns:p14="http://schemas.microsoft.com/office/powerpoint/2010/main" val="31901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Computer Network  =  Computers + Network Devices (e.g. Internet Backbone devices, optical fibres, routers, …)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9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Computers connected to the Internet are called </a:t>
            </a:r>
            <a:r>
              <a:rPr lang="en-GB" sz="2300" b="1" dirty="0">
                <a:latin typeface="Calibri" panose="020F0502020204030204" pitchFamily="34" charset="0"/>
                <a:sym typeface="Wingdings" pitchFamily="2" charset="2"/>
              </a:rPr>
              <a:t>hosts. </a:t>
            </a: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They host user applications such as client applications (e.g. the browser, email client application, etc.)/server application (e.g. email servers, databases, web servers, etc.)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Programs/applications on hosts can communicate with each other according to a particular </a:t>
            </a:r>
            <a:r>
              <a:rPr lang="en-US" sz="2300" b="1" dirty="0">
                <a:latin typeface="Calibri" panose="020F0502020204030204" pitchFamily="34" charset="0"/>
                <a:sym typeface="Wingdings" pitchFamily="2" charset="2"/>
              </a:rPr>
              <a:t>protocol</a:t>
            </a: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   html (web)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                     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                                </a:t>
            </a:r>
            <a:r>
              <a:rPr lang="en-US" sz="2300" dirty="0" smtClean="0">
                <a:latin typeface="Calibri" panose="020F0502020204030204" pitchFamily="34" charset="0"/>
                <a:sym typeface="Wingdings" pitchFamily="2" charset="2"/>
              </a:rPr>
              <a:t>ftp  </a:t>
            </a: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(file transfer protocol)    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                </a:t>
            </a:r>
            <a:r>
              <a:rPr lang="en-US" sz="2300" dirty="0" smtClean="0">
                <a:latin typeface="Calibri" panose="020F0502020204030204" pitchFamily="34" charset="0"/>
                <a:sym typeface="Wingdings" pitchFamily="2" charset="2"/>
              </a:rPr>
              <a:t>                               </a:t>
            </a: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pop3/</a:t>
            </a:r>
            <a:r>
              <a:rPr lang="en-US" sz="2300" dirty="0" err="1">
                <a:latin typeface="Calibri" panose="020F0502020204030204" pitchFamily="34" charset="0"/>
                <a:sym typeface="Wingdings" pitchFamily="2" charset="2"/>
              </a:rPr>
              <a:t>smtp</a:t>
            </a: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 (email)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    </a:t>
            </a:r>
            <a:r>
              <a:rPr lang="en-US" sz="2300" dirty="0" smtClean="0">
                <a:latin typeface="Calibri" panose="020F0502020204030204" pitchFamily="34" charset="0"/>
                <a:sym typeface="Wingdings" pitchFamily="2" charset="2"/>
              </a:rPr>
              <a:t>                                           </a:t>
            </a:r>
            <a:r>
              <a:rPr lang="en-US" sz="2300" dirty="0" err="1">
                <a:latin typeface="Calibri" panose="020F0502020204030204" pitchFamily="34" charset="0"/>
                <a:sym typeface="Wingdings" pitchFamily="2" charset="2"/>
              </a:rPr>
              <a:t>ssh</a:t>
            </a:r>
            <a:r>
              <a:rPr lang="en-US" sz="2300" dirty="0">
                <a:latin typeface="Calibri" panose="020F0502020204030204" pitchFamily="34" charset="0"/>
                <a:sym typeface="Wingdings" pitchFamily="2" charset="2"/>
              </a:rPr>
              <a:t> (secure shell</a:t>
            </a:r>
            <a:r>
              <a:rPr lang="en-US" sz="2300" dirty="0" smtClean="0">
                <a:latin typeface="Calibri" panose="020F0502020204030204" pitchFamily="34" charset="0"/>
                <a:sym typeface="Wingdings" pitchFamily="2" charset="2"/>
              </a:rPr>
              <a:t>)</a:t>
            </a:r>
            <a:endParaRPr lang="en-GB" sz="23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Networked Computers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5</a:t>
            </a:fld>
            <a:endParaRPr lang="en-GB"/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97860"/>
            <a:ext cx="4524673" cy="231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6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Every networked machine has a unique identifying number known as 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IP Address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. Internet is the largest IP-based network.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Internet addresses are assigned by the Internet Network 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Information Centre 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en-GB" sz="2000" dirty="0" err="1">
                <a:latin typeface="Calibri" panose="020F0502020204030204" pitchFamily="34" charset="0"/>
                <a:sym typeface="Wingdings" pitchFamily="2" charset="2"/>
              </a:rPr>
              <a:t>InterNIC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Classic Internet addresses are 32-bit numbers that uniquely identify each host.             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0.0.0.0 – 255.255.255.255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8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b="1" dirty="0" err="1">
                <a:latin typeface="Calibri" panose="020F0502020204030204" pitchFamily="34" charset="0"/>
                <a:sym typeface="Wingdings" pitchFamily="2" charset="2"/>
              </a:rPr>
              <a:t>aaaaaaaa.bbbbbbbb.cccccccc.dddddddd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  ~  A.B.C.D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8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Organisations are assigned a block of addresses by the </a:t>
            </a:r>
            <a:r>
              <a:rPr lang="en-GB" sz="2000" dirty="0" err="1">
                <a:latin typeface="Calibri" panose="020F0502020204030204" pitchFamily="34" charset="0"/>
                <a:sym typeface="Wingdings" pitchFamily="2" charset="2"/>
              </a:rPr>
              <a:t>InterNIC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:</a:t>
            </a:r>
          </a:p>
          <a:p>
            <a:pPr marL="109728" indent="0">
              <a:lnSpc>
                <a:spcPct val="100000"/>
              </a:lnSpc>
              <a:spcBef>
                <a:spcPct val="0"/>
              </a:spcBef>
              <a:buNone/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GB" sz="15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000" b="1" dirty="0" smtClean="0">
                <a:latin typeface="Calibri" panose="020F0502020204030204" pitchFamily="34" charset="0"/>
                <a:sym typeface="Wingdings" pitchFamily="2" charset="2"/>
              </a:rPr>
              <a:t>IP Classes</a:t>
            </a:r>
            <a:endParaRPr lang="en-GB" sz="1400" b="1" dirty="0" smtClean="0">
              <a:latin typeface="Calibri" panose="020F0502020204030204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Networked Computers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6</a:t>
            </a:fld>
            <a:endParaRPr lang="en-GB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2267744" y="4869160"/>
            <a:ext cx="1228282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NETWORK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496026" y="4869160"/>
            <a:ext cx="3777495" cy="307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HOST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267744" y="5425281"/>
            <a:ext cx="2636221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NETWORK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4912419" y="5425281"/>
            <a:ext cx="2379785" cy="307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HOST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267744" y="5929337"/>
            <a:ext cx="3834787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NETWORK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102531" y="5929337"/>
            <a:ext cx="1181666" cy="307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400" b="1" dirty="0">
                <a:solidFill>
                  <a:schemeClr val="tx1"/>
                </a:solidFill>
                <a:latin typeface="Helvetica (PCL6)" pitchFamily="34" charset="0"/>
              </a:rPr>
              <a:t>HOST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Line 58"/>
          <p:cNvSpPr>
            <a:spLocks noChangeShapeType="1"/>
          </p:cNvSpPr>
          <p:nvPr/>
        </p:nvSpPr>
        <p:spPr bwMode="auto">
          <a:xfrm>
            <a:off x="2275439" y="4488160"/>
            <a:ext cx="4960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>
            <a:off x="2267744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7236296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4716016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3491880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6084168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2545905" y="4344144"/>
            <a:ext cx="729951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1" i="1" dirty="0">
                <a:solidFill>
                  <a:schemeClr val="tx1"/>
                </a:solidFill>
                <a:latin typeface="Helvetica (PCL6)" pitchFamily="34" charset="0"/>
              </a:rPr>
              <a:t>Byte 3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779912" y="4344144"/>
            <a:ext cx="729951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1" i="1" dirty="0">
                <a:solidFill>
                  <a:schemeClr val="tx1"/>
                </a:solidFill>
                <a:latin typeface="Helvetica (PCL6)" pitchFamily="34" charset="0"/>
              </a:rPr>
              <a:t>Byte </a:t>
            </a:r>
            <a:r>
              <a:rPr lang="en-GB" sz="1200" b="1" i="1" dirty="0" smtClean="0">
                <a:solidFill>
                  <a:schemeClr val="tx1"/>
                </a:solidFill>
                <a:latin typeface="Helvetica (PCL6)" pitchFamily="34" charset="0"/>
              </a:rPr>
              <a:t>2</a:t>
            </a:r>
            <a:endParaRPr lang="en-GB" sz="1200" b="1" i="1" dirty="0">
              <a:solidFill>
                <a:schemeClr val="tx1"/>
              </a:solidFill>
              <a:latin typeface="Helvetica (PCL6)" pitchFamily="34" charset="0"/>
            </a:endParaRP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6300192" y="4344144"/>
            <a:ext cx="729951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1" i="1" dirty="0">
                <a:solidFill>
                  <a:schemeClr val="tx1"/>
                </a:solidFill>
                <a:latin typeface="Helvetica (PCL6)" pitchFamily="34" charset="0"/>
              </a:rPr>
              <a:t>Byte </a:t>
            </a:r>
            <a:r>
              <a:rPr lang="en-GB" sz="1200" b="1" i="1" dirty="0" smtClean="0">
                <a:solidFill>
                  <a:schemeClr val="tx1"/>
                </a:solidFill>
                <a:latin typeface="Helvetica (PCL6)" pitchFamily="34" charset="0"/>
              </a:rPr>
              <a:t>0</a:t>
            </a:r>
            <a:endParaRPr lang="en-GB" sz="1200" b="1" i="1" dirty="0">
              <a:solidFill>
                <a:schemeClr val="tx1"/>
              </a:solidFill>
              <a:latin typeface="Helvetica (PCL6)" pitchFamily="34" charset="0"/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5066185" y="4344144"/>
            <a:ext cx="729951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200" b="1" i="1" dirty="0">
                <a:solidFill>
                  <a:schemeClr val="tx1"/>
                </a:solidFill>
                <a:latin typeface="Helvetica (PCL6)" pitchFamily="34" charset="0"/>
              </a:rPr>
              <a:t>Byte </a:t>
            </a:r>
            <a:r>
              <a:rPr lang="en-GB" sz="1200" b="1" i="1" dirty="0" smtClean="0">
                <a:solidFill>
                  <a:schemeClr val="tx1"/>
                </a:solidFill>
                <a:latin typeface="Helvetica (PCL6)" pitchFamily="34" charset="0"/>
              </a:rPr>
              <a:t>1</a:t>
            </a:r>
            <a:endParaRPr lang="en-GB" sz="1200" b="1" i="1" dirty="0">
              <a:solidFill>
                <a:schemeClr val="tx1"/>
              </a:solidFill>
              <a:latin typeface="Helvetica (PCL6)" pitchFamily="34" charset="0"/>
            </a:endParaRP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1835696" y="4797152"/>
            <a:ext cx="36004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7380312" y="4797152"/>
            <a:ext cx="1763688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2^24 addresses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65536 addresses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256 addresses</a:t>
            </a:r>
            <a:endParaRPr lang="en-GB" b="1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Modern computers do different things at once, but have one network connection. How can multiple applications be serviced</a:t>
            </a:r>
            <a:r>
              <a:rPr lang="en-GB" sz="2000" dirty="0" smtClean="0">
                <a:latin typeface="Calibri" panose="020F0502020204030204" pitchFamily="34" charset="0"/>
                <a:sym typeface="Wingdings" pitchFamily="2" charset="2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Every networked application is bound to a specific </a:t>
            </a: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port</a:t>
            </a:r>
            <a:r>
              <a:rPr lang="en-GB" sz="2000" dirty="0">
                <a:latin typeface="Calibri" panose="020F0502020204030204" pitchFamily="34" charset="0"/>
                <a:sym typeface="Wingdings" pitchFamily="2" charset="2"/>
              </a:rPr>
              <a:t> that serves as a private communication channel with the network.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9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Networked Computers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24"/>
            <a:ext cx="536892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60679" y="1916162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 marL="457200" defTabSz="912813"/>
            <a:endParaRPr lang="en-GB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092479" y="1628824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400" b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#24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" b="1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400" b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#11</a:t>
            </a:r>
          </a:p>
        </p:txBody>
      </p:sp>
      <p:sp>
        <p:nvSpPr>
          <p:cNvPr id="9" name="TextBox 46"/>
          <p:cNvSpPr txBox="1">
            <a:spLocks noChangeArrowheads="1"/>
          </p:cNvSpPr>
          <p:nvPr/>
        </p:nvSpPr>
        <p:spPr bwMode="auto">
          <a:xfrm>
            <a:off x="2603029" y="1628824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400" b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#80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" b="1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400" b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#22</a:t>
            </a:r>
          </a:p>
        </p:txBody>
      </p:sp>
      <p:sp>
        <p:nvSpPr>
          <p:cNvPr id="10" name="TextBox 47"/>
          <p:cNvSpPr txBox="1">
            <a:spLocks noChangeArrowheads="1"/>
          </p:cNvSpPr>
          <p:nvPr/>
        </p:nvSpPr>
        <p:spPr bwMode="auto">
          <a:xfrm>
            <a:off x="2774925" y="5300663"/>
            <a:ext cx="3597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171.25.36.48: 24  </a:t>
            </a:r>
            <a:r>
              <a:rPr lang="en-GB" sz="1600" b="1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  183.92.41.25: 80</a:t>
            </a:r>
            <a:endParaRPr lang="en-GB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171.25.36.48: 11  </a:t>
            </a:r>
            <a:r>
              <a:rPr lang="en-GB" sz="1600" b="1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  183.92.41.25: 22</a:t>
            </a:r>
            <a:endParaRPr lang="en-GB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HTTP defines web client - server </a:t>
            </a:r>
            <a:r>
              <a:rPr lang="en-GB" sz="2000" dirty="0" smtClean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communication</a:t>
            </a:r>
          </a:p>
          <a:p>
            <a:pPr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HTML </a:t>
            </a:r>
            <a:r>
              <a:rPr lang="en-GB" sz="2000" b="1" dirty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(Hyper Text Mark-up </a:t>
            </a:r>
            <a:r>
              <a:rPr lang="en-GB" sz="2000" b="1" dirty="0" smtClean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Language)</a:t>
            </a:r>
            <a:r>
              <a:rPr lang="en-GB" sz="2200" b="1" dirty="0" smtClean="0">
                <a:solidFill>
                  <a:srgbClr val="193366"/>
                </a:solidFill>
                <a:latin typeface="Calibri" panose="020F0502020204030204" pitchFamily="34" charset="0"/>
                <a:sym typeface="Wingdings" pitchFamily="2" charset="2"/>
              </a:rPr>
              <a:t>  </a:t>
            </a:r>
            <a:r>
              <a:rPr lang="en-GB" sz="1600" dirty="0" smtClean="0">
                <a:solidFill>
                  <a:srgbClr val="CC3300"/>
                </a:solidFill>
                <a:latin typeface="Calibri" panose="020F0502020204030204" pitchFamily="34" charset="0"/>
                <a:sym typeface="Wingdings" pitchFamily="2" charset="2"/>
              </a:rPr>
              <a:t>http</a:t>
            </a:r>
            <a:r>
              <a:rPr lang="en-GB" sz="1600" dirty="0">
                <a:solidFill>
                  <a:srgbClr val="CC3300"/>
                </a:solidFill>
                <a:latin typeface="Calibri" panose="020F0502020204030204" pitchFamily="34" charset="0"/>
                <a:sym typeface="Wingdings" pitchFamily="2" charset="2"/>
              </a:rPr>
              <a:t>://www.doc.ntu.ac.uk/index.html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800" dirty="0" smtClean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lang="en-GB" sz="900" dirty="0">
              <a:solidFill>
                <a:srgbClr val="193366"/>
              </a:solidFill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Networked Computers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8</a:t>
            </a:fld>
            <a:endParaRPr lang="en-GB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331640" y="1184027"/>
            <a:ext cx="6669087" cy="1812925"/>
            <a:chOff x="768" y="2389"/>
            <a:chExt cx="4752" cy="1563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039" y="3744"/>
              <a:ext cx="1145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608" y="3744"/>
              <a:ext cx="0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033" y="3744"/>
              <a:ext cx="1199" cy="20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  <a:defRPr/>
              </a:pPr>
              <a:r>
                <a:rPr lang="en-GB" sz="1200" b="1" dirty="0" smtClean="0">
                  <a:latin typeface="Helvetica (PCL6)" pitchFamily="34" charset="0"/>
                </a:rPr>
                <a:t>Port</a:t>
              </a:r>
              <a:r>
                <a:rPr lang="en-GB" sz="1200" b="1" dirty="0" smtClean="0">
                  <a:solidFill>
                    <a:schemeClr val="tx1"/>
                  </a:solidFill>
                  <a:latin typeface="Helvetica (PCL6)" pitchFamily="34" charset="0"/>
                </a:rPr>
                <a:t> #80         Data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592" y="3003"/>
              <a:ext cx="1871" cy="566"/>
              <a:chOff x="4032" y="1836"/>
              <a:chExt cx="3600" cy="1179"/>
            </a:xfrm>
          </p:grpSpPr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4032" y="1872"/>
                <a:ext cx="3600" cy="1143"/>
                <a:chOff x="4032" y="1296"/>
                <a:chExt cx="3600" cy="1143"/>
              </a:xfrm>
            </p:grpSpPr>
            <p:sp>
              <p:nvSpPr>
                <p:cNvPr id="36" name="Rectangle 13"/>
                <p:cNvSpPr>
                  <a:spLocks noChangeArrowheads="1"/>
                </p:cNvSpPr>
                <p:nvPr/>
              </p:nvSpPr>
              <p:spPr bwMode="auto">
                <a:xfrm>
                  <a:off x="4031" y="1580"/>
                  <a:ext cx="3602" cy="85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GB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ectangle 14"/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20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200"/>
                </a:p>
              </p:txBody>
            </p:sp>
            <p:sp>
              <p:nvSpPr>
                <p:cNvPr id="38" name="Rectangle 15"/>
                <p:cNvSpPr>
                  <a:spLocks noChangeArrowheads="1"/>
                </p:cNvSpPr>
                <p:nvPr/>
              </p:nvSpPr>
              <p:spPr bwMode="auto">
                <a:xfrm>
                  <a:off x="5040" y="1296"/>
                  <a:ext cx="720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200"/>
                </a:p>
              </p:txBody>
            </p:sp>
            <p:sp>
              <p:nvSpPr>
                <p:cNvPr id="39" name="Rectangle 16"/>
                <p:cNvSpPr>
                  <a:spLocks noChangeArrowheads="1"/>
                </p:cNvSpPr>
                <p:nvPr/>
              </p:nvSpPr>
              <p:spPr bwMode="auto">
                <a:xfrm>
                  <a:off x="6048" y="1296"/>
                  <a:ext cx="720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200"/>
                </a:p>
              </p:txBody>
            </p:sp>
            <p:sp>
              <p:nvSpPr>
                <p:cNvPr id="40" name="Rectangle 17"/>
                <p:cNvSpPr>
                  <a:spLocks noChangeArrowheads="1"/>
                </p:cNvSpPr>
                <p:nvPr/>
              </p:nvSpPr>
              <p:spPr bwMode="auto">
                <a:xfrm>
                  <a:off x="6912" y="1296"/>
                  <a:ext cx="720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200"/>
                </a:p>
              </p:txBody>
            </p:sp>
          </p:grp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316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sz="1200" b="1">
                    <a:solidFill>
                      <a:schemeClr val="tx1"/>
                    </a:solidFill>
                    <a:latin typeface="Helvetica (PCL6)" pitchFamily="34" charset="0"/>
                  </a:rPr>
                  <a:t>TCP/IP </a:t>
                </a:r>
                <a:r>
                  <a:rPr lang="en-GB" sz="1200" b="1" i="1">
                    <a:solidFill>
                      <a:schemeClr val="tx1"/>
                    </a:solidFill>
                    <a:latin typeface="Helvetica (PCL6)" pitchFamily="34" charset="0"/>
                  </a:rPr>
                  <a:t> or</a:t>
                </a:r>
                <a:r>
                  <a:rPr lang="en-GB" sz="1200" b="1">
                    <a:solidFill>
                      <a:schemeClr val="tx1"/>
                    </a:solidFill>
                    <a:latin typeface="Helvetica (PCL6)" pitchFamily="34" charset="0"/>
                  </a:rPr>
                  <a:t>  UDP</a:t>
                </a:r>
                <a:endParaRPr lang="en-GB" sz="1200" b="1" u="sng">
                  <a:solidFill>
                    <a:schemeClr val="tx1"/>
                  </a:solidFill>
                  <a:latin typeface="Helvetica (PCL6)" pitchFamily="34" charset="0"/>
                </a:endParaRPr>
              </a:p>
            </p:txBody>
          </p:sp>
          <p:sp>
            <p:nvSpPr>
              <p:cNvPr id="35" name="Text Box 19"/>
              <p:cNvSpPr txBox="1">
                <a:spLocks noChangeArrowheads="1"/>
              </p:cNvSpPr>
              <p:nvPr/>
            </p:nvSpPr>
            <p:spPr bwMode="auto">
              <a:xfrm>
                <a:off x="4031" y="1837"/>
                <a:ext cx="3602" cy="430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>
                <a:lvl1pPr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2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GB" sz="1200" b="1" dirty="0" smtClean="0">
                    <a:solidFill>
                      <a:schemeClr val="tx1"/>
                    </a:solidFill>
                    <a:latin typeface="Helvetica (PCL6)" pitchFamily="34" charset="0"/>
                  </a:rPr>
                  <a:t>  80             21               23            7</a:t>
                </a:r>
              </a:p>
            </p:txBody>
          </p:sp>
        </p:grp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238" y="2468"/>
              <a:ext cx="596" cy="20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238" y="2432"/>
              <a:ext cx="59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200" b="1">
                  <a:solidFill>
                    <a:schemeClr val="tx1"/>
                  </a:solidFill>
                  <a:latin typeface="Helvetica (PCL6)" pitchFamily="34" charset="0"/>
                </a:rPr>
                <a:t>echo</a:t>
              </a: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2565" y="2676"/>
              <a:ext cx="596" cy="20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565" y="2660"/>
              <a:ext cx="5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200" b="1">
                  <a:solidFill>
                    <a:schemeClr val="tx1"/>
                  </a:solidFill>
                  <a:latin typeface="Helvetica (PCL6)" pitchFamily="34" charset="0"/>
                </a:rPr>
                <a:t>telnet</a:t>
              </a:r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1891" y="2400"/>
              <a:ext cx="597" cy="20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891" y="2389"/>
              <a:ext cx="59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200" b="1">
                  <a:solidFill>
                    <a:schemeClr val="tx1"/>
                  </a:solidFill>
                  <a:latin typeface="Helvetica (PCL6)" pitchFamily="34" charset="0"/>
                </a:rPr>
                <a:t>ftp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142" y="2538"/>
              <a:ext cx="596" cy="20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42" y="2536"/>
              <a:ext cx="59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200" b="1">
                  <a:solidFill>
                    <a:schemeClr val="tx1"/>
                  </a:solidFill>
                  <a:latin typeface="Helvetica (PCL6)" pitchFamily="34" charset="0"/>
                </a:rPr>
                <a:t>http</a:t>
              </a: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3238" y="2677"/>
              <a:ext cx="299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2788" y="2884"/>
              <a:ext cx="76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 flipV="1">
              <a:off x="2191" y="2608"/>
              <a:ext cx="74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 flipV="1">
              <a:off x="1516" y="2746"/>
              <a:ext cx="299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2352" y="3552"/>
              <a:ext cx="1680" cy="353"/>
            </a:xfrm>
            <a:custGeom>
              <a:avLst/>
              <a:gdLst>
                <a:gd name="T0" fmla="*/ 8 w 3048"/>
                <a:gd name="T1" fmla="*/ 0 h 1176"/>
                <a:gd name="T2" fmla="*/ 1 w 3048"/>
                <a:gd name="T3" fmla="*/ 0 h 1176"/>
                <a:gd name="T4" fmla="*/ 1 w 3048"/>
                <a:gd name="T5" fmla="*/ 0 h 1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8" h="1176">
                  <a:moveTo>
                    <a:pt x="3048" y="1008"/>
                  </a:moveTo>
                  <a:cubicBezTo>
                    <a:pt x="1980" y="1092"/>
                    <a:pt x="912" y="1176"/>
                    <a:pt x="456" y="1008"/>
                  </a:cubicBezTo>
                  <a:cubicBezTo>
                    <a:pt x="0" y="840"/>
                    <a:pt x="156" y="420"/>
                    <a:pt x="312" y="0"/>
                  </a:cubicBezTo>
                </a:path>
              </a:pathLst>
            </a:custGeom>
            <a:noFill/>
            <a:ln w="28575" cmpd="sng">
              <a:solidFill>
                <a:srgbClr val="99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33"/>
            <p:cNvSpPr>
              <a:spLocks/>
            </p:cNvSpPr>
            <p:nvPr/>
          </p:nvSpPr>
          <p:spPr bwMode="auto">
            <a:xfrm>
              <a:off x="4752" y="3426"/>
              <a:ext cx="768" cy="215"/>
            </a:xfrm>
            <a:prstGeom prst="accentBorderCallout1">
              <a:avLst>
                <a:gd name="adj1" fmla="val 36366"/>
                <a:gd name="adj2" fmla="val -6250"/>
                <a:gd name="adj3" fmla="val 138889"/>
                <a:gd name="adj4" fmla="val -47528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GB" sz="1200" dirty="0">
                  <a:solidFill>
                    <a:schemeClr val="tx1"/>
                  </a:solidFill>
                  <a:latin typeface="Comic Sans MS" pitchFamily="66" charset="0"/>
                </a:rPr>
                <a:t>Data Packet</a:t>
              </a:r>
            </a:p>
          </p:txBody>
        </p:sp>
        <p:sp>
          <p:nvSpPr>
            <p:cNvPr id="30" name="AutoShape 34"/>
            <p:cNvSpPr>
              <a:spLocks/>
            </p:cNvSpPr>
            <p:nvPr/>
          </p:nvSpPr>
          <p:spPr bwMode="auto">
            <a:xfrm>
              <a:off x="3888" y="3162"/>
              <a:ext cx="1104" cy="215"/>
            </a:xfrm>
            <a:prstGeom prst="accentBorderCallout1">
              <a:avLst>
                <a:gd name="adj1" fmla="val 36366"/>
                <a:gd name="adj2" fmla="val -4347"/>
                <a:gd name="adj3" fmla="val 92931"/>
                <a:gd name="adj4" fmla="val -3469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GB" sz="1200" dirty="0">
                  <a:solidFill>
                    <a:schemeClr val="tx1"/>
                  </a:solidFill>
                  <a:latin typeface="Comic Sans MS" pitchFamily="66" charset="0"/>
                </a:rPr>
                <a:t>Transfer Protocol</a:t>
              </a:r>
            </a:p>
          </p:txBody>
        </p:sp>
        <p:sp>
          <p:nvSpPr>
            <p:cNvPr id="31" name="AutoShape 35"/>
            <p:cNvSpPr>
              <a:spLocks/>
            </p:cNvSpPr>
            <p:nvPr/>
          </p:nvSpPr>
          <p:spPr bwMode="auto">
            <a:xfrm>
              <a:off x="4224" y="2737"/>
              <a:ext cx="1200" cy="215"/>
            </a:xfrm>
            <a:prstGeom prst="accentBorderCallout1">
              <a:avLst>
                <a:gd name="adj1" fmla="val 36366"/>
                <a:gd name="adj2" fmla="val -4000"/>
                <a:gd name="adj3" fmla="val -35352"/>
                <a:gd name="adj4" fmla="val -34917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GB" sz="1200" dirty="0">
                  <a:solidFill>
                    <a:schemeClr val="tx1"/>
                  </a:solidFill>
                  <a:latin typeface="Comic Sans MS" pitchFamily="66" charset="0"/>
                </a:rPr>
                <a:t>Network Application</a:t>
              </a:r>
            </a:p>
          </p:txBody>
        </p:sp>
        <p:sp>
          <p:nvSpPr>
            <p:cNvPr id="32" name="AutoShape 36"/>
            <p:cNvSpPr>
              <a:spLocks/>
            </p:cNvSpPr>
            <p:nvPr/>
          </p:nvSpPr>
          <p:spPr bwMode="auto">
            <a:xfrm>
              <a:off x="768" y="3216"/>
              <a:ext cx="480" cy="360"/>
            </a:xfrm>
            <a:prstGeom prst="accentBorderCallout1">
              <a:avLst>
                <a:gd name="adj1" fmla="val 21685"/>
                <a:gd name="adj2" fmla="val 110000"/>
                <a:gd name="adj3" fmla="val -35241"/>
                <a:gd name="adj4" fmla="val 16770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GB" sz="1200" dirty="0">
                  <a:solidFill>
                    <a:schemeClr val="tx1"/>
                  </a:solidFill>
                  <a:latin typeface="Comic Sans MS" pitchFamily="66" charset="0"/>
                </a:rPr>
                <a:t>Comm.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GB" sz="1200" dirty="0">
                  <a:solidFill>
                    <a:schemeClr val="tx1"/>
                  </a:solidFill>
                  <a:latin typeface="Comic Sans MS" pitchFamily="66" charset="0"/>
                </a:rPr>
                <a:t> port</a:t>
              </a:r>
            </a:p>
          </p:txBody>
        </p:sp>
      </p:grp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68" y="4739964"/>
            <a:ext cx="58578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8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b="1" dirty="0">
                <a:latin typeface="Calibri" panose="020F0502020204030204" pitchFamily="34" charset="0"/>
                <a:sym typeface="Wingdings" pitchFamily="2" charset="2"/>
              </a:rPr>
              <a:t>Domain Name Server  (DNS</a:t>
            </a:r>
            <a:r>
              <a:rPr lang="en-GB" sz="2000" b="1" dirty="0" smtClean="0">
                <a:latin typeface="Calibri" panose="020F0502020204030204" pitchFamily="34" charset="0"/>
                <a:sym typeface="Wingdings" pitchFamily="2" charset="2"/>
              </a:rPr>
              <a:t>)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Swing – Java GUI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9</a:t>
            </a:fld>
            <a:endParaRPr lang="en-GB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5616" y="1577752"/>
            <a:ext cx="1649412" cy="339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b="1">
                <a:sym typeface="Wingdings" pitchFamily="2" charset="2"/>
              </a:rPr>
              <a:t>152.71.58.2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38178" y="1196752"/>
            <a:ext cx="1814513" cy="10080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b="1" dirty="0">
                <a:solidFill>
                  <a:schemeClr val="tx1"/>
                </a:solidFill>
              </a:rPr>
              <a:t>Domain Name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1600" b="1" dirty="0">
                <a:solidFill>
                  <a:schemeClr val="tx1"/>
                </a:solidFill>
              </a:rPr>
              <a:t>Service (DNS)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872978" y="1579339"/>
            <a:ext cx="5661025" cy="338138"/>
            <a:chOff x="1932" y="571"/>
            <a:chExt cx="3566" cy="21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22" y="571"/>
              <a:ext cx="1176" cy="21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600" b="1">
                  <a:sym typeface="Wingdings" pitchFamily="2" charset="2"/>
                </a:rPr>
                <a:t>pca2.doc.ntu.ac.uk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32" y="672"/>
              <a:ext cx="57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729" y="672"/>
              <a:ext cx="52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13" y="2348880"/>
            <a:ext cx="3970338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51" y="5615955"/>
            <a:ext cx="2114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63" y="5230193"/>
            <a:ext cx="20669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73601" y="2853705"/>
            <a:ext cx="2593975" cy="831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That’s in my cache! It maps to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400" b="1" u="sng" dirty="0">
                <a:solidFill>
                  <a:schemeClr val="tx1"/>
                </a:solidFill>
                <a:latin typeface="Calibri" pitchFamily="34" charset="0"/>
              </a:rPr>
              <a:t>           URL           | IP Address      </a:t>
            </a:r>
            <a:r>
              <a:rPr lang="en-GB" sz="1000" b="1" dirty="0">
                <a:solidFill>
                  <a:srgbClr val="00B050"/>
                </a:solidFill>
                <a:latin typeface="Calibri" pitchFamily="34" charset="0"/>
              </a:rPr>
              <a:t>http:/www.ntu.ac.uk      </a:t>
            </a:r>
            <a:r>
              <a:rPr lang="en-GB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152.71.58.2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000" b="1" dirty="0">
                <a:solidFill>
                  <a:srgbClr val="00B050"/>
                </a:solidFill>
                <a:latin typeface="Calibri" pitchFamily="34" charset="0"/>
              </a:rPr>
              <a:t>http:/www.cnn.com        </a:t>
            </a:r>
            <a:r>
              <a:rPr lang="en-GB" sz="1000" b="1" dirty="0">
                <a:solidFill>
                  <a:schemeClr val="tx1"/>
                </a:solidFill>
                <a:latin typeface="Calibri" pitchFamily="34" charset="0"/>
              </a:rPr>
              <a:t>..................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99151" y="4252293"/>
            <a:ext cx="1511300" cy="738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Great! I’ll cache that in case I get more requests.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1351" y="4203080"/>
            <a:ext cx="1403350" cy="738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Thanks for the IP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       </a:t>
            </a:r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152.71.58.2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00301" y="5301630"/>
            <a:ext cx="3286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04126" y="5490543"/>
            <a:ext cx="327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940551" y="2988643"/>
            <a:ext cx="327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123113" y="3933205"/>
            <a:ext cx="3270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57363" y="3861768"/>
            <a:ext cx="327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09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5157</TotalTime>
  <Words>1247</Words>
  <Application>Microsoft Office PowerPoint</Application>
  <PresentationFormat>On-screen Show (4:3)</PresentationFormat>
  <Paragraphs>352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Object Oriented Programming in Java   Lecture 4</vt:lpstr>
      <vt:lpstr>Outline</vt:lpstr>
      <vt:lpstr>Swing – Java GUI</vt:lpstr>
      <vt:lpstr>Swing – Java GUI</vt:lpstr>
      <vt:lpstr>Networked Computers</vt:lpstr>
      <vt:lpstr>Networked Computers</vt:lpstr>
      <vt:lpstr>Networked Computers</vt:lpstr>
      <vt:lpstr>Networked Computers</vt:lpstr>
      <vt:lpstr>Swing – Java GUI</vt:lpstr>
      <vt:lpstr>Swing – Java GUI</vt:lpstr>
      <vt:lpstr>Accessing Internet Resources</vt:lpstr>
      <vt:lpstr>Accessing Internet Resources</vt:lpstr>
      <vt:lpstr>Accessing Internet Resources</vt:lpstr>
      <vt:lpstr>Accessing Internet Resources</vt:lpstr>
      <vt:lpstr>Accessing Internet Resources</vt:lpstr>
      <vt:lpstr>Accessing Internet Resources</vt:lpstr>
      <vt:lpstr>Accessing Internet Resources</vt:lpstr>
    </vt:vector>
  </TitlesOfParts>
  <Company>Nottingham Trent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Akhlaghinia, Mohammad</dc:creator>
  <cp:lastModifiedBy>Akhlaghinia, Mohammad</cp:lastModifiedBy>
  <cp:revision>276</cp:revision>
  <cp:lastPrinted>2013-09-16T16:15:20Z</cp:lastPrinted>
  <dcterms:created xsi:type="dcterms:W3CDTF">2013-09-15T16:11:25Z</dcterms:created>
  <dcterms:modified xsi:type="dcterms:W3CDTF">2013-12-01T11:15:01Z</dcterms:modified>
</cp:coreProperties>
</file>