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79" r:id="rId17"/>
    <p:sldId id="280" r:id="rId18"/>
    <p:sldId id="288" r:id="rId19"/>
    <p:sldId id="283" r:id="rId20"/>
    <p:sldId id="289" r:id="rId21"/>
    <p:sldId id="285" r:id="rId22"/>
    <p:sldId id="286" r:id="rId23"/>
    <p:sldId id="287" r:id="rId24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485" autoAdjust="0"/>
    <p:restoredTop sz="94172" autoAdjust="0"/>
  </p:normalViewPr>
  <p:slideViewPr>
    <p:cSldViewPr>
      <p:cViewPr varScale="1">
        <p:scale>
          <a:sx n="77" d="100"/>
          <a:sy n="77" d="100"/>
        </p:scale>
        <p:origin x="-1901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ACD24-E420-4DD2-85B2-461B9FC856C9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99918-D63A-4834-B15D-0B469D686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1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5830-2024-4A74-B116-53A8EB2DAB99}" type="datetimeFigureOut">
              <a:rPr lang="en-GB" smtClean="0"/>
              <a:t>12/11/2014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2FE70-0F68-46C5-AD69-C855E0008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3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2FE70-0F68-46C5-AD69-C855E0008D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5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11E3A-8D16-4209-933B-20981C4C12F6}" type="datetime1">
              <a:rPr lang="en-GB" smtClean="0"/>
              <a:t>12/11/2014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C6BE2-BED3-40F3-845A-24F23C313958}" type="datetime1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7AB835-C3BB-4B87-BBF4-7AE71770314E}" type="datetime1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67BF5-2638-4DD9-8D00-3BCEADDE1BFC}" type="datetime1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8D9E0-66CC-4F02-9C3E-2CB03C2F866D}" type="datetime1">
              <a:rPr lang="en-GB" smtClean="0"/>
              <a:t>12/11/2014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963E7-6229-42BC-9232-97C3B04D7853}" type="datetime1">
              <a:rPr lang="en-GB" smtClean="0"/>
              <a:t>12/11/2014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D947D-1D10-4E37-86B7-70D3BF184195}" type="datetime1">
              <a:rPr lang="en-GB" smtClean="0"/>
              <a:t>12/11/2014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9059C-7D32-46DA-860B-60992870DEA1}" type="datetime1">
              <a:rPr lang="en-GB" smtClean="0"/>
              <a:t>12/11/2014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39C6F-B206-46E7-BA49-8A9794F1DA02}" type="datetime1">
              <a:rPr lang="en-GB" smtClean="0"/>
              <a:t>12/11/2014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B6EF81-3B04-4F54-9ECF-B1F3107996DB}" type="datetime1">
              <a:rPr lang="en-GB" smtClean="0"/>
              <a:t>12/11/2014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7466E5-F549-49CC-BE36-80AA94327003}" type="datetime1">
              <a:rPr lang="en-GB" smtClean="0"/>
              <a:t>12/11/2014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049F58-0B76-4C34-AAC3-CFF0F2754E52}" type="datetime1">
              <a:rPr lang="en-GB" smtClean="0"/>
              <a:t>12/11/2014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aha@doc.ntu.ac.u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us/download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183"/>
            <a:ext cx="7772400" cy="1829761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GB" sz="3200" dirty="0" smtClean="0">
                <a:latin typeface="Calibri" panose="020F0502020204030204" pitchFamily="34" charset="0"/>
              </a:rPr>
              <a:t>Object Oriented Programming in Java </a:t>
            </a:r>
            <a:br>
              <a:rPr lang="en-GB" sz="3200" dirty="0" smtClean="0">
                <a:latin typeface="Calibri" panose="020F0502020204030204" pitchFamily="34" charset="0"/>
              </a:rPr>
            </a:br>
            <a:r>
              <a:rPr lang="en-GB" sz="3200" dirty="0" smtClean="0">
                <a:latin typeface="Calibri" panose="020F0502020204030204" pitchFamily="34" charset="0"/>
              </a:rPr>
              <a:t/>
            </a:r>
            <a:br>
              <a:rPr lang="en-GB" sz="3200" dirty="0" smtClean="0">
                <a:latin typeface="Calibri" panose="020F0502020204030204" pitchFamily="34" charset="0"/>
              </a:rPr>
            </a:br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Lecture 1</a:t>
            </a:r>
            <a:endParaRPr lang="en-GB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6890"/>
            <a:ext cx="7486600" cy="1238294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>
                <a:latin typeface="Calibri" panose="020F0502020204030204" pitchFamily="34" charset="0"/>
              </a:rPr>
              <a:t>Javad Akhlaghinia</a:t>
            </a:r>
          </a:p>
          <a:p>
            <a:pPr algn="l"/>
            <a:r>
              <a:rPr lang="en-GB" sz="1800" dirty="0" smtClean="0">
                <a:latin typeface="Calibri" panose="020F0502020204030204" pitchFamily="34" charset="0"/>
              </a:rPr>
              <a:t>MAE 217</a:t>
            </a:r>
          </a:p>
          <a:p>
            <a:pPr algn="l"/>
            <a:r>
              <a:rPr lang="en-GB" sz="1800" dirty="0" smtClean="0">
                <a:latin typeface="Calibri" panose="020F0502020204030204" pitchFamily="34" charset="0"/>
              </a:rPr>
              <a:t>mohammad.akhlaghinia@ntu.ac.uk</a:t>
            </a:r>
            <a:endParaRPr lang="en-GB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600" b="1" dirty="0">
                <a:latin typeface="Calibri" panose="020F0502020204030204" pitchFamily="34" charset="0"/>
              </a:rPr>
              <a:t> </a:t>
            </a:r>
            <a:r>
              <a:rPr lang="en-GB" sz="2600" b="1" dirty="0" smtClean="0">
                <a:latin typeface="Calibri" panose="020F0502020204030204" pitchFamily="34" charset="0"/>
              </a:rPr>
              <a:t>Data Types</a:t>
            </a:r>
          </a:p>
          <a:p>
            <a:pPr>
              <a:lnSpc>
                <a:spcPct val="110000"/>
              </a:lnSpc>
              <a:buNone/>
            </a:pPr>
            <a:r>
              <a:rPr lang="en-GB" sz="2400" dirty="0" smtClean="0">
                <a:latin typeface="Calibri" panose="020F0502020204030204" pitchFamily="34" charset="0"/>
              </a:rPr>
              <a:t>	Java </a:t>
            </a:r>
            <a:r>
              <a:rPr lang="en-GB" sz="2400" dirty="0">
                <a:latin typeface="Calibri" panose="020F0502020204030204" pitchFamily="34" charset="0"/>
              </a:rPr>
              <a:t>is a strongly typed programming language, i.e. every variable must have a declared type.</a:t>
            </a:r>
          </a:p>
          <a:p>
            <a:pPr>
              <a:lnSpc>
                <a:spcPct val="110000"/>
              </a:lnSpc>
              <a:buNone/>
            </a:pPr>
            <a:r>
              <a:rPr lang="en-GB" sz="2400" dirty="0" smtClean="0">
                <a:latin typeface="Calibri" panose="020F0502020204030204" pitchFamily="34" charset="0"/>
              </a:rPr>
              <a:t>	There </a:t>
            </a:r>
            <a:r>
              <a:rPr lang="en-GB" sz="2400" dirty="0">
                <a:latin typeface="Calibri" panose="020F0502020204030204" pitchFamily="34" charset="0"/>
              </a:rPr>
              <a:t>are eight </a:t>
            </a:r>
            <a:r>
              <a:rPr lang="en-GB" sz="2400" i="1" dirty="0">
                <a:latin typeface="Calibri" panose="020F0502020204030204" pitchFamily="34" charset="0"/>
              </a:rPr>
              <a:t>primitive types</a:t>
            </a:r>
            <a:r>
              <a:rPr lang="en-GB" sz="2400" dirty="0">
                <a:latin typeface="Calibri" panose="020F0502020204030204" pitchFamily="34" charset="0"/>
              </a:rPr>
              <a:t> in Java. Six are numeric (four integers and two floating-point types), one is character type char, and one is </a:t>
            </a:r>
            <a:r>
              <a:rPr lang="en-GB" sz="2400" dirty="0" err="1">
                <a:latin typeface="Calibri" panose="020F0502020204030204" pitchFamily="34" charset="0"/>
              </a:rPr>
              <a:t>boolean</a:t>
            </a:r>
            <a:r>
              <a:rPr lang="en-GB" sz="2400" dirty="0">
                <a:latin typeface="Calibri" panose="020F0502020204030204" pitchFamily="34" charset="0"/>
              </a:rPr>
              <a:t> type.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Calibri" panose="020F0502020204030204" pitchFamily="34" charset="0"/>
              </a:rPr>
              <a:t>Integer</a:t>
            </a:r>
          </a:p>
          <a:p>
            <a:pPr lvl="2">
              <a:lnSpc>
                <a:spcPct val="110000"/>
              </a:lnSpc>
              <a:buNone/>
            </a:pPr>
            <a:r>
              <a:rPr lang="en-GB" sz="2400" dirty="0">
                <a:latin typeface="Calibri" panose="020F0502020204030204" pitchFamily="34" charset="0"/>
              </a:rPr>
              <a:t>types are for numbers without fractional parts.</a:t>
            </a:r>
          </a:p>
          <a:p>
            <a:pPr lvl="2">
              <a:lnSpc>
                <a:spcPct val="140000"/>
              </a:lnSpc>
              <a:buNone/>
            </a:pPr>
            <a:r>
              <a:rPr lang="en-GB" sz="1800" dirty="0" err="1">
                <a:latin typeface="Calibri" panose="020F0502020204030204" pitchFamily="34" charset="0"/>
              </a:rPr>
              <a:t>int</a:t>
            </a:r>
            <a:r>
              <a:rPr lang="en-GB" sz="1800" dirty="0">
                <a:latin typeface="Calibri" panose="020F0502020204030204" pitchFamily="34" charset="0"/>
              </a:rPr>
              <a:t>	 </a:t>
            </a:r>
            <a:r>
              <a:rPr lang="en-GB" sz="1800" dirty="0" smtClean="0">
                <a:latin typeface="Calibri" panose="020F0502020204030204" pitchFamily="34" charset="0"/>
              </a:rPr>
              <a:t>                      4 bytes</a:t>
            </a:r>
            <a:r>
              <a:rPr lang="en-GB" sz="1800" dirty="0">
                <a:latin typeface="Calibri" panose="020F0502020204030204" pitchFamily="34" charset="0"/>
              </a:rPr>
              <a:t>	-2,147,483,648 to 2,147,483,647</a:t>
            </a:r>
          </a:p>
          <a:p>
            <a:pPr lvl="2">
              <a:lnSpc>
                <a:spcPct val="110000"/>
              </a:lnSpc>
              <a:buNone/>
            </a:pPr>
            <a:r>
              <a:rPr lang="en-GB" sz="1800" dirty="0">
                <a:latin typeface="Calibri" panose="020F0502020204030204" pitchFamily="34" charset="0"/>
              </a:rPr>
              <a:t>short	2 bytes	-32,768 to 32,767</a:t>
            </a:r>
          </a:p>
          <a:p>
            <a:pPr lvl="2">
              <a:lnSpc>
                <a:spcPct val="110000"/>
              </a:lnSpc>
              <a:buNone/>
            </a:pPr>
            <a:r>
              <a:rPr lang="en-GB" sz="1800" dirty="0">
                <a:latin typeface="Calibri" panose="020F0502020204030204" pitchFamily="34" charset="0"/>
              </a:rPr>
              <a:t>long	8 bytes	-9,233,372,036,854,755,808 to 9,233,372,036,854,755,807</a:t>
            </a:r>
          </a:p>
          <a:p>
            <a:pPr lvl="2">
              <a:lnSpc>
                <a:spcPct val="110000"/>
              </a:lnSpc>
              <a:buNone/>
            </a:pPr>
            <a:r>
              <a:rPr lang="en-GB" sz="1800" dirty="0">
                <a:latin typeface="Calibri" panose="020F0502020204030204" pitchFamily="34" charset="0"/>
              </a:rPr>
              <a:t>byte	1 byte	-128 to </a:t>
            </a:r>
            <a:r>
              <a:rPr lang="en-GB" sz="1800" dirty="0" smtClean="0">
                <a:latin typeface="Calibri" panose="020F0502020204030204" pitchFamily="34" charset="0"/>
              </a:rPr>
              <a:t>127</a:t>
            </a:r>
            <a:endParaRPr lang="en-GB" sz="1800" b="1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Calibri" panose="020F0502020204030204" pitchFamily="34" charset="0"/>
              </a:rPr>
              <a:t>Floating point</a:t>
            </a:r>
          </a:p>
          <a:p>
            <a:pPr lvl="2">
              <a:lnSpc>
                <a:spcPct val="110000"/>
              </a:lnSpc>
              <a:buNone/>
            </a:pPr>
            <a:r>
              <a:rPr lang="en-GB" dirty="0">
                <a:latin typeface="Calibri" panose="020F0502020204030204" pitchFamily="34" charset="0"/>
              </a:rPr>
              <a:t>types denote numbers with fractional parts.</a:t>
            </a:r>
          </a:p>
          <a:p>
            <a:pPr lvl="2">
              <a:lnSpc>
                <a:spcPct val="110000"/>
              </a:lnSpc>
              <a:buNone/>
            </a:pPr>
            <a:r>
              <a:rPr lang="en-GB" sz="1800" dirty="0">
                <a:latin typeface="Calibri" panose="020F0502020204030204" pitchFamily="34" charset="0"/>
              </a:rPr>
              <a:t>f</a:t>
            </a:r>
            <a:r>
              <a:rPr lang="en-GB" sz="1800" dirty="0" smtClean="0">
                <a:latin typeface="Calibri" panose="020F0502020204030204" pitchFamily="34" charset="0"/>
              </a:rPr>
              <a:t>loat                     4 </a:t>
            </a:r>
            <a:r>
              <a:rPr lang="en-GB" sz="1800" dirty="0">
                <a:latin typeface="Calibri" panose="020F0502020204030204" pitchFamily="34" charset="0"/>
              </a:rPr>
              <a:t>bytes	</a:t>
            </a:r>
            <a:r>
              <a:rPr lang="en-GB" sz="1800" dirty="0">
                <a:latin typeface="Calibri" panose="020F0502020204030204" pitchFamily="34" charset="0"/>
                <a:sym typeface="Symbol" pitchFamily="18" charset="2"/>
              </a:rPr>
              <a:t> 3.40282347E+38F (6-7 significant decimal digits)</a:t>
            </a:r>
          </a:p>
          <a:p>
            <a:pPr lvl="2">
              <a:lnSpc>
                <a:spcPct val="110000"/>
              </a:lnSpc>
              <a:buNone/>
            </a:pPr>
            <a:r>
              <a:rPr lang="en-GB" sz="1800" dirty="0">
                <a:latin typeface="Calibri" panose="020F0502020204030204" pitchFamily="34" charset="0"/>
                <a:sym typeface="Symbol" pitchFamily="18" charset="2"/>
              </a:rPr>
              <a:t>double	</a:t>
            </a:r>
            <a:r>
              <a:rPr lang="en-GB" sz="1800" dirty="0" smtClean="0">
                <a:latin typeface="Calibri" panose="020F0502020204030204" pitchFamily="34" charset="0"/>
                <a:sym typeface="Symbol" pitchFamily="18" charset="2"/>
              </a:rPr>
              <a:t>  8 </a:t>
            </a:r>
            <a:r>
              <a:rPr lang="en-GB" sz="1800" dirty="0">
                <a:latin typeface="Calibri" panose="020F0502020204030204" pitchFamily="34" charset="0"/>
                <a:sym typeface="Symbol" pitchFamily="18" charset="2"/>
              </a:rPr>
              <a:t>bytes	 1.79769313486231570E+308 (15 significant decimal digits)</a:t>
            </a:r>
            <a:endParaRPr lang="en-GB" sz="1800" b="1" dirty="0">
              <a:latin typeface="Calibri" panose="020F0502020204030204" pitchFamily="34" charset="0"/>
            </a:endParaRPr>
          </a:p>
          <a:p>
            <a:pPr lvl="2">
              <a:lnSpc>
                <a:spcPct val="11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GB" sz="1800" b="1" dirty="0" smtClean="0">
              <a:latin typeface="+mj-lt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Language Basics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6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256584"/>
          </a:xfrm>
        </p:spPr>
        <p:txBody>
          <a:bodyPr>
            <a:normAutofit fontScale="40000" lnSpcReduction="2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5500" b="1" dirty="0">
                <a:latin typeface="Calibri" panose="020F0502020204030204" pitchFamily="34" charset="0"/>
              </a:rPr>
              <a:t>Character  </a:t>
            </a:r>
            <a:endParaRPr lang="en-GB" sz="5500" b="1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r>
              <a:rPr lang="en-GB" sz="5000" dirty="0">
                <a:latin typeface="Calibri" panose="020F0502020204030204" pitchFamily="34" charset="0"/>
              </a:rPr>
              <a:t> </a:t>
            </a:r>
            <a:r>
              <a:rPr lang="en-GB" sz="5000" dirty="0" smtClean="0">
                <a:latin typeface="Calibri" panose="020F0502020204030204" pitchFamily="34" charset="0"/>
              </a:rPr>
              <a:t>    	unlike </a:t>
            </a:r>
            <a:r>
              <a:rPr lang="en-GB" sz="5000" dirty="0">
                <a:latin typeface="Calibri" panose="020F0502020204030204" pitchFamily="34" charset="0"/>
              </a:rPr>
              <a:t>string literals, uses single quotes to denote a char. </a:t>
            </a:r>
          </a:p>
          <a:p>
            <a:pPr>
              <a:lnSpc>
                <a:spcPct val="30000"/>
              </a:lnSpc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GB" sz="5000" dirty="0" smtClean="0">
                <a:latin typeface="Calibri" panose="020F0502020204030204" pitchFamily="34" charset="0"/>
              </a:rPr>
              <a:t>		Java </a:t>
            </a:r>
            <a:r>
              <a:rPr lang="en-GB" sz="5000" dirty="0">
                <a:latin typeface="Calibri" panose="020F0502020204030204" pitchFamily="34" charset="0"/>
              </a:rPr>
              <a:t>is unique in denoting characters in </a:t>
            </a:r>
            <a:r>
              <a:rPr lang="en-GB" sz="5000" i="1" dirty="0">
                <a:latin typeface="Calibri" panose="020F0502020204030204" pitchFamily="34" charset="0"/>
              </a:rPr>
              <a:t>Unicode</a:t>
            </a:r>
            <a:r>
              <a:rPr lang="en-GB" sz="5000" dirty="0">
                <a:latin typeface="Calibri" panose="020F0502020204030204" pitchFamily="34" charset="0"/>
              </a:rPr>
              <a:t> encoding scheme. </a:t>
            </a:r>
            <a:r>
              <a:rPr lang="en-GB" sz="5000" dirty="0" smtClean="0">
                <a:latin typeface="Calibri" panose="020F0502020204030204" pitchFamily="34" charset="0"/>
              </a:rPr>
              <a:t>	Unlike the ASCII standard </a:t>
            </a:r>
            <a:r>
              <a:rPr lang="en-GB" sz="5000" dirty="0">
                <a:latin typeface="Calibri" panose="020F0502020204030204" pitchFamily="34" charset="0"/>
              </a:rPr>
              <a:t>which is a 1-byte code allowing only 255 </a:t>
            </a:r>
            <a:r>
              <a:rPr lang="en-GB" sz="5000" dirty="0" smtClean="0">
                <a:latin typeface="Calibri" panose="020F0502020204030204" pitchFamily="34" charset="0"/>
              </a:rPr>
              <a:t>		characters</a:t>
            </a:r>
            <a:r>
              <a:rPr lang="en-GB" sz="5000" dirty="0">
                <a:latin typeface="Calibri" panose="020F0502020204030204" pitchFamily="34" charset="0"/>
              </a:rPr>
              <a:t>, Unicode is a </a:t>
            </a:r>
            <a:r>
              <a:rPr lang="en-GB" sz="5000" dirty="0" smtClean="0">
                <a:latin typeface="Calibri" panose="020F0502020204030204" pitchFamily="34" charset="0"/>
              </a:rPr>
              <a:t>2-byte </a:t>
            </a:r>
            <a:r>
              <a:rPr lang="en-GB" sz="5000" dirty="0">
                <a:latin typeface="Calibri" panose="020F0502020204030204" pitchFamily="34" charset="0"/>
              </a:rPr>
              <a:t>code allowing 65,536 characters.</a:t>
            </a:r>
          </a:p>
          <a:p>
            <a:pPr>
              <a:lnSpc>
                <a:spcPct val="50000"/>
              </a:lnSpc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GB" sz="5000" dirty="0" smtClean="0">
                <a:latin typeface="Calibri" panose="020F0502020204030204" pitchFamily="34" charset="0"/>
              </a:rPr>
              <a:t>		The </a:t>
            </a:r>
            <a:r>
              <a:rPr lang="en-GB" sz="5000" dirty="0">
                <a:latin typeface="Calibri" panose="020F0502020204030204" pitchFamily="34" charset="0"/>
              </a:rPr>
              <a:t>ASCII characters (e.g. ‘a’, ‘]’) represents the first 255 characters in </a:t>
            </a:r>
            <a:r>
              <a:rPr lang="en-GB" sz="5000" dirty="0" smtClean="0">
                <a:latin typeface="Calibri" panose="020F0502020204030204" pitchFamily="34" charset="0"/>
              </a:rPr>
              <a:t>	the </a:t>
            </a:r>
            <a:r>
              <a:rPr lang="en-GB" sz="5000" dirty="0">
                <a:latin typeface="Calibri" panose="020F0502020204030204" pitchFamily="34" charset="0"/>
              </a:rPr>
              <a:t> </a:t>
            </a:r>
            <a:r>
              <a:rPr lang="en-GB" sz="5000" dirty="0" smtClean="0">
                <a:latin typeface="Calibri" panose="020F0502020204030204" pitchFamily="34" charset="0"/>
              </a:rPr>
              <a:t>Unicode </a:t>
            </a:r>
            <a:r>
              <a:rPr lang="en-GB" sz="5000" dirty="0">
                <a:latin typeface="Calibri" panose="020F0502020204030204" pitchFamily="34" charset="0"/>
              </a:rPr>
              <a:t>coding scheme.</a:t>
            </a:r>
          </a:p>
          <a:p>
            <a:pPr>
              <a:lnSpc>
                <a:spcPct val="50000"/>
              </a:lnSpc>
              <a:buNone/>
            </a:pPr>
            <a:endParaRPr lang="en-GB" sz="33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GB" sz="5000" dirty="0" smtClean="0">
                <a:latin typeface="Calibri" panose="020F0502020204030204" pitchFamily="34" charset="0"/>
              </a:rPr>
              <a:t>		Unicode </a:t>
            </a:r>
            <a:r>
              <a:rPr lang="en-GB" sz="5000" dirty="0">
                <a:latin typeface="Calibri" panose="020F0502020204030204" pitchFamily="34" charset="0"/>
              </a:rPr>
              <a:t>characters are represented by the \u escape followed by the </a:t>
            </a:r>
            <a:r>
              <a:rPr lang="en-GB" sz="5000" dirty="0" smtClean="0">
                <a:latin typeface="Calibri" panose="020F0502020204030204" pitchFamily="34" charset="0"/>
              </a:rPr>
              <a:t>	char hexadecimal </a:t>
            </a:r>
            <a:r>
              <a:rPr lang="en-GB" sz="5000" dirty="0">
                <a:latin typeface="Calibri" panose="020F0502020204030204" pitchFamily="34" charset="0"/>
              </a:rPr>
              <a:t>representation</a:t>
            </a:r>
            <a:r>
              <a:rPr lang="en-GB" sz="5000" dirty="0" smtClean="0">
                <a:latin typeface="Calibri" panose="020F0502020204030204" pitchFamily="34" charset="0"/>
              </a:rPr>
              <a:t>.                  </a:t>
            </a:r>
            <a:r>
              <a:rPr lang="en-GB" sz="4000" dirty="0">
                <a:latin typeface="Calibri" panose="020F0502020204030204" pitchFamily="34" charset="0"/>
              </a:rPr>
              <a:t>\u0061	‘a’</a:t>
            </a:r>
          </a:p>
          <a:p>
            <a:pPr lvl="1">
              <a:lnSpc>
                <a:spcPct val="90000"/>
              </a:lnSpc>
              <a:buNone/>
            </a:pPr>
            <a:r>
              <a:rPr lang="en-GB" sz="4000" dirty="0" smtClean="0">
                <a:latin typeface="Calibri" panose="020F0502020204030204" pitchFamily="34" charset="0"/>
              </a:rPr>
              <a:t>                                                                		              </a:t>
            </a:r>
            <a:r>
              <a:rPr lang="en-GB" sz="4000" dirty="0">
                <a:latin typeface="Calibri" panose="020F0502020204030204" pitchFamily="34" charset="0"/>
              </a:rPr>
              <a:t>	</a:t>
            </a:r>
            <a:r>
              <a:rPr lang="en-GB" sz="4000" dirty="0" smtClean="0">
                <a:latin typeface="Calibri" panose="020F0502020204030204" pitchFamily="34" charset="0"/>
              </a:rPr>
              <a:t>                                                         		                         	                                                           \</a:t>
            </a:r>
            <a:r>
              <a:rPr lang="en-GB" sz="4000" dirty="0">
                <a:latin typeface="Calibri" panose="020F0502020204030204" pitchFamily="34" charset="0"/>
              </a:rPr>
              <a:t>u2122	‘</a:t>
            </a:r>
            <a:r>
              <a:rPr lang="en-GB" sz="4000" dirty="0">
                <a:latin typeface="Calibri" panose="020F0502020204030204" pitchFamily="34" charset="0"/>
                <a:sym typeface="Symbol" pitchFamily="18" charset="2"/>
              </a:rPr>
              <a:t>’</a:t>
            </a:r>
            <a:endParaRPr lang="en-GB" sz="40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GB" sz="4500" dirty="0" smtClean="0">
                <a:latin typeface="Calibri" panose="020F0502020204030204" pitchFamily="34" charset="0"/>
              </a:rPr>
              <a:t>		</a:t>
            </a:r>
            <a:r>
              <a:rPr lang="en-GB" sz="5000" dirty="0" smtClean="0">
                <a:latin typeface="Calibri" panose="020F0502020204030204" pitchFamily="34" charset="0"/>
              </a:rPr>
              <a:t>Other </a:t>
            </a:r>
            <a:r>
              <a:rPr lang="en-GB" sz="5000" dirty="0">
                <a:latin typeface="Calibri" panose="020F0502020204030204" pitchFamily="34" charset="0"/>
              </a:rPr>
              <a:t>escape sequences for special characters</a:t>
            </a:r>
            <a:r>
              <a:rPr lang="en-GB" sz="5000" dirty="0" smtClean="0">
                <a:latin typeface="Calibri" panose="020F0502020204030204" pitchFamily="34" charset="0"/>
              </a:rPr>
              <a:t>:	</a:t>
            </a:r>
            <a:r>
              <a:rPr lang="en-GB" sz="3300" dirty="0" smtClean="0">
                <a:latin typeface="Calibri" panose="020F0502020204030204" pitchFamily="34" charset="0"/>
              </a:rPr>
              <a:t>					</a:t>
            </a:r>
            <a:r>
              <a:rPr lang="en-GB" sz="3300" dirty="0">
                <a:latin typeface="Calibri" panose="020F0502020204030204" pitchFamily="34" charset="0"/>
              </a:rPr>
              <a:t> </a:t>
            </a:r>
            <a:r>
              <a:rPr lang="en-GB" sz="3300" dirty="0" smtClean="0">
                <a:latin typeface="Calibri" panose="020F0502020204030204" pitchFamily="34" charset="0"/>
              </a:rPr>
              <a:t>                                      </a:t>
            </a:r>
            <a:r>
              <a:rPr lang="en-GB" sz="4000" dirty="0" smtClean="0">
                <a:latin typeface="Calibri" panose="020F0502020204030204" pitchFamily="34" charset="0"/>
              </a:rPr>
              <a:t>      \b      backspace          \</a:t>
            </a:r>
            <a:r>
              <a:rPr lang="en-GB" sz="4000" dirty="0">
                <a:latin typeface="Calibri" panose="020F0502020204030204" pitchFamily="34" charset="0"/>
              </a:rPr>
              <a:t>t       </a:t>
            </a:r>
            <a:r>
              <a:rPr lang="en-GB" sz="4000" dirty="0" smtClean="0">
                <a:latin typeface="Calibri" panose="020F0502020204030204" pitchFamily="34" charset="0"/>
              </a:rPr>
              <a:t>tab</a:t>
            </a:r>
            <a:endParaRPr lang="en-GB" sz="40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GB" sz="4000" dirty="0" smtClean="0">
                <a:latin typeface="Calibri" panose="020F0502020204030204" pitchFamily="34" charset="0"/>
              </a:rPr>
              <a:t>													                                       \n      linefeed              \r       carriage </a:t>
            </a:r>
            <a:r>
              <a:rPr lang="en-GB" sz="4000" dirty="0">
                <a:latin typeface="Calibri" panose="020F0502020204030204" pitchFamily="34" charset="0"/>
              </a:rPr>
              <a:t>return</a:t>
            </a:r>
          </a:p>
          <a:p>
            <a:pPr lvl="1">
              <a:lnSpc>
                <a:spcPct val="50000"/>
              </a:lnSpc>
              <a:buNone/>
            </a:pPr>
            <a:endParaRPr lang="en-GB" sz="33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5500" b="1" dirty="0" smtClean="0">
                <a:latin typeface="Calibri" panose="020F0502020204030204" pitchFamily="34" charset="0"/>
              </a:rPr>
              <a:t>Boolean</a:t>
            </a:r>
            <a:r>
              <a:rPr lang="en-GB" sz="4100" b="1" i="1" dirty="0" smtClean="0">
                <a:latin typeface="Calibri" panose="020F0502020204030204" pitchFamily="34" charset="0"/>
              </a:rPr>
              <a:t>  </a:t>
            </a:r>
            <a:r>
              <a:rPr lang="en-GB" sz="5000" dirty="0">
                <a:latin typeface="Calibri" panose="020F0502020204030204" pitchFamily="34" charset="0"/>
              </a:rPr>
              <a:t>type is used for true/false </a:t>
            </a:r>
            <a:r>
              <a:rPr lang="en-GB" sz="5000" dirty="0" smtClean="0">
                <a:latin typeface="Calibri" panose="020F0502020204030204" pitchFamily="34" charset="0"/>
              </a:rPr>
              <a:t>conditions</a:t>
            </a:r>
            <a:r>
              <a:rPr lang="en-GB" sz="4100" dirty="0" smtClean="0">
                <a:latin typeface="Calibri" panose="020F0502020204030204" pitchFamily="34" charset="0"/>
              </a:rPr>
              <a:t>.        </a:t>
            </a:r>
            <a:r>
              <a:rPr lang="en-GB" sz="4000" dirty="0" smtClean="0">
                <a:latin typeface="Calibri" panose="020F0502020204030204" pitchFamily="34" charset="0"/>
              </a:rPr>
              <a:t>Boolean </a:t>
            </a:r>
            <a:r>
              <a:rPr lang="en-GB" sz="4000" dirty="0">
                <a:latin typeface="Calibri" panose="020F0502020204030204" pitchFamily="34" charset="0"/>
              </a:rPr>
              <a:t>found</a:t>
            </a:r>
            <a:r>
              <a:rPr lang="en-GB" sz="4000" dirty="0" smtClean="0">
                <a:latin typeface="Calibri" panose="020F0502020204030204" pitchFamily="34" charset="0"/>
              </a:rPr>
              <a:t>;</a:t>
            </a:r>
            <a:endParaRPr lang="en-GB" sz="40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GB" sz="4000" dirty="0" smtClean="0">
                <a:latin typeface="Calibri" panose="020F0502020204030204" pitchFamily="34" charset="0"/>
              </a:rPr>
              <a:t>						                            If </a:t>
            </a:r>
            <a:r>
              <a:rPr lang="en-GB" sz="4000" dirty="0">
                <a:latin typeface="Calibri" panose="020F0502020204030204" pitchFamily="34" charset="0"/>
              </a:rPr>
              <a:t>(found)  ... // do </a:t>
            </a:r>
            <a:r>
              <a:rPr lang="en-GB" sz="4000" dirty="0" smtClean="0">
                <a:latin typeface="Calibri" panose="020F0502020204030204" pitchFamily="34" charset="0"/>
              </a:rPr>
              <a:t>something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Language Basics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Java Packages</a:t>
            </a:r>
            <a:r>
              <a:rPr lang="en-GB" sz="2200" dirty="0">
                <a:latin typeface="Calibri" panose="020F0502020204030204" pitchFamily="34" charset="0"/>
              </a:rPr>
              <a:t> </a:t>
            </a: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U</a:t>
            </a:r>
            <a:r>
              <a:rPr lang="en-GB" sz="1800" dirty="0" smtClean="0">
                <a:latin typeface="Calibri" panose="020F0502020204030204" pitchFamily="34" charset="0"/>
              </a:rPr>
              <a:t>sed to organise (group) several related class files together.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Calibri" panose="020F0502020204030204" pitchFamily="34" charset="0"/>
              </a:rPr>
              <a:t>Packages </a:t>
            </a:r>
            <a:r>
              <a:rPr lang="en-GB" sz="1800" dirty="0">
                <a:latin typeface="Calibri" panose="020F0502020204030204" pitchFamily="34" charset="0"/>
              </a:rPr>
              <a:t>are directly related to directories in a file system</a:t>
            </a:r>
            <a:r>
              <a:rPr lang="en-GB" sz="18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4500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r>
              <a:rPr lang="en-GB" dirty="0" smtClean="0">
                <a:latin typeface="Calibri" panose="020F0502020204030204" pitchFamily="34" charset="0"/>
              </a:rPr>
              <a:t>	</a:t>
            </a: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1800" dirty="0" smtClean="0">
                <a:latin typeface="Calibri" panose="020F0502020204030204" pitchFamily="34" charset="0"/>
              </a:rPr>
              <a:t>After compiling, </a:t>
            </a:r>
            <a:r>
              <a:rPr lang="en-GB" sz="1800" dirty="0">
                <a:latin typeface="Calibri" panose="020F0502020204030204" pitchFamily="34" charset="0"/>
              </a:rPr>
              <a:t>a directory called “Mail” will be created in the output path </a:t>
            </a:r>
            <a:r>
              <a:rPr lang="en-GB" sz="1800" dirty="0" smtClean="0">
                <a:latin typeface="Calibri" panose="020F0502020204030204" pitchFamily="34" charset="0"/>
              </a:rPr>
              <a:t>where </a:t>
            </a:r>
            <a:r>
              <a:rPr lang="en-GB" sz="1800" dirty="0">
                <a:latin typeface="Calibri" panose="020F0502020204030204" pitchFamily="34" charset="0"/>
              </a:rPr>
              <a:t>the compiled class </a:t>
            </a:r>
            <a:r>
              <a:rPr lang="en-GB" sz="1800" dirty="0" smtClean="0">
                <a:latin typeface="Calibri" panose="020F0502020204030204" pitchFamily="34" charset="0"/>
              </a:rPr>
              <a:t>files stored: e.g</a:t>
            </a:r>
            <a:r>
              <a:rPr lang="en-GB" sz="1800" dirty="0">
                <a:latin typeface="Calibri" panose="020F0502020204030204" pitchFamily="34" charset="0"/>
              </a:rPr>
              <a:t>. </a:t>
            </a:r>
            <a:r>
              <a:rPr lang="en-GB" sz="1800" b="1" i="1" dirty="0">
                <a:latin typeface="Calibri" panose="020F0502020204030204" pitchFamily="34" charset="0"/>
              </a:rPr>
              <a:t>H:\CC_HomeAccount\Java\Mail</a:t>
            </a:r>
            <a:r>
              <a:rPr lang="en-GB" sz="1800" b="1" dirty="0" smtClean="0">
                <a:latin typeface="Calibri" panose="020F0502020204030204" pitchFamily="34" charset="0"/>
              </a:rPr>
              <a:t>.</a:t>
            </a:r>
            <a:endParaRPr lang="en-GB" sz="18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Using</a:t>
            </a:r>
            <a:r>
              <a:rPr lang="en-GB" sz="1800" b="1" dirty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(importing)</a:t>
            </a:r>
            <a:r>
              <a:rPr lang="en-GB" sz="1800" b="1" dirty="0">
                <a:latin typeface="Calibri" panose="020F0502020204030204" pitchFamily="34" charset="0"/>
              </a:rPr>
              <a:t> Packaged </a:t>
            </a:r>
            <a:r>
              <a:rPr lang="en-GB" sz="1800" b="1" dirty="0" smtClean="0">
                <a:latin typeface="Calibri" panose="020F0502020204030204" pitchFamily="34" charset="0"/>
              </a:rPr>
              <a:t>Classes</a:t>
            </a:r>
          </a:p>
          <a:p>
            <a:pPr lvl="4"/>
            <a:r>
              <a:rPr lang="en-GB" sz="1600" dirty="0">
                <a:latin typeface="Calibri" panose="020F0502020204030204" pitchFamily="34" charset="0"/>
              </a:rPr>
              <a:t>import </a:t>
            </a:r>
            <a:r>
              <a:rPr lang="en-GB" sz="1600" dirty="0" err="1">
                <a:latin typeface="Calibri" panose="020F0502020204030204" pitchFamily="34" charset="0"/>
              </a:rPr>
              <a:t>Mail.mServer</a:t>
            </a:r>
            <a:r>
              <a:rPr lang="en-GB" sz="1600" dirty="0">
                <a:latin typeface="Calibri" panose="020F0502020204030204" pitchFamily="34" charset="0"/>
              </a:rPr>
              <a:t>;</a:t>
            </a:r>
          </a:p>
          <a:p>
            <a:pPr lvl="4"/>
            <a:r>
              <a:rPr lang="en-GB" sz="1600" dirty="0" smtClean="0">
                <a:latin typeface="Calibri" panose="020F0502020204030204" pitchFamily="34" charset="0"/>
              </a:rPr>
              <a:t>import </a:t>
            </a:r>
            <a:r>
              <a:rPr lang="en-GB" sz="1600" dirty="0" err="1" smtClean="0">
                <a:latin typeface="Calibri" panose="020F0502020204030204" pitchFamily="34" charset="0"/>
              </a:rPr>
              <a:t>Mail.mClient</a:t>
            </a:r>
            <a:r>
              <a:rPr lang="en-GB" sz="1600" dirty="0" smtClean="0">
                <a:latin typeface="Calibri" panose="020F0502020204030204" pitchFamily="34" charset="0"/>
              </a:rPr>
              <a:t>;</a:t>
            </a:r>
            <a:r>
              <a:rPr lang="en-GB" sz="1600" dirty="0">
                <a:latin typeface="Calibri" panose="020F0502020204030204" pitchFamily="34" charset="0"/>
              </a:rPr>
              <a:t>	</a:t>
            </a:r>
            <a:r>
              <a:rPr lang="en-GB" sz="1600" b="1" dirty="0">
                <a:latin typeface="Calibri" panose="020F0502020204030204" pitchFamily="34" charset="0"/>
              </a:rPr>
              <a:t>OR</a:t>
            </a:r>
            <a:r>
              <a:rPr lang="en-GB" sz="1600" dirty="0">
                <a:latin typeface="Calibri" panose="020F0502020204030204" pitchFamily="34" charset="0"/>
              </a:rPr>
              <a:t>	import Mail.*;</a:t>
            </a:r>
          </a:p>
          <a:p>
            <a:pPr lvl="4"/>
            <a:r>
              <a:rPr lang="en-GB" sz="1600" dirty="0" smtClean="0">
                <a:latin typeface="Calibri" panose="020F0502020204030204" pitchFamily="34" charset="0"/>
              </a:rPr>
              <a:t>import </a:t>
            </a:r>
            <a:r>
              <a:rPr lang="en-GB" sz="1600" dirty="0" err="1">
                <a:latin typeface="Calibri" panose="020F0502020204030204" pitchFamily="34" charset="0"/>
              </a:rPr>
              <a:t>Mail.mBox</a:t>
            </a:r>
            <a:r>
              <a:rPr lang="en-GB" sz="1600" dirty="0">
                <a:latin typeface="Calibri" panose="020F0502020204030204" pitchFamily="34" charset="0"/>
              </a:rPr>
              <a:t>;</a:t>
            </a:r>
            <a:endParaRPr lang="en-GB" sz="1400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Data Scope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3568" y="2434745"/>
            <a:ext cx="2016224" cy="9325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GB" sz="1400" b="1" u="none" dirty="0">
                <a:latin typeface="Arial" charset="0"/>
              </a:rPr>
              <a:t>p</a:t>
            </a:r>
            <a:r>
              <a:rPr lang="en-GB" sz="1400" b="1" u="none" dirty="0" smtClean="0">
                <a:latin typeface="Arial" charset="0"/>
              </a:rPr>
              <a:t>ackage Mail;</a:t>
            </a:r>
          </a:p>
          <a:p>
            <a:pPr algn="l">
              <a:lnSpc>
                <a:spcPct val="130000"/>
              </a:lnSpc>
            </a:pPr>
            <a:r>
              <a:rPr lang="en-GB" sz="1400" u="none" dirty="0">
                <a:latin typeface="Arial" charset="0"/>
              </a:rPr>
              <a:t>p</a:t>
            </a:r>
            <a:r>
              <a:rPr lang="en-GB" sz="1400" u="none" dirty="0" smtClean="0">
                <a:latin typeface="Arial" charset="0"/>
              </a:rPr>
              <a:t>ublic </a:t>
            </a:r>
            <a:r>
              <a:rPr lang="en-GB" sz="1400" u="none" dirty="0">
                <a:latin typeface="Arial" charset="0"/>
              </a:rPr>
              <a:t>class </a:t>
            </a:r>
            <a:r>
              <a:rPr lang="en-GB" sz="1400" u="none" dirty="0" err="1" smtClean="0">
                <a:solidFill>
                  <a:srgbClr val="990000"/>
                </a:solidFill>
                <a:latin typeface="Arial" charset="0"/>
              </a:rPr>
              <a:t>mServer</a:t>
            </a:r>
            <a:r>
              <a:rPr lang="en-GB" sz="1400" u="none" dirty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en-GB" sz="1400" u="none" dirty="0" smtClean="0">
                <a:latin typeface="Arial" charset="0"/>
              </a:rPr>
              <a:t>{  </a:t>
            </a:r>
            <a:endParaRPr lang="en-GB" sz="1400" u="none" dirty="0">
              <a:latin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GB" sz="1400" u="none" dirty="0">
                <a:latin typeface="Arial" charset="0"/>
              </a:rPr>
              <a:t>}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771800" y="2434744"/>
            <a:ext cx="1944216" cy="9325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GB" sz="1400" b="1" u="none" dirty="0" smtClean="0">
                <a:latin typeface="Arial" charset="0"/>
              </a:rPr>
              <a:t>package Mail;</a:t>
            </a:r>
          </a:p>
          <a:p>
            <a:pPr algn="l">
              <a:lnSpc>
                <a:spcPct val="130000"/>
              </a:lnSpc>
            </a:pPr>
            <a:r>
              <a:rPr lang="en-GB" sz="1400" u="none" dirty="0">
                <a:latin typeface="Arial" charset="0"/>
              </a:rPr>
              <a:t>p</a:t>
            </a:r>
            <a:r>
              <a:rPr lang="en-GB" sz="1400" u="none" dirty="0" smtClean="0">
                <a:latin typeface="Arial" charset="0"/>
              </a:rPr>
              <a:t>ublic </a:t>
            </a:r>
            <a:r>
              <a:rPr lang="en-GB" sz="1400" u="none" dirty="0">
                <a:latin typeface="Arial" charset="0"/>
              </a:rPr>
              <a:t>class </a:t>
            </a:r>
            <a:r>
              <a:rPr lang="en-GB" sz="1400" u="none" dirty="0" err="1" smtClean="0">
                <a:solidFill>
                  <a:srgbClr val="990000"/>
                </a:solidFill>
                <a:latin typeface="Arial" charset="0"/>
              </a:rPr>
              <a:t>mClient</a:t>
            </a:r>
            <a:r>
              <a:rPr lang="en-GB" sz="1400" u="none" dirty="0" smtClean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en-GB" sz="1400" u="none" dirty="0" smtClean="0">
                <a:latin typeface="Arial" charset="0"/>
              </a:rPr>
              <a:t>{  </a:t>
            </a:r>
            <a:endParaRPr lang="en-GB" sz="1400" u="none" dirty="0">
              <a:latin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GB" sz="1400" u="none" dirty="0">
                <a:latin typeface="Arial" charset="0"/>
              </a:rPr>
              <a:t>}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788024" y="2443700"/>
            <a:ext cx="1800200" cy="9325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GB" sz="1400" b="1" u="none" dirty="0" smtClean="0">
                <a:latin typeface="Arial" charset="0"/>
              </a:rPr>
              <a:t>package Mail;</a:t>
            </a:r>
          </a:p>
          <a:p>
            <a:pPr algn="l">
              <a:lnSpc>
                <a:spcPct val="130000"/>
              </a:lnSpc>
            </a:pPr>
            <a:r>
              <a:rPr lang="en-GB" sz="1400" u="none" dirty="0">
                <a:latin typeface="Arial" charset="0"/>
              </a:rPr>
              <a:t>p</a:t>
            </a:r>
            <a:r>
              <a:rPr lang="en-GB" sz="1400" u="none" dirty="0" smtClean="0">
                <a:latin typeface="Arial" charset="0"/>
              </a:rPr>
              <a:t>ublic </a:t>
            </a:r>
            <a:r>
              <a:rPr lang="en-GB" sz="1400" u="none" dirty="0">
                <a:latin typeface="Arial" charset="0"/>
              </a:rPr>
              <a:t>class </a:t>
            </a:r>
            <a:r>
              <a:rPr lang="en-GB" sz="1400" u="none" dirty="0" err="1" smtClean="0">
                <a:solidFill>
                  <a:srgbClr val="990000"/>
                </a:solidFill>
                <a:latin typeface="Arial" charset="0"/>
              </a:rPr>
              <a:t>mBox</a:t>
            </a:r>
            <a:r>
              <a:rPr lang="en-GB" sz="1400" u="none" dirty="0" smtClean="0">
                <a:solidFill>
                  <a:srgbClr val="990000"/>
                </a:solidFill>
                <a:latin typeface="Arial" charset="0"/>
              </a:rPr>
              <a:t> </a:t>
            </a:r>
            <a:r>
              <a:rPr lang="en-GB" sz="1400" u="none" dirty="0" smtClean="0">
                <a:latin typeface="Arial" charset="0"/>
              </a:rPr>
              <a:t>{  </a:t>
            </a:r>
            <a:endParaRPr lang="en-GB" sz="1400" u="none" dirty="0">
              <a:latin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GB" sz="1400" u="none" dirty="0">
                <a:latin typeface="Arial" charset="0"/>
              </a:rPr>
              <a:t>}</a:t>
            </a:r>
          </a:p>
        </p:txBody>
      </p:sp>
      <p:pic>
        <p:nvPicPr>
          <p:cNvPr id="2051" name="Picture 3" descr="C:\Users\cmp3akhlamj\Desktop\pic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56681"/>
            <a:ext cx="2362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2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Java CLASSPATH</a:t>
            </a: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When locating a class, the CLASSPATH tells the Java Virtual Machine (JVM) where to begin looking for classes.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CLASSPATH is an environment </a:t>
            </a:r>
            <a:r>
              <a:rPr lang="en-GB" sz="1800" dirty="0" smtClean="0">
                <a:latin typeface="Calibri" panose="020F0502020204030204" pitchFamily="34" charset="0"/>
              </a:rPr>
              <a:t>variable:  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CLASSPATH = d:\Jbuilder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\java\lib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Each java project can have its own </a:t>
            </a:r>
            <a:r>
              <a:rPr lang="en-GB" sz="18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classpath</a:t>
            </a:r>
            <a:r>
              <a:rPr lang="en-GB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; however, it can access the default classes that come with JVM.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Calibri" panose="020F0502020204030204" pitchFamily="34" charset="0"/>
              </a:rPr>
              <a:t>What </a:t>
            </a:r>
            <a:r>
              <a:rPr lang="en-GB" sz="1800" dirty="0">
                <a:latin typeface="Calibri" panose="020F0502020204030204" pitchFamily="34" charset="0"/>
              </a:rPr>
              <a:t>does   “ import java.util.* ”   mean</a:t>
            </a:r>
            <a:r>
              <a:rPr lang="en-GB" sz="1800" dirty="0" smtClean="0">
                <a:latin typeface="Calibri" panose="020F0502020204030204" pitchFamily="34" charset="0"/>
              </a:rPr>
              <a:t>?</a:t>
            </a:r>
            <a:endParaRPr lang="en-GB" sz="1800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		import </a:t>
            </a:r>
            <a:r>
              <a:rPr lang="en-US" sz="1800" dirty="0">
                <a:latin typeface="Calibri" panose="020F0502020204030204" pitchFamily="34" charset="0"/>
              </a:rPr>
              <a:t>all classes (i.e. *.class files) from the </a:t>
            </a:r>
            <a:r>
              <a:rPr lang="en-GB" sz="1800" dirty="0">
                <a:latin typeface="Calibri" panose="020F0502020204030204" pitchFamily="34" charset="0"/>
              </a:rPr>
              <a:t>java\</a:t>
            </a:r>
            <a:r>
              <a:rPr lang="en-GB" sz="1800" dirty="0" err="1">
                <a:latin typeface="Calibri" panose="020F0502020204030204" pitchFamily="34" charset="0"/>
              </a:rPr>
              <a:t>util</a:t>
            </a:r>
            <a:r>
              <a:rPr lang="en-GB" sz="1800" dirty="0">
                <a:latin typeface="Calibri" panose="020F0502020204030204" pitchFamily="34" charset="0"/>
              </a:rPr>
              <a:t>\</a:t>
            </a:r>
            <a:r>
              <a:rPr lang="en-US" sz="1800" dirty="0">
                <a:latin typeface="Calibri" panose="020F0502020204030204" pitchFamily="34" charset="0"/>
              </a:rPr>
              <a:t> directory that is located </a:t>
            </a:r>
            <a:r>
              <a:rPr lang="en-US" sz="1800" dirty="0" smtClean="0">
                <a:latin typeface="Calibri" panose="020F0502020204030204" pitchFamily="34" charset="0"/>
              </a:rPr>
              <a:t>	somewhere </a:t>
            </a:r>
            <a:r>
              <a:rPr lang="en-US" sz="1800" dirty="0">
                <a:latin typeface="Calibri" panose="020F0502020204030204" pitchFamily="34" charset="0"/>
              </a:rPr>
              <a:t>in the CLASSPATH</a:t>
            </a:r>
            <a:r>
              <a:rPr lang="en-US" sz="1800" dirty="0" smtClean="0">
                <a:latin typeface="Calibri" panose="020F0502020204030204" pitchFamily="34" charset="0"/>
              </a:rPr>
              <a:t>.</a:t>
            </a:r>
            <a:endParaRPr lang="en-GB" sz="1800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Data Scope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3284360"/>
            <a:ext cx="4153669" cy="164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62" y="3284361"/>
            <a:ext cx="1955646" cy="180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837817" y="4797152"/>
            <a:ext cx="151815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4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56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Conditional Statements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600" b="1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endParaRPr lang="en-GB" sz="2600" b="1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600" b="1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Basic Statements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85072"/>
              </p:ext>
            </p:extLst>
          </p:nvPr>
        </p:nvGraphicFramePr>
        <p:xfrm>
          <a:off x="683568" y="1533973"/>
          <a:ext cx="8280921" cy="441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63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if   ( 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condition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 )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statement</a:t>
                      </a:r>
                      <a:r>
                        <a:rPr lang="en-GB" sz="1400" b="1" i="1" u="none" baseline="-10000" dirty="0" smtClean="0"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  [ else  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statement</a:t>
                      </a:r>
                      <a:r>
                        <a:rPr lang="en-GB" sz="1400" b="1" i="1" u="none" baseline="-10000" dirty="0" smtClean="0"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 ]</a:t>
                      </a:r>
                      <a:endParaRPr lang="en-GB" sz="1400" u="none" dirty="0" smtClean="0"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if   ( 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condition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 )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block</a:t>
                      </a:r>
                      <a:r>
                        <a:rPr lang="en-GB" sz="1400" b="1" i="1" u="none" baseline="-10000" dirty="0" smtClean="0"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  [ else  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block</a:t>
                      </a:r>
                      <a:r>
                        <a:rPr lang="en-GB" sz="1400" b="1" i="1" u="none" baseline="-10000" dirty="0" smtClean="0"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 ]</a:t>
                      </a:r>
                      <a:endParaRPr lang="en-GB" sz="1400" u="none" dirty="0" smtClean="0"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anose="020F0502020204030204" pitchFamily="34" charset="0"/>
                        </a:rPr>
                        <a:t>Switch</a:t>
                      </a:r>
                      <a:r>
                        <a:rPr lang="en-GB" sz="1400" baseline="0" dirty="0" smtClean="0"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GB" sz="1400" baseline="0" dirty="0" err="1" smtClean="0">
                          <a:latin typeface="Calibri" panose="020F0502020204030204" pitchFamily="34" charset="0"/>
                        </a:rPr>
                        <a:t>expr</a:t>
                      </a:r>
                      <a:r>
                        <a:rPr lang="en-GB" sz="1400" baseline="0" dirty="0" smtClean="0">
                          <a:latin typeface="Calibri" panose="020F0502020204030204" pitchFamily="34" charset="0"/>
                        </a:rPr>
                        <a:t>){</a:t>
                      </a:r>
                    </a:p>
                    <a:p>
                      <a:r>
                        <a:rPr lang="en-GB" sz="1400" baseline="0" dirty="0" smtClean="0">
                          <a:latin typeface="Calibri" panose="020F0502020204030204" pitchFamily="34" charset="0"/>
                        </a:rPr>
                        <a:t>   case c1: </a:t>
                      </a:r>
                      <a:r>
                        <a:rPr lang="en-GB" sz="1400" baseline="0" dirty="0" err="1" smtClean="0">
                          <a:latin typeface="Calibri" panose="020F0502020204030204" pitchFamily="34" charset="0"/>
                        </a:rPr>
                        <a:t>statement;break</a:t>
                      </a:r>
                      <a:r>
                        <a:rPr lang="en-GB" sz="1400" baseline="0" dirty="0" smtClean="0">
                          <a:latin typeface="Calibri" panose="020F0502020204030204" pitchFamily="34" charset="0"/>
                        </a:rPr>
                        <a:t>;</a:t>
                      </a:r>
                    </a:p>
                    <a:p>
                      <a:r>
                        <a:rPr lang="en-GB" sz="1400" baseline="0" dirty="0" smtClean="0">
                          <a:latin typeface="Calibri" panose="020F0502020204030204" pitchFamily="34" charset="0"/>
                        </a:rPr>
                        <a:t>        ….</a:t>
                      </a:r>
                    </a:p>
                    <a:p>
                      <a:r>
                        <a:rPr lang="en-GB" sz="1400" baseline="0" dirty="0" smtClean="0">
                          <a:latin typeface="Calibri" panose="020F0502020204030204" pitchFamily="34" charset="0"/>
                        </a:rPr>
                        <a:t>   default: </a:t>
                      </a:r>
                      <a:r>
                        <a:rPr lang="en-GB" sz="1400" baseline="0" dirty="0" err="1" smtClean="0">
                          <a:latin typeface="Calibri" panose="020F0502020204030204" pitchFamily="34" charset="0"/>
                        </a:rPr>
                        <a:t>statement;break</a:t>
                      </a:r>
                      <a:r>
                        <a:rPr lang="en-GB" sz="1400" baseline="0" dirty="0" smtClean="0">
                          <a:latin typeface="Calibri" panose="020F0502020204030204" pitchFamily="34" charset="0"/>
                        </a:rPr>
                        <a:t>;</a:t>
                      </a:r>
                    </a:p>
                    <a:p>
                      <a:r>
                        <a:rPr lang="en-GB" sz="1400" baseline="0" dirty="0" smtClean="0">
                          <a:latin typeface="Calibri" panose="020F0502020204030204" pitchFamily="34" charset="0"/>
                        </a:rPr>
                        <a:t>}</a:t>
                      </a:r>
                      <a:endParaRPr lang="en-GB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57067">
                <a:tc>
                  <a:txBody>
                    <a:bodyPr/>
                    <a:lstStyle/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if   ( </a:t>
                      </a:r>
                      <a:r>
                        <a:rPr lang="en-GB" sz="1400" u="none" dirty="0" err="1" smtClean="0">
                          <a:latin typeface="Calibri" panose="020F0502020204030204" pitchFamily="34" charset="0"/>
                        </a:rPr>
                        <a:t>yourSales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&gt;= target )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GB" sz="1400" u="none" dirty="0" err="1" smtClean="0">
                          <a:latin typeface="Calibri" panose="020F0502020204030204" pitchFamily="34" charset="0"/>
                        </a:rPr>
                        <a:t>perfomance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= “Satisfactory”;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else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    performance = “Unsatisfactory”;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if   ( </a:t>
                      </a:r>
                      <a:r>
                        <a:rPr lang="en-GB" sz="1400" u="none" dirty="0" err="1" smtClean="0">
                          <a:latin typeface="Calibri" panose="020F0502020204030204" pitchFamily="34" charset="0"/>
                        </a:rPr>
                        <a:t>yourSales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&gt;= target )</a:t>
                      </a:r>
                      <a:r>
                        <a:rPr lang="en-GB" sz="1400" u="none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{          </a:t>
                      </a:r>
                      <a:r>
                        <a:rPr lang="en-GB" sz="1400" u="none" dirty="0" err="1" smtClean="0">
                          <a:latin typeface="Calibri" panose="020F0502020204030204" pitchFamily="34" charset="0"/>
                        </a:rPr>
                        <a:t>perfomance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= “Satisfactory”;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baseline="0" dirty="0" smtClean="0"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bonus = 100 + 0.01 * (</a:t>
                      </a:r>
                      <a:r>
                        <a:rPr lang="en-GB" sz="1400" u="none" dirty="0" err="1" smtClean="0">
                          <a:latin typeface="Calibri" panose="020F0502020204030204" pitchFamily="34" charset="0"/>
                        </a:rPr>
                        <a:t>yourSales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- target);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else</a:t>
                      </a:r>
                      <a:r>
                        <a:rPr lang="en-GB" sz="1400" u="none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{	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performance = “Unsatisfactory”;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baseline="0" dirty="0" smtClean="0"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bonus = 0;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switch  (  </a:t>
                      </a:r>
                      <a:r>
                        <a:rPr lang="en-GB" sz="1400" u="none" dirty="0" err="1" smtClean="0">
                          <a:latin typeface="Calibri" panose="020F0502020204030204" pitchFamily="34" charset="0"/>
                        </a:rPr>
                        <a:t>yourGrade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 )   {</a:t>
                      </a:r>
                    </a:p>
                    <a:p>
                      <a:pPr marL="0" lvl="2" algn="l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    case ‘A’ : award = “First”</a:t>
                      </a:r>
                      <a:r>
                        <a:rPr lang="en-GB" sz="1400" i="1" u="none" dirty="0" smtClean="0"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GB" sz="1400" i="1" u="none" baseline="-1000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break;</a:t>
                      </a:r>
                    </a:p>
                    <a:p>
                      <a:pPr marL="0" lvl="2" algn="l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    case ‘B’ : award = “2-1”</a:t>
                      </a:r>
                      <a:r>
                        <a:rPr lang="en-GB" sz="1400" i="1" u="none" dirty="0" smtClean="0"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GB" sz="1400" i="1" u="none" baseline="-10000" dirty="0" smtClean="0"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break;</a:t>
                      </a:r>
                    </a:p>
                    <a:p>
                      <a:pPr marL="0" lvl="2" algn="l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    case ‘C’ : award = “2-2”</a:t>
                      </a:r>
                      <a:r>
                        <a:rPr lang="en-GB" sz="1400" i="1" u="none" dirty="0" smtClean="0"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GB" sz="1400" i="1" u="none" baseline="-1000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break;</a:t>
                      </a:r>
                    </a:p>
                    <a:p>
                      <a:pPr marL="0" lvl="2" algn="l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    case ‘D’ : award = “Fail”</a:t>
                      </a:r>
                      <a:r>
                        <a:rPr lang="en-GB" sz="1400" i="1" u="none" dirty="0" smtClean="0"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GB" sz="1400" i="1" u="none" baseline="-1000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break;</a:t>
                      </a:r>
                    </a:p>
                    <a:p>
                      <a:pPr marL="0" lvl="2" algn="l">
                        <a:lnSpc>
                          <a:spcPct val="13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     default : award = “N/A”</a:t>
                      </a:r>
                      <a:r>
                        <a:rPr lang="en-GB" sz="1400" i="1" u="none" dirty="0" smtClean="0"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GB" sz="1400" i="1" u="none" baseline="-10000" dirty="0" smtClean="0"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break;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u="none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256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Iteration Statements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600" b="1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endParaRPr lang="en-GB" sz="2600" b="1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600" b="1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Basic Statements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14431"/>
              </p:ext>
            </p:extLst>
          </p:nvPr>
        </p:nvGraphicFramePr>
        <p:xfrm>
          <a:off x="683568" y="1515584"/>
          <a:ext cx="8280920" cy="4361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1063413">
                <a:tc>
                  <a:txBody>
                    <a:bodyPr/>
                    <a:lstStyle/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while  ( 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condition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) { 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block (loop body)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 }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endParaRPr lang="en-GB" sz="1400" b="1" u="none" dirty="0" smtClean="0">
                        <a:latin typeface="Calibri" panose="020F050202020403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200" b="1" u="none" dirty="0" smtClean="0">
                          <a:latin typeface="Arial" charset="0"/>
                        </a:rPr>
                        <a:t>do   {</a:t>
                      </a:r>
                      <a:r>
                        <a:rPr lang="en-GB" sz="1400" b="1" u="none" dirty="0" smtClean="0">
                          <a:latin typeface="Arial" charset="0"/>
                        </a:rPr>
                        <a:t>  </a:t>
                      </a:r>
                      <a:r>
                        <a:rPr lang="en-GB" sz="1400" b="1" i="1" u="none" dirty="0" smtClean="0">
                          <a:latin typeface="Arial" charset="0"/>
                        </a:rPr>
                        <a:t>block (loop body)</a:t>
                      </a:r>
                      <a:r>
                        <a:rPr lang="en-GB" sz="1200" b="1" u="none" dirty="0" smtClean="0">
                          <a:latin typeface="Arial" charset="0"/>
                        </a:rPr>
                        <a:t>  }    while   ( </a:t>
                      </a:r>
                      <a:r>
                        <a:rPr lang="en-GB" sz="1400" b="1" u="none" dirty="0" smtClean="0">
                          <a:latin typeface="Arial" charset="0"/>
                        </a:rPr>
                        <a:t> </a:t>
                      </a:r>
                      <a:r>
                        <a:rPr lang="en-GB" sz="1400" b="1" i="1" u="none" dirty="0" smtClean="0">
                          <a:latin typeface="Arial" charset="0"/>
                        </a:rPr>
                        <a:t>condition</a:t>
                      </a:r>
                      <a:r>
                        <a:rPr lang="en-GB" sz="1400" b="1" u="none" dirty="0" smtClean="0">
                          <a:latin typeface="Arial" charset="0"/>
                        </a:rPr>
                        <a:t> </a:t>
                      </a:r>
                      <a:r>
                        <a:rPr lang="en-GB" sz="1200" b="1" u="none" dirty="0" smtClean="0">
                          <a:latin typeface="Arial" charset="0"/>
                        </a:rPr>
                        <a:t>)</a:t>
                      </a:r>
                      <a:endParaRPr lang="en-GB" sz="1400" b="1" u="none" dirty="0" smtClean="0">
                        <a:latin typeface="Calibri" panose="020F0502020204030204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for  ( 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initial;  test;  increment 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)  {  </a:t>
                      </a:r>
                      <a:r>
                        <a:rPr lang="en-GB" sz="1400" b="1" i="1" u="none" dirty="0" smtClean="0">
                          <a:latin typeface="Calibri" panose="020F0502020204030204" pitchFamily="34" charset="0"/>
                        </a:rPr>
                        <a:t>block (loop body)</a:t>
                      </a:r>
                      <a:r>
                        <a:rPr lang="en-GB" sz="1400" b="1" u="none" dirty="0" smtClean="0">
                          <a:latin typeface="Calibri" panose="020F0502020204030204" pitchFamily="34" charset="0"/>
                        </a:rPr>
                        <a:t>  }</a:t>
                      </a:r>
                    </a:p>
                    <a:p>
                      <a:endParaRPr lang="en-GB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57067">
                <a:tc>
                  <a:txBody>
                    <a:bodyPr/>
                    <a:lstStyle/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US" sz="1400" u="none" dirty="0" smtClean="0">
                          <a:latin typeface="Arial" charset="0"/>
                        </a:rPr>
                        <a:t> 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// calculate year to retirement giving a target saving, annual payment &amp; interest</a:t>
                      </a:r>
                    </a:p>
                    <a:p>
                      <a:pPr marL="0" lvl="1" algn="l">
                        <a:lnSpc>
                          <a:spcPct val="110000"/>
                        </a:lnSpc>
                        <a:buFont typeface="Wingdings" pitchFamily="2" charset="2"/>
                        <a:buNone/>
                      </a:pP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double goal = 75000;  // money needed for retirement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double interest = 7.5;     // interest rare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double payment = 2400;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years = 0;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double balance = 0;</a:t>
                      </a:r>
                    </a:p>
                    <a:p>
                      <a:pPr marL="0" lvl="1" algn="l">
                        <a:lnSpc>
                          <a:spcPct val="70000"/>
                        </a:lnSpc>
                      </a:pP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        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u="none" dirty="0" smtClean="0">
                          <a:latin typeface="Calibri" panose="020F0502020204030204" pitchFamily="34" charset="0"/>
                        </a:rPr>
                        <a:t>while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(balance &lt; goal)</a:t>
                      </a:r>
                      <a:r>
                        <a:rPr lang="en-US" sz="1400" u="none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{  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     balance = (balance + payment) * (1 + interest/100);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     years++;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}   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System.out.println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("Your can retire in " + years + " years.");</a:t>
                      </a:r>
                      <a:endParaRPr lang="en-GB" sz="1400" u="none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// calculate required monthly payment required to retire in 10, 15, and 20 years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double goal =75000;   // money needed for retirement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double interest = 7.5;     // interest rare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double payment;</a:t>
                      </a:r>
                    </a:p>
                    <a:p>
                      <a:pPr marL="0" lvl="1" algn="l"/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years = 10;</a:t>
                      </a:r>
                    </a:p>
                    <a:p>
                      <a:pPr marL="0" lvl="1" algn="l"/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;         </a:t>
                      </a:r>
                    </a:p>
                    <a:p>
                      <a:pPr marL="0" lvl="1" algn="l"/>
                      <a:endParaRPr lang="en-US" sz="1400" u="none" dirty="0" smtClean="0">
                        <a:latin typeface="Calibri" panose="020F0502020204030204" pitchFamily="34" charset="0"/>
                      </a:endParaRPr>
                    </a:p>
                    <a:p>
                      <a:pPr marL="0" lvl="1" algn="l"/>
                      <a:r>
                        <a:rPr lang="en-US" sz="1400" b="1" u="none" dirty="0" smtClean="0"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( </a:t>
                      </a:r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=0; </a:t>
                      </a:r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&lt; 3; </a:t>
                      </a:r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++ ) {  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        payment = goal / ( years * (1 + interest/100) );</a:t>
                      </a:r>
                    </a:p>
                    <a:p>
                      <a:pPr marL="0" lvl="1" algn="l"/>
                      <a:r>
                        <a:rPr lang="en-US" sz="1400" u="none" baseline="0" dirty="0" smtClean="0"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US" sz="1400" u="none" dirty="0" err="1" smtClean="0">
                          <a:latin typeface="Calibri" panose="020F0502020204030204" pitchFamily="34" charset="0"/>
                        </a:rPr>
                        <a:t>System.out.println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(”To retire in ” + years + “ years, your annual payments should be “ + payment);</a:t>
                      </a:r>
                    </a:p>
                    <a:p>
                      <a:pPr marL="0" lvl="1" algn="l"/>
                      <a:r>
                        <a:rPr lang="en-US" sz="1400" u="none" baseline="0" dirty="0" smtClean="0"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years += 5; 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}   </a:t>
                      </a:r>
                    </a:p>
                    <a:p>
                      <a:pPr marL="0" lvl="1" algn="l"/>
                      <a:r>
                        <a:rPr lang="en-US" sz="1400" u="none" dirty="0" smtClean="0">
                          <a:latin typeface="Calibri" panose="020F0502020204030204" pitchFamily="34" charset="0"/>
                        </a:rPr>
                        <a:t>      </a:t>
                      </a:r>
                      <a:endParaRPr lang="en-GB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2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Control Transfer Statement</a:t>
            </a:r>
          </a:p>
          <a:p>
            <a:pPr marL="393192" lvl="1" indent="0">
              <a:lnSpc>
                <a:spcPct val="110000"/>
              </a:lnSpc>
              <a:buNone/>
            </a:pPr>
            <a:r>
              <a:rPr lang="en-GB" sz="2000" b="1" u="sng" dirty="0" smtClean="0">
                <a:latin typeface="Calibri" panose="020F0502020204030204" pitchFamily="34" charset="0"/>
              </a:rPr>
              <a:t>Return</a:t>
            </a:r>
            <a:r>
              <a:rPr lang="en-GB" sz="2000" dirty="0" smtClean="0">
                <a:latin typeface="Calibri" panose="020F0502020204030204" pitchFamily="34" charset="0"/>
              </a:rPr>
              <a:t> statement serves two purposes:</a:t>
            </a:r>
          </a:p>
          <a:p>
            <a:pPr marL="850392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</a:rPr>
              <a:t>Terminating the</a:t>
            </a:r>
            <a:r>
              <a:rPr lang="en-GB" sz="2000" i="1" dirty="0">
                <a:latin typeface="Calibri" panose="020F0502020204030204" pitchFamily="34" charset="0"/>
              </a:rPr>
              <a:t> class method</a:t>
            </a:r>
            <a:r>
              <a:rPr lang="en-GB" sz="2000" dirty="0">
                <a:latin typeface="Calibri" panose="020F0502020204030204" pitchFamily="34" charset="0"/>
              </a:rPr>
              <a:t> and return back where the method was called from.</a:t>
            </a:r>
          </a:p>
          <a:p>
            <a:pPr marL="850392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</a:rPr>
              <a:t>Returning a value to the calling statement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marL="850392" lvl="1" indent="-457200">
              <a:lnSpc>
                <a:spcPct val="110000"/>
              </a:lnSpc>
              <a:buFont typeface="+mj-lt"/>
              <a:buAutoNum type="arabicPeriod"/>
            </a:pPr>
            <a:endParaRPr lang="en-GB" sz="2000" dirty="0">
              <a:latin typeface="Arial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1800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Basic Statements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89023" y="3179604"/>
            <a:ext cx="3899001" cy="265303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public class </a:t>
            </a:r>
            <a:r>
              <a:rPr lang="en-GB" sz="1600" u="none" dirty="0" smtClean="0">
                <a:latin typeface="Calibri" panose="020F0502020204030204" pitchFamily="34" charset="0"/>
              </a:rPr>
              <a:t>Retirement {   </a:t>
            </a:r>
          </a:p>
          <a:p>
            <a:pPr marL="0" lvl="1"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public </a:t>
            </a:r>
            <a:r>
              <a:rPr lang="en-GB" sz="1600" u="none" dirty="0">
                <a:latin typeface="Calibri" panose="020F0502020204030204" pitchFamily="34" charset="0"/>
              </a:rPr>
              <a:t>static void main(String[] </a:t>
            </a:r>
            <a:r>
              <a:rPr lang="en-GB" sz="1600" u="none" dirty="0" err="1">
                <a:latin typeface="Calibri" panose="020F0502020204030204" pitchFamily="34" charset="0"/>
              </a:rPr>
              <a:t>args</a:t>
            </a:r>
            <a:r>
              <a:rPr lang="en-GB" sz="1600" u="none" dirty="0" smtClean="0">
                <a:latin typeface="Calibri" panose="020F0502020204030204" pitchFamily="34" charset="0"/>
              </a:rPr>
              <a:t>) {</a:t>
            </a:r>
          </a:p>
          <a:p>
            <a:pPr marL="0" lvl="1">
              <a:lnSpc>
                <a:spcPct val="110000"/>
              </a:lnSpc>
            </a:pPr>
            <a:r>
              <a:rPr lang="en-GB" sz="1600" u="none" dirty="0" smtClean="0">
                <a:latin typeface="Calibri" panose="020F0502020204030204" pitchFamily="34" charset="0"/>
              </a:rPr>
              <a:t>         </a:t>
            </a:r>
            <a:r>
              <a:rPr lang="en-US" sz="1600" u="none" dirty="0" smtClean="0">
                <a:latin typeface="Calibri" panose="020F0502020204030204" pitchFamily="34" charset="0"/>
              </a:rPr>
              <a:t>for </a:t>
            </a:r>
            <a:r>
              <a:rPr lang="en-US" sz="1600" u="none" dirty="0">
                <a:latin typeface="Calibri" panose="020F0502020204030204" pitchFamily="34" charset="0"/>
              </a:rPr>
              <a:t>(</a:t>
            </a:r>
            <a:r>
              <a:rPr lang="en-US" sz="1600" u="none" dirty="0" err="1">
                <a:latin typeface="Calibri" panose="020F0502020204030204" pitchFamily="34" charset="0"/>
              </a:rPr>
              <a:t>int</a:t>
            </a:r>
            <a:r>
              <a:rPr lang="en-US" sz="1600" u="none" dirty="0">
                <a:latin typeface="Calibri" panose="020F0502020204030204" pitchFamily="34" charset="0"/>
              </a:rPr>
              <a:t> </a:t>
            </a:r>
            <a:r>
              <a:rPr lang="en-US" sz="1600" u="none" dirty="0" err="1">
                <a:latin typeface="Calibri" panose="020F0502020204030204" pitchFamily="34" charset="0"/>
              </a:rPr>
              <a:t>i</a:t>
            </a:r>
            <a:r>
              <a:rPr lang="en-US" sz="1600" u="none" dirty="0">
                <a:latin typeface="Calibri" panose="020F0502020204030204" pitchFamily="34" charset="0"/>
              </a:rPr>
              <a:t>=0; </a:t>
            </a:r>
            <a:r>
              <a:rPr lang="en-US" sz="1600" u="none" dirty="0" err="1">
                <a:latin typeface="Calibri" panose="020F0502020204030204" pitchFamily="34" charset="0"/>
              </a:rPr>
              <a:t>i</a:t>
            </a:r>
            <a:r>
              <a:rPr lang="en-US" sz="1600" u="none" dirty="0">
                <a:latin typeface="Calibri" panose="020F0502020204030204" pitchFamily="34" charset="0"/>
              </a:rPr>
              <a:t> &lt; 3; </a:t>
            </a:r>
            <a:r>
              <a:rPr lang="en-US" sz="1600" u="none" dirty="0" err="1">
                <a:latin typeface="Calibri" panose="020F0502020204030204" pitchFamily="34" charset="0"/>
              </a:rPr>
              <a:t>i</a:t>
            </a:r>
            <a:r>
              <a:rPr lang="en-US" sz="1600" u="none" dirty="0">
                <a:latin typeface="Calibri" panose="020F0502020204030204" pitchFamily="34" charset="0"/>
              </a:rPr>
              <a:t>++ </a:t>
            </a:r>
            <a:r>
              <a:rPr lang="en-US" sz="1600" u="none" dirty="0" smtClean="0">
                <a:latin typeface="Calibri" panose="020F0502020204030204" pitchFamily="34" charset="0"/>
              </a:rPr>
              <a:t>) { </a:t>
            </a:r>
            <a:r>
              <a:rPr lang="en-GB" sz="1600" u="none" dirty="0" smtClean="0">
                <a:latin typeface="Calibri" panose="020F0502020204030204" pitchFamily="34" charset="0"/>
              </a:rPr>
              <a:t> </a:t>
            </a:r>
          </a:p>
          <a:p>
            <a:pPr marL="0" lvl="1">
              <a:lnSpc>
                <a:spcPct val="110000"/>
              </a:lnSpc>
            </a:pPr>
            <a:r>
              <a:rPr lang="en-GB" sz="1600" b="1" u="none" dirty="0">
                <a:latin typeface="Calibri" panose="020F0502020204030204" pitchFamily="34" charset="0"/>
              </a:rPr>
              <a:t> </a:t>
            </a:r>
            <a:r>
              <a:rPr lang="en-GB" sz="1600" b="1" u="none" dirty="0" smtClean="0">
                <a:latin typeface="Calibri" panose="020F0502020204030204" pitchFamily="34" charset="0"/>
              </a:rPr>
              <a:t>              payment </a:t>
            </a:r>
            <a:r>
              <a:rPr lang="en-GB" sz="1600" b="1" u="none" dirty="0">
                <a:latin typeface="Calibri" panose="020F0502020204030204" pitchFamily="34" charset="0"/>
              </a:rPr>
              <a:t>= </a:t>
            </a:r>
            <a:r>
              <a:rPr lang="en-GB" sz="1600" b="1" u="none" dirty="0" err="1">
                <a:latin typeface="Calibri" panose="020F0502020204030204" pitchFamily="34" charset="0"/>
              </a:rPr>
              <a:t>calculate_payment</a:t>
            </a:r>
            <a:r>
              <a:rPr lang="en-GB" sz="1600" b="1" u="none" dirty="0">
                <a:latin typeface="Calibri" panose="020F0502020204030204" pitchFamily="34" charset="0"/>
              </a:rPr>
              <a:t>();</a:t>
            </a:r>
            <a:endParaRPr lang="en-GB" sz="1600" u="none" dirty="0">
              <a:latin typeface="Calibri" panose="020F0502020204030204" pitchFamily="34" charset="0"/>
            </a:endParaRPr>
          </a:p>
          <a:p>
            <a:pPr marL="0" lvl="1"/>
            <a:r>
              <a:rPr lang="en-US" sz="1600" u="none" dirty="0">
                <a:latin typeface="Calibri" panose="020F0502020204030204" pitchFamily="34" charset="0"/>
              </a:rPr>
              <a:t>          </a:t>
            </a:r>
            <a:r>
              <a:rPr lang="en-US" sz="1600" u="none" dirty="0" smtClean="0">
                <a:latin typeface="Calibri" panose="020F0502020204030204" pitchFamily="34" charset="0"/>
              </a:rPr>
              <a:t>     </a:t>
            </a:r>
            <a:r>
              <a:rPr lang="en-US" sz="1600" u="none" dirty="0" err="1" smtClean="0">
                <a:latin typeface="Calibri" panose="020F0502020204030204" pitchFamily="34" charset="0"/>
              </a:rPr>
              <a:t>System.out.println</a:t>
            </a:r>
            <a:r>
              <a:rPr lang="en-US" sz="1600" u="none" dirty="0" smtClean="0">
                <a:latin typeface="Calibri" panose="020F0502020204030204" pitchFamily="34" charset="0"/>
              </a:rPr>
              <a:t>(”To retire in ” + years + “ years, your annual payments should be “ + payment);</a:t>
            </a:r>
          </a:p>
          <a:p>
            <a:pPr marL="0" lvl="1"/>
            <a:r>
              <a:rPr lang="en-US" sz="1600" u="none" dirty="0" smtClean="0">
                <a:latin typeface="Calibri" panose="020F0502020204030204" pitchFamily="34" charset="0"/>
              </a:rPr>
              <a:t>              </a:t>
            </a:r>
            <a:r>
              <a:rPr lang="en-US" sz="1600" u="none" dirty="0">
                <a:latin typeface="Calibri" panose="020F0502020204030204" pitchFamily="34" charset="0"/>
              </a:rPr>
              <a:t>years += 5;</a:t>
            </a:r>
          </a:p>
          <a:p>
            <a:pPr marL="0" lvl="1"/>
            <a:r>
              <a:rPr lang="en-US" sz="1600" u="none" dirty="0">
                <a:latin typeface="Calibri" panose="020F0502020204030204" pitchFamily="34" charset="0"/>
              </a:rPr>
              <a:t>      </a:t>
            </a:r>
            <a:r>
              <a:rPr lang="en-US" sz="1600" u="none" dirty="0" smtClean="0">
                <a:latin typeface="Calibri" panose="020F0502020204030204" pitchFamily="34" charset="0"/>
              </a:rPr>
              <a:t>   </a:t>
            </a:r>
            <a:r>
              <a:rPr lang="en-US" sz="1600" u="none" dirty="0">
                <a:latin typeface="Calibri" panose="020F0502020204030204" pitchFamily="34" charset="0"/>
              </a:rPr>
              <a:t>}</a:t>
            </a:r>
          </a:p>
          <a:p>
            <a:pPr marL="0" lvl="1"/>
            <a:r>
              <a:rPr lang="en-US" sz="1600" u="none" dirty="0" smtClean="0">
                <a:latin typeface="Calibri" panose="020F0502020204030204" pitchFamily="34" charset="0"/>
              </a:rPr>
              <a:t>}}</a:t>
            </a:r>
            <a:endParaRPr lang="en-GB" sz="1600" u="none" dirty="0">
              <a:latin typeface="Calibri" panose="020F050202020403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940424" y="3692248"/>
            <a:ext cx="3899001" cy="164352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/>
            <a:r>
              <a:rPr lang="en-US" sz="1600" u="none" dirty="0">
                <a:latin typeface="Calibri" panose="020F0502020204030204" pitchFamily="34" charset="0"/>
              </a:rPr>
              <a:t>public double </a:t>
            </a:r>
            <a:r>
              <a:rPr lang="en-US" sz="1600" u="none" dirty="0" err="1">
                <a:latin typeface="Calibri" panose="020F0502020204030204" pitchFamily="34" charset="0"/>
              </a:rPr>
              <a:t>calculate_payment</a:t>
            </a:r>
            <a:r>
              <a:rPr lang="en-US" sz="1600" u="none" dirty="0" smtClean="0">
                <a:latin typeface="Calibri" panose="020F0502020204030204" pitchFamily="34" charset="0"/>
              </a:rPr>
              <a:t>(){  </a:t>
            </a:r>
          </a:p>
          <a:p>
            <a:pPr marL="0" lvl="1"/>
            <a:r>
              <a:rPr lang="en-US" sz="1600" u="none" dirty="0" smtClean="0">
                <a:latin typeface="Calibri" panose="020F0502020204030204" pitchFamily="34" charset="0"/>
              </a:rPr>
              <a:t>     </a:t>
            </a:r>
            <a:r>
              <a:rPr lang="en-US" sz="1600" u="none" dirty="0" err="1" smtClean="0">
                <a:latin typeface="Calibri" panose="020F0502020204030204" pitchFamily="34" charset="0"/>
              </a:rPr>
              <a:t>int</a:t>
            </a:r>
            <a:r>
              <a:rPr lang="en-US" sz="1600" u="none" dirty="0" smtClean="0">
                <a:latin typeface="Calibri" panose="020F0502020204030204" pitchFamily="34" charset="0"/>
              </a:rPr>
              <a:t> </a:t>
            </a:r>
            <a:r>
              <a:rPr lang="en-US" sz="1600" u="none" dirty="0" err="1">
                <a:latin typeface="Calibri" panose="020F0502020204030204" pitchFamily="34" charset="0"/>
              </a:rPr>
              <a:t>annualPay</a:t>
            </a:r>
            <a:r>
              <a:rPr lang="en-US" sz="1600" u="none" dirty="0">
                <a:latin typeface="Calibri" panose="020F0502020204030204" pitchFamily="34" charset="0"/>
              </a:rPr>
              <a:t>;</a:t>
            </a:r>
          </a:p>
          <a:p>
            <a:pPr marL="0" lvl="1"/>
            <a:r>
              <a:rPr lang="en-US" sz="1600" u="none" dirty="0">
                <a:latin typeface="Calibri" panose="020F0502020204030204" pitchFamily="34" charset="0"/>
              </a:rPr>
              <a:t>     </a:t>
            </a:r>
            <a:r>
              <a:rPr lang="en-US" sz="1600" u="none" dirty="0" err="1" smtClean="0">
                <a:latin typeface="Calibri" panose="020F0502020204030204" pitchFamily="34" charset="0"/>
              </a:rPr>
              <a:t>annualPay</a:t>
            </a:r>
            <a:r>
              <a:rPr lang="en-US" sz="1600" u="none" dirty="0" smtClean="0">
                <a:latin typeface="Calibri" panose="020F0502020204030204" pitchFamily="34" charset="0"/>
              </a:rPr>
              <a:t> </a:t>
            </a:r>
            <a:r>
              <a:rPr lang="en-US" sz="1600" u="none" dirty="0">
                <a:latin typeface="Calibri" panose="020F0502020204030204" pitchFamily="34" charset="0"/>
              </a:rPr>
              <a:t>= goal / ( years * (1 </a:t>
            </a:r>
            <a:r>
              <a:rPr lang="en-US" sz="1600" u="none" dirty="0" smtClean="0">
                <a:latin typeface="Calibri" panose="020F0502020204030204" pitchFamily="34" charset="0"/>
              </a:rPr>
              <a:t>+ interest/100</a:t>
            </a:r>
            <a:r>
              <a:rPr lang="en-US" sz="1600" u="none" dirty="0">
                <a:latin typeface="Calibri" panose="020F0502020204030204" pitchFamily="34" charset="0"/>
              </a:rPr>
              <a:t>) );</a:t>
            </a:r>
          </a:p>
          <a:p>
            <a:pPr marL="0" lvl="1"/>
            <a:r>
              <a:rPr lang="en-US" sz="1600" u="none" dirty="0">
                <a:latin typeface="Calibri" panose="020F0502020204030204" pitchFamily="34" charset="0"/>
              </a:rPr>
              <a:t>     </a:t>
            </a:r>
            <a:r>
              <a:rPr lang="en-US" sz="1600" b="1" u="none" dirty="0" smtClean="0">
                <a:latin typeface="Calibri" panose="020F0502020204030204" pitchFamily="34" charset="0"/>
              </a:rPr>
              <a:t>return</a:t>
            </a:r>
            <a:r>
              <a:rPr lang="en-US" sz="1600" u="none" dirty="0" smtClean="0">
                <a:latin typeface="Calibri" panose="020F0502020204030204" pitchFamily="34" charset="0"/>
              </a:rPr>
              <a:t> </a:t>
            </a:r>
            <a:r>
              <a:rPr lang="en-US" sz="1600" u="none" dirty="0" err="1">
                <a:latin typeface="Calibri" panose="020F0502020204030204" pitchFamily="34" charset="0"/>
              </a:rPr>
              <a:t>annualPay</a:t>
            </a:r>
            <a:r>
              <a:rPr lang="en-US" sz="1600" u="none" dirty="0" smtClean="0">
                <a:latin typeface="Calibri" panose="020F0502020204030204" pitchFamily="34" charset="0"/>
              </a:rPr>
              <a:t>;</a:t>
            </a:r>
          </a:p>
          <a:p>
            <a:pPr marL="0" lvl="1"/>
            <a:r>
              <a:rPr lang="en-US" sz="1600" u="none" dirty="0" smtClean="0">
                <a:latin typeface="Calibri" panose="020F0502020204030204" pitchFamily="34" charset="0"/>
              </a:rPr>
              <a:t>}</a:t>
            </a:r>
            <a:endParaRPr lang="en-US" sz="1600" u="none" dirty="0">
              <a:latin typeface="Calibri" panose="020F0502020204030204" pitchFamily="34" charset="0"/>
            </a:endParaRPr>
          </a:p>
          <a:p>
            <a:pPr marL="0" lvl="1">
              <a:lnSpc>
                <a:spcPct val="30000"/>
              </a:lnSpc>
            </a:pPr>
            <a:endParaRPr lang="en-US" sz="1600" u="non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Format</a:t>
            </a:r>
          </a:p>
          <a:p>
            <a:pPr marL="365760" lvl="1" indent="0">
              <a:lnSpc>
                <a:spcPct val="110000"/>
              </a:lnSpc>
              <a:buNone/>
            </a:pPr>
            <a:r>
              <a:rPr lang="en-GB" sz="1800" dirty="0" smtClean="0">
                <a:latin typeface="Calibri" panose="020F0502020204030204" pitchFamily="34" charset="0"/>
              </a:rPr>
              <a:t>The </a:t>
            </a:r>
            <a:r>
              <a:rPr lang="en-GB" sz="1800" dirty="0">
                <a:latin typeface="Calibri" panose="020F0502020204030204" pitchFamily="34" charset="0"/>
              </a:rPr>
              <a:t>Java library contains a </a:t>
            </a:r>
            <a:r>
              <a:rPr lang="en-GB" sz="1800" b="1" dirty="0">
                <a:latin typeface="Calibri" panose="020F0502020204030204" pitchFamily="34" charset="0"/>
              </a:rPr>
              <a:t>class</a:t>
            </a:r>
            <a:r>
              <a:rPr lang="en-GB" sz="1800" dirty="0">
                <a:latin typeface="Calibri" panose="020F0502020204030204" pitchFamily="34" charset="0"/>
              </a:rPr>
              <a:t> called String that can hold string </a:t>
            </a:r>
            <a:r>
              <a:rPr lang="en-GB" sz="1800" dirty="0" smtClean="0">
                <a:latin typeface="Calibri" panose="020F0502020204030204" pitchFamily="34" charset="0"/>
              </a:rPr>
              <a:t>values.</a:t>
            </a:r>
          </a:p>
          <a:p>
            <a:pPr lvl="1">
              <a:lnSpc>
                <a:spcPct val="130000"/>
              </a:lnSpc>
              <a:buNone/>
            </a:pPr>
            <a:r>
              <a:rPr lang="en-GB" sz="1400" b="1" dirty="0" smtClean="0">
                <a:latin typeface="Calibri" panose="020F0502020204030204" pitchFamily="34" charset="0"/>
              </a:rPr>
              <a:t>						</a:t>
            </a:r>
            <a:r>
              <a:rPr lang="en-GB" sz="1600" b="1" dirty="0" smtClean="0">
                <a:latin typeface="Calibri" panose="020F0502020204030204" pitchFamily="34" charset="0"/>
              </a:rPr>
              <a:t>String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e = “”;   // an empty string</a:t>
            </a:r>
          </a:p>
          <a:p>
            <a:pPr lvl="1">
              <a:lnSpc>
                <a:spcPct val="130000"/>
              </a:lnSpc>
              <a:buNone/>
            </a:pPr>
            <a:r>
              <a:rPr lang="en-GB" sz="1600" b="1" dirty="0" smtClean="0">
                <a:latin typeface="Calibri" panose="020F0502020204030204" pitchFamily="34" charset="0"/>
              </a:rPr>
              <a:t>						String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name = “T. Osman”</a:t>
            </a:r>
          </a:p>
          <a:p>
            <a:pPr lvl="1">
              <a:lnSpc>
                <a:spcPct val="130000"/>
              </a:lnSpc>
              <a:buNone/>
            </a:pPr>
            <a:r>
              <a:rPr lang="en-GB" sz="1600" b="1" dirty="0" smtClean="0">
                <a:latin typeface="Calibri" panose="020F0502020204030204" pitchFamily="34" charset="0"/>
              </a:rPr>
              <a:t>						String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email = “taha@doc.ntu.ac.uk”; </a:t>
            </a:r>
            <a:endParaRPr lang="en-GB" sz="1600" dirty="0" smtClean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String Concatenation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800" dirty="0">
                <a:latin typeface="Calibri" panose="020F0502020204030204" pitchFamily="34" charset="0"/>
              </a:rPr>
              <a:t>Strings joined together using the </a:t>
            </a:r>
            <a:r>
              <a:rPr lang="en-GB" sz="1800" b="1" dirty="0">
                <a:latin typeface="Calibri" panose="020F0502020204030204" pitchFamily="34" charset="0"/>
              </a:rPr>
              <a:t>“+”</a:t>
            </a:r>
            <a:r>
              <a:rPr lang="en-GB" sz="1800" dirty="0">
                <a:latin typeface="Calibri" panose="020F0502020204030204" pitchFamily="34" charset="0"/>
              </a:rPr>
              <a:t> </a:t>
            </a:r>
            <a:r>
              <a:rPr lang="en-GB" sz="1800" dirty="0" smtClean="0">
                <a:latin typeface="Calibri" panose="020F0502020204030204" pitchFamily="34" charset="0"/>
              </a:rPr>
              <a:t>sign.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800" dirty="0" smtClean="0">
                <a:latin typeface="Calibri" panose="020F0502020204030204" pitchFamily="34" charset="0"/>
              </a:rPr>
              <a:t>string </a:t>
            </a:r>
            <a:r>
              <a:rPr lang="en-GB" sz="1800" dirty="0">
                <a:latin typeface="Calibri" panose="020F0502020204030204" pitchFamily="34" charset="0"/>
              </a:rPr>
              <a:t>signature = name </a:t>
            </a:r>
            <a:r>
              <a:rPr lang="en-GB" sz="1800" b="1" dirty="0">
                <a:latin typeface="Calibri" panose="020F0502020204030204" pitchFamily="34" charset="0"/>
              </a:rPr>
              <a:t>+</a:t>
            </a:r>
            <a:r>
              <a:rPr lang="en-GB" sz="1800" dirty="0">
                <a:latin typeface="Calibri" panose="020F0502020204030204" pitchFamily="34" charset="0"/>
              </a:rPr>
              <a:t> email;   // signature is:  “T.Osmantaha@doc.ntu.ac.uk</a:t>
            </a:r>
            <a:r>
              <a:rPr lang="en-GB" sz="1800" dirty="0" smtClean="0">
                <a:latin typeface="Calibri" panose="020F0502020204030204" pitchFamily="34" charset="0"/>
              </a:rPr>
              <a:t>”.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800" dirty="0" err="1" smtClean="0">
                <a:latin typeface="Calibri" panose="020F0502020204030204" pitchFamily="34" charset="0"/>
              </a:rPr>
              <a:t>System.out.println</a:t>
            </a:r>
            <a:r>
              <a:rPr lang="en-GB" sz="1800" dirty="0">
                <a:latin typeface="Calibri" panose="020F0502020204030204" pitchFamily="34" charset="0"/>
              </a:rPr>
              <a:t>(“Module Leader: ” + name + “,Email: “ + email); 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GB" sz="1800" dirty="0">
                <a:latin typeface="Calibri" panose="020F0502020204030204" pitchFamily="34" charset="0"/>
              </a:rPr>
              <a:t>       </a:t>
            </a:r>
            <a:r>
              <a:rPr lang="en-GB" sz="1800" dirty="0" smtClean="0">
                <a:latin typeface="Calibri" panose="020F0502020204030204" pitchFamily="34" charset="0"/>
              </a:rPr>
              <a:t>                  // </a:t>
            </a:r>
            <a:r>
              <a:rPr lang="en-GB" sz="1800" dirty="0">
                <a:latin typeface="Calibri" panose="020F0502020204030204" pitchFamily="34" charset="0"/>
              </a:rPr>
              <a:t>output:  “Module Leader: </a:t>
            </a:r>
            <a:r>
              <a:rPr lang="en-GB" sz="1800" dirty="0" err="1">
                <a:latin typeface="Calibri" panose="020F0502020204030204" pitchFamily="34" charset="0"/>
              </a:rPr>
              <a:t>T.Osman</a:t>
            </a:r>
            <a:r>
              <a:rPr lang="en-GB" sz="1800" dirty="0">
                <a:latin typeface="Calibri" panose="020F0502020204030204" pitchFamily="34" charset="0"/>
              </a:rPr>
              <a:t>, Email: </a:t>
            </a:r>
            <a:r>
              <a:rPr lang="en-GB" sz="1800" dirty="0">
                <a:latin typeface="Calibri" panose="020F0502020204030204" pitchFamily="34" charset="0"/>
                <a:hlinkClick r:id="rId2"/>
              </a:rPr>
              <a:t>taha@doc.ntu.ac.uk</a:t>
            </a:r>
            <a:r>
              <a:rPr lang="en-GB" sz="1800" dirty="0" smtClean="0">
                <a:latin typeface="Calibri" panose="020F0502020204030204" pitchFamily="34" charset="0"/>
              </a:rPr>
              <a:t>”.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Substring method</a:t>
            </a:r>
          </a:p>
          <a:p>
            <a:pPr lvl="1">
              <a:lnSpc>
                <a:spcPct val="140000"/>
              </a:lnSpc>
              <a:buNone/>
            </a:pPr>
            <a:r>
              <a:rPr lang="en-GB" sz="1600" dirty="0">
                <a:latin typeface="Calibri" panose="020F0502020204030204" pitchFamily="34" charset="0"/>
              </a:rPr>
              <a:t>String greeting = “Hello”;</a:t>
            </a:r>
          </a:p>
          <a:p>
            <a:pPr lvl="1">
              <a:lnSpc>
                <a:spcPct val="140000"/>
              </a:lnSpc>
              <a:buNone/>
            </a:pPr>
            <a:r>
              <a:rPr lang="en-GB" sz="1600" b="1" dirty="0">
                <a:latin typeface="Calibri" panose="020F0502020204030204" pitchFamily="34" charset="0"/>
              </a:rPr>
              <a:t>String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sos</a:t>
            </a:r>
            <a:r>
              <a:rPr lang="en-GB" sz="1600" dirty="0">
                <a:latin typeface="Calibri" panose="020F0502020204030204" pitchFamily="34" charset="0"/>
              </a:rPr>
              <a:t> = </a:t>
            </a:r>
            <a:r>
              <a:rPr lang="en-GB" sz="1600" dirty="0" err="1">
                <a:latin typeface="Calibri" panose="020F0502020204030204" pitchFamily="34" charset="0"/>
              </a:rPr>
              <a:t>greeting.</a:t>
            </a:r>
            <a:r>
              <a:rPr lang="en-GB" sz="1600" b="1" dirty="0" err="1">
                <a:latin typeface="Calibri" panose="020F0502020204030204" pitchFamily="34" charset="0"/>
              </a:rPr>
              <a:t>substring</a:t>
            </a:r>
            <a:r>
              <a:rPr lang="en-GB" sz="1600" dirty="0">
                <a:latin typeface="Calibri" panose="020F0502020204030204" pitchFamily="34" charset="0"/>
              </a:rPr>
              <a:t>(0, 3) + “p!”;   // </a:t>
            </a:r>
            <a:r>
              <a:rPr lang="en-GB" sz="1600" dirty="0" err="1">
                <a:latin typeface="Calibri" panose="020F0502020204030204" pitchFamily="34" charset="0"/>
              </a:rPr>
              <a:t>sos</a:t>
            </a:r>
            <a:r>
              <a:rPr lang="en-GB" sz="1600" dirty="0">
                <a:latin typeface="Calibri" panose="020F0502020204030204" pitchFamily="34" charset="0"/>
              </a:rPr>
              <a:t> is “.....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  <a:buNone/>
            </a:pPr>
            <a:endParaRPr lang="en-GB" sz="1400" dirty="0">
              <a:latin typeface="Calibri" panose="020F0502020204030204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Strings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Testing Strings </a:t>
            </a:r>
            <a:r>
              <a:rPr lang="en-GB" sz="2200" b="1" dirty="0">
                <a:latin typeface="Calibri" panose="020F0502020204030204" pitchFamily="34" charset="0"/>
              </a:rPr>
              <a:t>f</a:t>
            </a:r>
            <a:r>
              <a:rPr lang="en-GB" sz="2200" b="1" dirty="0" smtClean="0">
                <a:latin typeface="Calibri" panose="020F0502020204030204" pitchFamily="34" charset="0"/>
              </a:rPr>
              <a:t>or equality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800" dirty="0">
                <a:latin typeface="Calibri" panose="020F0502020204030204" pitchFamily="34" charset="0"/>
              </a:rPr>
              <a:t>To compare whether two strings are equal, use the equals method.</a:t>
            </a:r>
          </a:p>
          <a:p>
            <a:pPr lvl="1">
              <a:lnSpc>
                <a:spcPct val="140000"/>
              </a:lnSpc>
              <a:buNone/>
            </a:pPr>
            <a:r>
              <a:rPr lang="en-GB" sz="1600" dirty="0">
                <a:latin typeface="Calibri" panose="020F0502020204030204" pitchFamily="34" charset="0"/>
              </a:rPr>
              <a:t>if </a:t>
            </a:r>
            <a:r>
              <a:rPr lang="en-GB" sz="1600" dirty="0" err="1">
                <a:latin typeface="Calibri" panose="020F0502020204030204" pitchFamily="34" charset="0"/>
              </a:rPr>
              <a:t>greeting.</a:t>
            </a:r>
            <a:r>
              <a:rPr lang="en-GB" sz="1600" b="1" dirty="0" err="1">
                <a:latin typeface="Calibri" panose="020F0502020204030204" pitchFamily="34" charset="0"/>
              </a:rPr>
              <a:t>equals</a:t>
            </a:r>
            <a:r>
              <a:rPr lang="en-GB" sz="1600" dirty="0">
                <a:latin typeface="Calibri" panose="020F0502020204030204" pitchFamily="34" charset="0"/>
              </a:rPr>
              <a:t>(“Hello”) . . . // true if greeting is equal to “Hello” </a:t>
            </a:r>
            <a:r>
              <a:rPr lang="en-GB" sz="1600" i="1" dirty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=&gt; </a:t>
            </a:r>
            <a:r>
              <a:rPr lang="en-GB" sz="1600" i="1" dirty="0">
                <a:latin typeface="Calibri" panose="020F0502020204030204" pitchFamily="34" charset="0"/>
              </a:rPr>
              <a:t>(true)</a:t>
            </a:r>
            <a:endParaRPr lang="en-GB" sz="1600" dirty="0">
              <a:latin typeface="Calibri" panose="020F0502020204030204" pitchFamily="34" charset="0"/>
            </a:endParaRPr>
          </a:p>
          <a:p>
            <a:pPr lvl="1">
              <a:lnSpc>
                <a:spcPct val="140000"/>
              </a:lnSpc>
              <a:buNone/>
            </a:pPr>
            <a:r>
              <a:rPr lang="en-GB" sz="1600" dirty="0">
                <a:latin typeface="Calibri" panose="020F0502020204030204" pitchFamily="34" charset="0"/>
              </a:rPr>
              <a:t>if </a:t>
            </a:r>
            <a:r>
              <a:rPr lang="en-GB" sz="1600" dirty="0" err="1">
                <a:latin typeface="Calibri" panose="020F0502020204030204" pitchFamily="34" charset="0"/>
              </a:rPr>
              <a:t>sos.</a:t>
            </a:r>
            <a:r>
              <a:rPr lang="en-GB" sz="1600" b="1" dirty="0" err="1">
                <a:latin typeface="Calibri" panose="020F0502020204030204" pitchFamily="34" charset="0"/>
              </a:rPr>
              <a:t>equals</a:t>
            </a:r>
            <a:r>
              <a:rPr lang="en-GB" sz="1600" dirty="0">
                <a:latin typeface="Calibri" panose="020F0502020204030204" pitchFamily="34" charset="0"/>
              </a:rPr>
              <a:t>(greeting) . . . // true if </a:t>
            </a:r>
            <a:r>
              <a:rPr lang="en-GB" sz="1600" dirty="0" err="1">
                <a:latin typeface="Calibri" panose="020F0502020204030204" pitchFamily="34" charset="0"/>
              </a:rPr>
              <a:t>sos</a:t>
            </a:r>
            <a:r>
              <a:rPr lang="en-GB" sz="1600" dirty="0">
                <a:latin typeface="Calibri" panose="020F0502020204030204" pitchFamily="34" charset="0"/>
              </a:rPr>
              <a:t> is equal to greeting =&gt; </a:t>
            </a:r>
            <a:r>
              <a:rPr lang="en-GB" sz="1600" i="1" dirty="0">
                <a:latin typeface="Calibri" panose="020F0502020204030204" pitchFamily="34" charset="0"/>
              </a:rPr>
              <a:t>(false</a:t>
            </a:r>
            <a:r>
              <a:rPr lang="en-GB" sz="1600" i="1" dirty="0" smtClean="0">
                <a:latin typeface="Calibri" panose="020F0502020204030204" pitchFamily="34" charset="0"/>
              </a:rPr>
              <a:t>)</a:t>
            </a:r>
            <a:endParaRPr lang="en-GB" sz="1400" i="1" dirty="0">
              <a:latin typeface="Arial" charset="0"/>
            </a:endParaRPr>
          </a:p>
          <a:p>
            <a:pPr lvl="1">
              <a:lnSpc>
                <a:spcPct val="140000"/>
              </a:lnSpc>
              <a:buNone/>
            </a:pPr>
            <a:endParaRPr lang="en-GB" sz="1600" dirty="0" smtClean="0">
              <a:latin typeface="Arial" charset="0"/>
            </a:endParaRPr>
          </a:p>
          <a:p>
            <a:pPr lvl="1">
              <a:lnSpc>
                <a:spcPct val="140000"/>
              </a:lnSpc>
              <a:buNone/>
            </a:pPr>
            <a:r>
              <a:rPr lang="en-GB" sz="1600" dirty="0" smtClean="0">
                <a:latin typeface="Arial" charset="0"/>
              </a:rPr>
              <a:t>if greeting </a:t>
            </a:r>
            <a:r>
              <a:rPr lang="en-GB" sz="1600" b="1" dirty="0" smtClean="0">
                <a:latin typeface="Arial" charset="0"/>
              </a:rPr>
              <a:t>==</a:t>
            </a:r>
            <a:r>
              <a:rPr lang="en-GB" sz="1600" dirty="0" smtClean="0">
                <a:latin typeface="Arial" charset="0"/>
              </a:rPr>
              <a:t> “Hello” . . . </a:t>
            </a:r>
            <a:r>
              <a:rPr lang="en-GB" sz="1400" dirty="0" smtClean="0">
                <a:latin typeface="Arial" charset="0"/>
              </a:rPr>
              <a:t>// probably true, but could be false</a:t>
            </a:r>
          </a:p>
          <a:p>
            <a:pPr lvl="1">
              <a:lnSpc>
                <a:spcPct val="140000"/>
              </a:lnSpc>
              <a:buNone/>
            </a:pPr>
            <a:endParaRPr lang="en-GB" sz="1400" dirty="0">
              <a:latin typeface="Arial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Other useful methods</a:t>
            </a:r>
          </a:p>
          <a:p>
            <a:pPr lvl="1">
              <a:lnSpc>
                <a:spcPct val="160000"/>
              </a:lnSpc>
              <a:buNone/>
            </a:pPr>
            <a:r>
              <a:rPr lang="en-GB" sz="1600" dirty="0" err="1">
                <a:latin typeface="Calibri" panose="020F0502020204030204" pitchFamily="34" charset="0"/>
              </a:rPr>
              <a:t>int</a:t>
            </a:r>
            <a:r>
              <a:rPr lang="en-GB" sz="1600" dirty="0">
                <a:latin typeface="Calibri" panose="020F0502020204030204" pitchFamily="34" charset="0"/>
              </a:rPr>
              <a:t> length()</a:t>
            </a:r>
          </a:p>
          <a:p>
            <a:pPr lvl="1">
              <a:lnSpc>
                <a:spcPct val="160000"/>
              </a:lnSpc>
              <a:buNone/>
            </a:pPr>
            <a:r>
              <a:rPr lang="en-GB" sz="1600" dirty="0">
                <a:latin typeface="Calibri" panose="020F0502020204030204" pitchFamily="34" charset="0"/>
              </a:rPr>
              <a:t>char At(</a:t>
            </a:r>
            <a:r>
              <a:rPr lang="en-GB" sz="1600" dirty="0" err="1">
                <a:latin typeface="Calibri" panose="020F0502020204030204" pitchFamily="34" charset="0"/>
              </a:rPr>
              <a:t>int</a:t>
            </a:r>
            <a:r>
              <a:rPr lang="en-GB" sz="1600" dirty="0">
                <a:latin typeface="Calibri" panose="020F0502020204030204" pitchFamily="34" charset="0"/>
              </a:rPr>
              <a:t> index)</a:t>
            </a:r>
          </a:p>
          <a:p>
            <a:pPr lvl="1">
              <a:lnSpc>
                <a:spcPct val="160000"/>
              </a:lnSpc>
              <a:buNone/>
            </a:pPr>
            <a:r>
              <a:rPr lang="en-GB" sz="1600" dirty="0" err="1">
                <a:latin typeface="Calibri" panose="020F0502020204030204" pitchFamily="34" charset="0"/>
              </a:rPr>
              <a:t>int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indexOf</a:t>
            </a:r>
            <a:r>
              <a:rPr lang="en-GB" sz="1600" dirty="0">
                <a:latin typeface="Calibri" panose="020F0502020204030204" pitchFamily="34" charset="0"/>
              </a:rPr>
              <a:t>(String </a:t>
            </a:r>
            <a:r>
              <a:rPr lang="en-GB" sz="1600" dirty="0" err="1">
                <a:latin typeface="Calibri" panose="020F0502020204030204" pitchFamily="34" charset="0"/>
              </a:rPr>
              <a:t>str</a:t>
            </a:r>
            <a:r>
              <a:rPr lang="en-GB" sz="1600" dirty="0">
                <a:latin typeface="Calibri" panose="020F0502020204030204" pitchFamily="34" charset="0"/>
              </a:rPr>
              <a:t>)</a:t>
            </a:r>
          </a:p>
          <a:p>
            <a:pPr lvl="1">
              <a:lnSpc>
                <a:spcPct val="160000"/>
              </a:lnSpc>
              <a:buNone/>
            </a:pPr>
            <a:r>
              <a:rPr lang="en-GB" sz="1600" dirty="0">
                <a:latin typeface="Calibri" panose="020F0502020204030204" pitchFamily="34" charset="0"/>
              </a:rPr>
              <a:t>St</a:t>
            </a:r>
            <a:r>
              <a:rPr lang="en-US" sz="1600" dirty="0">
                <a:latin typeface="Calibri" panose="020F0502020204030204" pitchFamily="34" charset="0"/>
              </a:rPr>
              <a:t>r</a:t>
            </a:r>
            <a:r>
              <a:rPr lang="en-GB" sz="1600" dirty="0" err="1">
                <a:latin typeface="Calibri" panose="020F0502020204030204" pitchFamily="34" charset="0"/>
              </a:rPr>
              <a:t>ing</a:t>
            </a:r>
            <a:r>
              <a:rPr lang="en-GB" sz="1600" dirty="0">
                <a:latin typeface="Calibri" panose="020F0502020204030204" pitchFamily="34" charset="0"/>
              </a:rPr>
              <a:t> trim()</a:t>
            </a:r>
          </a:p>
          <a:p>
            <a:pPr lvl="1">
              <a:lnSpc>
                <a:spcPct val="120000"/>
              </a:lnSpc>
              <a:buNone/>
            </a:pPr>
            <a:r>
              <a:rPr lang="en-GB" sz="1600" b="1" dirty="0">
                <a:latin typeface="Calibri" panose="020F0502020204030204" pitchFamily="34" charset="0"/>
              </a:rPr>
              <a:t>. . .</a:t>
            </a:r>
            <a:endParaRPr lang="en-GB" sz="160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  <a:buNone/>
            </a:pPr>
            <a:endParaRPr lang="en-GB" sz="1400" dirty="0">
              <a:latin typeface="Calibri" panose="020F0502020204030204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Strings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1691680" y="2852936"/>
            <a:ext cx="650875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2440"/>
              </a:avLst>
            </a:prstTxWarp>
          </a:bodyPr>
          <a:lstStyle/>
          <a:p>
            <a:pPr>
              <a:defRPr/>
            </a:pPr>
            <a:r>
              <a:rPr lang="en-GB" sz="4000" kern="10" dirty="0">
                <a:ln w="952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noFill/>
                <a:latin typeface="Arial Black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781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Arrays</a:t>
            </a:r>
          </a:p>
          <a:p>
            <a:pPr marL="365760" lvl="1" indent="0">
              <a:lnSpc>
                <a:spcPct val="110000"/>
              </a:lnSpc>
              <a:buNone/>
            </a:pPr>
            <a:r>
              <a:rPr lang="en-GB" sz="1800" b="1" dirty="0" smtClean="0">
                <a:latin typeface="Calibri" panose="020F0502020204030204" pitchFamily="34" charset="0"/>
              </a:rPr>
              <a:t>Collection of homogenous objects. </a:t>
            </a:r>
            <a:r>
              <a:rPr lang="en-GB" sz="1800" dirty="0" smtClean="0">
                <a:latin typeface="Calibri" panose="020F0502020204030204" pitchFamily="34" charset="0"/>
              </a:rPr>
              <a:t>You </a:t>
            </a:r>
            <a:r>
              <a:rPr lang="en-GB" sz="1800" dirty="0">
                <a:latin typeface="Calibri" panose="020F0502020204030204" pitchFamily="34" charset="0"/>
              </a:rPr>
              <a:t>can have an array of </a:t>
            </a:r>
            <a:r>
              <a:rPr lang="en-GB" sz="1800" dirty="0" err="1">
                <a:latin typeface="Calibri" panose="020F0502020204030204" pitchFamily="34" charset="0"/>
              </a:rPr>
              <a:t>int</a:t>
            </a:r>
            <a:r>
              <a:rPr lang="en-GB" sz="1800" dirty="0">
                <a:latin typeface="Calibri" panose="020F0502020204030204" pitchFamily="34" charset="0"/>
              </a:rPr>
              <a:t> data types, array of Employee objects, etc</a:t>
            </a:r>
            <a:r>
              <a:rPr lang="en-GB" sz="1800" dirty="0" smtClean="0">
                <a:latin typeface="Calibri" panose="020F0502020204030204" pitchFamily="34" charset="0"/>
              </a:rPr>
              <a:t>.</a:t>
            </a:r>
          </a:p>
          <a:p>
            <a:pPr marL="365760" lvl="1" indent="0">
              <a:lnSpc>
                <a:spcPct val="110000"/>
              </a:lnSpc>
              <a:buNone/>
            </a:pPr>
            <a:endParaRPr lang="en-GB" sz="400" dirty="0" smtClean="0">
              <a:latin typeface="Calibri" panose="020F0502020204030204" pitchFamily="34" charset="0"/>
            </a:endParaRPr>
          </a:p>
          <a:p>
            <a:pPr marL="65151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Arrays in Java are first class </a:t>
            </a:r>
            <a:r>
              <a:rPr lang="en-GB" sz="1800" b="1" dirty="0">
                <a:latin typeface="Calibri" panose="020F0502020204030204" pitchFamily="34" charset="0"/>
              </a:rPr>
              <a:t>objects</a:t>
            </a:r>
            <a:r>
              <a:rPr lang="en-GB" sz="1800" dirty="0">
                <a:latin typeface="Calibri" panose="020F0502020204030204" pitchFamily="34" charset="0"/>
              </a:rPr>
              <a:t>, therefore they must be initialised with the new keyword. </a:t>
            </a:r>
            <a:endParaRPr lang="en-GB" sz="18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GB" sz="1600" dirty="0" smtClean="0">
                <a:latin typeface="Calibri" panose="020F0502020204030204" pitchFamily="34" charset="0"/>
              </a:rPr>
              <a:t>			</a:t>
            </a:r>
            <a:r>
              <a:rPr lang="en-GB" sz="1600" dirty="0" err="1" smtClean="0">
                <a:latin typeface="Calibri" panose="020F0502020204030204" pitchFamily="34" charset="0"/>
              </a:rPr>
              <a:t>int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arrayOfInt</a:t>
            </a:r>
            <a:r>
              <a:rPr lang="en-GB" sz="1600" dirty="0">
                <a:latin typeface="Calibri" panose="020F0502020204030204" pitchFamily="34" charset="0"/>
              </a:rPr>
              <a:t> [256];  // NO! NO! NO</a:t>
            </a:r>
            <a:r>
              <a:rPr lang="en-GB" sz="1600" dirty="0" smtClean="0">
                <a:latin typeface="Calibri" panose="020F0502020204030204" pitchFamily="34" charset="0"/>
              </a:rPr>
              <a:t>!</a:t>
            </a:r>
            <a:endParaRPr lang="en-GB" sz="16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GB" sz="1600" dirty="0" smtClean="0">
                <a:latin typeface="Calibri" panose="020F0502020204030204" pitchFamily="34" charset="0"/>
              </a:rPr>
              <a:t>			</a:t>
            </a:r>
            <a:r>
              <a:rPr lang="en-GB" sz="1600" dirty="0" err="1" smtClean="0">
                <a:latin typeface="Calibri" panose="020F0502020204030204" pitchFamily="34" charset="0"/>
              </a:rPr>
              <a:t>int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arrayOfInt</a:t>
            </a:r>
            <a:r>
              <a:rPr lang="en-GB" sz="1600" dirty="0">
                <a:latin typeface="Calibri" panose="020F0502020204030204" pitchFamily="34" charset="0"/>
              </a:rPr>
              <a:t> [] = </a:t>
            </a:r>
            <a:r>
              <a:rPr lang="en-GB" sz="1600" b="1" dirty="0">
                <a:latin typeface="Calibri" panose="020F0502020204030204" pitchFamily="34" charset="0"/>
              </a:rPr>
              <a:t>new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int</a:t>
            </a:r>
            <a:r>
              <a:rPr lang="en-GB" sz="1600" dirty="0">
                <a:latin typeface="Calibri" panose="020F0502020204030204" pitchFamily="34" charset="0"/>
              </a:rPr>
              <a:t> [256];  // creating an array of 256 </a:t>
            </a:r>
            <a:r>
              <a:rPr lang="en-GB" sz="1600" dirty="0" smtClean="0">
                <a:latin typeface="Calibri" panose="020F0502020204030204" pitchFamily="34" charset="0"/>
              </a:rPr>
              <a:t>integers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Java has a shortcut for creating array objects and initialising them, here the </a:t>
            </a:r>
            <a:r>
              <a:rPr lang="en-GB" sz="1800" dirty="0" smtClean="0">
                <a:latin typeface="Calibri" panose="020F0502020204030204" pitchFamily="34" charset="0"/>
              </a:rPr>
              <a:t>new keyword </a:t>
            </a:r>
            <a:r>
              <a:rPr lang="en-GB" sz="1800" dirty="0">
                <a:latin typeface="Calibri" panose="020F0502020204030204" pitchFamily="34" charset="0"/>
              </a:rPr>
              <a:t>is not required</a:t>
            </a:r>
            <a:r>
              <a:rPr lang="en-GB" sz="1800" dirty="0" smtClean="0">
                <a:latin typeface="Calibri" panose="020F0502020204030204" pitchFamily="34" charset="0"/>
              </a:rPr>
              <a:t>.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GB" sz="1800" dirty="0">
                <a:latin typeface="Calibri" panose="020F0502020204030204" pitchFamily="34" charset="0"/>
              </a:rPr>
              <a:t>	</a:t>
            </a:r>
            <a:r>
              <a:rPr lang="en-GB" sz="1800" dirty="0" smtClean="0">
                <a:latin typeface="Calibri" panose="020F0502020204030204" pitchFamily="34" charset="0"/>
              </a:rPr>
              <a:t>	</a:t>
            </a:r>
            <a:r>
              <a:rPr lang="en-GB" sz="1600" dirty="0" err="1">
                <a:latin typeface="Calibri" panose="020F0502020204030204" pitchFamily="34" charset="0"/>
              </a:rPr>
              <a:t>int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smallPrimes</a:t>
            </a:r>
            <a:r>
              <a:rPr lang="en-GB" sz="1600" dirty="0">
                <a:latin typeface="Calibri" panose="020F0502020204030204" pitchFamily="34" charset="0"/>
              </a:rPr>
              <a:t> = {2, 3, 5, 7, 11</a:t>
            </a:r>
            <a:r>
              <a:rPr lang="en-GB" sz="1600" dirty="0" smtClean="0">
                <a:latin typeface="Calibri" panose="020F0502020204030204" pitchFamily="34" charset="0"/>
              </a:rPr>
              <a:t>};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The </a:t>
            </a:r>
            <a:r>
              <a:rPr lang="en-GB" sz="1800" b="1" dirty="0">
                <a:latin typeface="Calibri" panose="020F0502020204030204" pitchFamily="34" charset="0"/>
              </a:rPr>
              <a:t>length</a:t>
            </a:r>
            <a:r>
              <a:rPr lang="en-GB" sz="1800" dirty="0">
                <a:latin typeface="Calibri" panose="020F0502020204030204" pitchFamily="34" charset="0"/>
              </a:rPr>
              <a:t> of an array is a </a:t>
            </a:r>
            <a:r>
              <a:rPr lang="en-GB" sz="1800" b="1" dirty="0">
                <a:latin typeface="Calibri" panose="020F0502020204030204" pitchFamily="34" charset="0"/>
              </a:rPr>
              <a:t>data field</a:t>
            </a:r>
            <a:r>
              <a:rPr lang="en-GB" sz="1800" dirty="0">
                <a:latin typeface="Calibri" panose="020F0502020204030204" pitchFamily="34" charset="0"/>
              </a:rPr>
              <a:t> in the array class, </a:t>
            </a:r>
            <a:r>
              <a:rPr lang="en-GB" sz="1800" b="1" dirty="0">
                <a:latin typeface="Calibri" panose="020F0502020204030204" pitchFamily="34" charset="0"/>
              </a:rPr>
              <a:t>not</a:t>
            </a:r>
            <a:r>
              <a:rPr lang="en-GB" sz="1800" dirty="0">
                <a:latin typeface="Calibri" panose="020F0502020204030204" pitchFamily="34" charset="0"/>
              </a:rPr>
              <a:t> a method as in the String class.</a:t>
            </a:r>
          </a:p>
          <a:p>
            <a:pPr marL="393192" lvl="1" indent="0">
              <a:lnSpc>
                <a:spcPct val="110000"/>
              </a:lnSpc>
              <a:buNone/>
            </a:pPr>
            <a:r>
              <a:rPr lang="en-GB" sz="1600" dirty="0" smtClean="0">
                <a:latin typeface="Calibri" panose="020F0502020204030204" pitchFamily="34" charset="0"/>
              </a:rPr>
              <a:t>		</a:t>
            </a:r>
            <a:r>
              <a:rPr lang="en-GB" sz="1600" dirty="0" err="1" smtClean="0">
                <a:latin typeface="Calibri" panose="020F0502020204030204" pitchFamily="34" charset="0"/>
              </a:rPr>
              <a:t>int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arrayLength</a:t>
            </a:r>
            <a:r>
              <a:rPr lang="en-GB" sz="1600" dirty="0">
                <a:latin typeface="Calibri" panose="020F0502020204030204" pitchFamily="34" charset="0"/>
              </a:rPr>
              <a:t> = </a:t>
            </a:r>
            <a:r>
              <a:rPr lang="en-GB" sz="1600" dirty="0" err="1">
                <a:latin typeface="Calibri" panose="020F0502020204030204" pitchFamily="34" charset="0"/>
              </a:rPr>
              <a:t>smallPrimes.</a:t>
            </a:r>
            <a:r>
              <a:rPr lang="en-GB" sz="1600" b="1" dirty="0" err="1">
                <a:latin typeface="Calibri" panose="020F0502020204030204" pitchFamily="34" charset="0"/>
              </a:rPr>
              <a:t>length</a:t>
            </a:r>
            <a:r>
              <a:rPr lang="en-GB" sz="1600" dirty="0">
                <a:latin typeface="Calibri" panose="020F0502020204030204" pitchFamily="34" charset="0"/>
              </a:rPr>
              <a:t>;    // would’ve been </a:t>
            </a:r>
            <a:r>
              <a:rPr lang="en-GB" sz="1600" dirty="0" err="1">
                <a:latin typeface="Calibri" panose="020F0502020204030204" pitchFamily="34" charset="0"/>
              </a:rPr>
              <a:t>smallPrimes.length</a:t>
            </a:r>
            <a:r>
              <a:rPr lang="en-GB" sz="1600" dirty="0">
                <a:latin typeface="Calibri" panose="020F0502020204030204" pitchFamily="34" charset="0"/>
              </a:rPr>
              <a:t>()       				        //  if </a:t>
            </a:r>
            <a:r>
              <a:rPr lang="en-GB" sz="1600" dirty="0" err="1">
                <a:latin typeface="Calibri" panose="020F0502020204030204" pitchFamily="34" charset="0"/>
              </a:rPr>
              <a:t>smallPrimes</a:t>
            </a:r>
            <a:r>
              <a:rPr lang="en-GB" sz="1600" dirty="0">
                <a:latin typeface="Calibri" panose="020F0502020204030204" pitchFamily="34" charset="0"/>
              </a:rPr>
              <a:t> was a string.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GB" sz="1600" dirty="0">
              <a:latin typeface="Calibri" panose="020F0502020204030204" pitchFamily="34" charset="0"/>
            </a:endParaRPr>
          </a:p>
          <a:p>
            <a:pPr marL="393192" lvl="1" indent="0">
              <a:lnSpc>
                <a:spcPct val="15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1600" dirty="0">
              <a:latin typeface="Calibri" panose="020F0502020204030204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Arrays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2699792" y="2780928"/>
            <a:ext cx="650875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2440"/>
              </a:avLst>
            </a:prstTxWarp>
          </a:bodyPr>
          <a:lstStyle/>
          <a:p>
            <a:pPr>
              <a:defRPr/>
            </a:pPr>
            <a:r>
              <a:rPr lang="en-GB" sz="4800" b="1" kern="10" dirty="0">
                <a:ln w="952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noFill/>
                <a:latin typeface="Arial Black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93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This Module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2</a:t>
            </a:fld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560" y="908720"/>
            <a:ext cx="8424936" cy="29146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l">
              <a:defRPr/>
            </a:pPr>
            <a:r>
              <a:rPr lang="en-GB" sz="2400" b="1" i="1" u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Aim: </a:t>
            </a:r>
          </a:p>
          <a:p>
            <a:pPr marL="0" indent="0" algn="l">
              <a:defRPr/>
            </a:pPr>
            <a:r>
              <a:rPr lang="en-GB" sz="2200" u="none" dirty="0" smtClean="0">
                <a:latin typeface="Calibri" panose="020F0502020204030204" pitchFamily="34" charset="0"/>
              </a:rPr>
              <a:t>Java programming knowledge as a very powerful programming language</a:t>
            </a:r>
          </a:p>
          <a:p>
            <a:pPr marL="0" indent="0" algn="l">
              <a:lnSpc>
                <a:spcPct val="160000"/>
              </a:lnSpc>
              <a:defRPr/>
            </a:pPr>
            <a:r>
              <a:rPr kumimoji="1" lang="en-GB" sz="2400" b="1" i="1" u="none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Learning outcomes: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GB" sz="2200" u="none" dirty="0" smtClean="0">
                <a:latin typeface="Calibri" panose="020F0502020204030204" pitchFamily="34" charset="0"/>
              </a:rPr>
              <a:t>Do object oriented programming in Java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GB" sz="2200" u="none" dirty="0" smtClean="0">
                <a:latin typeface="Calibri" panose="020F0502020204030204" pitchFamily="34" charset="0"/>
              </a:rPr>
              <a:t>Become familiar with some advanced Java concepts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GB" sz="2200" u="none" dirty="0" smtClean="0">
                <a:latin typeface="Calibri" panose="020F0502020204030204" pitchFamily="34" charset="0"/>
              </a:rPr>
              <a:t>Become familiar with network programming basics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4005064"/>
            <a:ext cx="8424936" cy="1441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1437" tIns="45718" rIns="91437" bIns="45718"/>
          <a:lstStyle>
            <a:lvl1pPr marL="342900" indent="-3429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</a:defRPr>
            </a:lvl2pPr>
            <a:lvl3pPr marL="1143000" indent="-230188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tx1"/>
                </a:solidFill>
                <a:latin typeface="+mn-lt"/>
              </a:defRPr>
            </a:lvl3pPr>
            <a:lvl4pPr marL="1601788" indent="-230188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900">
                <a:solidFill>
                  <a:schemeClr val="tx1"/>
                </a:solidFill>
                <a:latin typeface="+mn-lt"/>
              </a:defRPr>
            </a:lvl4pPr>
            <a:lvl5pPr marL="2055813" indent="-22701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00">
                <a:solidFill>
                  <a:schemeClr val="tx1"/>
                </a:solidFill>
                <a:latin typeface="+mn-lt"/>
              </a:defRPr>
            </a:lvl5pPr>
            <a:lvl6pPr marL="2513013" indent="-22701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00">
                <a:solidFill>
                  <a:schemeClr val="tx1"/>
                </a:solidFill>
                <a:latin typeface="+mn-lt"/>
              </a:defRPr>
            </a:lvl6pPr>
            <a:lvl7pPr marL="2970213" indent="-22701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00">
                <a:solidFill>
                  <a:schemeClr val="tx1"/>
                </a:solidFill>
                <a:latin typeface="+mn-lt"/>
              </a:defRPr>
            </a:lvl7pPr>
            <a:lvl8pPr marL="3427413" indent="-22701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00">
                <a:solidFill>
                  <a:schemeClr val="tx1"/>
                </a:solidFill>
                <a:latin typeface="+mn-lt"/>
              </a:defRPr>
            </a:lvl8pPr>
            <a:lvl9pPr marL="3884613" indent="-227013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60000"/>
              </a:lnSpc>
              <a:buNone/>
              <a:defRPr/>
            </a:pPr>
            <a:r>
              <a:rPr lang="en-GB" sz="2400" b="1" i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Assessment: </a:t>
            </a:r>
            <a:endParaRPr lang="en-GB" sz="2400" b="1" i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Clr>
                <a:srgbClr val="B80000"/>
              </a:buClr>
              <a:buFont typeface="Monotype Sorts" pitchFamily="2" charset="2"/>
              <a:buNone/>
              <a:defRPr/>
            </a:pPr>
            <a:r>
              <a:rPr lang="en-US" sz="2200" b="1" dirty="0" smtClean="0">
                <a:latin typeface="Calibri" panose="020F0502020204030204" pitchFamily="34" charset="0"/>
              </a:rPr>
              <a:t>Phase </a:t>
            </a:r>
            <a:r>
              <a:rPr lang="en-US" sz="2200" b="1" smtClean="0">
                <a:latin typeface="Calibri" panose="020F0502020204030204" pitchFamily="34" charset="0"/>
              </a:rPr>
              <a:t>Test </a:t>
            </a:r>
            <a:r>
              <a:rPr lang="en-US" sz="2200" smtClean="0">
                <a:latin typeface="Calibri" panose="020F0502020204030204" pitchFamily="34" charset="0"/>
              </a:rPr>
              <a:t>(</a:t>
            </a:r>
            <a:r>
              <a:rPr lang="en-US" sz="2200" b="1" smtClean="0">
                <a:latin typeface="Calibri" panose="020F0502020204030204" pitchFamily="34" charset="0"/>
              </a:rPr>
              <a:t>3</a:t>
            </a:r>
            <a:r>
              <a:rPr lang="en-US" sz="2200" b="1" smtClean="0">
                <a:latin typeface="Calibri" panose="020F0502020204030204" pitchFamily="34" charset="0"/>
              </a:rPr>
              <a:t>/12/14</a:t>
            </a:r>
            <a:r>
              <a:rPr lang="en-US" sz="2200" smtClean="0"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</a:rPr>
              <a:t>– second half of the Lab)</a:t>
            </a:r>
            <a:r>
              <a:rPr lang="en-US" sz="2200" b="1" dirty="0" smtClean="0"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</a:rPr>
              <a:t>– Written exam to assess your Java knowledge </a:t>
            </a:r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(do not miss Lab sessions)</a:t>
            </a:r>
          </a:p>
        </p:txBody>
      </p:sp>
    </p:spTree>
    <p:extLst>
      <p:ext uri="{BB962C8B-B14F-4D97-AF65-F5344CB8AC3E}">
        <p14:creationId xmlns:p14="http://schemas.microsoft.com/office/powerpoint/2010/main" val="102645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Array </a:t>
            </a:r>
            <a:r>
              <a:rPr lang="en-GB" sz="1800" b="1" dirty="0">
                <a:latin typeface="Calibri" panose="020F0502020204030204" pitchFamily="34" charset="0"/>
              </a:rPr>
              <a:t>indexing</a:t>
            </a:r>
            <a:r>
              <a:rPr lang="en-GB" sz="1800" dirty="0">
                <a:latin typeface="Calibri" panose="020F0502020204030204" pitchFamily="34" charset="0"/>
              </a:rPr>
              <a:t> start from the </a:t>
            </a:r>
            <a:r>
              <a:rPr lang="en-GB" sz="1800" b="1" dirty="0">
                <a:latin typeface="Calibri" panose="020F0502020204030204" pitchFamily="34" charset="0"/>
              </a:rPr>
              <a:t>0</a:t>
            </a:r>
            <a:r>
              <a:rPr lang="en-GB" sz="1800" b="1" baseline="30000" dirty="0">
                <a:latin typeface="Calibri" panose="020F0502020204030204" pitchFamily="34" charset="0"/>
              </a:rPr>
              <a:t>th</a:t>
            </a:r>
            <a:r>
              <a:rPr lang="en-GB" sz="1800" dirty="0">
                <a:latin typeface="Calibri" panose="020F0502020204030204" pitchFamily="34" charset="0"/>
              </a:rPr>
              <a:t> (zero) element up to </a:t>
            </a:r>
            <a:r>
              <a:rPr lang="en-GB" sz="1800" b="1" dirty="0">
                <a:latin typeface="Calibri" panose="020F0502020204030204" pitchFamily="34" charset="0"/>
              </a:rPr>
              <a:t>n-1</a:t>
            </a:r>
            <a:r>
              <a:rPr lang="en-GB" sz="1800" dirty="0">
                <a:latin typeface="Calibri" panose="020F0502020204030204" pitchFamily="34" charset="0"/>
              </a:rPr>
              <a:t>, where </a:t>
            </a:r>
            <a:r>
              <a:rPr lang="en-GB" sz="1800" b="1" dirty="0">
                <a:latin typeface="Calibri" panose="020F0502020204030204" pitchFamily="34" charset="0"/>
              </a:rPr>
              <a:t>n</a:t>
            </a:r>
            <a:r>
              <a:rPr lang="en-GB" sz="1800" dirty="0">
                <a:latin typeface="Calibri" panose="020F0502020204030204" pitchFamily="34" charset="0"/>
              </a:rPr>
              <a:t> is the number of elements in the </a:t>
            </a:r>
            <a:r>
              <a:rPr lang="en-GB" sz="1800" dirty="0" smtClean="0">
                <a:latin typeface="Calibri" panose="020F0502020204030204" pitchFamily="34" charset="0"/>
              </a:rPr>
              <a:t>array.</a:t>
            </a:r>
          </a:p>
          <a:p>
            <a:pPr marL="630936" lvl="2" indent="0">
              <a:lnSpc>
                <a:spcPct val="140000"/>
              </a:lnSpc>
              <a:buNone/>
            </a:pPr>
            <a:endParaRPr lang="en-GB" sz="700" dirty="0">
              <a:latin typeface="Calibri" panose="020F0502020204030204" pitchFamily="34" charset="0"/>
            </a:endParaRPr>
          </a:p>
          <a:p>
            <a:pPr marL="630936" lvl="2" indent="0">
              <a:lnSpc>
                <a:spcPct val="140000"/>
              </a:lnSpc>
              <a:buNone/>
            </a:pPr>
            <a:r>
              <a:rPr lang="en-GB" sz="1600" dirty="0" err="1" smtClean="0">
                <a:latin typeface="Calibri" panose="020F0502020204030204" pitchFamily="34" charset="0"/>
              </a:rPr>
              <a:t>int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smallPrimes</a:t>
            </a:r>
            <a:r>
              <a:rPr lang="en-GB" sz="1600" dirty="0">
                <a:latin typeface="Calibri" panose="020F0502020204030204" pitchFamily="34" charset="0"/>
              </a:rPr>
              <a:t> = {2, 3, 5, 7, 11</a:t>
            </a:r>
            <a:r>
              <a:rPr lang="en-GB" sz="1600" dirty="0" smtClean="0">
                <a:latin typeface="Calibri" panose="020F0502020204030204" pitchFamily="34" charset="0"/>
              </a:rPr>
              <a:t>}; </a:t>
            </a:r>
          </a:p>
          <a:p>
            <a:pPr marL="630936" lvl="2" indent="0">
              <a:lnSpc>
                <a:spcPct val="140000"/>
              </a:lnSpc>
              <a:buNone/>
            </a:pPr>
            <a:r>
              <a:rPr lang="en-GB" sz="1600" dirty="0" err="1" smtClean="0">
                <a:latin typeface="Calibri" panose="020F0502020204030204" pitchFamily="34" charset="0"/>
              </a:rPr>
              <a:t>smallPrimes</a:t>
            </a:r>
            <a:r>
              <a:rPr lang="en-GB" sz="1600" dirty="0" smtClean="0">
                <a:latin typeface="Calibri" panose="020F0502020204030204" pitchFamily="34" charset="0"/>
              </a:rPr>
              <a:t>  </a:t>
            </a:r>
            <a:r>
              <a:rPr lang="en-GB" sz="1600" dirty="0">
                <a:latin typeface="Calibri" panose="020F0502020204030204" pitchFamily="34" charset="0"/>
              </a:rPr>
              <a:t>length: </a:t>
            </a:r>
            <a:r>
              <a:rPr lang="en-GB" sz="1600" dirty="0" err="1">
                <a:latin typeface="Calibri" panose="020F0502020204030204" pitchFamily="34" charset="0"/>
              </a:rPr>
              <a:t>smallPrimes.</a:t>
            </a:r>
            <a:r>
              <a:rPr lang="en-GB" sz="1600" b="1" dirty="0" err="1">
                <a:latin typeface="Calibri" panose="020F0502020204030204" pitchFamily="34" charset="0"/>
              </a:rPr>
              <a:t>length</a:t>
            </a:r>
            <a:r>
              <a:rPr lang="en-GB" sz="1600" dirty="0">
                <a:latin typeface="Calibri" panose="020F0502020204030204" pitchFamily="34" charset="0"/>
              </a:rPr>
              <a:t> is 5;</a:t>
            </a:r>
          </a:p>
          <a:p>
            <a:pPr lvl="1">
              <a:lnSpc>
                <a:spcPct val="170000"/>
              </a:lnSpc>
              <a:buNone/>
            </a:pPr>
            <a:r>
              <a:rPr lang="en-GB" sz="1600" dirty="0" smtClean="0">
                <a:latin typeface="Calibri" panose="020F0502020204030204" pitchFamily="34" charset="0"/>
              </a:rPr>
              <a:t>	</a:t>
            </a:r>
            <a:r>
              <a:rPr lang="en-GB" sz="1600" dirty="0" err="1" smtClean="0">
                <a:latin typeface="Calibri" panose="020F0502020204030204" pitchFamily="34" charset="0"/>
              </a:rPr>
              <a:t>smallPrimes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first element: </a:t>
            </a:r>
            <a:r>
              <a:rPr lang="en-GB" sz="1600" dirty="0" err="1">
                <a:latin typeface="Calibri" panose="020F0502020204030204" pitchFamily="34" charset="0"/>
              </a:rPr>
              <a:t>smallPrimes</a:t>
            </a:r>
            <a:r>
              <a:rPr lang="en-GB" sz="1600" b="1" dirty="0">
                <a:latin typeface="Calibri" panose="020F0502020204030204" pitchFamily="34" charset="0"/>
              </a:rPr>
              <a:t>[</a:t>
            </a:r>
            <a:r>
              <a:rPr lang="en-US" sz="1600" b="1" dirty="0">
                <a:latin typeface="Calibri" panose="020F0502020204030204" pitchFamily="34" charset="0"/>
              </a:rPr>
              <a:t>1</a:t>
            </a:r>
            <a:r>
              <a:rPr lang="en-GB" sz="1600" b="1" dirty="0">
                <a:latin typeface="Calibri" panose="020F0502020204030204" pitchFamily="34" charset="0"/>
              </a:rPr>
              <a:t>]</a:t>
            </a:r>
            <a:r>
              <a:rPr lang="en-GB" sz="1600" dirty="0">
                <a:latin typeface="Calibri" panose="020F0502020204030204" pitchFamily="34" charset="0"/>
              </a:rPr>
              <a:t> is </a:t>
            </a:r>
            <a:r>
              <a:rPr lang="en-US" sz="1600" dirty="0">
                <a:latin typeface="Calibri" panose="020F0502020204030204" pitchFamily="34" charset="0"/>
              </a:rPr>
              <a:t>3</a:t>
            </a:r>
            <a:r>
              <a:rPr lang="en-GB" sz="1600" dirty="0">
                <a:latin typeface="Calibri" panose="020F0502020204030204" pitchFamily="34" charset="0"/>
              </a:rPr>
              <a:t>;</a:t>
            </a:r>
          </a:p>
          <a:p>
            <a:pPr lvl="1">
              <a:lnSpc>
                <a:spcPct val="170000"/>
              </a:lnSpc>
              <a:buNone/>
            </a:pPr>
            <a:r>
              <a:rPr lang="en-GB" sz="1600" dirty="0" smtClean="0">
                <a:latin typeface="Calibri" panose="020F0502020204030204" pitchFamily="34" charset="0"/>
              </a:rPr>
              <a:t>	</a:t>
            </a:r>
            <a:r>
              <a:rPr lang="en-GB" sz="1600" dirty="0" err="1" smtClean="0">
                <a:latin typeface="Calibri" panose="020F0502020204030204" pitchFamily="34" charset="0"/>
              </a:rPr>
              <a:t>smallPrimes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last element: </a:t>
            </a:r>
            <a:r>
              <a:rPr lang="en-GB" sz="1600" dirty="0" err="1">
                <a:latin typeface="Calibri" panose="020F0502020204030204" pitchFamily="34" charset="0"/>
              </a:rPr>
              <a:t>smallPrimes</a:t>
            </a:r>
            <a:r>
              <a:rPr lang="en-GB" sz="1600" b="1" dirty="0">
                <a:latin typeface="Calibri" panose="020F0502020204030204" pitchFamily="34" charset="0"/>
              </a:rPr>
              <a:t>[4]</a:t>
            </a:r>
            <a:r>
              <a:rPr lang="en-GB" sz="1600" dirty="0">
                <a:latin typeface="Calibri" panose="020F0502020204030204" pitchFamily="34" charset="0"/>
              </a:rPr>
              <a:t> is 11;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GB" sz="1600" dirty="0">
              <a:latin typeface="Calibri" panose="020F0502020204030204" pitchFamily="34" charset="0"/>
            </a:endParaRPr>
          </a:p>
          <a:p>
            <a:pPr marL="393192" lvl="1" indent="0">
              <a:lnSpc>
                <a:spcPct val="15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en-GB" sz="1600" dirty="0">
              <a:latin typeface="Calibri" panose="020F0502020204030204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GB" sz="18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Arrays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/>
          </a:bodyPr>
          <a:lstStyle/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Arrays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16411" y="908720"/>
            <a:ext cx="5832053" cy="55079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public class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ArrayDemo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{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public static void main(String[]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args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) {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int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[]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anArray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; </a:t>
            </a:r>
            <a:r>
              <a:rPr lang="en-GB" sz="1600" i="1" u="none" dirty="0">
                <a:solidFill>
                  <a:srgbClr val="B80000"/>
                </a:solidFill>
                <a:latin typeface="Calibri" panose="020F0502020204030204" pitchFamily="34" charset="0"/>
                <a:cs typeface="Tahoma" pitchFamily="34" charset="0"/>
              </a:rPr>
              <a:t>// declare an array of integers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anArray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= new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int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[10]; // create an array of integers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 </a:t>
            </a:r>
            <a:r>
              <a:rPr lang="en-GB" sz="1600" i="1" u="none" dirty="0">
                <a:solidFill>
                  <a:srgbClr val="B80000"/>
                </a:solidFill>
                <a:latin typeface="Calibri" panose="020F0502020204030204" pitchFamily="34" charset="0"/>
                <a:cs typeface="Tahoma" pitchFamily="34" charset="0"/>
              </a:rPr>
              <a:t>// assign a value to each array element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</a:t>
            </a:r>
            <a:r>
              <a:rPr lang="en-GB" sz="1600" i="1" u="none" dirty="0">
                <a:solidFill>
                  <a:srgbClr val="B80000"/>
                </a:solidFill>
                <a:latin typeface="Calibri" panose="020F0502020204030204" pitchFamily="34" charset="0"/>
                <a:cs typeface="Tahoma" pitchFamily="34" charset="0"/>
              </a:rPr>
              <a:t>and print</a:t>
            </a:r>
            <a:br>
              <a:rPr lang="en-GB" sz="1600" i="1" u="none" dirty="0">
                <a:solidFill>
                  <a:srgbClr val="B80000"/>
                </a:solidFill>
                <a:latin typeface="Calibri" panose="020F0502020204030204" pitchFamily="34" charset="0"/>
                <a:cs typeface="Tahoma" pitchFamily="34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for (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int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= 0;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&lt;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anArray.length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;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++ ) {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    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anArray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[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] =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;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    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System.out.print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(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anArray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[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] + " ");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}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       </a:t>
            </a:r>
            <a:r>
              <a:rPr lang="en-GB" sz="1600" i="1" u="none" dirty="0">
                <a:solidFill>
                  <a:srgbClr val="B80000"/>
                </a:solidFill>
                <a:latin typeface="Calibri" panose="020F0502020204030204" pitchFamily="34" charset="0"/>
                <a:cs typeface="Tahoma" pitchFamily="34" charset="0"/>
              </a:rPr>
              <a:t>// count number of elements larger than 5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      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int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count=0;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      for (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int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= 0;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 &lt;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anArray.length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;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++ ) {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    if(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anArray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[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] &gt; 5 )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        count++;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}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        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System.out.println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(“count of 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anArray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[</a:t>
            </a:r>
            <a:r>
              <a:rPr lang="en-GB" sz="1600" u="none" dirty="0" err="1">
                <a:latin typeface="Calibri" panose="020F0502020204030204" pitchFamily="34" charset="0"/>
                <a:cs typeface="Arial" charset="0"/>
              </a:rPr>
              <a:t>i</a:t>
            </a:r>
            <a:r>
              <a:rPr lang="en-GB" sz="1600" u="none" dirty="0">
                <a:latin typeface="Calibri" panose="020F0502020204030204" pitchFamily="34" charset="0"/>
                <a:cs typeface="Arial" charset="0"/>
              </a:rPr>
              <a:t>] &gt; 5 is: “ + count);</a:t>
            </a:r>
            <a:br>
              <a:rPr lang="en-GB" sz="1600" u="none" dirty="0">
                <a:latin typeface="Calibri" panose="020F0502020204030204" pitchFamily="34" charset="0"/>
                <a:cs typeface="Arial" charset="0"/>
              </a:rPr>
            </a:br>
            <a:r>
              <a:rPr lang="en-GB" sz="1600" u="none" dirty="0" smtClean="0">
                <a:latin typeface="Calibri" panose="020F0502020204030204" pitchFamily="34" charset="0"/>
                <a:cs typeface="Arial" charset="0"/>
              </a:rPr>
              <a:t>}}</a:t>
            </a:r>
            <a:endParaRPr lang="en-GB" sz="1600" u="none" dirty="0"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/>
          </a:bodyPr>
          <a:lstStyle/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Basic Building Blocks – Other Structure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23928" y="6093296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l">
              <a:spcAft>
                <a:spcPct val="60000"/>
              </a:spcAft>
            </a:pPr>
            <a:r>
              <a:rPr lang="en-GB" sz="2800" b="1" u="none" dirty="0">
                <a:solidFill>
                  <a:srgbClr val="264D99"/>
                </a:solidFill>
                <a:latin typeface="Calibri" panose="020F0502020204030204" pitchFamily="34" charset="0"/>
              </a:rPr>
              <a:t>HOME_WORK..</a:t>
            </a:r>
            <a:endParaRPr lang="en-GB" sz="1000" b="1" u="none" dirty="0">
              <a:solidFill>
                <a:srgbClr val="264D9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31640" y="2276797"/>
            <a:ext cx="1872754" cy="1584325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291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2800" u="none" dirty="0">
                <a:solidFill>
                  <a:srgbClr val="FFE1E1"/>
                </a:solidFill>
                <a:latin typeface="Calibri" panose="020F0502020204030204" pitchFamily="34" charset="0"/>
              </a:rPr>
              <a:t>Vectors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347864" y="3573016"/>
            <a:ext cx="2736254" cy="2087563"/>
          </a:xfrm>
          <a:prstGeom prst="ellipse">
            <a:avLst/>
          </a:prstGeom>
          <a:gradFill rotWithShape="1">
            <a:gsLst>
              <a:gs pos="0">
                <a:srgbClr val="CC0000"/>
              </a:gs>
              <a:gs pos="100000">
                <a:srgbClr val="21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2800" u="none" dirty="0">
                <a:solidFill>
                  <a:srgbClr val="FFE1E1"/>
                </a:solidFill>
                <a:latin typeface="Calibri" panose="020F0502020204030204" pitchFamily="34" charset="0"/>
              </a:rPr>
              <a:t>Collections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084888" y="2203450"/>
            <a:ext cx="2375544" cy="1871663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16078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GB" sz="2800" u="none" dirty="0" err="1">
                <a:solidFill>
                  <a:srgbClr val="FFE1E1"/>
                </a:solidFill>
                <a:latin typeface="Calibri" panose="020F0502020204030204" pitchFamily="34" charset="0"/>
              </a:rPr>
              <a:t>ArrayLists</a:t>
            </a:r>
            <a:endParaRPr lang="en-GB" sz="2800" u="none" dirty="0">
              <a:solidFill>
                <a:srgbClr val="FFE1E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19773" y="1011802"/>
            <a:ext cx="2665115" cy="2087563"/>
          </a:xfrm>
          <a:prstGeom prst="ellipse">
            <a:avLst/>
          </a:prstGeom>
          <a:gradFill rotWithShape="1">
            <a:gsLst>
              <a:gs pos="0">
                <a:srgbClr val="660066"/>
              </a:gs>
              <a:gs pos="100000">
                <a:srgbClr val="10001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2800" u="none" dirty="0" err="1">
                <a:solidFill>
                  <a:srgbClr val="FFE1E1"/>
                </a:solidFill>
                <a:latin typeface="Calibri" panose="020F0502020204030204" pitchFamily="34" charset="0"/>
              </a:rPr>
              <a:t>Hashtables</a:t>
            </a:r>
            <a:endParaRPr lang="en-GB" sz="2800" u="none" dirty="0">
              <a:solidFill>
                <a:srgbClr val="FFE1E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/>
          </a:bodyPr>
          <a:lstStyle/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30000"/>
              </a:lnSpc>
              <a:buNone/>
            </a:pPr>
            <a:endParaRPr lang="en-GB" sz="2200" b="1" dirty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GB" sz="1100" b="1" dirty="0">
              <a:latin typeface="Arial" charset="0"/>
            </a:endParaRPr>
          </a:p>
          <a:p>
            <a:pPr>
              <a:lnSpc>
                <a:spcPct val="30000"/>
              </a:lnSpc>
              <a:buNone/>
            </a:pPr>
            <a:endParaRPr lang="en-GB" sz="18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What can Java do?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0189" y="969056"/>
            <a:ext cx="5023939" cy="51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400" u="none" dirty="0">
                <a:latin typeface="Calibri" panose="020F0502020204030204" pitchFamily="34" charset="0"/>
              </a:rPr>
              <a:t> Internet Programming</a:t>
            </a:r>
          </a:p>
          <a:p>
            <a:pPr lvl="1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000" u="none" dirty="0">
                <a:latin typeface="Calibri" panose="020F0502020204030204" pitchFamily="34" charset="0"/>
              </a:rPr>
              <a:t> Electronic Commerce</a:t>
            </a:r>
          </a:p>
          <a:p>
            <a:pPr lvl="1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000" u="none" dirty="0">
                <a:latin typeface="Calibri" panose="020F0502020204030204" pitchFamily="34" charset="0"/>
              </a:rPr>
              <a:t> Multimedia Applications</a:t>
            </a:r>
          </a:p>
          <a:p>
            <a:pPr lvl="1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000" u="none" dirty="0">
                <a:latin typeface="Calibri" panose="020F0502020204030204" pitchFamily="34" charset="0"/>
              </a:rPr>
              <a:t> Web Search Engines </a:t>
            </a:r>
            <a:endParaRPr lang="en-GB" sz="2400" u="none" dirty="0">
              <a:latin typeface="Calibri" panose="020F0502020204030204" pitchFamily="34" charset="0"/>
            </a:endParaRPr>
          </a:p>
          <a:p>
            <a:pPr lvl="1" algn="l">
              <a:lnSpc>
                <a:spcPct val="110000"/>
              </a:lnSpc>
              <a:buFont typeface="Wingdings" pitchFamily="2" charset="2"/>
              <a:buChar char="§"/>
            </a:pPr>
            <a:endParaRPr lang="en-GB" sz="16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400" u="none" dirty="0">
                <a:latin typeface="Calibri" panose="020F0502020204030204" pitchFamily="34" charset="0"/>
              </a:rPr>
              <a:t> Distributed Client-Server Computing</a:t>
            </a:r>
          </a:p>
          <a:p>
            <a:pPr lvl="1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000" u="none" dirty="0">
                <a:latin typeface="Calibri" panose="020F0502020204030204" pitchFamily="34" charset="0"/>
              </a:rPr>
              <a:t> DBMS</a:t>
            </a:r>
          </a:p>
          <a:p>
            <a:pPr lvl="1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000" u="none" dirty="0">
                <a:latin typeface="Calibri" panose="020F0502020204030204" pitchFamily="34" charset="0"/>
              </a:rPr>
              <a:t> Scientific Computing</a:t>
            </a:r>
          </a:p>
          <a:p>
            <a:pPr lvl="1"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000" u="none" dirty="0">
                <a:latin typeface="Calibri" panose="020F0502020204030204" pitchFamily="34" charset="0"/>
              </a:rPr>
              <a:t> Network </a:t>
            </a:r>
            <a:r>
              <a:rPr lang="en-GB" sz="2000" u="none" dirty="0" smtClean="0">
                <a:latin typeface="Calibri" panose="020F0502020204030204" pitchFamily="34" charset="0"/>
              </a:rPr>
              <a:t>Management</a:t>
            </a:r>
            <a:endParaRPr lang="en-GB" sz="1600" u="none" dirty="0">
              <a:latin typeface="Calibri" panose="020F0502020204030204" pitchFamily="34" charset="0"/>
            </a:endParaRP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GB" sz="2400" u="none" dirty="0">
                <a:latin typeface="Calibri" panose="020F0502020204030204" pitchFamily="34" charset="0"/>
              </a:rPr>
              <a:t> Real-Time Systems?</a:t>
            </a:r>
          </a:p>
          <a:p>
            <a:pPr lvl="1" algn="l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000" u="none" dirty="0">
                <a:latin typeface="Calibri" panose="020F0502020204030204" pitchFamily="34" charset="0"/>
              </a:rPr>
              <a:t> </a:t>
            </a:r>
            <a:r>
              <a:rPr lang="en-GB" sz="2000" u="none" dirty="0">
                <a:latin typeface="Calibri" panose="020F0502020204030204" pitchFamily="34" charset="0"/>
              </a:rPr>
              <a:t>Java Chips</a:t>
            </a:r>
            <a:endParaRPr lang="en-US" sz="2000" u="none" dirty="0">
              <a:latin typeface="Calibri" panose="020F0502020204030204" pitchFamily="34" charset="0"/>
            </a:endParaRPr>
          </a:p>
          <a:p>
            <a:pPr lvl="1" algn="l">
              <a:lnSpc>
                <a:spcPct val="160000"/>
              </a:lnSpc>
              <a:buFont typeface="Wingdings" pitchFamily="2" charset="2"/>
              <a:buChar char="§"/>
            </a:pPr>
            <a:r>
              <a:rPr lang="en-GB" sz="2000" u="none" dirty="0">
                <a:latin typeface="Calibri" panose="020F0502020204030204" pitchFamily="34" charset="0"/>
              </a:rPr>
              <a:t> Interpretation and Performance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0" y="1000770"/>
            <a:ext cx="441007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33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25000"/>
              </a:lnSpc>
              <a:buFont typeface="Wingdings" pitchFamily="2" charset="2"/>
              <a:buChar char="Ø"/>
            </a:pPr>
            <a:r>
              <a:rPr lang="en-GB" sz="2400" u="none" dirty="0">
                <a:solidFill>
                  <a:srgbClr val="52001B"/>
                </a:solidFill>
                <a:latin typeface="Calibri" panose="020F0502020204030204" pitchFamily="34" charset="0"/>
              </a:rPr>
              <a:t> Wireless Computing (J2ME)</a:t>
            </a:r>
          </a:p>
          <a:p>
            <a:pPr lvl="1" algn="l">
              <a:lnSpc>
                <a:spcPct val="125000"/>
              </a:lnSpc>
              <a:buFont typeface="Wingdings" pitchFamily="2" charset="2"/>
              <a:buChar char="§"/>
            </a:pPr>
            <a:r>
              <a:rPr lang="en-GB" sz="2000" u="none" dirty="0">
                <a:solidFill>
                  <a:srgbClr val="52001B"/>
                </a:solidFill>
                <a:latin typeface="Calibri" panose="020F0502020204030204" pitchFamily="34" charset="0"/>
              </a:rPr>
              <a:t> Wireless Networking</a:t>
            </a:r>
          </a:p>
          <a:p>
            <a:pPr lvl="1" algn="l">
              <a:lnSpc>
                <a:spcPct val="125000"/>
              </a:lnSpc>
              <a:buFont typeface="Wingdings" pitchFamily="2" charset="2"/>
              <a:buChar char="§"/>
            </a:pPr>
            <a:r>
              <a:rPr lang="en-GB" sz="2000" u="none" dirty="0">
                <a:solidFill>
                  <a:srgbClr val="52001B"/>
                </a:solidFill>
                <a:latin typeface="Calibri" panose="020F0502020204030204" pitchFamily="34" charset="0"/>
              </a:rPr>
              <a:t> Multimedia &amp; Games</a:t>
            </a:r>
          </a:p>
          <a:p>
            <a:pPr lvl="1" algn="l">
              <a:lnSpc>
                <a:spcPct val="125000"/>
              </a:lnSpc>
              <a:buFont typeface="Wingdings" pitchFamily="2" charset="2"/>
              <a:buChar char="§"/>
            </a:pPr>
            <a:r>
              <a:rPr lang="en-GB" sz="2000" u="none" dirty="0">
                <a:solidFill>
                  <a:srgbClr val="52001B"/>
                </a:solidFill>
                <a:latin typeface="Calibri" panose="020F0502020204030204" pitchFamily="34" charset="0"/>
              </a:rPr>
              <a:t> Location-based Computing</a:t>
            </a:r>
            <a:endParaRPr lang="en-US" sz="2000" u="none" dirty="0">
              <a:solidFill>
                <a:srgbClr val="52001B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b="1" dirty="0" smtClean="0">
                <a:latin typeface="Calibri" panose="020F0502020204030204" pitchFamily="34" charset="0"/>
              </a:rPr>
              <a:t>Java History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b="1" dirty="0" smtClean="0">
                <a:latin typeface="Calibri" panose="020F0502020204030204" pitchFamily="34" charset="0"/>
              </a:rPr>
              <a:t>Why Java?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b="1" dirty="0" smtClean="0">
                <a:latin typeface="Calibri" panose="020F0502020204030204" pitchFamily="34" charset="0"/>
              </a:rPr>
              <a:t>The Language Basics: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Structure of Java Program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Identifiers, Keywords, Operators, Data types</a:t>
            </a: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b="1" dirty="0" smtClean="0">
                <a:latin typeface="Calibri" panose="020F0502020204030204" pitchFamily="34" charset="0"/>
              </a:rPr>
              <a:t>Basic Building Blocks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Data Scope &amp; Basic Statements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Strings &amp; Arrays</a:t>
            </a:r>
            <a:endParaRPr lang="en-GB" sz="22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200" b="1" dirty="0" smtClean="0">
                <a:latin typeface="Calibri" panose="020F0502020204030204" pitchFamily="34" charset="0"/>
              </a:rPr>
              <a:t>What can Java do?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Outline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 smtClean="0">
                <a:latin typeface="Calibri" panose="020F0502020204030204" pitchFamily="34" charset="0"/>
              </a:rPr>
              <a:t>1991 </a:t>
            </a:r>
            <a:r>
              <a:rPr lang="en-GB" sz="2200" dirty="0">
                <a:latin typeface="Calibri" panose="020F0502020204030204" pitchFamily="34" charset="0"/>
              </a:rPr>
              <a:t>(1995), James Gosling (Sun microsystems),</a:t>
            </a:r>
            <a:r>
              <a:rPr lang="en-GB" sz="2200" b="1" dirty="0">
                <a:solidFill>
                  <a:srgbClr val="00CC00"/>
                </a:solidFill>
                <a:latin typeface="Calibri" panose="020F0502020204030204" pitchFamily="34" charset="0"/>
              </a:rPr>
              <a:t> </a:t>
            </a:r>
            <a:r>
              <a:rPr lang="en-GB" sz="2200" dirty="0" smtClean="0">
                <a:latin typeface="Calibri" panose="020F0502020204030204" pitchFamily="34" charset="0"/>
              </a:rPr>
              <a:t>Interactive</a:t>
            </a:r>
            <a:r>
              <a:rPr lang="en-GB" sz="2200" b="1" dirty="0" smtClean="0">
                <a:latin typeface="Calibri" panose="020F0502020204030204" pitchFamily="34" charset="0"/>
              </a:rPr>
              <a:t> </a:t>
            </a:r>
            <a:r>
              <a:rPr lang="en-GB" sz="2200" dirty="0">
                <a:latin typeface="Calibri" panose="020F0502020204030204" pitchFamily="34" charset="0"/>
              </a:rPr>
              <a:t>Cable </a:t>
            </a:r>
            <a:r>
              <a:rPr lang="en-GB" sz="2200" dirty="0" smtClean="0">
                <a:latin typeface="Calibri" panose="020F0502020204030204" pitchFamily="34" charset="0"/>
              </a:rPr>
              <a:t>TV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>
                <a:latin typeface="Calibri" panose="020F0502020204030204" pitchFamily="34" charset="0"/>
              </a:rPr>
              <a:t>“Oak”  </a:t>
            </a:r>
            <a:r>
              <a:rPr lang="en-GB" sz="2200" dirty="0">
                <a:latin typeface="Calibri" panose="020F0502020204030204" pitchFamily="34" charset="0"/>
                <a:sym typeface="Wingdings" pitchFamily="2" charset="2"/>
              </a:rPr>
              <a:t> “Green”  “Java</a:t>
            </a:r>
            <a:r>
              <a:rPr lang="en-GB" sz="2200" dirty="0" smtClean="0">
                <a:latin typeface="Calibri" panose="020F0502020204030204" pitchFamily="34" charset="0"/>
                <a:sym typeface="Wingdings" pitchFamily="2" charset="2"/>
              </a:rPr>
              <a:t>”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>
                <a:latin typeface="Calibri" panose="020F0502020204030204" pitchFamily="34" charset="0"/>
              </a:rPr>
              <a:t> Originality: Write Once Run </a:t>
            </a:r>
            <a:r>
              <a:rPr lang="en-GB" sz="2200" dirty="0" smtClean="0">
                <a:latin typeface="Calibri" panose="020F0502020204030204" pitchFamily="34" charset="0"/>
              </a:rPr>
              <a:t>Anywhere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>
                <a:latin typeface="Calibri" panose="020F0502020204030204" pitchFamily="34" charset="0"/>
              </a:rPr>
              <a:t>2006, Sun released much of Java as free and open source </a:t>
            </a:r>
            <a:r>
              <a:rPr lang="en-GB" sz="2200" dirty="0" smtClean="0">
                <a:latin typeface="Calibri" panose="020F0502020204030204" pitchFamily="34" charset="0"/>
              </a:rPr>
              <a:t>software</a:t>
            </a:r>
            <a:endParaRPr lang="en-GB" sz="2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 smtClean="0">
                <a:latin typeface="Calibri" panose="020F0502020204030204" pitchFamily="34" charset="0"/>
              </a:rPr>
              <a:t>Downloadable from: </a:t>
            </a:r>
            <a:r>
              <a:rPr lang="en-GB" sz="2200" dirty="0">
                <a:latin typeface="Calibri" panose="020F0502020204030204" pitchFamily="34" charset="0"/>
                <a:hlinkClick r:id="rId2"/>
              </a:rPr>
              <a:t>http://www.oracle.com/us/downloads/index.html</a:t>
            </a:r>
            <a:endParaRPr lang="en-GB" sz="22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Java History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845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800" b="1" dirty="0">
                <a:latin typeface="Calibri" panose="020F0502020204030204" pitchFamily="34" charset="0"/>
              </a:rPr>
              <a:t>Object-Oriented Programming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</a:rPr>
              <a:t> Anything C++ does, Java can do better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</a:rPr>
              <a:t> No manual memory allocation and de-allocation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</a:rPr>
              <a:t> True arrays, no pointer arithmetic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</a:rPr>
              <a:t> Interfaces replace multiple </a:t>
            </a:r>
            <a:r>
              <a:rPr lang="en-GB" sz="2800" dirty="0" smtClean="0">
                <a:latin typeface="Calibri" panose="020F0502020204030204" pitchFamily="34" charset="0"/>
              </a:rPr>
              <a:t>inheritance</a:t>
            </a:r>
          </a:p>
          <a:p>
            <a:pPr marL="393192" lvl="1" indent="0">
              <a:lnSpc>
                <a:spcPct val="130000"/>
              </a:lnSpc>
              <a:buNone/>
            </a:pPr>
            <a:endParaRPr lang="en-GB" sz="28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</a:rPr>
              <a:t>Network Computing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</a:rPr>
              <a:t> Multi-threaded programming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</a:rPr>
              <a:t> Extensive libraries for TCP/IP protocols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</a:rPr>
              <a:t> Java Applets and the Internet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GB" sz="2800" dirty="0">
                <a:latin typeface="Calibri" panose="020F0502020204030204" pitchFamily="34" charset="0"/>
              </a:rPr>
              <a:t> Remote Method Invocation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GB" sz="2800" dirty="0">
                <a:latin typeface="Calibri" panose="020F0502020204030204" pitchFamily="34" charset="0"/>
              </a:rPr>
              <a:t>Security</a:t>
            </a:r>
          </a:p>
          <a:p>
            <a:pPr marL="109728" indent="0">
              <a:lnSpc>
                <a:spcPct val="150000"/>
              </a:lnSpc>
              <a:buNone/>
            </a:pPr>
            <a:endParaRPr lang="en-GB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Why Java?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Calibri" panose="020F0502020204030204" pitchFamily="34" charset="0"/>
              </a:rPr>
              <a:t>Architecture Neutrality</a:t>
            </a:r>
            <a:endParaRPr lang="en-GB" sz="24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Why Java?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6</a:t>
            </a:fld>
            <a:endParaRPr lang="en-GB"/>
          </a:p>
        </p:txBody>
      </p:sp>
      <p:grpSp>
        <p:nvGrpSpPr>
          <p:cNvPr id="5" name="Group 536"/>
          <p:cNvGrpSpPr>
            <a:grpSpLocks/>
          </p:cNvGrpSpPr>
          <p:nvPr/>
        </p:nvGrpSpPr>
        <p:grpSpPr bwMode="auto">
          <a:xfrm>
            <a:off x="4181128" y="1143000"/>
            <a:ext cx="2819400" cy="990600"/>
            <a:chOff x="2304" y="720"/>
            <a:chExt cx="1776" cy="624"/>
          </a:xfrm>
        </p:grpSpPr>
        <p:sp>
          <p:nvSpPr>
            <p:cNvPr id="6" name="Oval 522"/>
            <p:cNvSpPr>
              <a:spLocks noChangeArrowheads="1"/>
            </p:cNvSpPr>
            <p:nvPr/>
          </p:nvSpPr>
          <p:spPr bwMode="auto">
            <a:xfrm>
              <a:off x="2304" y="768"/>
              <a:ext cx="1103" cy="576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/>
            <a:lstStyle/>
            <a:p>
              <a:pPr marL="0" marR="0" lvl="0" indent="0" algn="ctr" defTabSz="912813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Java source code</a:t>
              </a:r>
            </a:p>
            <a:p>
              <a:pPr marL="0" marR="0" lvl="0" indent="0" algn="ctr" defTabSz="912813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hello.java</a:t>
              </a:r>
            </a:p>
          </p:txBody>
        </p:sp>
        <p:sp>
          <p:nvSpPr>
            <p:cNvPr id="7" name="Line 524"/>
            <p:cNvSpPr>
              <a:spLocks noChangeShapeType="1"/>
            </p:cNvSpPr>
            <p:nvPr/>
          </p:nvSpPr>
          <p:spPr bwMode="auto">
            <a:xfrm flipH="1">
              <a:off x="3312" y="720"/>
              <a:ext cx="768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8" name="Group 538"/>
          <p:cNvGrpSpPr>
            <a:grpSpLocks/>
          </p:cNvGrpSpPr>
          <p:nvPr/>
        </p:nvGrpSpPr>
        <p:grpSpPr bwMode="auto">
          <a:xfrm>
            <a:off x="2123728" y="3810000"/>
            <a:ext cx="6629400" cy="2936875"/>
            <a:chOff x="1008" y="2400"/>
            <a:chExt cx="4176" cy="1850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 flipH="1">
              <a:off x="1248" y="2928"/>
              <a:ext cx="720" cy="1008"/>
              <a:chOff x="1056" y="2256"/>
              <a:chExt cx="1077" cy="1889"/>
            </a:xfrm>
          </p:grpSpPr>
          <p:grpSp>
            <p:nvGrpSpPr>
              <p:cNvPr id="29" name="Group 20"/>
              <p:cNvGrpSpPr>
                <a:grpSpLocks/>
              </p:cNvGrpSpPr>
              <p:nvPr/>
            </p:nvGrpSpPr>
            <p:grpSpPr bwMode="auto">
              <a:xfrm>
                <a:off x="1056" y="2256"/>
                <a:ext cx="1077" cy="1889"/>
                <a:chOff x="1056" y="2256"/>
                <a:chExt cx="1077" cy="1889"/>
              </a:xfrm>
            </p:grpSpPr>
            <p:sp>
              <p:nvSpPr>
                <p:cNvPr id="300" name="Freeform 21"/>
                <p:cNvSpPr>
                  <a:spLocks/>
                </p:cNvSpPr>
                <p:nvPr/>
              </p:nvSpPr>
              <p:spPr bwMode="auto">
                <a:xfrm>
                  <a:off x="1056" y="2256"/>
                  <a:ext cx="742" cy="1873"/>
                </a:xfrm>
                <a:custGeom>
                  <a:avLst/>
                  <a:gdLst>
                    <a:gd name="T0" fmla="*/ 0 w 742"/>
                    <a:gd name="T1" fmla="*/ 0 h 1873"/>
                    <a:gd name="T2" fmla="*/ 742 w 742"/>
                    <a:gd name="T3" fmla="*/ 0 h 1873"/>
                    <a:gd name="T4" fmla="*/ 742 w 742"/>
                    <a:gd name="T5" fmla="*/ 1873 h 1873"/>
                    <a:gd name="T6" fmla="*/ 0 w 742"/>
                    <a:gd name="T7" fmla="*/ 1825 h 1873"/>
                    <a:gd name="T8" fmla="*/ 0 w 742"/>
                    <a:gd name="T9" fmla="*/ 0 h 18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2" h="1873">
                      <a:moveTo>
                        <a:pt x="0" y="0"/>
                      </a:moveTo>
                      <a:lnTo>
                        <a:pt x="742" y="0"/>
                      </a:lnTo>
                      <a:lnTo>
                        <a:pt x="742" y="1873"/>
                      </a:lnTo>
                      <a:lnTo>
                        <a:pt x="0" y="18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1" name="Rectangle 22"/>
                <p:cNvSpPr>
                  <a:spLocks noChangeArrowheads="1"/>
                </p:cNvSpPr>
                <p:nvPr/>
              </p:nvSpPr>
              <p:spPr bwMode="auto">
                <a:xfrm>
                  <a:off x="1056" y="2256"/>
                  <a:ext cx="750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2" name="Freeform 23"/>
                <p:cNvSpPr>
                  <a:spLocks/>
                </p:cNvSpPr>
                <p:nvPr/>
              </p:nvSpPr>
              <p:spPr bwMode="auto">
                <a:xfrm>
                  <a:off x="1056" y="2256"/>
                  <a:ext cx="750" cy="1881"/>
                </a:xfrm>
                <a:custGeom>
                  <a:avLst/>
                  <a:gdLst>
                    <a:gd name="T0" fmla="*/ 750 w 750"/>
                    <a:gd name="T1" fmla="*/ 0 h 1881"/>
                    <a:gd name="T2" fmla="*/ 750 w 750"/>
                    <a:gd name="T3" fmla="*/ 1873 h 1881"/>
                    <a:gd name="T4" fmla="*/ 750 w 750"/>
                    <a:gd name="T5" fmla="*/ 1881 h 1881"/>
                    <a:gd name="T6" fmla="*/ 742 w 750"/>
                    <a:gd name="T7" fmla="*/ 1881 h 1881"/>
                    <a:gd name="T8" fmla="*/ 0 w 750"/>
                    <a:gd name="T9" fmla="*/ 1833 h 1881"/>
                    <a:gd name="T10" fmla="*/ 0 w 750"/>
                    <a:gd name="T11" fmla="*/ 1833 h 1881"/>
                    <a:gd name="T12" fmla="*/ 0 w 750"/>
                    <a:gd name="T13" fmla="*/ 1825 h 1881"/>
                    <a:gd name="T14" fmla="*/ 0 w 750"/>
                    <a:gd name="T15" fmla="*/ 1825 h 1881"/>
                    <a:gd name="T16" fmla="*/ 742 w 750"/>
                    <a:gd name="T17" fmla="*/ 1873 h 1881"/>
                    <a:gd name="T18" fmla="*/ 742 w 750"/>
                    <a:gd name="T19" fmla="*/ 1881 h 1881"/>
                    <a:gd name="T20" fmla="*/ 742 w 750"/>
                    <a:gd name="T21" fmla="*/ 1873 h 1881"/>
                    <a:gd name="T22" fmla="*/ 742 w 750"/>
                    <a:gd name="T23" fmla="*/ 0 h 1881"/>
                    <a:gd name="T24" fmla="*/ 750 w 750"/>
                    <a:gd name="T25" fmla="*/ 0 h 188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750" h="1881">
                      <a:moveTo>
                        <a:pt x="750" y="0"/>
                      </a:moveTo>
                      <a:lnTo>
                        <a:pt x="750" y="1873"/>
                      </a:lnTo>
                      <a:lnTo>
                        <a:pt x="750" y="1881"/>
                      </a:lnTo>
                      <a:lnTo>
                        <a:pt x="742" y="1881"/>
                      </a:lnTo>
                      <a:lnTo>
                        <a:pt x="0" y="1833"/>
                      </a:lnTo>
                      <a:lnTo>
                        <a:pt x="0" y="1825"/>
                      </a:lnTo>
                      <a:lnTo>
                        <a:pt x="742" y="1873"/>
                      </a:lnTo>
                      <a:lnTo>
                        <a:pt x="742" y="1881"/>
                      </a:lnTo>
                      <a:lnTo>
                        <a:pt x="742" y="1873"/>
                      </a:lnTo>
                      <a:lnTo>
                        <a:pt x="742" y="0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3" name="Rectangle 24"/>
                <p:cNvSpPr>
                  <a:spLocks noChangeArrowheads="1"/>
                </p:cNvSpPr>
                <p:nvPr/>
              </p:nvSpPr>
              <p:spPr bwMode="auto">
                <a:xfrm>
                  <a:off x="1056" y="2256"/>
                  <a:ext cx="8" cy="1825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4" name="Freeform 25"/>
                <p:cNvSpPr>
                  <a:spLocks/>
                </p:cNvSpPr>
                <p:nvPr/>
              </p:nvSpPr>
              <p:spPr bwMode="auto">
                <a:xfrm>
                  <a:off x="1798" y="2256"/>
                  <a:ext cx="327" cy="1873"/>
                </a:xfrm>
                <a:custGeom>
                  <a:avLst/>
                  <a:gdLst>
                    <a:gd name="T0" fmla="*/ 0 w 327"/>
                    <a:gd name="T1" fmla="*/ 0 h 1873"/>
                    <a:gd name="T2" fmla="*/ 327 w 327"/>
                    <a:gd name="T3" fmla="*/ 48 h 1873"/>
                    <a:gd name="T4" fmla="*/ 327 w 327"/>
                    <a:gd name="T5" fmla="*/ 1593 h 1873"/>
                    <a:gd name="T6" fmla="*/ 0 w 327"/>
                    <a:gd name="T7" fmla="*/ 1873 h 1873"/>
                    <a:gd name="T8" fmla="*/ 0 w 327"/>
                    <a:gd name="T9" fmla="*/ 0 h 18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7" h="1873">
                      <a:moveTo>
                        <a:pt x="0" y="0"/>
                      </a:moveTo>
                      <a:lnTo>
                        <a:pt x="327" y="48"/>
                      </a:lnTo>
                      <a:lnTo>
                        <a:pt x="327" y="1593"/>
                      </a:lnTo>
                      <a:lnTo>
                        <a:pt x="0" y="18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5" name="Freeform 26"/>
                <p:cNvSpPr>
                  <a:spLocks/>
                </p:cNvSpPr>
                <p:nvPr/>
              </p:nvSpPr>
              <p:spPr bwMode="auto">
                <a:xfrm>
                  <a:off x="1798" y="2256"/>
                  <a:ext cx="335" cy="1889"/>
                </a:xfrm>
                <a:custGeom>
                  <a:avLst/>
                  <a:gdLst>
                    <a:gd name="T0" fmla="*/ 0 w 335"/>
                    <a:gd name="T1" fmla="*/ 0 h 1889"/>
                    <a:gd name="T2" fmla="*/ 327 w 335"/>
                    <a:gd name="T3" fmla="*/ 48 h 1889"/>
                    <a:gd name="T4" fmla="*/ 335 w 335"/>
                    <a:gd name="T5" fmla="*/ 48 h 1889"/>
                    <a:gd name="T6" fmla="*/ 335 w 335"/>
                    <a:gd name="T7" fmla="*/ 48 h 1889"/>
                    <a:gd name="T8" fmla="*/ 335 w 335"/>
                    <a:gd name="T9" fmla="*/ 1593 h 1889"/>
                    <a:gd name="T10" fmla="*/ 335 w 335"/>
                    <a:gd name="T11" fmla="*/ 1601 h 1889"/>
                    <a:gd name="T12" fmla="*/ 335 w 335"/>
                    <a:gd name="T13" fmla="*/ 1601 h 1889"/>
                    <a:gd name="T14" fmla="*/ 8 w 335"/>
                    <a:gd name="T15" fmla="*/ 1881 h 1889"/>
                    <a:gd name="T16" fmla="*/ 0 w 335"/>
                    <a:gd name="T17" fmla="*/ 1889 h 1889"/>
                    <a:gd name="T18" fmla="*/ 0 w 335"/>
                    <a:gd name="T19" fmla="*/ 1873 h 1889"/>
                    <a:gd name="T20" fmla="*/ 0 w 335"/>
                    <a:gd name="T21" fmla="*/ 1873 h 1889"/>
                    <a:gd name="T22" fmla="*/ 327 w 335"/>
                    <a:gd name="T23" fmla="*/ 1593 h 1889"/>
                    <a:gd name="T24" fmla="*/ 335 w 335"/>
                    <a:gd name="T25" fmla="*/ 1601 h 1889"/>
                    <a:gd name="T26" fmla="*/ 327 w 335"/>
                    <a:gd name="T27" fmla="*/ 1593 h 1889"/>
                    <a:gd name="T28" fmla="*/ 327 w 335"/>
                    <a:gd name="T29" fmla="*/ 48 h 1889"/>
                    <a:gd name="T30" fmla="*/ 335 w 335"/>
                    <a:gd name="T31" fmla="*/ 48 h 1889"/>
                    <a:gd name="T32" fmla="*/ 327 w 335"/>
                    <a:gd name="T33" fmla="*/ 56 h 1889"/>
                    <a:gd name="T34" fmla="*/ 0 w 335"/>
                    <a:gd name="T35" fmla="*/ 8 h 1889"/>
                    <a:gd name="T36" fmla="*/ 0 w 335"/>
                    <a:gd name="T37" fmla="*/ 0 h 188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35" h="1889">
                      <a:moveTo>
                        <a:pt x="0" y="0"/>
                      </a:moveTo>
                      <a:lnTo>
                        <a:pt x="327" y="48"/>
                      </a:lnTo>
                      <a:lnTo>
                        <a:pt x="335" y="48"/>
                      </a:lnTo>
                      <a:lnTo>
                        <a:pt x="335" y="1593"/>
                      </a:lnTo>
                      <a:lnTo>
                        <a:pt x="335" y="1601"/>
                      </a:lnTo>
                      <a:lnTo>
                        <a:pt x="8" y="1881"/>
                      </a:lnTo>
                      <a:lnTo>
                        <a:pt x="0" y="1889"/>
                      </a:lnTo>
                      <a:lnTo>
                        <a:pt x="0" y="1873"/>
                      </a:lnTo>
                      <a:lnTo>
                        <a:pt x="327" y="1593"/>
                      </a:lnTo>
                      <a:lnTo>
                        <a:pt x="335" y="1601"/>
                      </a:lnTo>
                      <a:lnTo>
                        <a:pt x="327" y="1593"/>
                      </a:lnTo>
                      <a:lnTo>
                        <a:pt x="327" y="48"/>
                      </a:lnTo>
                      <a:lnTo>
                        <a:pt x="335" y="48"/>
                      </a:lnTo>
                      <a:lnTo>
                        <a:pt x="327" y="5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6" name="Freeform 27"/>
                <p:cNvSpPr>
                  <a:spLocks/>
                </p:cNvSpPr>
                <p:nvPr/>
              </p:nvSpPr>
              <p:spPr bwMode="auto">
                <a:xfrm>
                  <a:off x="1798" y="2256"/>
                  <a:ext cx="8" cy="1873"/>
                </a:xfrm>
                <a:custGeom>
                  <a:avLst/>
                  <a:gdLst>
                    <a:gd name="T0" fmla="*/ 0 w 8"/>
                    <a:gd name="T1" fmla="*/ 1873 h 1873"/>
                    <a:gd name="T2" fmla="*/ 0 w 8"/>
                    <a:gd name="T3" fmla="*/ 0 h 1873"/>
                    <a:gd name="T4" fmla="*/ 0 w 8"/>
                    <a:gd name="T5" fmla="*/ 0 h 1873"/>
                    <a:gd name="T6" fmla="*/ 0 w 8"/>
                    <a:gd name="T7" fmla="*/ 0 h 1873"/>
                    <a:gd name="T8" fmla="*/ 8 w 8"/>
                    <a:gd name="T9" fmla="*/ 0 h 1873"/>
                    <a:gd name="T10" fmla="*/ 8 w 8"/>
                    <a:gd name="T11" fmla="*/ 1873 h 1873"/>
                    <a:gd name="T12" fmla="*/ 0 w 8"/>
                    <a:gd name="T13" fmla="*/ 1873 h 18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" h="1873">
                      <a:moveTo>
                        <a:pt x="0" y="1873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1873"/>
                      </a:lnTo>
                      <a:lnTo>
                        <a:pt x="0" y="1873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7" name="Freeform 28"/>
                <p:cNvSpPr>
                  <a:spLocks/>
                </p:cNvSpPr>
                <p:nvPr/>
              </p:nvSpPr>
              <p:spPr bwMode="auto">
                <a:xfrm>
                  <a:off x="1144" y="2352"/>
                  <a:ext cx="48" cy="1441"/>
                </a:xfrm>
                <a:custGeom>
                  <a:avLst/>
                  <a:gdLst>
                    <a:gd name="T0" fmla="*/ 0 w 48"/>
                    <a:gd name="T1" fmla="*/ 0 h 1441"/>
                    <a:gd name="T2" fmla="*/ 0 w 48"/>
                    <a:gd name="T3" fmla="*/ 1441 h 1441"/>
                    <a:gd name="T4" fmla="*/ 48 w 48"/>
                    <a:gd name="T5" fmla="*/ 1313 h 1441"/>
                    <a:gd name="T6" fmla="*/ 48 w 48"/>
                    <a:gd name="T7" fmla="*/ 0 h 1441"/>
                    <a:gd name="T8" fmla="*/ 0 w 48"/>
                    <a:gd name="T9" fmla="*/ 0 h 1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1441">
                      <a:moveTo>
                        <a:pt x="0" y="0"/>
                      </a:moveTo>
                      <a:lnTo>
                        <a:pt x="0" y="1441"/>
                      </a:lnTo>
                      <a:lnTo>
                        <a:pt x="48" y="1313"/>
                      </a:lnTo>
                      <a:lnTo>
                        <a:pt x="4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8" name="Freeform 29"/>
                <p:cNvSpPr>
                  <a:spLocks/>
                </p:cNvSpPr>
                <p:nvPr/>
              </p:nvSpPr>
              <p:spPr bwMode="auto">
                <a:xfrm>
                  <a:off x="1144" y="2352"/>
                  <a:ext cx="56" cy="1441"/>
                </a:xfrm>
                <a:custGeom>
                  <a:avLst/>
                  <a:gdLst>
                    <a:gd name="T0" fmla="*/ 8 w 56"/>
                    <a:gd name="T1" fmla="*/ 0 h 1441"/>
                    <a:gd name="T2" fmla="*/ 8 w 56"/>
                    <a:gd name="T3" fmla="*/ 1441 h 1441"/>
                    <a:gd name="T4" fmla="*/ 0 w 56"/>
                    <a:gd name="T5" fmla="*/ 1441 h 1441"/>
                    <a:gd name="T6" fmla="*/ 0 w 56"/>
                    <a:gd name="T7" fmla="*/ 1441 h 1441"/>
                    <a:gd name="T8" fmla="*/ 48 w 56"/>
                    <a:gd name="T9" fmla="*/ 1313 h 1441"/>
                    <a:gd name="T10" fmla="*/ 56 w 56"/>
                    <a:gd name="T11" fmla="*/ 1313 h 1441"/>
                    <a:gd name="T12" fmla="*/ 56 w 56"/>
                    <a:gd name="T13" fmla="*/ 1313 h 1441"/>
                    <a:gd name="T14" fmla="*/ 56 w 56"/>
                    <a:gd name="T15" fmla="*/ 1313 h 1441"/>
                    <a:gd name="T16" fmla="*/ 8 w 56"/>
                    <a:gd name="T17" fmla="*/ 1441 h 1441"/>
                    <a:gd name="T18" fmla="*/ 8 w 56"/>
                    <a:gd name="T19" fmla="*/ 1441 h 1441"/>
                    <a:gd name="T20" fmla="*/ 0 w 56"/>
                    <a:gd name="T21" fmla="*/ 1441 h 1441"/>
                    <a:gd name="T22" fmla="*/ 0 w 56"/>
                    <a:gd name="T23" fmla="*/ 0 h 1441"/>
                    <a:gd name="T24" fmla="*/ 8 w 56"/>
                    <a:gd name="T25" fmla="*/ 0 h 144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6" h="1441">
                      <a:moveTo>
                        <a:pt x="8" y="0"/>
                      </a:moveTo>
                      <a:lnTo>
                        <a:pt x="8" y="1441"/>
                      </a:lnTo>
                      <a:lnTo>
                        <a:pt x="0" y="1441"/>
                      </a:lnTo>
                      <a:lnTo>
                        <a:pt x="48" y="1313"/>
                      </a:lnTo>
                      <a:lnTo>
                        <a:pt x="56" y="1313"/>
                      </a:lnTo>
                      <a:lnTo>
                        <a:pt x="8" y="1441"/>
                      </a:lnTo>
                      <a:lnTo>
                        <a:pt x="0" y="1441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09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2" y="2352"/>
                  <a:ext cx="8" cy="1313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0" name="Rectangle 31"/>
                <p:cNvSpPr>
                  <a:spLocks noChangeArrowheads="1"/>
                </p:cNvSpPr>
                <p:nvPr/>
              </p:nvSpPr>
              <p:spPr bwMode="auto">
                <a:xfrm>
                  <a:off x="1144" y="2352"/>
                  <a:ext cx="48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1" name="Freeform 32"/>
                <p:cNvSpPr>
                  <a:spLocks/>
                </p:cNvSpPr>
                <p:nvPr/>
              </p:nvSpPr>
              <p:spPr bwMode="auto">
                <a:xfrm>
                  <a:off x="1144" y="3665"/>
                  <a:ext cx="566" cy="168"/>
                </a:xfrm>
                <a:custGeom>
                  <a:avLst/>
                  <a:gdLst>
                    <a:gd name="T0" fmla="*/ 48 w 566"/>
                    <a:gd name="T1" fmla="*/ 0 h 168"/>
                    <a:gd name="T2" fmla="*/ 566 w 566"/>
                    <a:gd name="T3" fmla="*/ 24 h 168"/>
                    <a:gd name="T4" fmla="*/ 566 w 566"/>
                    <a:gd name="T5" fmla="*/ 168 h 168"/>
                    <a:gd name="T6" fmla="*/ 0 w 566"/>
                    <a:gd name="T7" fmla="*/ 128 h 168"/>
                    <a:gd name="T8" fmla="*/ 48 w 566"/>
                    <a:gd name="T9" fmla="*/ 0 h 1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6" h="168">
                      <a:moveTo>
                        <a:pt x="48" y="0"/>
                      </a:moveTo>
                      <a:lnTo>
                        <a:pt x="566" y="24"/>
                      </a:lnTo>
                      <a:lnTo>
                        <a:pt x="566" y="168"/>
                      </a:lnTo>
                      <a:lnTo>
                        <a:pt x="0" y="128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2" name="Freeform 33"/>
                <p:cNvSpPr>
                  <a:spLocks/>
                </p:cNvSpPr>
                <p:nvPr/>
              </p:nvSpPr>
              <p:spPr bwMode="auto">
                <a:xfrm>
                  <a:off x="1144" y="3665"/>
                  <a:ext cx="574" cy="176"/>
                </a:xfrm>
                <a:custGeom>
                  <a:avLst/>
                  <a:gdLst>
                    <a:gd name="T0" fmla="*/ 48 w 574"/>
                    <a:gd name="T1" fmla="*/ 0 h 176"/>
                    <a:gd name="T2" fmla="*/ 566 w 574"/>
                    <a:gd name="T3" fmla="*/ 24 h 176"/>
                    <a:gd name="T4" fmla="*/ 574 w 574"/>
                    <a:gd name="T5" fmla="*/ 24 h 176"/>
                    <a:gd name="T6" fmla="*/ 574 w 574"/>
                    <a:gd name="T7" fmla="*/ 24 h 176"/>
                    <a:gd name="T8" fmla="*/ 574 w 574"/>
                    <a:gd name="T9" fmla="*/ 168 h 176"/>
                    <a:gd name="T10" fmla="*/ 574 w 574"/>
                    <a:gd name="T11" fmla="*/ 176 h 176"/>
                    <a:gd name="T12" fmla="*/ 566 w 574"/>
                    <a:gd name="T13" fmla="*/ 176 h 176"/>
                    <a:gd name="T14" fmla="*/ 0 w 574"/>
                    <a:gd name="T15" fmla="*/ 136 h 176"/>
                    <a:gd name="T16" fmla="*/ 0 w 574"/>
                    <a:gd name="T17" fmla="*/ 136 h 176"/>
                    <a:gd name="T18" fmla="*/ 0 w 574"/>
                    <a:gd name="T19" fmla="*/ 128 h 176"/>
                    <a:gd name="T20" fmla="*/ 0 w 574"/>
                    <a:gd name="T21" fmla="*/ 128 h 176"/>
                    <a:gd name="T22" fmla="*/ 566 w 574"/>
                    <a:gd name="T23" fmla="*/ 168 h 176"/>
                    <a:gd name="T24" fmla="*/ 566 w 574"/>
                    <a:gd name="T25" fmla="*/ 176 h 176"/>
                    <a:gd name="T26" fmla="*/ 566 w 574"/>
                    <a:gd name="T27" fmla="*/ 168 h 176"/>
                    <a:gd name="T28" fmla="*/ 566 w 574"/>
                    <a:gd name="T29" fmla="*/ 24 h 176"/>
                    <a:gd name="T30" fmla="*/ 574 w 574"/>
                    <a:gd name="T31" fmla="*/ 24 h 176"/>
                    <a:gd name="T32" fmla="*/ 566 w 574"/>
                    <a:gd name="T33" fmla="*/ 32 h 176"/>
                    <a:gd name="T34" fmla="*/ 48 w 574"/>
                    <a:gd name="T35" fmla="*/ 8 h 176"/>
                    <a:gd name="T36" fmla="*/ 48 w 574"/>
                    <a:gd name="T37" fmla="*/ 0 h 1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74" h="176">
                      <a:moveTo>
                        <a:pt x="48" y="0"/>
                      </a:moveTo>
                      <a:lnTo>
                        <a:pt x="566" y="24"/>
                      </a:lnTo>
                      <a:lnTo>
                        <a:pt x="574" y="24"/>
                      </a:lnTo>
                      <a:lnTo>
                        <a:pt x="574" y="168"/>
                      </a:lnTo>
                      <a:lnTo>
                        <a:pt x="574" y="176"/>
                      </a:lnTo>
                      <a:lnTo>
                        <a:pt x="566" y="176"/>
                      </a:lnTo>
                      <a:lnTo>
                        <a:pt x="0" y="136"/>
                      </a:lnTo>
                      <a:lnTo>
                        <a:pt x="0" y="128"/>
                      </a:lnTo>
                      <a:lnTo>
                        <a:pt x="566" y="168"/>
                      </a:lnTo>
                      <a:lnTo>
                        <a:pt x="566" y="176"/>
                      </a:lnTo>
                      <a:lnTo>
                        <a:pt x="566" y="168"/>
                      </a:lnTo>
                      <a:lnTo>
                        <a:pt x="566" y="24"/>
                      </a:lnTo>
                      <a:lnTo>
                        <a:pt x="574" y="24"/>
                      </a:lnTo>
                      <a:lnTo>
                        <a:pt x="566" y="32"/>
                      </a:lnTo>
                      <a:lnTo>
                        <a:pt x="48" y="8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3" name="Freeform 34"/>
                <p:cNvSpPr>
                  <a:spLocks/>
                </p:cNvSpPr>
                <p:nvPr/>
              </p:nvSpPr>
              <p:spPr bwMode="auto">
                <a:xfrm>
                  <a:off x="1144" y="3665"/>
                  <a:ext cx="56" cy="128"/>
                </a:xfrm>
                <a:custGeom>
                  <a:avLst/>
                  <a:gdLst>
                    <a:gd name="T0" fmla="*/ 0 w 56"/>
                    <a:gd name="T1" fmla="*/ 128 h 128"/>
                    <a:gd name="T2" fmla="*/ 48 w 56"/>
                    <a:gd name="T3" fmla="*/ 0 h 128"/>
                    <a:gd name="T4" fmla="*/ 48 w 56"/>
                    <a:gd name="T5" fmla="*/ 0 h 128"/>
                    <a:gd name="T6" fmla="*/ 48 w 56"/>
                    <a:gd name="T7" fmla="*/ 0 h 128"/>
                    <a:gd name="T8" fmla="*/ 56 w 56"/>
                    <a:gd name="T9" fmla="*/ 0 h 128"/>
                    <a:gd name="T10" fmla="*/ 8 w 56"/>
                    <a:gd name="T11" fmla="*/ 128 h 128"/>
                    <a:gd name="T12" fmla="*/ 0 w 56"/>
                    <a:gd name="T13" fmla="*/ 128 h 1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6" h="128">
                      <a:moveTo>
                        <a:pt x="0" y="128"/>
                      </a:moveTo>
                      <a:lnTo>
                        <a:pt x="48" y="0"/>
                      </a:lnTo>
                      <a:lnTo>
                        <a:pt x="56" y="0"/>
                      </a:lnTo>
                      <a:lnTo>
                        <a:pt x="8" y="12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4" name="Freeform 35"/>
                <p:cNvSpPr>
                  <a:spLocks/>
                </p:cNvSpPr>
                <p:nvPr/>
              </p:nvSpPr>
              <p:spPr bwMode="auto">
                <a:xfrm>
                  <a:off x="1144" y="2352"/>
                  <a:ext cx="566" cy="192"/>
                </a:xfrm>
                <a:custGeom>
                  <a:avLst/>
                  <a:gdLst>
                    <a:gd name="T0" fmla="*/ 48 w 566"/>
                    <a:gd name="T1" fmla="*/ 0 h 192"/>
                    <a:gd name="T2" fmla="*/ 0 w 566"/>
                    <a:gd name="T3" fmla="*/ 184 h 192"/>
                    <a:gd name="T4" fmla="*/ 566 w 566"/>
                    <a:gd name="T5" fmla="*/ 192 h 192"/>
                    <a:gd name="T6" fmla="*/ 566 w 566"/>
                    <a:gd name="T7" fmla="*/ 0 h 192"/>
                    <a:gd name="T8" fmla="*/ 48 w 56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6" h="192">
                      <a:moveTo>
                        <a:pt x="48" y="0"/>
                      </a:moveTo>
                      <a:lnTo>
                        <a:pt x="0" y="184"/>
                      </a:lnTo>
                      <a:lnTo>
                        <a:pt x="566" y="192"/>
                      </a:lnTo>
                      <a:lnTo>
                        <a:pt x="566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5" name="Freeform 36"/>
                <p:cNvSpPr>
                  <a:spLocks/>
                </p:cNvSpPr>
                <p:nvPr/>
              </p:nvSpPr>
              <p:spPr bwMode="auto">
                <a:xfrm>
                  <a:off x="1144" y="2352"/>
                  <a:ext cx="56" cy="192"/>
                </a:xfrm>
                <a:custGeom>
                  <a:avLst/>
                  <a:gdLst>
                    <a:gd name="T0" fmla="*/ 56 w 56"/>
                    <a:gd name="T1" fmla="*/ 0 h 192"/>
                    <a:gd name="T2" fmla="*/ 8 w 56"/>
                    <a:gd name="T3" fmla="*/ 184 h 192"/>
                    <a:gd name="T4" fmla="*/ 0 w 56"/>
                    <a:gd name="T5" fmla="*/ 192 h 192"/>
                    <a:gd name="T6" fmla="*/ 0 w 56"/>
                    <a:gd name="T7" fmla="*/ 192 h 192"/>
                    <a:gd name="T8" fmla="*/ 0 w 56"/>
                    <a:gd name="T9" fmla="*/ 184 h 192"/>
                    <a:gd name="T10" fmla="*/ 48 w 56"/>
                    <a:gd name="T11" fmla="*/ 0 h 192"/>
                    <a:gd name="T12" fmla="*/ 56 w 56"/>
                    <a:gd name="T13" fmla="*/ 0 h 1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6" h="192">
                      <a:moveTo>
                        <a:pt x="56" y="0"/>
                      </a:moveTo>
                      <a:lnTo>
                        <a:pt x="8" y="184"/>
                      </a:lnTo>
                      <a:lnTo>
                        <a:pt x="0" y="192"/>
                      </a:lnTo>
                      <a:lnTo>
                        <a:pt x="0" y="184"/>
                      </a:lnTo>
                      <a:lnTo>
                        <a:pt x="48" y="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6" name="Rectangle 37"/>
                <p:cNvSpPr>
                  <a:spLocks noChangeArrowheads="1"/>
                </p:cNvSpPr>
                <p:nvPr/>
              </p:nvSpPr>
              <p:spPr bwMode="auto">
                <a:xfrm>
                  <a:off x="1144" y="2536"/>
                  <a:ext cx="574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10" y="2352"/>
                  <a:ext cx="8" cy="19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8" name="Freeform 39"/>
                <p:cNvSpPr>
                  <a:spLocks/>
                </p:cNvSpPr>
                <p:nvPr/>
              </p:nvSpPr>
              <p:spPr bwMode="auto">
                <a:xfrm>
                  <a:off x="1192" y="2352"/>
                  <a:ext cx="518" cy="8"/>
                </a:xfrm>
                <a:custGeom>
                  <a:avLst/>
                  <a:gdLst>
                    <a:gd name="T0" fmla="*/ 518 w 518"/>
                    <a:gd name="T1" fmla="*/ 8 h 8"/>
                    <a:gd name="T2" fmla="*/ 0 w 518"/>
                    <a:gd name="T3" fmla="*/ 8 h 8"/>
                    <a:gd name="T4" fmla="*/ 0 w 518"/>
                    <a:gd name="T5" fmla="*/ 0 h 8"/>
                    <a:gd name="T6" fmla="*/ 0 w 518"/>
                    <a:gd name="T7" fmla="*/ 0 h 8"/>
                    <a:gd name="T8" fmla="*/ 0 w 518"/>
                    <a:gd name="T9" fmla="*/ 0 h 8"/>
                    <a:gd name="T10" fmla="*/ 518 w 518"/>
                    <a:gd name="T11" fmla="*/ 0 h 8"/>
                    <a:gd name="T12" fmla="*/ 518 w 518"/>
                    <a:gd name="T13" fmla="*/ 8 h 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8" h="8">
                      <a:moveTo>
                        <a:pt x="518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518" y="0"/>
                      </a:lnTo>
                      <a:lnTo>
                        <a:pt x="518" y="8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19" name="Freeform 40"/>
                <p:cNvSpPr>
                  <a:spLocks/>
                </p:cNvSpPr>
                <p:nvPr/>
              </p:nvSpPr>
              <p:spPr bwMode="auto">
                <a:xfrm>
                  <a:off x="1144" y="2640"/>
                  <a:ext cx="566" cy="200"/>
                </a:xfrm>
                <a:custGeom>
                  <a:avLst/>
                  <a:gdLst>
                    <a:gd name="T0" fmla="*/ 48 w 566"/>
                    <a:gd name="T1" fmla="*/ 0 h 200"/>
                    <a:gd name="T2" fmla="*/ 0 w 566"/>
                    <a:gd name="T3" fmla="*/ 192 h 200"/>
                    <a:gd name="T4" fmla="*/ 566 w 566"/>
                    <a:gd name="T5" fmla="*/ 200 h 200"/>
                    <a:gd name="T6" fmla="*/ 566 w 566"/>
                    <a:gd name="T7" fmla="*/ 8 h 200"/>
                    <a:gd name="T8" fmla="*/ 48 w 566"/>
                    <a:gd name="T9" fmla="*/ 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6" h="200">
                      <a:moveTo>
                        <a:pt x="48" y="0"/>
                      </a:moveTo>
                      <a:lnTo>
                        <a:pt x="0" y="192"/>
                      </a:lnTo>
                      <a:lnTo>
                        <a:pt x="566" y="200"/>
                      </a:lnTo>
                      <a:lnTo>
                        <a:pt x="566" y="8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0" name="Freeform 41"/>
                <p:cNvSpPr>
                  <a:spLocks/>
                </p:cNvSpPr>
                <p:nvPr/>
              </p:nvSpPr>
              <p:spPr bwMode="auto">
                <a:xfrm>
                  <a:off x="1144" y="2640"/>
                  <a:ext cx="56" cy="200"/>
                </a:xfrm>
                <a:custGeom>
                  <a:avLst/>
                  <a:gdLst>
                    <a:gd name="T0" fmla="*/ 56 w 56"/>
                    <a:gd name="T1" fmla="*/ 0 h 200"/>
                    <a:gd name="T2" fmla="*/ 8 w 56"/>
                    <a:gd name="T3" fmla="*/ 192 h 200"/>
                    <a:gd name="T4" fmla="*/ 0 w 56"/>
                    <a:gd name="T5" fmla="*/ 200 h 200"/>
                    <a:gd name="T6" fmla="*/ 0 w 56"/>
                    <a:gd name="T7" fmla="*/ 200 h 200"/>
                    <a:gd name="T8" fmla="*/ 0 w 56"/>
                    <a:gd name="T9" fmla="*/ 192 h 200"/>
                    <a:gd name="T10" fmla="*/ 48 w 56"/>
                    <a:gd name="T11" fmla="*/ 0 h 200"/>
                    <a:gd name="T12" fmla="*/ 56 w 56"/>
                    <a:gd name="T13" fmla="*/ 0 h 2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6" h="200">
                      <a:moveTo>
                        <a:pt x="56" y="0"/>
                      </a:moveTo>
                      <a:lnTo>
                        <a:pt x="8" y="192"/>
                      </a:lnTo>
                      <a:lnTo>
                        <a:pt x="0" y="200"/>
                      </a:lnTo>
                      <a:lnTo>
                        <a:pt x="0" y="192"/>
                      </a:lnTo>
                      <a:lnTo>
                        <a:pt x="48" y="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1" name="Rectangle 42"/>
                <p:cNvSpPr>
                  <a:spLocks noChangeArrowheads="1"/>
                </p:cNvSpPr>
                <p:nvPr/>
              </p:nvSpPr>
              <p:spPr bwMode="auto">
                <a:xfrm>
                  <a:off x="1144" y="2832"/>
                  <a:ext cx="574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2" name="Rectangle 43"/>
                <p:cNvSpPr>
                  <a:spLocks noChangeArrowheads="1"/>
                </p:cNvSpPr>
                <p:nvPr/>
              </p:nvSpPr>
              <p:spPr bwMode="auto">
                <a:xfrm>
                  <a:off x="1710" y="2648"/>
                  <a:ext cx="8" cy="19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3" name="Freeform 44"/>
                <p:cNvSpPr>
                  <a:spLocks/>
                </p:cNvSpPr>
                <p:nvPr/>
              </p:nvSpPr>
              <p:spPr bwMode="auto">
                <a:xfrm>
                  <a:off x="1192" y="2640"/>
                  <a:ext cx="518" cy="16"/>
                </a:xfrm>
                <a:custGeom>
                  <a:avLst/>
                  <a:gdLst>
                    <a:gd name="T0" fmla="*/ 518 w 518"/>
                    <a:gd name="T1" fmla="*/ 16 h 16"/>
                    <a:gd name="T2" fmla="*/ 0 w 518"/>
                    <a:gd name="T3" fmla="*/ 8 h 16"/>
                    <a:gd name="T4" fmla="*/ 0 w 518"/>
                    <a:gd name="T5" fmla="*/ 0 h 16"/>
                    <a:gd name="T6" fmla="*/ 0 w 518"/>
                    <a:gd name="T7" fmla="*/ 0 h 16"/>
                    <a:gd name="T8" fmla="*/ 0 w 518"/>
                    <a:gd name="T9" fmla="*/ 0 h 16"/>
                    <a:gd name="T10" fmla="*/ 518 w 518"/>
                    <a:gd name="T11" fmla="*/ 8 h 16"/>
                    <a:gd name="T12" fmla="*/ 518 w 518"/>
                    <a:gd name="T13" fmla="*/ 16 h 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8" h="16">
                      <a:moveTo>
                        <a:pt x="518" y="16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518" y="8"/>
                      </a:lnTo>
                      <a:lnTo>
                        <a:pt x="518" y="16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4" name="Freeform 45"/>
                <p:cNvSpPr>
                  <a:spLocks/>
                </p:cNvSpPr>
                <p:nvPr/>
              </p:nvSpPr>
              <p:spPr bwMode="auto">
                <a:xfrm>
                  <a:off x="1144" y="2936"/>
                  <a:ext cx="566" cy="200"/>
                </a:xfrm>
                <a:custGeom>
                  <a:avLst/>
                  <a:gdLst>
                    <a:gd name="T0" fmla="*/ 48 w 566"/>
                    <a:gd name="T1" fmla="*/ 0 h 200"/>
                    <a:gd name="T2" fmla="*/ 566 w 566"/>
                    <a:gd name="T3" fmla="*/ 8 h 200"/>
                    <a:gd name="T4" fmla="*/ 566 w 566"/>
                    <a:gd name="T5" fmla="*/ 200 h 200"/>
                    <a:gd name="T6" fmla="*/ 0 w 566"/>
                    <a:gd name="T7" fmla="*/ 184 h 200"/>
                    <a:gd name="T8" fmla="*/ 48 w 566"/>
                    <a:gd name="T9" fmla="*/ 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6" h="200">
                      <a:moveTo>
                        <a:pt x="48" y="0"/>
                      </a:moveTo>
                      <a:lnTo>
                        <a:pt x="566" y="8"/>
                      </a:lnTo>
                      <a:lnTo>
                        <a:pt x="566" y="200"/>
                      </a:lnTo>
                      <a:lnTo>
                        <a:pt x="0" y="18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5" name="Rectangle 46"/>
                <p:cNvSpPr>
                  <a:spLocks noChangeArrowheads="1"/>
                </p:cNvSpPr>
                <p:nvPr/>
              </p:nvSpPr>
              <p:spPr bwMode="auto">
                <a:xfrm>
                  <a:off x="1192" y="2936"/>
                  <a:ext cx="526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6" name="Freeform 47"/>
                <p:cNvSpPr>
                  <a:spLocks/>
                </p:cNvSpPr>
                <p:nvPr/>
              </p:nvSpPr>
              <p:spPr bwMode="auto">
                <a:xfrm>
                  <a:off x="1144" y="2936"/>
                  <a:ext cx="574" cy="208"/>
                </a:xfrm>
                <a:custGeom>
                  <a:avLst/>
                  <a:gdLst>
                    <a:gd name="T0" fmla="*/ 574 w 574"/>
                    <a:gd name="T1" fmla="*/ 8 h 208"/>
                    <a:gd name="T2" fmla="*/ 574 w 574"/>
                    <a:gd name="T3" fmla="*/ 200 h 208"/>
                    <a:gd name="T4" fmla="*/ 574 w 574"/>
                    <a:gd name="T5" fmla="*/ 208 h 208"/>
                    <a:gd name="T6" fmla="*/ 566 w 574"/>
                    <a:gd name="T7" fmla="*/ 208 h 208"/>
                    <a:gd name="T8" fmla="*/ 0 w 574"/>
                    <a:gd name="T9" fmla="*/ 192 h 208"/>
                    <a:gd name="T10" fmla="*/ 0 w 574"/>
                    <a:gd name="T11" fmla="*/ 192 h 208"/>
                    <a:gd name="T12" fmla="*/ 0 w 574"/>
                    <a:gd name="T13" fmla="*/ 184 h 208"/>
                    <a:gd name="T14" fmla="*/ 48 w 574"/>
                    <a:gd name="T15" fmla="*/ 0 h 208"/>
                    <a:gd name="T16" fmla="*/ 48 w 574"/>
                    <a:gd name="T17" fmla="*/ 0 h 208"/>
                    <a:gd name="T18" fmla="*/ 48 w 574"/>
                    <a:gd name="T19" fmla="*/ 0 h 208"/>
                    <a:gd name="T20" fmla="*/ 56 w 574"/>
                    <a:gd name="T21" fmla="*/ 0 h 208"/>
                    <a:gd name="T22" fmla="*/ 8 w 574"/>
                    <a:gd name="T23" fmla="*/ 184 h 208"/>
                    <a:gd name="T24" fmla="*/ 0 w 574"/>
                    <a:gd name="T25" fmla="*/ 184 h 208"/>
                    <a:gd name="T26" fmla="*/ 0 w 574"/>
                    <a:gd name="T27" fmla="*/ 184 h 208"/>
                    <a:gd name="T28" fmla="*/ 566 w 574"/>
                    <a:gd name="T29" fmla="*/ 200 h 208"/>
                    <a:gd name="T30" fmla="*/ 566 w 574"/>
                    <a:gd name="T31" fmla="*/ 208 h 208"/>
                    <a:gd name="T32" fmla="*/ 566 w 574"/>
                    <a:gd name="T33" fmla="*/ 200 h 208"/>
                    <a:gd name="T34" fmla="*/ 566 w 574"/>
                    <a:gd name="T35" fmla="*/ 8 h 208"/>
                    <a:gd name="T36" fmla="*/ 574 w 574"/>
                    <a:gd name="T37" fmla="*/ 8 h 20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74" h="208">
                      <a:moveTo>
                        <a:pt x="574" y="8"/>
                      </a:moveTo>
                      <a:lnTo>
                        <a:pt x="574" y="200"/>
                      </a:lnTo>
                      <a:lnTo>
                        <a:pt x="574" y="208"/>
                      </a:lnTo>
                      <a:lnTo>
                        <a:pt x="566" y="208"/>
                      </a:lnTo>
                      <a:lnTo>
                        <a:pt x="0" y="192"/>
                      </a:lnTo>
                      <a:lnTo>
                        <a:pt x="0" y="184"/>
                      </a:lnTo>
                      <a:lnTo>
                        <a:pt x="48" y="0"/>
                      </a:lnTo>
                      <a:lnTo>
                        <a:pt x="56" y="0"/>
                      </a:lnTo>
                      <a:lnTo>
                        <a:pt x="8" y="184"/>
                      </a:lnTo>
                      <a:lnTo>
                        <a:pt x="0" y="184"/>
                      </a:lnTo>
                      <a:lnTo>
                        <a:pt x="566" y="200"/>
                      </a:lnTo>
                      <a:lnTo>
                        <a:pt x="566" y="208"/>
                      </a:lnTo>
                      <a:lnTo>
                        <a:pt x="566" y="200"/>
                      </a:lnTo>
                      <a:lnTo>
                        <a:pt x="566" y="8"/>
                      </a:lnTo>
                      <a:lnTo>
                        <a:pt x="574" y="8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7" name="Freeform 48"/>
                <p:cNvSpPr>
                  <a:spLocks/>
                </p:cNvSpPr>
                <p:nvPr/>
              </p:nvSpPr>
              <p:spPr bwMode="auto">
                <a:xfrm>
                  <a:off x="1192" y="2536"/>
                  <a:ext cx="518" cy="112"/>
                </a:xfrm>
                <a:custGeom>
                  <a:avLst/>
                  <a:gdLst>
                    <a:gd name="T0" fmla="*/ 518 w 518"/>
                    <a:gd name="T1" fmla="*/ 8 h 112"/>
                    <a:gd name="T2" fmla="*/ 518 w 518"/>
                    <a:gd name="T3" fmla="*/ 112 h 112"/>
                    <a:gd name="T4" fmla="*/ 0 w 518"/>
                    <a:gd name="T5" fmla="*/ 104 h 112"/>
                    <a:gd name="T6" fmla="*/ 0 w 518"/>
                    <a:gd name="T7" fmla="*/ 0 h 112"/>
                    <a:gd name="T8" fmla="*/ 518 w 518"/>
                    <a:gd name="T9" fmla="*/ 8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8" h="112">
                      <a:moveTo>
                        <a:pt x="518" y="8"/>
                      </a:moveTo>
                      <a:lnTo>
                        <a:pt x="518" y="112"/>
                      </a:lnTo>
                      <a:lnTo>
                        <a:pt x="0" y="104"/>
                      </a:lnTo>
                      <a:lnTo>
                        <a:pt x="0" y="0"/>
                      </a:lnTo>
                      <a:lnTo>
                        <a:pt x="518" y="8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8" name="Rectangle 49"/>
                <p:cNvSpPr>
                  <a:spLocks noChangeArrowheads="1"/>
                </p:cNvSpPr>
                <p:nvPr/>
              </p:nvSpPr>
              <p:spPr bwMode="auto">
                <a:xfrm>
                  <a:off x="1710" y="2544"/>
                  <a:ext cx="8" cy="11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29" name="Rectangle 50"/>
                <p:cNvSpPr>
                  <a:spLocks noChangeArrowheads="1"/>
                </p:cNvSpPr>
                <p:nvPr/>
              </p:nvSpPr>
              <p:spPr bwMode="auto">
                <a:xfrm>
                  <a:off x="1192" y="2648"/>
                  <a:ext cx="518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0" name="Rectangle 51"/>
                <p:cNvSpPr>
                  <a:spLocks noChangeArrowheads="1"/>
                </p:cNvSpPr>
                <p:nvPr/>
              </p:nvSpPr>
              <p:spPr bwMode="auto">
                <a:xfrm>
                  <a:off x="1192" y="2536"/>
                  <a:ext cx="8" cy="104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1" name="Rectangle 52"/>
                <p:cNvSpPr>
                  <a:spLocks noChangeArrowheads="1"/>
                </p:cNvSpPr>
                <p:nvPr/>
              </p:nvSpPr>
              <p:spPr bwMode="auto">
                <a:xfrm>
                  <a:off x="1192" y="2536"/>
                  <a:ext cx="526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2" name="Freeform 53"/>
                <p:cNvSpPr>
                  <a:spLocks/>
                </p:cNvSpPr>
                <p:nvPr/>
              </p:nvSpPr>
              <p:spPr bwMode="auto">
                <a:xfrm>
                  <a:off x="1192" y="2832"/>
                  <a:ext cx="518" cy="112"/>
                </a:xfrm>
                <a:custGeom>
                  <a:avLst/>
                  <a:gdLst>
                    <a:gd name="T0" fmla="*/ 518 w 518"/>
                    <a:gd name="T1" fmla="*/ 8 h 112"/>
                    <a:gd name="T2" fmla="*/ 518 w 518"/>
                    <a:gd name="T3" fmla="*/ 112 h 112"/>
                    <a:gd name="T4" fmla="*/ 0 w 518"/>
                    <a:gd name="T5" fmla="*/ 104 h 112"/>
                    <a:gd name="T6" fmla="*/ 0 w 518"/>
                    <a:gd name="T7" fmla="*/ 0 h 112"/>
                    <a:gd name="T8" fmla="*/ 518 w 518"/>
                    <a:gd name="T9" fmla="*/ 8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8" h="112">
                      <a:moveTo>
                        <a:pt x="518" y="8"/>
                      </a:moveTo>
                      <a:lnTo>
                        <a:pt x="518" y="112"/>
                      </a:lnTo>
                      <a:lnTo>
                        <a:pt x="0" y="104"/>
                      </a:lnTo>
                      <a:lnTo>
                        <a:pt x="0" y="0"/>
                      </a:lnTo>
                      <a:lnTo>
                        <a:pt x="518" y="8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3" name="Rectangle 54"/>
                <p:cNvSpPr>
                  <a:spLocks noChangeArrowheads="1"/>
                </p:cNvSpPr>
                <p:nvPr/>
              </p:nvSpPr>
              <p:spPr bwMode="auto">
                <a:xfrm>
                  <a:off x="1710" y="2840"/>
                  <a:ext cx="8" cy="11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4" name="Rectangle 55"/>
                <p:cNvSpPr>
                  <a:spLocks noChangeArrowheads="1"/>
                </p:cNvSpPr>
                <p:nvPr/>
              </p:nvSpPr>
              <p:spPr bwMode="auto">
                <a:xfrm>
                  <a:off x="1192" y="2944"/>
                  <a:ext cx="518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5" name="Rectangle 56"/>
                <p:cNvSpPr>
                  <a:spLocks noChangeArrowheads="1"/>
                </p:cNvSpPr>
                <p:nvPr/>
              </p:nvSpPr>
              <p:spPr bwMode="auto">
                <a:xfrm>
                  <a:off x="1192" y="2832"/>
                  <a:ext cx="8" cy="104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6" name="Rectangle 57"/>
                <p:cNvSpPr>
                  <a:spLocks noChangeArrowheads="1"/>
                </p:cNvSpPr>
                <p:nvPr/>
              </p:nvSpPr>
              <p:spPr bwMode="auto">
                <a:xfrm>
                  <a:off x="1192" y="2832"/>
                  <a:ext cx="526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7" name="Freeform 58"/>
                <p:cNvSpPr>
                  <a:spLocks/>
                </p:cNvSpPr>
                <p:nvPr/>
              </p:nvSpPr>
              <p:spPr bwMode="auto">
                <a:xfrm>
                  <a:off x="1192" y="3120"/>
                  <a:ext cx="518" cy="129"/>
                </a:xfrm>
                <a:custGeom>
                  <a:avLst/>
                  <a:gdLst>
                    <a:gd name="T0" fmla="*/ 518 w 518"/>
                    <a:gd name="T1" fmla="*/ 16 h 129"/>
                    <a:gd name="T2" fmla="*/ 518 w 518"/>
                    <a:gd name="T3" fmla="*/ 129 h 129"/>
                    <a:gd name="T4" fmla="*/ 0 w 518"/>
                    <a:gd name="T5" fmla="*/ 105 h 129"/>
                    <a:gd name="T6" fmla="*/ 0 w 518"/>
                    <a:gd name="T7" fmla="*/ 0 h 129"/>
                    <a:gd name="T8" fmla="*/ 518 w 518"/>
                    <a:gd name="T9" fmla="*/ 16 h 1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8" h="129">
                      <a:moveTo>
                        <a:pt x="518" y="16"/>
                      </a:moveTo>
                      <a:lnTo>
                        <a:pt x="518" y="129"/>
                      </a:lnTo>
                      <a:lnTo>
                        <a:pt x="0" y="105"/>
                      </a:lnTo>
                      <a:lnTo>
                        <a:pt x="0" y="0"/>
                      </a:lnTo>
                      <a:lnTo>
                        <a:pt x="518" y="16"/>
                      </a:lnTo>
                      <a:close/>
                    </a:path>
                  </a:pathLst>
                </a:custGeom>
                <a:blipFill dpi="0" rotWithShape="0">
                  <a:blip r:embed="rId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8" name="Freeform 59"/>
                <p:cNvSpPr>
                  <a:spLocks/>
                </p:cNvSpPr>
                <p:nvPr/>
              </p:nvSpPr>
              <p:spPr bwMode="auto">
                <a:xfrm>
                  <a:off x="1192" y="3120"/>
                  <a:ext cx="526" cy="137"/>
                </a:xfrm>
                <a:custGeom>
                  <a:avLst/>
                  <a:gdLst>
                    <a:gd name="T0" fmla="*/ 526 w 526"/>
                    <a:gd name="T1" fmla="*/ 16 h 137"/>
                    <a:gd name="T2" fmla="*/ 526 w 526"/>
                    <a:gd name="T3" fmla="*/ 129 h 137"/>
                    <a:gd name="T4" fmla="*/ 526 w 526"/>
                    <a:gd name="T5" fmla="*/ 137 h 137"/>
                    <a:gd name="T6" fmla="*/ 518 w 526"/>
                    <a:gd name="T7" fmla="*/ 137 h 137"/>
                    <a:gd name="T8" fmla="*/ 0 w 526"/>
                    <a:gd name="T9" fmla="*/ 113 h 137"/>
                    <a:gd name="T10" fmla="*/ 0 w 526"/>
                    <a:gd name="T11" fmla="*/ 113 h 137"/>
                    <a:gd name="T12" fmla="*/ 0 w 526"/>
                    <a:gd name="T13" fmla="*/ 105 h 137"/>
                    <a:gd name="T14" fmla="*/ 0 w 526"/>
                    <a:gd name="T15" fmla="*/ 0 h 137"/>
                    <a:gd name="T16" fmla="*/ 0 w 526"/>
                    <a:gd name="T17" fmla="*/ 0 h 137"/>
                    <a:gd name="T18" fmla="*/ 0 w 526"/>
                    <a:gd name="T19" fmla="*/ 0 h 137"/>
                    <a:gd name="T20" fmla="*/ 8 w 526"/>
                    <a:gd name="T21" fmla="*/ 0 h 137"/>
                    <a:gd name="T22" fmla="*/ 8 w 526"/>
                    <a:gd name="T23" fmla="*/ 105 h 137"/>
                    <a:gd name="T24" fmla="*/ 0 w 526"/>
                    <a:gd name="T25" fmla="*/ 105 h 137"/>
                    <a:gd name="T26" fmla="*/ 0 w 526"/>
                    <a:gd name="T27" fmla="*/ 105 h 137"/>
                    <a:gd name="T28" fmla="*/ 518 w 526"/>
                    <a:gd name="T29" fmla="*/ 129 h 137"/>
                    <a:gd name="T30" fmla="*/ 518 w 526"/>
                    <a:gd name="T31" fmla="*/ 137 h 137"/>
                    <a:gd name="T32" fmla="*/ 518 w 526"/>
                    <a:gd name="T33" fmla="*/ 129 h 137"/>
                    <a:gd name="T34" fmla="*/ 518 w 526"/>
                    <a:gd name="T35" fmla="*/ 16 h 137"/>
                    <a:gd name="T36" fmla="*/ 526 w 526"/>
                    <a:gd name="T37" fmla="*/ 16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26" h="137">
                      <a:moveTo>
                        <a:pt x="526" y="16"/>
                      </a:moveTo>
                      <a:lnTo>
                        <a:pt x="526" y="129"/>
                      </a:lnTo>
                      <a:lnTo>
                        <a:pt x="526" y="137"/>
                      </a:lnTo>
                      <a:lnTo>
                        <a:pt x="518" y="137"/>
                      </a:lnTo>
                      <a:lnTo>
                        <a:pt x="0" y="113"/>
                      </a:lnTo>
                      <a:lnTo>
                        <a:pt x="0" y="105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105"/>
                      </a:lnTo>
                      <a:lnTo>
                        <a:pt x="0" y="105"/>
                      </a:lnTo>
                      <a:lnTo>
                        <a:pt x="518" y="129"/>
                      </a:lnTo>
                      <a:lnTo>
                        <a:pt x="518" y="137"/>
                      </a:lnTo>
                      <a:lnTo>
                        <a:pt x="518" y="129"/>
                      </a:lnTo>
                      <a:lnTo>
                        <a:pt x="518" y="16"/>
                      </a:lnTo>
                      <a:lnTo>
                        <a:pt x="526" y="16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39" name="Freeform 60"/>
                <p:cNvSpPr>
                  <a:spLocks/>
                </p:cNvSpPr>
                <p:nvPr/>
              </p:nvSpPr>
              <p:spPr bwMode="auto">
                <a:xfrm>
                  <a:off x="1192" y="3120"/>
                  <a:ext cx="526" cy="24"/>
                </a:xfrm>
                <a:custGeom>
                  <a:avLst/>
                  <a:gdLst>
                    <a:gd name="T0" fmla="*/ 0 w 526"/>
                    <a:gd name="T1" fmla="*/ 0 h 24"/>
                    <a:gd name="T2" fmla="*/ 518 w 526"/>
                    <a:gd name="T3" fmla="*/ 16 h 24"/>
                    <a:gd name="T4" fmla="*/ 526 w 526"/>
                    <a:gd name="T5" fmla="*/ 16 h 24"/>
                    <a:gd name="T6" fmla="*/ 526 w 526"/>
                    <a:gd name="T7" fmla="*/ 16 h 24"/>
                    <a:gd name="T8" fmla="*/ 518 w 526"/>
                    <a:gd name="T9" fmla="*/ 24 h 24"/>
                    <a:gd name="T10" fmla="*/ 0 w 526"/>
                    <a:gd name="T11" fmla="*/ 8 h 24"/>
                    <a:gd name="T12" fmla="*/ 0 w 526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26" h="24">
                      <a:moveTo>
                        <a:pt x="0" y="0"/>
                      </a:moveTo>
                      <a:lnTo>
                        <a:pt x="518" y="16"/>
                      </a:lnTo>
                      <a:lnTo>
                        <a:pt x="526" y="16"/>
                      </a:lnTo>
                      <a:lnTo>
                        <a:pt x="518" y="24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0" name="Rectangle 61"/>
                <p:cNvSpPr>
                  <a:spLocks noChangeArrowheads="1"/>
                </p:cNvSpPr>
                <p:nvPr/>
              </p:nvSpPr>
              <p:spPr bwMode="auto">
                <a:xfrm>
                  <a:off x="1192" y="3521"/>
                  <a:ext cx="0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1" name="Rectangle 62"/>
                <p:cNvSpPr>
                  <a:spLocks noChangeArrowheads="1"/>
                </p:cNvSpPr>
                <p:nvPr/>
              </p:nvSpPr>
              <p:spPr bwMode="auto">
                <a:xfrm>
                  <a:off x="1710" y="3545"/>
                  <a:ext cx="0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2" name="Freeform 63"/>
                <p:cNvSpPr>
                  <a:spLocks/>
                </p:cNvSpPr>
                <p:nvPr/>
              </p:nvSpPr>
              <p:spPr bwMode="auto">
                <a:xfrm>
                  <a:off x="1192" y="3521"/>
                  <a:ext cx="518" cy="32"/>
                </a:xfrm>
                <a:custGeom>
                  <a:avLst/>
                  <a:gdLst>
                    <a:gd name="T0" fmla="*/ 0 w 518"/>
                    <a:gd name="T1" fmla="*/ 0 h 32"/>
                    <a:gd name="T2" fmla="*/ 0 w 518"/>
                    <a:gd name="T3" fmla="*/ 8 h 32"/>
                    <a:gd name="T4" fmla="*/ 518 w 518"/>
                    <a:gd name="T5" fmla="*/ 32 h 32"/>
                    <a:gd name="T6" fmla="*/ 518 w 518"/>
                    <a:gd name="T7" fmla="*/ 24 h 32"/>
                    <a:gd name="T8" fmla="*/ 0 w 51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8" h="32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518" y="32"/>
                      </a:lnTo>
                      <a:lnTo>
                        <a:pt x="518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3" name="Rectangle 64"/>
                <p:cNvSpPr>
                  <a:spLocks noChangeArrowheads="1"/>
                </p:cNvSpPr>
                <p:nvPr/>
              </p:nvSpPr>
              <p:spPr bwMode="auto">
                <a:xfrm>
                  <a:off x="1192" y="3377"/>
                  <a:ext cx="0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4" name="Rectangle 65"/>
                <p:cNvSpPr>
                  <a:spLocks noChangeArrowheads="1"/>
                </p:cNvSpPr>
                <p:nvPr/>
              </p:nvSpPr>
              <p:spPr bwMode="auto">
                <a:xfrm>
                  <a:off x="1710" y="3393"/>
                  <a:ext cx="0" cy="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5" name="Freeform 66"/>
                <p:cNvSpPr>
                  <a:spLocks/>
                </p:cNvSpPr>
                <p:nvPr/>
              </p:nvSpPr>
              <p:spPr bwMode="auto">
                <a:xfrm>
                  <a:off x="1192" y="3377"/>
                  <a:ext cx="518" cy="24"/>
                </a:xfrm>
                <a:custGeom>
                  <a:avLst/>
                  <a:gdLst>
                    <a:gd name="T0" fmla="*/ 0 w 518"/>
                    <a:gd name="T1" fmla="*/ 0 h 24"/>
                    <a:gd name="T2" fmla="*/ 0 w 518"/>
                    <a:gd name="T3" fmla="*/ 8 h 24"/>
                    <a:gd name="T4" fmla="*/ 518 w 518"/>
                    <a:gd name="T5" fmla="*/ 24 h 24"/>
                    <a:gd name="T6" fmla="*/ 518 w 518"/>
                    <a:gd name="T7" fmla="*/ 16 h 24"/>
                    <a:gd name="T8" fmla="*/ 0 w 518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8" h="24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518" y="24"/>
                      </a:lnTo>
                      <a:lnTo>
                        <a:pt x="518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6" name="Rectangle 67"/>
                <p:cNvSpPr>
                  <a:spLocks noChangeArrowheads="1"/>
                </p:cNvSpPr>
                <p:nvPr/>
              </p:nvSpPr>
              <p:spPr bwMode="auto">
                <a:xfrm>
                  <a:off x="1232" y="3345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7" name="Rectangle 68"/>
                <p:cNvSpPr>
                  <a:spLocks noChangeArrowheads="1"/>
                </p:cNvSpPr>
                <p:nvPr/>
              </p:nvSpPr>
              <p:spPr bwMode="auto">
                <a:xfrm>
                  <a:off x="1232" y="3289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8" name="Rectangle 69"/>
                <p:cNvSpPr>
                  <a:spLocks noChangeArrowheads="1"/>
                </p:cNvSpPr>
                <p:nvPr/>
              </p:nvSpPr>
              <p:spPr bwMode="auto">
                <a:xfrm>
                  <a:off x="1232" y="3289"/>
                  <a:ext cx="7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49" name="Rectangle 70"/>
                <p:cNvSpPr>
                  <a:spLocks noChangeArrowheads="1"/>
                </p:cNvSpPr>
                <p:nvPr/>
              </p:nvSpPr>
              <p:spPr bwMode="auto">
                <a:xfrm>
                  <a:off x="1247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0" name="Rectangle 71"/>
                <p:cNvSpPr>
                  <a:spLocks noChangeArrowheads="1"/>
                </p:cNvSpPr>
                <p:nvPr/>
              </p:nvSpPr>
              <p:spPr bwMode="auto">
                <a:xfrm>
                  <a:off x="1247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1" name="Rectangle 72"/>
                <p:cNvSpPr>
                  <a:spLocks noChangeArrowheads="1"/>
                </p:cNvSpPr>
                <p:nvPr/>
              </p:nvSpPr>
              <p:spPr bwMode="auto">
                <a:xfrm>
                  <a:off x="1247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2" name="Rectangle 73"/>
                <p:cNvSpPr>
                  <a:spLocks noChangeArrowheads="1"/>
                </p:cNvSpPr>
                <p:nvPr/>
              </p:nvSpPr>
              <p:spPr bwMode="auto">
                <a:xfrm>
                  <a:off x="1271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3" name="Rectangle 74"/>
                <p:cNvSpPr>
                  <a:spLocks noChangeArrowheads="1"/>
                </p:cNvSpPr>
                <p:nvPr/>
              </p:nvSpPr>
              <p:spPr bwMode="auto">
                <a:xfrm>
                  <a:off x="1271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4" name="Rectangle 75"/>
                <p:cNvSpPr>
                  <a:spLocks noChangeArrowheads="1"/>
                </p:cNvSpPr>
                <p:nvPr/>
              </p:nvSpPr>
              <p:spPr bwMode="auto">
                <a:xfrm>
                  <a:off x="1271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5" name="Rectangle 76"/>
                <p:cNvSpPr>
                  <a:spLocks noChangeArrowheads="1"/>
                </p:cNvSpPr>
                <p:nvPr/>
              </p:nvSpPr>
              <p:spPr bwMode="auto">
                <a:xfrm>
                  <a:off x="1295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6" name="Rectangle 77"/>
                <p:cNvSpPr>
                  <a:spLocks noChangeArrowheads="1"/>
                </p:cNvSpPr>
                <p:nvPr/>
              </p:nvSpPr>
              <p:spPr bwMode="auto">
                <a:xfrm>
                  <a:off x="1295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7" name="Rectangle 78"/>
                <p:cNvSpPr>
                  <a:spLocks noChangeArrowheads="1"/>
                </p:cNvSpPr>
                <p:nvPr/>
              </p:nvSpPr>
              <p:spPr bwMode="auto">
                <a:xfrm>
                  <a:off x="1295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8" name="Rectangle 79"/>
                <p:cNvSpPr>
                  <a:spLocks noChangeArrowheads="1"/>
                </p:cNvSpPr>
                <p:nvPr/>
              </p:nvSpPr>
              <p:spPr bwMode="auto">
                <a:xfrm>
                  <a:off x="1311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59" name="Rectangle 80"/>
                <p:cNvSpPr>
                  <a:spLocks noChangeArrowheads="1"/>
                </p:cNvSpPr>
                <p:nvPr/>
              </p:nvSpPr>
              <p:spPr bwMode="auto">
                <a:xfrm>
                  <a:off x="1311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0" name="Rectangle 81"/>
                <p:cNvSpPr>
                  <a:spLocks noChangeArrowheads="1"/>
                </p:cNvSpPr>
                <p:nvPr/>
              </p:nvSpPr>
              <p:spPr bwMode="auto">
                <a:xfrm>
                  <a:off x="1311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1" name="Rectangle 82"/>
                <p:cNvSpPr>
                  <a:spLocks noChangeArrowheads="1"/>
                </p:cNvSpPr>
                <p:nvPr/>
              </p:nvSpPr>
              <p:spPr bwMode="auto">
                <a:xfrm>
                  <a:off x="1335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2" name="Rectangle 83"/>
                <p:cNvSpPr>
                  <a:spLocks noChangeArrowheads="1"/>
                </p:cNvSpPr>
                <p:nvPr/>
              </p:nvSpPr>
              <p:spPr bwMode="auto">
                <a:xfrm>
                  <a:off x="1335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3" name="Rectangle 84"/>
                <p:cNvSpPr>
                  <a:spLocks noChangeArrowheads="1"/>
                </p:cNvSpPr>
                <p:nvPr/>
              </p:nvSpPr>
              <p:spPr bwMode="auto">
                <a:xfrm>
                  <a:off x="1335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4" name="Rectangle 85"/>
                <p:cNvSpPr>
                  <a:spLocks noChangeArrowheads="1"/>
                </p:cNvSpPr>
                <p:nvPr/>
              </p:nvSpPr>
              <p:spPr bwMode="auto">
                <a:xfrm>
                  <a:off x="1351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5" name="Rectangle 86"/>
                <p:cNvSpPr>
                  <a:spLocks noChangeArrowheads="1"/>
                </p:cNvSpPr>
                <p:nvPr/>
              </p:nvSpPr>
              <p:spPr bwMode="auto">
                <a:xfrm>
                  <a:off x="1351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6" name="Rectangle 87"/>
                <p:cNvSpPr>
                  <a:spLocks noChangeArrowheads="1"/>
                </p:cNvSpPr>
                <p:nvPr/>
              </p:nvSpPr>
              <p:spPr bwMode="auto">
                <a:xfrm>
                  <a:off x="1351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7" name="Rectangle 88"/>
                <p:cNvSpPr>
                  <a:spLocks noChangeArrowheads="1"/>
                </p:cNvSpPr>
                <p:nvPr/>
              </p:nvSpPr>
              <p:spPr bwMode="auto">
                <a:xfrm>
                  <a:off x="1375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8" name="Rectangle 89"/>
                <p:cNvSpPr>
                  <a:spLocks noChangeArrowheads="1"/>
                </p:cNvSpPr>
                <p:nvPr/>
              </p:nvSpPr>
              <p:spPr bwMode="auto">
                <a:xfrm>
                  <a:off x="1375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69" name="Rectangle 90"/>
                <p:cNvSpPr>
                  <a:spLocks noChangeArrowheads="1"/>
                </p:cNvSpPr>
                <p:nvPr/>
              </p:nvSpPr>
              <p:spPr bwMode="auto">
                <a:xfrm>
                  <a:off x="1375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0" name="Rectangle 91"/>
                <p:cNvSpPr>
                  <a:spLocks noChangeArrowheads="1"/>
                </p:cNvSpPr>
                <p:nvPr/>
              </p:nvSpPr>
              <p:spPr bwMode="auto">
                <a:xfrm>
                  <a:off x="1399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1" name="Rectangle 92"/>
                <p:cNvSpPr>
                  <a:spLocks noChangeArrowheads="1"/>
                </p:cNvSpPr>
                <p:nvPr/>
              </p:nvSpPr>
              <p:spPr bwMode="auto">
                <a:xfrm>
                  <a:off x="1399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2" name="Rectangle 93"/>
                <p:cNvSpPr>
                  <a:spLocks noChangeArrowheads="1"/>
                </p:cNvSpPr>
                <p:nvPr/>
              </p:nvSpPr>
              <p:spPr bwMode="auto">
                <a:xfrm>
                  <a:off x="1399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3" name="Rectangle 94"/>
                <p:cNvSpPr>
                  <a:spLocks noChangeArrowheads="1"/>
                </p:cNvSpPr>
                <p:nvPr/>
              </p:nvSpPr>
              <p:spPr bwMode="auto">
                <a:xfrm>
                  <a:off x="1415" y="334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4" name="Rectangle 95"/>
                <p:cNvSpPr>
                  <a:spLocks noChangeArrowheads="1"/>
                </p:cNvSpPr>
                <p:nvPr/>
              </p:nvSpPr>
              <p:spPr bwMode="auto">
                <a:xfrm>
                  <a:off x="1415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5" name="Rectangle 96"/>
                <p:cNvSpPr>
                  <a:spLocks noChangeArrowheads="1"/>
                </p:cNvSpPr>
                <p:nvPr/>
              </p:nvSpPr>
              <p:spPr bwMode="auto">
                <a:xfrm>
                  <a:off x="1415" y="329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6" name="Rectangle 97"/>
                <p:cNvSpPr>
                  <a:spLocks noChangeArrowheads="1"/>
                </p:cNvSpPr>
                <p:nvPr/>
              </p:nvSpPr>
              <p:spPr bwMode="auto">
                <a:xfrm>
                  <a:off x="1439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7" name="Rectangle 98"/>
                <p:cNvSpPr>
                  <a:spLocks noChangeArrowheads="1"/>
                </p:cNvSpPr>
                <p:nvPr/>
              </p:nvSpPr>
              <p:spPr bwMode="auto">
                <a:xfrm>
                  <a:off x="1439" y="32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8" name="Rectangle 99"/>
                <p:cNvSpPr>
                  <a:spLocks noChangeArrowheads="1"/>
                </p:cNvSpPr>
                <p:nvPr/>
              </p:nvSpPr>
              <p:spPr bwMode="auto">
                <a:xfrm>
                  <a:off x="1439" y="3297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79" name="Rectangle 100"/>
                <p:cNvSpPr>
                  <a:spLocks noChangeArrowheads="1"/>
                </p:cNvSpPr>
                <p:nvPr/>
              </p:nvSpPr>
              <p:spPr bwMode="auto">
                <a:xfrm>
                  <a:off x="1455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0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55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1" name="Rectangle 102"/>
                <p:cNvSpPr>
                  <a:spLocks noChangeArrowheads="1"/>
                </p:cNvSpPr>
                <p:nvPr/>
              </p:nvSpPr>
              <p:spPr bwMode="auto">
                <a:xfrm>
                  <a:off x="1455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2" name="Rectangle 103"/>
                <p:cNvSpPr>
                  <a:spLocks noChangeArrowheads="1"/>
                </p:cNvSpPr>
                <p:nvPr/>
              </p:nvSpPr>
              <p:spPr bwMode="auto">
                <a:xfrm>
                  <a:off x="1479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479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79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503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6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03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7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03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8" name="Rectangle 109"/>
                <p:cNvSpPr>
                  <a:spLocks noChangeArrowheads="1"/>
                </p:cNvSpPr>
                <p:nvPr/>
              </p:nvSpPr>
              <p:spPr bwMode="auto">
                <a:xfrm>
                  <a:off x="1519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8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519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519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1" name="Rectangle 112"/>
                <p:cNvSpPr>
                  <a:spLocks noChangeArrowheads="1"/>
                </p:cNvSpPr>
                <p:nvPr/>
              </p:nvSpPr>
              <p:spPr bwMode="auto">
                <a:xfrm>
                  <a:off x="1543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2" name="Rectangle 113"/>
                <p:cNvSpPr>
                  <a:spLocks noChangeArrowheads="1"/>
                </p:cNvSpPr>
                <p:nvPr/>
              </p:nvSpPr>
              <p:spPr bwMode="auto">
                <a:xfrm>
                  <a:off x="1543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3" name="Rectangle 114"/>
                <p:cNvSpPr>
                  <a:spLocks noChangeArrowheads="1"/>
                </p:cNvSpPr>
                <p:nvPr/>
              </p:nvSpPr>
              <p:spPr bwMode="auto">
                <a:xfrm>
                  <a:off x="1543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4" name="Rectangle 115"/>
                <p:cNvSpPr>
                  <a:spLocks noChangeArrowheads="1"/>
                </p:cNvSpPr>
                <p:nvPr/>
              </p:nvSpPr>
              <p:spPr bwMode="auto">
                <a:xfrm>
                  <a:off x="1559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5" name="Rectangle 116"/>
                <p:cNvSpPr>
                  <a:spLocks noChangeArrowheads="1"/>
                </p:cNvSpPr>
                <p:nvPr/>
              </p:nvSpPr>
              <p:spPr bwMode="auto">
                <a:xfrm>
                  <a:off x="1559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6" name="Rectangle 117"/>
                <p:cNvSpPr>
                  <a:spLocks noChangeArrowheads="1"/>
                </p:cNvSpPr>
                <p:nvPr/>
              </p:nvSpPr>
              <p:spPr bwMode="auto">
                <a:xfrm>
                  <a:off x="1559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7" name="Rectangle 118"/>
                <p:cNvSpPr>
                  <a:spLocks noChangeArrowheads="1"/>
                </p:cNvSpPr>
                <p:nvPr/>
              </p:nvSpPr>
              <p:spPr bwMode="auto">
                <a:xfrm>
                  <a:off x="1583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8" name="Rectangle 119"/>
                <p:cNvSpPr>
                  <a:spLocks noChangeArrowheads="1"/>
                </p:cNvSpPr>
                <p:nvPr/>
              </p:nvSpPr>
              <p:spPr bwMode="auto">
                <a:xfrm>
                  <a:off x="1583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9" name="Rectangle 120"/>
                <p:cNvSpPr>
                  <a:spLocks noChangeArrowheads="1"/>
                </p:cNvSpPr>
                <p:nvPr/>
              </p:nvSpPr>
              <p:spPr bwMode="auto">
                <a:xfrm>
                  <a:off x="1583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0" name="Rectangle 121"/>
                <p:cNvSpPr>
                  <a:spLocks noChangeArrowheads="1"/>
                </p:cNvSpPr>
                <p:nvPr/>
              </p:nvSpPr>
              <p:spPr bwMode="auto">
                <a:xfrm>
                  <a:off x="1606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1" name="Rectangle 122"/>
                <p:cNvSpPr>
                  <a:spLocks noChangeArrowheads="1"/>
                </p:cNvSpPr>
                <p:nvPr/>
              </p:nvSpPr>
              <p:spPr bwMode="auto">
                <a:xfrm>
                  <a:off x="1606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2" name="Rectangle 123"/>
                <p:cNvSpPr>
                  <a:spLocks noChangeArrowheads="1"/>
                </p:cNvSpPr>
                <p:nvPr/>
              </p:nvSpPr>
              <p:spPr bwMode="auto">
                <a:xfrm>
                  <a:off x="1606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3" name="Rectangle 124"/>
                <p:cNvSpPr>
                  <a:spLocks noChangeArrowheads="1"/>
                </p:cNvSpPr>
                <p:nvPr/>
              </p:nvSpPr>
              <p:spPr bwMode="auto">
                <a:xfrm>
                  <a:off x="1622" y="33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4" name="Rectangle 125"/>
                <p:cNvSpPr>
                  <a:spLocks noChangeArrowheads="1"/>
                </p:cNvSpPr>
                <p:nvPr/>
              </p:nvSpPr>
              <p:spPr bwMode="auto">
                <a:xfrm>
                  <a:off x="1622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5" name="Rectangle 126"/>
                <p:cNvSpPr>
                  <a:spLocks noChangeArrowheads="1"/>
                </p:cNvSpPr>
                <p:nvPr/>
              </p:nvSpPr>
              <p:spPr bwMode="auto">
                <a:xfrm>
                  <a:off x="1622" y="33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6" name="Rectangle 127"/>
                <p:cNvSpPr>
                  <a:spLocks noChangeArrowheads="1"/>
                </p:cNvSpPr>
                <p:nvPr/>
              </p:nvSpPr>
              <p:spPr bwMode="auto">
                <a:xfrm>
                  <a:off x="1646" y="336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7" name="Rectangle 128"/>
                <p:cNvSpPr>
                  <a:spLocks noChangeArrowheads="1"/>
                </p:cNvSpPr>
                <p:nvPr/>
              </p:nvSpPr>
              <p:spPr bwMode="auto">
                <a:xfrm>
                  <a:off x="1646" y="33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8" name="Rectangle 129"/>
                <p:cNvSpPr>
                  <a:spLocks noChangeArrowheads="1"/>
                </p:cNvSpPr>
                <p:nvPr/>
              </p:nvSpPr>
              <p:spPr bwMode="auto">
                <a:xfrm>
                  <a:off x="1646" y="3305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9" name="Rectangle 130"/>
                <p:cNvSpPr>
                  <a:spLocks noChangeArrowheads="1"/>
                </p:cNvSpPr>
                <p:nvPr/>
              </p:nvSpPr>
              <p:spPr bwMode="auto">
                <a:xfrm>
                  <a:off x="1662" y="336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0" name="Rectangle 131"/>
                <p:cNvSpPr>
                  <a:spLocks noChangeArrowheads="1"/>
                </p:cNvSpPr>
                <p:nvPr/>
              </p:nvSpPr>
              <p:spPr bwMode="auto">
                <a:xfrm>
                  <a:off x="1662" y="331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1" name="Rectangle 132"/>
                <p:cNvSpPr>
                  <a:spLocks noChangeArrowheads="1"/>
                </p:cNvSpPr>
                <p:nvPr/>
              </p:nvSpPr>
              <p:spPr bwMode="auto">
                <a:xfrm>
                  <a:off x="1662" y="331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2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32" y="3489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3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32" y="3441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4" name="Rectangle 135"/>
                <p:cNvSpPr>
                  <a:spLocks noChangeArrowheads="1"/>
                </p:cNvSpPr>
                <p:nvPr/>
              </p:nvSpPr>
              <p:spPr bwMode="auto">
                <a:xfrm>
                  <a:off x="1232" y="3441"/>
                  <a:ext cx="7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5" name="Rectangle 136"/>
                <p:cNvSpPr>
                  <a:spLocks noChangeArrowheads="1"/>
                </p:cNvSpPr>
                <p:nvPr/>
              </p:nvSpPr>
              <p:spPr bwMode="auto">
                <a:xfrm>
                  <a:off x="1247" y="34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6" name="Rectangle 137"/>
                <p:cNvSpPr>
                  <a:spLocks noChangeArrowheads="1"/>
                </p:cNvSpPr>
                <p:nvPr/>
              </p:nvSpPr>
              <p:spPr bwMode="auto">
                <a:xfrm>
                  <a:off x="1247" y="34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7" name="Rectangle 138"/>
                <p:cNvSpPr>
                  <a:spLocks noChangeArrowheads="1"/>
                </p:cNvSpPr>
                <p:nvPr/>
              </p:nvSpPr>
              <p:spPr bwMode="auto">
                <a:xfrm>
                  <a:off x="1247" y="34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8" name="Rectangle 139"/>
                <p:cNvSpPr>
                  <a:spLocks noChangeArrowheads="1"/>
                </p:cNvSpPr>
                <p:nvPr/>
              </p:nvSpPr>
              <p:spPr bwMode="auto">
                <a:xfrm>
                  <a:off x="1271" y="34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9" name="Rectangle 140"/>
                <p:cNvSpPr>
                  <a:spLocks noChangeArrowheads="1"/>
                </p:cNvSpPr>
                <p:nvPr/>
              </p:nvSpPr>
              <p:spPr bwMode="auto">
                <a:xfrm>
                  <a:off x="1271" y="34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0" name="Rectangle 141"/>
                <p:cNvSpPr>
                  <a:spLocks noChangeArrowheads="1"/>
                </p:cNvSpPr>
                <p:nvPr/>
              </p:nvSpPr>
              <p:spPr bwMode="auto">
                <a:xfrm>
                  <a:off x="1271" y="34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1" name="Rectangle 142"/>
                <p:cNvSpPr>
                  <a:spLocks noChangeArrowheads="1"/>
                </p:cNvSpPr>
                <p:nvPr/>
              </p:nvSpPr>
              <p:spPr bwMode="auto">
                <a:xfrm>
                  <a:off x="1295" y="34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95" y="34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3" name="Rectangle 144"/>
                <p:cNvSpPr>
                  <a:spLocks noChangeArrowheads="1"/>
                </p:cNvSpPr>
                <p:nvPr/>
              </p:nvSpPr>
              <p:spPr bwMode="auto">
                <a:xfrm>
                  <a:off x="1295" y="34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4" name="Rectangle 145"/>
                <p:cNvSpPr>
                  <a:spLocks noChangeArrowheads="1"/>
                </p:cNvSpPr>
                <p:nvPr/>
              </p:nvSpPr>
              <p:spPr bwMode="auto">
                <a:xfrm>
                  <a:off x="1311" y="34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5" name="Rectangle 146"/>
                <p:cNvSpPr>
                  <a:spLocks noChangeArrowheads="1"/>
                </p:cNvSpPr>
                <p:nvPr/>
              </p:nvSpPr>
              <p:spPr bwMode="auto">
                <a:xfrm>
                  <a:off x="1311" y="34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6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11" y="34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7" name="Rectangle 148"/>
                <p:cNvSpPr>
                  <a:spLocks noChangeArrowheads="1"/>
                </p:cNvSpPr>
                <p:nvPr/>
              </p:nvSpPr>
              <p:spPr bwMode="auto">
                <a:xfrm>
                  <a:off x="1335" y="34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8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35" y="34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9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35" y="34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0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51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1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51" y="34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2" name="Rectangle 153"/>
                <p:cNvSpPr>
                  <a:spLocks noChangeArrowheads="1"/>
                </p:cNvSpPr>
                <p:nvPr/>
              </p:nvSpPr>
              <p:spPr bwMode="auto">
                <a:xfrm>
                  <a:off x="1351" y="3441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3" name="Rectangle 154"/>
                <p:cNvSpPr>
                  <a:spLocks noChangeArrowheads="1"/>
                </p:cNvSpPr>
                <p:nvPr/>
              </p:nvSpPr>
              <p:spPr bwMode="auto">
                <a:xfrm>
                  <a:off x="1375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375" y="34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5" name="Rectangle 156"/>
                <p:cNvSpPr>
                  <a:spLocks noChangeArrowheads="1"/>
                </p:cNvSpPr>
                <p:nvPr/>
              </p:nvSpPr>
              <p:spPr bwMode="auto">
                <a:xfrm>
                  <a:off x="1375" y="3441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6" name="Rectangle 157"/>
                <p:cNvSpPr>
                  <a:spLocks noChangeArrowheads="1"/>
                </p:cNvSpPr>
                <p:nvPr/>
              </p:nvSpPr>
              <p:spPr bwMode="auto">
                <a:xfrm>
                  <a:off x="1399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7" name="Rectangle 158"/>
                <p:cNvSpPr>
                  <a:spLocks noChangeArrowheads="1"/>
                </p:cNvSpPr>
                <p:nvPr/>
              </p:nvSpPr>
              <p:spPr bwMode="auto">
                <a:xfrm>
                  <a:off x="1399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8" name="Rectangle 159"/>
                <p:cNvSpPr>
                  <a:spLocks noChangeArrowheads="1"/>
                </p:cNvSpPr>
                <p:nvPr/>
              </p:nvSpPr>
              <p:spPr bwMode="auto">
                <a:xfrm>
                  <a:off x="1399" y="34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9" name="Rectangle 160"/>
                <p:cNvSpPr>
                  <a:spLocks noChangeArrowheads="1"/>
                </p:cNvSpPr>
                <p:nvPr/>
              </p:nvSpPr>
              <p:spPr bwMode="auto">
                <a:xfrm>
                  <a:off x="1415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0" name="Rectangle 161"/>
                <p:cNvSpPr>
                  <a:spLocks noChangeArrowheads="1"/>
                </p:cNvSpPr>
                <p:nvPr/>
              </p:nvSpPr>
              <p:spPr bwMode="auto">
                <a:xfrm>
                  <a:off x="1415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1" name="Rectangle 162"/>
                <p:cNvSpPr>
                  <a:spLocks noChangeArrowheads="1"/>
                </p:cNvSpPr>
                <p:nvPr/>
              </p:nvSpPr>
              <p:spPr bwMode="auto">
                <a:xfrm>
                  <a:off x="1415" y="34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2" name="Rectangle 163"/>
                <p:cNvSpPr>
                  <a:spLocks noChangeArrowheads="1"/>
                </p:cNvSpPr>
                <p:nvPr/>
              </p:nvSpPr>
              <p:spPr bwMode="auto">
                <a:xfrm>
                  <a:off x="1439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3" name="Rectangle 164"/>
                <p:cNvSpPr>
                  <a:spLocks noChangeArrowheads="1"/>
                </p:cNvSpPr>
                <p:nvPr/>
              </p:nvSpPr>
              <p:spPr bwMode="auto">
                <a:xfrm>
                  <a:off x="1439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4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39" y="34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5" name="Rectangle 166"/>
                <p:cNvSpPr>
                  <a:spLocks noChangeArrowheads="1"/>
                </p:cNvSpPr>
                <p:nvPr/>
              </p:nvSpPr>
              <p:spPr bwMode="auto">
                <a:xfrm>
                  <a:off x="1455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6" name="Rectangle 167"/>
                <p:cNvSpPr>
                  <a:spLocks noChangeArrowheads="1"/>
                </p:cNvSpPr>
                <p:nvPr/>
              </p:nvSpPr>
              <p:spPr bwMode="auto">
                <a:xfrm>
                  <a:off x="1455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7" name="Rectangle 168"/>
                <p:cNvSpPr>
                  <a:spLocks noChangeArrowheads="1"/>
                </p:cNvSpPr>
                <p:nvPr/>
              </p:nvSpPr>
              <p:spPr bwMode="auto">
                <a:xfrm>
                  <a:off x="1455" y="34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8" name="Rectangle 169"/>
                <p:cNvSpPr>
                  <a:spLocks noChangeArrowheads="1"/>
                </p:cNvSpPr>
                <p:nvPr/>
              </p:nvSpPr>
              <p:spPr bwMode="auto">
                <a:xfrm>
                  <a:off x="1479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9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79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0" name="Rectangle 171"/>
                <p:cNvSpPr>
                  <a:spLocks noChangeArrowheads="1"/>
                </p:cNvSpPr>
                <p:nvPr/>
              </p:nvSpPr>
              <p:spPr bwMode="auto">
                <a:xfrm>
                  <a:off x="1479" y="34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1" name="Rectangle 172"/>
                <p:cNvSpPr>
                  <a:spLocks noChangeArrowheads="1"/>
                </p:cNvSpPr>
                <p:nvPr/>
              </p:nvSpPr>
              <p:spPr bwMode="auto">
                <a:xfrm>
                  <a:off x="1503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2" name="Rectangle 173"/>
                <p:cNvSpPr>
                  <a:spLocks noChangeArrowheads="1"/>
                </p:cNvSpPr>
                <p:nvPr/>
              </p:nvSpPr>
              <p:spPr bwMode="auto">
                <a:xfrm>
                  <a:off x="1503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3" name="Rectangle 174"/>
                <p:cNvSpPr>
                  <a:spLocks noChangeArrowheads="1"/>
                </p:cNvSpPr>
                <p:nvPr/>
              </p:nvSpPr>
              <p:spPr bwMode="auto">
                <a:xfrm>
                  <a:off x="1503" y="34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4" name="Rectangle 175"/>
                <p:cNvSpPr>
                  <a:spLocks noChangeArrowheads="1"/>
                </p:cNvSpPr>
                <p:nvPr/>
              </p:nvSpPr>
              <p:spPr bwMode="auto">
                <a:xfrm>
                  <a:off x="1519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5" name="Rectangle 176"/>
                <p:cNvSpPr>
                  <a:spLocks noChangeArrowheads="1"/>
                </p:cNvSpPr>
                <p:nvPr/>
              </p:nvSpPr>
              <p:spPr bwMode="auto">
                <a:xfrm>
                  <a:off x="1519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6" name="Rectangle 177"/>
                <p:cNvSpPr>
                  <a:spLocks noChangeArrowheads="1"/>
                </p:cNvSpPr>
                <p:nvPr/>
              </p:nvSpPr>
              <p:spPr bwMode="auto">
                <a:xfrm>
                  <a:off x="1519" y="34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7" name="Rectangle 178"/>
                <p:cNvSpPr>
                  <a:spLocks noChangeArrowheads="1"/>
                </p:cNvSpPr>
                <p:nvPr/>
              </p:nvSpPr>
              <p:spPr bwMode="auto">
                <a:xfrm>
                  <a:off x="1543" y="34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8" name="Rectangle 179"/>
                <p:cNvSpPr>
                  <a:spLocks noChangeArrowheads="1"/>
                </p:cNvSpPr>
                <p:nvPr/>
              </p:nvSpPr>
              <p:spPr bwMode="auto">
                <a:xfrm>
                  <a:off x="1543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9" name="Rectangle 180"/>
                <p:cNvSpPr>
                  <a:spLocks noChangeArrowheads="1"/>
                </p:cNvSpPr>
                <p:nvPr/>
              </p:nvSpPr>
              <p:spPr bwMode="auto">
                <a:xfrm>
                  <a:off x="1543" y="34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0" name="Rectangle 181"/>
                <p:cNvSpPr>
                  <a:spLocks noChangeArrowheads="1"/>
                </p:cNvSpPr>
                <p:nvPr/>
              </p:nvSpPr>
              <p:spPr bwMode="auto">
                <a:xfrm>
                  <a:off x="1559" y="35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1" name="Rectangle 182"/>
                <p:cNvSpPr>
                  <a:spLocks noChangeArrowheads="1"/>
                </p:cNvSpPr>
                <p:nvPr/>
              </p:nvSpPr>
              <p:spPr bwMode="auto">
                <a:xfrm>
                  <a:off x="1559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2" name="Rectangle 183"/>
                <p:cNvSpPr>
                  <a:spLocks noChangeArrowheads="1"/>
                </p:cNvSpPr>
                <p:nvPr/>
              </p:nvSpPr>
              <p:spPr bwMode="auto">
                <a:xfrm>
                  <a:off x="1559" y="3449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3" name="Rectangle 184"/>
                <p:cNvSpPr>
                  <a:spLocks noChangeArrowheads="1"/>
                </p:cNvSpPr>
                <p:nvPr/>
              </p:nvSpPr>
              <p:spPr bwMode="auto">
                <a:xfrm>
                  <a:off x="1583" y="35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4" name="Rectangle 185"/>
                <p:cNvSpPr>
                  <a:spLocks noChangeArrowheads="1"/>
                </p:cNvSpPr>
                <p:nvPr/>
              </p:nvSpPr>
              <p:spPr bwMode="auto">
                <a:xfrm>
                  <a:off x="1583" y="34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5" name="Rectangle 186"/>
                <p:cNvSpPr>
                  <a:spLocks noChangeArrowheads="1"/>
                </p:cNvSpPr>
                <p:nvPr/>
              </p:nvSpPr>
              <p:spPr bwMode="auto">
                <a:xfrm>
                  <a:off x="1583" y="3449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6" name="Rectangle 187"/>
                <p:cNvSpPr>
                  <a:spLocks noChangeArrowheads="1"/>
                </p:cNvSpPr>
                <p:nvPr/>
              </p:nvSpPr>
              <p:spPr bwMode="auto">
                <a:xfrm>
                  <a:off x="1606" y="35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7" name="Rectangle 188"/>
                <p:cNvSpPr>
                  <a:spLocks noChangeArrowheads="1"/>
                </p:cNvSpPr>
                <p:nvPr/>
              </p:nvSpPr>
              <p:spPr bwMode="auto">
                <a:xfrm>
                  <a:off x="1606" y="34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8" name="Rectangle 189"/>
                <p:cNvSpPr>
                  <a:spLocks noChangeArrowheads="1"/>
                </p:cNvSpPr>
                <p:nvPr/>
              </p:nvSpPr>
              <p:spPr bwMode="auto">
                <a:xfrm>
                  <a:off x="1606" y="345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69" name="Rectangle 190"/>
                <p:cNvSpPr>
                  <a:spLocks noChangeArrowheads="1"/>
                </p:cNvSpPr>
                <p:nvPr/>
              </p:nvSpPr>
              <p:spPr bwMode="auto">
                <a:xfrm>
                  <a:off x="1622" y="35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0" name="Rectangle 191"/>
                <p:cNvSpPr>
                  <a:spLocks noChangeArrowheads="1"/>
                </p:cNvSpPr>
                <p:nvPr/>
              </p:nvSpPr>
              <p:spPr bwMode="auto">
                <a:xfrm>
                  <a:off x="1622" y="34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1" name="Rectangle 192"/>
                <p:cNvSpPr>
                  <a:spLocks noChangeArrowheads="1"/>
                </p:cNvSpPr>
                <p:nvPr/>
              </p:nvSpPr>
              <p:spPr bwMode="auto">
                <a:xfrm>
                  <a:off x="1622" y="345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2" name="Rectangle 193"/>
                <p:cNvSpPr>
                  <a:spLocks noChangeArrowheads="1"/>
                </p:cNvSpPr>
                <p:nvPr/>
              </p:nvSpPr>
              <p:spPr bwMode="auto">
                <a:xfrm>
                  <a:off x="1646" y="35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3" name="Rectangle 194"/>
                <p:cNvSpPr>
                  <a:spLocks noChangeArrowheads="1"/>
                </p:cNvSpPr>
                <p:nvPr/>
              </p:nvSpPr>
              <p:spPr bwMode="auto">
                <a:xfrm>
                  <a:off x="1646" y="34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4" name="Rectangle 195"/>
                <p:cNvSpPr>
                  <a:spLocks noChangeArrowheads="1"/>
                </p:cNvSpPr>
                <p:nvPr/>
              </p:nvSpPr>
              <p:spPr bwMode="auto">
                <a:xfrm>
                  <a:off x="1646" y="345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5" name="Rectangle 196"/>
                <p:cNvSpPr>
                  <a:spLocks noChangeArrowheads="1"/>
                </p:cNvSpPr>
                <p:nvPr/>
              </p:nvSpPr>
              <p:spPr bwMode="auto">
                <a:xfrm>
                  <a:off x="1662" y="35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6" name="Rectangle 197"/>
                <p:cNvSpPr>
                  <a:spLocks noChangeArrowheads="1"/>
                </p:cNvSpPr>
                <p:nvPr/>
              </p:nvSpPr>
              <p:spPr bwMode="auto">
                <a:xfrm>
                  <a:off x="1662" y="34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7" name="Rectangle 198"/>
                <p:cNvSpPr>
                  <a:spLocks noChangeArrowheads="1"/>
                </p:cNvSpPr>
                <p:nvPr/>
              </p:nvSpPr>
              <p:spPr bwMode="auto">
                <a:xfrm>
                  <a:off x="1662" y="345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8" name="Rectangle 199"/>
                <p:cNvSpPr>
                  <a:spLocks noChangeArrowheads="1"/>
                </p:cNvSpPr>
                <p:nvPr/>
              </p:nvSpPr>
              <p:spPr bwMode="auto">
                <a:xfrm>
                  <a:off x="1232" y="3633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79" name="Rectangle 200"/>
                <p:cNvSpPr>
                  <a:spLocks noChangeArrowheads="1"/>
                </p:cNvSpPr>
                <p:nvPr/>
              </p:nvSpPr>
              <p:spPr bwMode="auto">
                <a:xfrm>
                  <a:off x="1232" y="3585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0" name="Rectangle 201"/>
                <p:cNvSpPr>
                  <a:spLocks noChangeArrowheads="1"/>
                </p:cNvSpPr>
                <p:nvPr/>
              </p:nvSpPr>
              <p:spPr bwMode="auto">
                <a:xfrm>
                  <a:off x="1232" y="3585"/>
                  <a:ext cx="7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1" name="Rectangle 202"/>
                <p:cNvSpPr>
                  <a:spLocks noChangeArrowheads="1"/>
                </p:cNvSpPr>
                <p:nvPr/>
              </p:nvSpPr>
              <p:spPr bwMode="auto">
                <a:xfrm>
                  <a:off x="1247" y="363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2" name="Rectangle 203"/>
                <p:cNvSpPr>
                  <a:spLocks noChangeArrowheads="1"/>
                </p:cNvSpPr>
                <p:nvPr/>
              </p:nvSpPr>
              <p:spPr bwMode="auto">
                <a:xfrm>
                  <a:off x="1247" y="358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3" name="Rectangle 204"/>
                <p:cNvSpPr>
                  <a:spLocks noChangeArrowheads="1"/>
                </p:cNvSpPr>
                <p:nvPr/>
              </p:nvSpPr>
              <p:spPr bwMode="auto">
                <a:xfrm>
                  <a:off x="1247" y="358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4" name="Rectangle 205"/>
                <p:cNvSpPr>
                  <a:spLocks noChangeArrowheads="1"/>
                </p:cNvSpPr>
                <p:nvPr/>
              </p:nvSpPr>
              <p:spPr bwMode="auto">
                <a:xfrm>
                  <a:off x="1271" y="363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5" name="Rectangle 206"/>
                <p:cNvSpPr>
                  <a:spLocks noChangeArrowheads="1"/>
                </p:cNvSpPr>
                <p:nvPr/>
              </p:nvSpPr>
              <p:spPr bwMode="auto">
                <a:xfrm>
                  <a:off x="1271" y="358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6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71" y="358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7" name="Rectangle 208"/>
                <p:cNvSpPr>
                  <a:spLocks noChangeArrowheads="1"/>
                </p:cNvSpPr>
                <p:nvPr/>
              </p:nvSpPr>
              <p:spPr bwMode="auto">
                <a:xfrm>
                  <a:off x="1295" y="36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8" name="Rectangle 209"/>
                <p:cNvSpPr>
                  <a:spLocks noChangeArrowheads="1"/>
                </p:cNvSpPr>
                <p:nvPr/>
              </p:nvSpPr>
              <p:spPr bwMode="auto">
                <a:xfrm>
                  <a:off x="1295" y="358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89" name="Rectangle 210"/>
                <p:cNvSpPr>
                  <a:spLocks noChangeArrowheads="1"/>
                </p:cNvSpPr>
                <p:nvPr/>
              </p:nvSpPr>
              <p:spPr bwMode="auto">
                <a:xfrm>
                  <a:off x="1295" y="3585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0" name="Rectangle 211"/>
                <p:cNvSpPr>
                  <a:spLocks noChangeArrowheads="1"/>
                </p:cNvSpPr>
                <p:nvPr/>
              </p:nvSpPr>
              <p:spPr bwMode="auto">
                <a:xfrm>
                  <a:off x="1311" y="36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1" name="Rectangle 212"/>
                <p:cNvSpPr>
                  <a:spLocks noChangeArrowheads="1"/>
                </p:cNvSpPr>
                <p:nvPr/>
              </p:nvSpPr>
              <p:spPr bwMode="auto">
                <a:xfrm>
                  <a:off x="1311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2" name="Rectangle 213"/>
                <p:cNvSpPr>
                  <a:spLocks noChangeArrowheads="1"/>
                </p:cNvSpPr>
                <p:nvPr/>
              </p:nvSpPr>
              <p:spPr bwMode="auto">
                <a:xfrm>
                  <a:off x="1311" y="359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3" name="Rectangle 214"/>
                <p:cNvSpPr>
                  <a:spLocks noChangeArrowheads="1"/>
                </p:cNvSpPr>
                <p:nvPr/>
              </p:nvSpPr>
              <p:spPr bwMode="auto">
                <a:xfrm>
                  <a:off x="1335" y="36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4" name="Rectangle 215"/>
                <p:cNvSpPr>
                  <a:spLocks noChangeArrowheads="1"/>
                </p:cNvSpPr>
                <p:nvPr/>
              </p:nvSpPr>
              <p:spPr bwMode="auto">
                <a:xfrm>
                  <a:off x="1335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5" name="Rectangle 216"/>
                <p:cNvSpPr>
                  <a:spLocks noChangeArrowheads="1"/>
                </p:cNvSpPr>
                <p:nvPr/>
              </p:nvSpPr>
              <p:spPr bwMode="auto">
                <a:xfrm>
                  <a:off x="1335" y="359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6" name="Rectangle 217"/>
                <p:cNvSpPr>
                  <a:spLocks noChangeArrowheads="1"/>
                </p:cNvSpPr>
                <p:nvPr/>
              </p:nvSpPr>
              <p:spPr bwMode="auto">
                <a:xfrm>
                  <a:off x="1351" y="36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7" name="Rectangle 218"/>
                <p:cNvSpPr>
                  <a:spLocks noChangeArrowheads="1"/>
                </p:cNvSpPr>
                <p:nvPr/>
              </p:nvSpPr>
              <p:spPr bwMode="auto">
                <a:xfrm>
                  <a:off x="1351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8" name="Rectangle 219"/>
                <p:cNvSpPr>
                  <a:spLocks noChangeArrowheads="1"/>
                </p:cNvSpPr>
                <p:nvPr/>
              </p:nvSpPr>
              <p:spPr bwMode="auto">
                <a:xfrm>
                  <a:off x="1351" y="359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99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75" y="36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0" name="Group 221"/>
              <p:cNvGrpSpPr>
                <a:grpSpLocks/>
              </p:cNvGrpSpPr>
              <p:nvPr/>
            </p:nvGrpSpPr>
            <p:grpSpPr bwMode="auto">
              <a:xfrm>
                <a:off x="1144" y="3593"/>
                <a:ext cx="574" cy="392"/>
                <a:chOff x="1144" y="3593"/>
                <a:chExt cx="574" cy="392"/>
              </a:xfrm>
            </p:grpSpPr>
            <p:sp>
              <p:nvSpPr>
                <p:cNvPr id="10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375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75" y="359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2" name="Rectangle 224"/>
                <p:cNvSpPr>
                  <a:spLocks noChangeArrowheads="1"/>
                </p:cNvSpPr>
                <p:nvPr/>
              </p:nvSpPr>
              <p:spPr bwMode="auto">
                <a:xfrm>
                  <a:off x="1399" y="36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3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99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4" name="Rectangle 226"/>
                <p:cNvSpPr>
                  <a:spLocks noChangeArrowheads="1"/>
                </p:cNvSpPr>
                <p:nvPr/>
              </p:nvSpPr>
              <p:spPr bwMode="auto">
                <a:xfrm>
                  <a:off x="1399" y="359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5" name="Rectangle 227"/>
                <p:cNvSpPr>
                  <a:spLocks noChangeArrowheads="1"/>
                </p:cNvSpPr>
                <p:nvPr/>
              </p:nvSpPr>
              <p:spPr bwMode="auto">
                <a:xfrm>
                  <a:off x="1415" y="36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6" name="Rectangle 228"/>
                <p:cNvSpPr>
                  <a:spLocks noChangeArrowheads="1"/>
                </p:cNvSpPr>
                <p:nvPr/>
              </p:nvSpPr>
              <p:spPr bwMode="auto">
                <a:xfrm>
                  <a:off x="1415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7" name="Rectangle 229"/>
                <p:cNvSpPr>
                  <a:spLocks noChangeArrowheads="1"/>
                </p:cNvSpPr>
                <p:nvPr/>
              </p:nvSpPr>
              <p:spPr bwMode="auto">
                <a:xfrm>
                  <a:off x="1415" y="359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8" name="Rectangle 230"/>
                <p:cNvSpPr>
                  <a:spLocks noChangeArrowheads="1"/>
                </p:cNvSpPr>
                <p:nvPr/>
              </p:nvSpPr>
              <p:spPr bwMode="auto">
                <a:xfrm>
                  <a:off x="1439" y="36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9" name="Rectangle 231"/>
                <p:cNvSpPr>
                  <a:spLocks noChangeArrowheads="1"/>
                </p:cNvSpPr>
                <p:nvPr/>
              </p:nvSpPr>
              <p:spPr bwMode="auto">
                <a:xfrm>
                  <a:off x="1439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0" name="Rectangle 232"/>
                <p:cNvSpPr>
                  <a:spLocks noChangeArrowheads="1"/>
                </p:cNvSpPr>
                <p:nvPr/>
              </p:nvSpPr>
              <p:spPr bwMode="auto">
                <a:xfrm>
                  <a:off x="1439" y="359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1" name="Rectangle 233"/>
                <p:cNvSpPr>
                  <a:spLocks noChangeArrowheads="1"/>
                </p:cNvSpPr>
                <p:nvPr/>
              </p:nvSpPr>
              <p:spPr bwMode="auto">
                <a:xfrm>
                  <a:off x="1455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2" name="Rectangle 234"/>
                <p:cNvSpPr>
                  <a:spLocks noChangeArrowheads="1"/>
                </p:cNvSpPr>
                <p:nvPr/>
              </p:nvSpPr>
              <p:spPr bwMode="auto">
                <a:xfrm>
                  <a:off x="1455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3" name="Rectangle 235"/>
                <p:cNvSpPr>
                  <a:spLocks noChangeArrowheads="1"/>
                </p:cNvSpPr>
                <p:nvPr/>
              </p:nvSpPr>
              <p:spPr bwMode="auto">
                <a:xfrm>
                  <a:off x="1455" y="3593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479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5" name="Rectangle 237"/>
                <p:cNvSpPr>
                  <a:spLocks noChangeArrowheads="1"/>
                </p:cNvSpPr>
                <p:nvPr/>
              </p:nvSpPr>
              <p:spPr bwMode="auto">
                <a:xfrm>
                  <a:off x="1479" y="359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6" name="Rectangle 238"/>
                <p:cNvSpPr>
                  <a:spLocks noChangeArrowheads="1"/>
                </p:cNvSpPr>
                <p:nvPr/>
              </p:nvSpPr>
              <p:spPr bwMode="auto">
                <a:xfrm>
                  <a:off x="1479" y="3593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503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8" name="Rectangle 240"/>
                <p:cNvSpPr>
                  <a:spLocks noChangeArrowheads="1"/>
                </p:cNvSpPr>
                <p:nvPr/>
              </p:nvSpPr>
              <p:spPr bwMode="auto">
                <a:xfrm>
                  <a:off x="1503" y="360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9" name="Rectangle 241"/>
                <p:cNvSpPr>
                  <a:spLocks noChangeArrowheads="1"/>
                </p:cNvSpPr>
                <p:nvPr/>
              </p:nvSpPr>
              <p:spPr bwMode="auto">
                <a:xfrm>
                  <a:off x="1503" y="360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0" name="Rectangle 242"/>
                <p:cNvSpPr>
                  <a:spLocks noChangeArrowheads="1"/>
                </p:cNvSpPr>
                <p:nvPr/>
              </p:nvSpPr>
              <p:spPr bwMode="auto">
                <a:xfrm>
                  <a:off x="1519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1" name="Rectangle 243"/>
                <p:cNvSpPr>
                  <a:spLocks noChangeArrowheads="1"/>
                </p:cNvSpPr>
                <p:nvPr/>
              </p:nvSpPr>
              <p:spPr bwMode="auto">
                <a:xfrm>
                  <a:off x="1519" y="360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2" name="Rectangle 244"/>
                <p:cNvSpPr>
                  <a:spLocks noChangeArrowheads="1"/>
                </p:cNvSpPr>
                <p:nvPr/>
              </p:nvSpPr>
              <p:spPr bwMode="auto">
                <a:xfrm>
                  <a:off x="1519" y="360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3" name="Rectangle 245"/>
                <p:cNvSpPr>
                  <a:spLocks noChangeArrowheads="1"/>
                </p:cNvSpPr>
                <p:nvPr/>
              </p:nvSpPr>
              <p:spPr bwMode="auto">
                <a:xfrm>
                  <a:off x="1543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4" name="Rectangle 246"/>
                <p:cNvSpPr>
                  <a:spLocks noChangeArrowheads="1"/>
                </p:cNvSpPr>
                <p:nvPr/>
              </p:nvSpPr>
              <p:spPr bwMode="auto">
                <a:xfrm>
                  <a:off x="1543" y="360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5" name="Rectangle 247"/>
                <p:cNvSpPr>
                  <a:spLocks noChangeArrowheads="1"/>
                </p:cNvSpPr>
                <p:nvPr/>
              </p:nvSpPr>
              <p:spPr bwMode="auto">
                <a:xfrm>
                  <a:off x="1543" y="360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6" name="Rectangle 248"/>
                <p:cNvSpPr>
                  <a:spLocks noChangeArrowheads="1"/>
                </p:cNvSpPr>
                <p:nvPr/>
              </p:nvSpPr>
              <p:spPr bwMode="auto">
                <a:xfrm>
                  <a:off x="1559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7" name="Rectangle 249"/>
                <p:cNvSpPr>
                  <a:spLocks noChangeArrowheads="1"/>
                </p:cNvSpPr>
                <p:nvPr/>
              </p:nvSpPr>
              <p:spPr bwMode="auto">
                <a:xfrm>
                  <a:off x="1559" y="360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8" name="Rectangle 250"/>
                <p:cNvSpPr>
                  <a:spLocks noChangeArrowheads="1"/>
                </p:cNvSpPr>
                <p:nvPr/>
              </p:nvSpPr>
              <p:spPr bwMode="auto">
                <a:xfrm>
                  <a:off x="1559" y="360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9" name="Rectangle 251"/>
                <p:cNvSpPr>
                  <a:spLocks noChangeArrowheads="1"/>
                </p:cNvSpPr>
                <p:nvPr/>
              </p:nvSpPr>
              <p:spPr bwMode="auto">
                <a:xfrm>
                  <a:off x="1583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0" name="Rectangle 252"/>
                <p:cNvSpPr>
                  <a:spLocks noChangeArrowheads="1"/>
                </p:cNvSpPr>
                <p:nvPr/>
              </p:nvSpPr>
              <p:spPr bwMode="auto">
                <a:xfrm>
                  <a:off x="1583" y="360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1" name="Rectangle 253"/>
                <p:cNvSpPr>
                  <a:spLocks noChangeArrowheads="1"/>
                </p:cNvSpPr>
                <p:nvPr/>
              </p:nvSpPr>
              <p:spPr bwMode="auto">
                <a:xfrm>
                  <a:off x="1583" y="360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2" name="Rectangle 254"/>
                <p:cNvSpPr>
                  <a:spLocks noChangeArrowheads="1"/>
                </p:cNvSpPr>
                <p:nvPr/>
              </p:nvSpPr>
              <p:spPr bwMode="auto">
                <a:xfrm>
                  <a:off x="1606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3" name="Rectangle 255"/>
                <p:cNvSpPr>
                  <a:spLocks noChangeArrowheads="1"/>
                </p:cNvSpPr>
                <p:nvPr/>
              </p:nvSpPr>
              <p:spPr bwMode="auto">
                <a:xfrm>
                  <a:off x="1606" y="360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4" name="Rectangle 256"/>
                <p:cNvSpPr>
                  <a:spLocks noChangeArrowheads="1"/>
                </p:cNvSpPr>
                <p:nvPr/>
              </p:nvSpPr>
              <p:spPr bwMode="auto">
                <a:xfrm>
                  <a:off x="1606" y="360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5" name="Rectangle 257"/>
                <p:cNvSpPr>
                  <a:spLocks noChangeArrowheads="1"/>
                </p:cNvSpPr>
                <p:nvPr/>
              </p:nvSpPr>
              <p:spPr bwMode="auto">
                <a:xfrm>
                  <a:off x="1622" y="36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6" name="Rectangle 258"/>
                <p:cNvSpPr>
                  <a:spLocks noChangeArrowheads="1"/>
                </p:cNvSpPr>
                <p:nvPr/>
              </p:nvSpPr>
              <p:spPr bwMode="auto">
                <a:xfrm>
                  <a:off x="1622" y="360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7" name="Rectangle 259"/>
                <p:cNvSpPr>
                  <a:spLocks noChangeArrowheads="1"/>
                </p:cNvSpPr>
                <p:nvPr/>
              </p:nvSpPr>
              <p:spPr bwMode="auto">
                <a:xfrm>
                  <a:off x="1622" y="360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8" name="Rectangle 260"/>
                <p:cNvSpPr>
                  <a:spLocks noChangeArrowheads="1"/>
                </p:cNvSpPr>
                <p:nvPr/>
              </p:nvSpPr>
              <p:spPr bwMode="auto">
                <a:xfrm>
                  <a:off x="1646" y="36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39" name="Rectangle 261"/>
                <p:cNvSpPr>
                  <a:spLocks noChangeArrowheads="1"/>
                </p:cNvSpPr>
                <p:nvPr/>
              </p:nvSpPr>
              <p:spPr bwMode="auto">
                <a:xfrm>
                  <a:off x="1646" y="360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0" name="Rectangle 262"/>
                <p:cNvSpPr>
                  <a:spLocks noChangeArrowheads="1"/>
                </p:cNvSpPr>
                <p:nvPr/>
              </p:nvSpPr>
              <p:spPr bwMode="auto">
                <a:xfrm>
                  <a:off x="1646" y="3601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1" name="Rectangle 263"/>
                <p:cNvSpPr>
                  <a:spLocks noChangeArrowheads="1"/>
                </p:cNvSpPr>
                <p:nvPr/>
              </p:nvSpPr>
              <p:spPr bwMode="auto">
                <a:xfrm>
                  <a:off x="1662" y="36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2" name="Rectangle 264"/>
                <p:cNvSpPr>
                  <a:spLocks noChangeArrowheads="1"/>
                </p:cNvSpPr>
                <p:nvPr/>
              </p:nvSpPr>
              <p:spPr bwMode="auto">
                <a:xfrm>
                  <a:off x="1662" y="360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3" name="Rectangle 265"/>
                <p:cNvSpPr>
                  <a:spLocks noChangeArrowheads="1"/>
                </p:cNvSpPr>
                <p:nvPr/>
              </p:nvSpPr>
              <p:spPr bwMode="auto">
                <a:xfrm>
                  <a:off x="1662" y="360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4" name="Freeform 266"/>
                <p:cNvSpPr>
                  <a:spLocks/>
                </p:cNvSpPr>
                <p:nvPr/>
              </p:nvSpPr>
              <p:spPr bwMode="auto">
                <a:xfrm>
                  <a:off x="1144" y="3665"/>
                  <a:ext cx="566" cy="168"/>
                </a:xfrm>
                <a:custGeom>
                  <a:avLst/>
                  <a:gdLst>
                    <a:gd name="T0" fmla="*/ 48 w 566"/>
                    <a:gd name="T1" fmla="*/ 0 h 168"/>
                    <a:gd name="T2" fmla="*/ 566 w 566"/>
                    <a:gd name="T3" fmla="*/ 24 h 168"/>
                    <a:gd name="T4" fmla="*/ 566 w 566"/>
                    <a:gd name="T5" fmla="*/ 168 h 168"/>
                    <a:gd name="T6" fmla="*/ 0 w 566"/>
                    <a:gd name="T7" fmla="*/ 128 h 168"/>
                    <a:gd name="T8" fmla="*/ 48 w 566"/>
                    <a:gd name="T9" fmla="*/ 0 h 1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6" h="168">
                      <a:moveTo>
                        <a:pt x="48" y="0"/>
                      </a:moveTo>
                      <a:lnTo>
                        <a:pt x="566" y="24"/>
                      </a:lnTo>
                      <a:lnTo>
                        <a:pt x="566" y="168"/>
                      </a:lnTo>
                      <a:lnTo>
                        <a:pt x="0" y="128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blipFill dpi="0" rotWithShape="0">
                  <a:blip r:embed="rId6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5" name="Freeform 267"/>
                <p:cNvSpPr>
                  <a:spLocks/>
                </p:cNvSpPr>
                <p:nvPr/>
              </p:nvSpPr>
              <p:spPr bwMode="auto">
                <a:xfrm>
                  <a:off x="1144" y="3665"/>
                  <a:ext cx="574" cy="176"/>
                </a:xfrm>
                <a:custGeom>
                  <a:avLst/>
                  <a:gdLst>
                    <a:gd name="T0" fmla="*/ 48 w 574"/>
                    <a:gd name="T1" fmla="*/ 0 h 176"/>
                    <a:gd name="T2" fmla="*/ 566 w 574"/>
                    <a:gd name="T3" fmla="*/ 24 h 176"/>
                    <a:gd name="T4" fmla="*/ 574 w 574"/>
                    <a:gd name="T5" fmla="*/ 24 h 176"/>
                    <a:gd name="T6" fmla="*/ 574 w 574"/>
                    <a:gd name="T7" fmla="*/ 24 h 176"/>
                    <a:gd name="T8" fmla="*/ 574 w 574"/>
                    <a:gd name="T9" fmla="*/ 168 h 176"/>
                    <a:gd name="T10" fmla="*/ 574 w 574"/>
                    <a:gd name="T11" fmla="*/ 176 h 176"/>
                    <a:gd name="T12" fmla="*/ 566 w 574"/>
                    <a:gd name="T13" fmla="*/ 176 h 176"/>
                    <a:gd name="T14" fmla="*/ 0 w 574"/>
                    <a:gd name="T15" fmla="*/ 136 h 176"/>
                    <a:gd name="T16" fmla="*/ 0 w 574"/>
                    <a:gd name="T17" fmla="*/ 136 h 176"/>
                    <a:gd name="T18" fmla="*/ 0 w 574"/>
                    <a:gd name="T19" fmla="*/ 128 h 176"/>
                    <a:gd name="T20" fmla="*/ 0 w 574"/>
                    <a:gd name="T21" fmla="*/ 128 h 176"/>
                    <a:gd name="T22" fmla="*/ 566 w 574"/>
                    <a:gd name="T23" fmla="*/ 168 h 176"/>
                    <a:gd name="T24" fmla="*/ 566 w 574"/>
                    <a:gd name="T25" fmla="*/ 176 h 176"/>
                    <a:gd name="T26" fmla="*/ 566 w 574"/>
                    <a:gd name="T27" fmla="*/ 168 h 176"/>
                    <a:gd name="T28" fmla="*/ 566 w 574"/>
                    <a:gd name="T29" fmla="*/ 24 h 176"/>
                    <a:gd name="T30" fmla="*/ 574 w 574"/>
                    <a:gd name="T31" fmla="*/ 24 h 176"/>
                    <a:gd name="T32" fmla="*/ 566 w 574"/>
                    <a:gd name="T33" fmla="*/ 32 h 176"/>
                    <a:gd name="T34" fmla="*/ 48 w 574"/>
                    <a:gd name="T35" fmla="*/ 8 h 176"/>
                    <a:gd name="T36" fmla="*/ 48 w 574"/>
                    <a:gd name="T37" fmla="*/ 0 h 1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74" h="176">
                      <a:moveTo>
                        <a:pt x="48" y="0"/>
                      </a:moveTo>
                      <a:lnTo>
                        <a:pt x="566" y="24"/>
                      </a:lnTo>
                      <a:lnTo>
                        <a:pt x="574" y="24"/>
                      </a:lnTo>
                      <a:lnTo>
                        <a:pt x="574" y="168"/>
                      </a:lnTo>
                      <a:lnTo>
                        <a:pt x="574" y="176"/>
                      </a:lnTo>
                      <a:lnTo>
                        <a:pt x="566" y="176"/>
                      </a:lnTo>
                      <a:lnTo>
                        <a:pt x="0" y="136"/>
                      </a:lnTo>
                      <a:lnTo>
                        <a:pt x="0" y="128"/>
                      </a:lnTo>
                      <a:lnTo>
                        <a:pt x="566" y="168"/>
                      </a:lnTo>
                      <a:lnTo>
                        <a:pt x="566" y="176"/>
                      </a:lnTo>
                      <a:lnTo>
                        <a:pt x="566" y="168"/>
                      </a:lnTo>
                      <a:lnTo>
                        <a:pt x="566" y="24"/>
                      </a:lnTo>
                      <a:lnTo>
                        <a:pt x="574" y="24"/>
                      </a:lnTo>
                      <a:lnTo>
                        <a:pt x="566" y="32"/>
                      </a:lnTo>
                      <a:lnTo>
                        <a:pt x="48" y="8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6" name="Freeform 268"/>
                <p:cNvSpPr>
                  <a:spLocks/>
                </p:cNvSpPr>
                <p:nvPr/>
              </p:nvSpPr>
              <p:spPr bwMode="auto">
                <a:xfrm>
                  <a:off x="1144" y="3665"/>
                  <a:ext cx="56" cy="128"/>
                </a:xfrm>
                <a:custGeom>
                  <a:avLst/>
                  <a:gdLst>
                    <a:gd name="T0" fmla="*/ 0 w 56"/>
                    <a:gd name="T1" fmla="*/ 128 h 128"/>
                    <a:gd name="T2" fmla="*/ 48 w 56"/>
                    <a:gd name="T3" fmla="*/ 0 h 128"/>
                    <a:gd name="T4" fmla="*/ 48 w 56"/>
                    <a:gd name="T5" fmla="*/ 0 h 128"/>
                    <a:gd name="T6" fmla="*/ 48 w 56"/>
                    <a:gd name="T7" fmla="*/ 0 h 128"/>
                    <a:gd name="T8" fmla="*/ 56 w 56"/>
                    <a:gd name="T9" fmla="*/ 0 h 128"/>
                    <a:gd name="T10" fmla="*/ 8 w 56"/>
                    <a:gd name="T11" fmla="*/ 128 h 128"/>
                    <a:gd name="T12" fmla="*/ 0 w 56"/>
                    <a:gd name="T13" fmla="*/ 128 h 1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6" h="128">
                      <a:moveTo>
                        <a:pt x="0" y="128"/>
                      </a:moveTo>
                      <a:lnTo>
                        <a:pt x="48" y="0"/>
                      </a:lnTo>
                      <a:lnTo>
                        <a:pt x="56" y="0"/>
                      </a:lnTo>
                      <a:lnTo>
                        <a:pt x="8" y="12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7" name="Rectangle 269"/>
                <p:cNvSpPr>
                  <a:spLocks noChangeArrowheads="1"/>
                </p:cNvSpPr>
                <p:nvPr/>
              </p:nvSpPr>
              <p:spPr bwMode="auto">
                <a:xfrm>
                  <a:off x="1144" y="387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8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44" y="382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49" name="Rectangle 271"/>
                <p:cNvSpPr>
                  <a:spLocks noChangeArrowheads="1"/>
                </p:cNvSpPr>
                <p:nvPr/>
              </p:nvSpPr>
              <p:spPr bwMode="auto">
                <a:xfrm>
                  <a:off x="1144" y="382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0" name="Rectangle 272"/>
                <p:cNvSpPr>
                  <a:spLocks noChangeArrowheads="1"/>
                </p:cNvSpPr>
                <p:nvPr/>
              </p:nvSpPr>
              <p:spPr bwMode="auto">
                <a:xfrm>
                  <a:off x="1168" y="387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1" name="Rectangle 273"/>
                <p:cNvSpPr>
                  <a:spLocks noChangeArrowheads="1"/>
                </p:cNvSpPr>
                <p:nvPr/>
              </p:nvSpPr>
              <p:spPr bwMode="auto">
                <a:xfrm>
                  <a:off x="1168" y="382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2" name="Rectangle 274"/>
                <p:cNvSpPr>
                  <a:spLocks noChangeArrowheads="1"/>
                </p:cNvSpPr>
                <p:nvPr/>
              </p:nvSpPr>
              <p:spPr bwMode="auto">
                <a:xfrm>
                  <a:off x="1168" y="382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3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92" y="387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4" name="Rectangle 276"/>
                <p:cNvSpPr>
                  <a:spLocks noChangeArrowheads="1"/>
                </p:cNvSpPr>
                <p:nvPr/>
              </p:nvSpPr>
              <p:spPr bwMode="auto">
                <a:xfrm>
                  <a:off x="1192" y="382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5" name="Rectangle 277"/>
                <p:cNvSpPr>
                  <a:spLocks noChangeArrowheads="1"/>
                </p:cNvSpPr>
                <p:nvPr/>
              </p:nvSpPr>
              <p:spPr bwMode="auto">
                <a:xfrm>
                  <a:off x="1192" y="382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6" name="Rectangle 278"/>
                <p:cNvSpPr>
                  <a:spLocks noChangeArrowheads="1"/>
                </p:cNvSpPr>
                <p:nvPr/>
              </p:nvSpPr>
              <p:spPr bwMode="auto">
                <a:xfrm>
                  <a:off x="1208" y="388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7" name="Rectangle 279"/>
                <p:cNvSpPr>
                  <a:spLocks noChangeArrowheads="1"/>
                </p:cNvSpPr>
                <p:nvPr/>
              </p:nvSpPr>
              <p:spPr bwMode="auto">
                <a:xfrm>
                  <a:off x="1208" y="382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8" name="Rectangle 280"/>
                <p:cNvSpPr>
                  <a:spLocks noChangeArrowheads="1"/>
                </p:cNvSpPr>
                <p:nvPr/>
              </p:nvSpPr>
              <p:spPr bwMode="auto">
                <a:xfrm>
                  <a:off x="1208" y="3825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59" name="Rectangle 281"/>
                <p:cNvSpPr>
                  <a:spLocks noChangeArrowheads="1"/>
                </p:cNvSpPr>
                <p:nvPr/>
              </p:nvSpPr>
              <p:spPr bwMode="auto">
                <a:xfrm>
                  <a:off x="1232" y="3881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0" name="Rectangle 282"/>
                <p:cNvSpPr>
                  <a:spLocks noChangeArrowheads="1"/>
                </p:cNvSpPr>
                <p:nvPr/>
              </p:nvSpPr>
              <p:spPr bwMode="auto">
                <a:xfrm>
                  <a:off x="1232" y="3833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1" name="Rectangle 283"/>
                <p:cNvSpPr>
                  <a:spLocks noChangeArrowheads="1"/>
                </p:cNvSpPr>
                <p:nvPr/>
              </p:nvSpPr>
              <p:spPr bwMode="auto">
                <a:xfrm>
                  <a:off x="1232" y="3833"/>
                  <a:ext cx="7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2" name="Rectangle 284"/>
                <p:cNvSpPr>
                  <a:spLocks noChangeArrowheads="1"/>
                </p:cNvSpPr>
                <p:nvPr/>
              </p:nvSpPr>
              <p:spPr bwMode="auto">
                <a:xfrm>
                  <a:off x="1255" y="388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3" name="Rectangle 285"/>
                <p:cNvSpPr>
                  <a:spLocks noChangeArrowheads="1"/>
                </p:cNvSpPr>
                <p:nvPr/>
              </p:nvSpPr>
              <p:spPr bwMode="auto">
                <a:xfrm>
                  <a:off x="1255" y="383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4" name="Rectangle 286"/>
                <p:cNvSpPr>
                  <a:spLocks noChangeArrowheads="1"/>
                </p:cNvSpPr>
                <p:nvPr/>
              </p:nvSpPr>
              <p:spPr bwMode="auto">
                <a:xfrm>
                  <a:off x="1255" y="383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5" name="Rectangle 287"/>
                <p:cNvSpPr>
                  <a:spLocks noChangeArrowheads="1"/>
                </p:cNvSpPr>
                <p:nvPr/>
              </p:nvSpPr>
              <p:spPr bwMode="auto">
                <a:xfrm>
                  <a:off x="1279" y="388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279" y="383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279" y="383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295" y="388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295" y="383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0" name="Rectangle 292"/>
                <p:cNvSpPr>
                  <a:spLocks noChangeArrowheads="1"/>
                </p:cNvSpPr>
                <p:nvPr/>
              </p:nvSpPr>
              <p:spPr bwMode="auto">
                <a:xfrm>
                  <a:off x="1295" y="383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1" name="Rectangle 293"/>
                <p:cNvSpPr>
                  <a:spLocks noChangeArrowheads="1"/>
                </p:cNvSpPr>
                <p:nvPr/>
              </p:nvSpPr>
              <p:spPr bwMode="auto">
                <a:xfrm>
                  <a:off x="1319" y="388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2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19" y="383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3" name="Rectangle 295"/>
                <p:cNvSpPr>
                  <a:spLocks noChangeArrowheads="1"/>
                </p:cNvSpPr>
                <p:nvPr/>
              </p:nvSpPr>
              <p:spPr bwMode="auto">
                <a:xfrm>
                  <a:off x="1319" y="383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4" name="Rectangle 296"/>
                <p:cNvSpPr>
                  <a:spLocks noChangeArrowheads="1"/>
                </p:cNvSpPr>
                <p:nvPr/>
              </p:nvSpPr>
              <p:spPr bwMode="auto">
                <a:xfrm>
                  <a:off x="1343" y="388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5" name="Rectangle 297"/>
                <p:cNvSpPr>
                  <a:spLocks noChangeArrowheads="1"/>
                </p:cNvSpPr>
                <p:nvPr/>
              </p:nvSpPr>
              <p:spPr bwMode="auto">
                <a:xfrm>
                  <a:off x="1343" y="383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6" name="Rectangle 298"/>
                <p:cNvSpPr>
                  <a:spLocks noChangeArrowheads="1"/>
                </p:cNvSpPr>
                <p:nvPr/>
              </p:nvSpPr>
              <p:spPr bwMode="auto">
                <a:xfrm>
                  <a:off x="1343" y="383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7" name="Rectangle 299"/>
                <p:cNvSpPr>
                  <a:spLocks noChangeArrowheads="1"/>
                </p:cNvSpPr>
                <p:nvPr/>
              </p:nvSpPr>
              <p:spPr bwMode="auto">
                <a:xfrm>
                  <a:off x="1359" y="38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8" name="Rectangle 300"/>
                <p:cNvSpPr>
                  <a:spLocks noChangeArrowheads="1"/>
                </p:cNvSpPr>
                <p:nvPr/>
              </p:nvSpPr>
              <p:spPr bwMode="auto">
                <a:xfrm>
                  <a:off x="1359" y="38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79" name="Rectangle 301"/>
                <p:cNvSpPr>
                  <a:spLocks noChangeArrowheads="1"/>
                </p:cNvSpPr>
                <p:nvPr/>
              </p:nvSpPr>
              <p:spPr bwMode="auto">
                <a:xfrm>
                  <a:off x="1359" y="38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0" name="Rectangle 302"/>
                <p:cNvSpPr>
                  <a:spLocks noChangeArrowheads="1"/>
                </p:cNvSpPr>
                <p:nvPr/>
              </p:nvSpPr>
              <p:spPr bwMode="auto">
                <a:xfrm>
                  <a:off x="1383" y="38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1" name="Rectangle 303"/>
                <p:cNvSpPr>
                  <a:spLocks noChangeArrowheads="1"/>
                </p:cNvSpPr>
                <p:nvPr/>
              </p:nvSpPr>
              <p:spPr bwMode="auto">
                <a:xfrm>
                  <a:off x="1383" y="38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2" name="Rectangle 304"/>
                <p:cNvSpPr>
                  <a:spLocks noChangeArrowheads="1"/>
                </p:cNvSpPr>
                <p:nvPr/>
              </p:nvSpPr>
              <p:spPr bwMode="auto">
                <a:xfrm>
                  <a:off x="1383" y="38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3" name="Rectangle 305"/>
                <p:cNvSpPr>
                  <a:spLocks noChangeArrowheads="1"/>
                </p:cNvSpPr>
                <p:nvPr/>
              </p:nvSpPr>
              <p:spPr bwMode="auto">
                <a:xfrm>
                  <a:off x="1407" y="38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4" name="Rectangle 306"/>
                <p:cNvSpPr>
                  <a:spLocks noChangeArrowheads="1"/>
                </p:cNvSpPr>
                <p:nvPr/>
              </p:nvSpPr>
              <p:spPr bwMode="auto">
                <a:xfrm>
                  <a:off x="1407" y="38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5" name="Rectangle 307"/>
                <p:cNvSpPr>
                  <a:spLocks noChangeArrowheads="1"/>
                </p:cNvSpPr>
                <p:nvPr/>
              </p:nvSpPr>
              <p:spPr bwMode="auto">
                <a:xfrm>
                  <a:off x="1407" y="38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6" name="Rectangle 308"/>
                <p:cNvSpPr>
                  <a:spLocks noChangeArrowheads="1"/>
                </p:cNvSpPr>
                <p:nvPr/>
              </p:nvSpPr>
              <p:spPr bwMode="auto">
                <a:xfrm>
                  <a:off x="1423" y="38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7" name="Rectangle 309"/>
                <p:cNvSpPr>
                  <a:spLocks noChangeArrowheads="1"/>
                </p:cNvSpPr>
                <p:nvPr/>
              </p:nvSpPr>
              <p:spPr bwMode="auto">
                <a:xfrm>
                  <a:off x="1423" y="38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8" name="Rectangle 310"/>
                <p:cNvSpPr>
                  <a:spLocks noChangeArrowheads="1"/>
                </p:cNvSpPr>
                <p:nvPr/>
              </p:nvSpPr>
              <p:spPr bwMode="auto">
                <a:xfrm>
                  <a:off x="1423" y="38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89" name="Rectangle 311"/>
                <p:cNvSpPr>
                  <a:spLocks noChangeArrowheads="1"/>
                </p:cNvSpPr>
                <p:nvPr/>
              </p:nvSpPr>
              <p:spPr bwMode="auto">
                <a:xfrm>
                  <a:off x="1447" y="38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0" name="Rectangle 312"/>
                <p:cNvSpPr>
                  <a:spLocks noChangeArrowheads="1"/>
                </p:cNvSpPr>
                <p:nvPr/>
              </p:nvSpPr>
              <p:spPr bwMode="auto">
                <a:xfrm>
                  <a:off x="1447" y="38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1" name="Rectangle 313"/>
                <p:cNvSpPr>
                  <a:spLocks noChangeArrowheads="1"/>
                </p:cNvSpPr>
                <p:nvPr/>
              </p:nvSpPr>
              <p:spPr bwMode="auto">
                <a:xfrm>
                  <a:off x="1447" y="38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2" name="Rectangle 314"/>
                <p:cNvSpPr>
                  <a:spLocks noChangeArrowheads="1"/>
                </p:cNvSpPr>
                <p:nvPr/>
              </p:nvSpPr>
              <p:spPr bwMode="auto">
                <a:xfrm>
                  <a:off x="1471" y="388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3" name="Rectangle 315"/>
                <p:cNvSpPr>
                  <a:spLocks noChangeArrowheads="1"/>
                </p:cNvSpPr>
                <p:nvPr/>
              </p:nvSpPr>
              <p:spPr bwMode="auto">
                <a:xfrm>
                  <a:off x="1471" y="384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4" name="Rectangle 316"/>
                <p:cNvSpPr>
                  <a:spLocks noChangeArrowheads="1"/>
                </p:cNvSpPr>
                <p:nvPr/>
              </p:nvSpPr>
              <p:spPr bwMode="auto">
                <a:xfrm>
                  <a:off x="1471" y="384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5" name="Rectangle 317"/>
                <p:cNvSpPr>
                  <a:spLocks noChangeArrowheads="1"/>
                </p:cNvSpPr>
                <p:nvPr/>
              </p:nvSpPr>
              <p:spPr bwMode="auto">
                <a:xfrm>
                  <a:off x="1495" y="38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6" name="Rectangle 318"/>
                <p:cNvSpPr>
                  <a:spLocks noChangeArrowheads="1"/>
                </p:cNvSpPr>
                <p:nvPr/>
              </p:nvSpPr>
              <p:spPr bwMode="auto">
                <a:xfrm>
                  <a:off x="1495" y="38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7" name="Rectangle 319"/>
                <p:cNvSpPr>
                  <a:spLocks noChangeArrowheads="1"/>
                </p:cNvSpPr>
                <p:nvPr/>
              </p:nvSpPr>
              <p:spPr bwMode="auto">
                <a:xfrm>
                  <a:off x="1495" y="38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8" name="Rectangle 320"/>
                <p:cNvSpPr>
                  <a:spLocks noChangeArrowheads="1"/>
                </p:cNvSpPr>
                <p:nvPr/>
              </p:nvSpPr>
              <p:spPr bwMode="auto">
                <a:xfrm>
                  <a:off x="1511" y="38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99" name="Rectangle 321"/>
                <p:cNvSpPr>
                  <a:spLocks noChangeArrowheads="1"/>
                </p:cNvSpPr>
                <p:nvPr/>
              </p:nvSpPr>
              <p:spPr bwMode="auto">
                <a:xfrm>
                  <a:off x="1511" y="38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0" name="Rectangle 322"/>
                <p:cNvSpPr>
                  <a:spLocks noChangeArrowheads="1"/>
                </p:cNvSpPr>
                <p:nvPr/>
              </p:nvSpPr>
              <p:spPr bwMode="auto">
                <a:xfrm>
                  <a:off x="1511" y="38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1" name="Rectangle 323"/>
                <p:cNvSpPr>
                  <a:spLocks noChangeArrowheads="1"/>
                </p:cNvSpPr>
                <p:nvPr/>
              </p:nvSpPr>
              <p:spPr bwMode="auto">
                <a:xfrm>
                  <a:off x="1535" y="38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2" name="Rectangle 324"/>
                <p:cNvSpPr>
                  <a:spLocks noChangeArrowheads="1"/>
                </p:cNvSpPr>
                <p:nvPr/>
              </p:nvSpPr>
              <p:spPr bwMode="auto">
                <a:xfrm>
                  <a:off x="1535" y="38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3" name="Rectangle 325"/>
                <p:cNvSpPr>
                  <a:spLocks noChangeArrowheads="1"/>
                </p:cNvSpPr>
                <p:nvPr/>
              </p:nvSpPr>
              <p:spPr bwMode="auto">
                <a:xfrm>
                  <a:off x="1535" y="38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4" name="Rectangle 326"/>
                <p:cNvSpPr>
                  <a:spLocks noChangeArrowheads="1"/>
                </p:cNvSpPr>
                <p:nvPr/>
              </p:nvSpPr>
              <p:spPr bwMode="auto">
                <a:xfrm>
                  <a:off x="1559" y="38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5" name="Rectangle 327"/>
                <p:cNvSpPr>
                  <a:spLocks noChangeArrowheads="1"/>
                </p:cNvSpPr>
                <p:nvPr/>
              </p:nvSpPr>
              <p:spPr bwMode="auto">
                <a:xfrm>
                  <a:off x="1559" y="38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6" name="Rectangle 328"/>
                <p:cNvSpPr>
                  <a:spLocks noChangeArrowheads="1"/>
                </p:cNvSpPr>
                <p:nvPr/>
              </p:nvSpPr>
              <p:spPr bwMode="auto">
                <a:xfrm>
                  <a:off x="1559" y="38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7" name="Rectangle 329"/>
                <p:cNvSpPr>
                  <a:spLocks noChangeArrowheads="1"/>
                </p:cNvSpPr>
                <p:nvPr/>
              </p:nvSpPr>
              <p:spPr bwMode="auto">
                <a:xfrm>
                  <a:off x="1575" y="389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8" name="Rectangle 330"/>
                <p:cNvSpPr>
                  <a:spLocks noChangeArrowheads="1"/>
                </p:cNvSpPr>
                <p:nvPr/>
              </p:nvSpPr>
              <p:spPr bwMode="auto">
                <a:xfrm>
                  <a:off x="1575" y="38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9" name="Rectangle 331"/>
                <p:cNvSpPr>
                  <a:spLocks noChangeArrowheads="1"/>
                </p:cNvSpPr>
                <p:nvPr/>
              </p:nvSpPr>
              <p:spPr bwMode="auto">
                <a:xfrm>
                  <a:off x="1575" y="384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0" name="Rectangle 332"/>
                <p:cNvSpPr>
                  <a:spLocks noChangeArrowheads="1"/>
                </p:cNvSpPr>
                <p:nvPr/>
              </p:nvSpPr>
              <p:spPr bwMode="auto">
                <a:xfrm>
                  <a:off x="1599" y="3897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1" name="Rectangle 333"/>
                <p:cNvSpPr>
                  <a:spLocks noChangeArrowheads="1"/>
                </p:cNvSpPr>
                <p:nvPr/>
              </p:nvSpPr>
              <p:spPr bwMode="auto">
                <a:xfrm>
                  <a:off x="1599" y="3849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2" name="Rectangle 334"/>
                <p:cNvSpPr>
                  <a:spLocks noChangeArrowheads="1"/>
                </p:cNvSpPr>
                <p:nvPr/>
              </p:nvSpPr>
              <p:spPr bwMode="auto">
                <a:xfrm>
                  <a:off x="1599" y="3849"/>
                  <a:ext cx="7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3" name="Rectangle 335"/>
                <p:cNvSpPr>
                  <a:spLocks noChangeArrowheads="1"/>
                </p:cNvSpPr>
                <p:nvPr/>
              </p:nvSpPr>
              <p:spPr bwMode="auto">
                <a:xfrm>
                  <a:off x="1622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4" name="Rectangle 336"/>
                <p:cNvSpPr>
                  <a:spLocks noChangeArrowheads="1"/>
                </p:cNvSpPr>
                <p:nvPr/>
              </p:nvSpPr>
              <p:spPr bwMode="auto">
                <a:xfrm>
                  <a:off x="1622" y="384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5" name="Rectangle 337"/>
                <p:cNvSpPr>
                  <a:spLocks noChangeArrowheads="1"/>
                </p:cNvSpPr>
                <p:nvPr/>
              </p:nvSpPr>
              <p:spPr bwMode="auto">
                <a:xfrm>
                  <a:off x="1622" y="3849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6" name="Rectangle 338"/>
                <p:cNvSpPr>
                  <a:spLocks noChangeArrowheads="1"/>
                </p:cNvSpPr>
                <p:nvPr/>
              </p:nvSpPr>
              <p:spPr bwMode="auto">
                <a:xfrm>
                  <a:off x="1646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7" name="Rectangle 339"/>
                <p:cNvSpPr>
                  <a:spLocks noChangeArrowheads="1"/>
                </p:cNvSpPr>
                <p:nvPr/>
              </p:nvSpPr>
              <p:spPr bwMode="auto">
                <a:xfrm>
                  <a:off x="1646" y="38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8" name="Rectangle 340"/>
                <p:cNvSpPr>
                  <a:spLocks noChangeArrowheads="1"/>
                </p:cNvSpPr>
                <p:nvPr/>
              </p:nvSpPr>
              <p:spPr bwMode="auto">
                <a:xfrm>
                  <a:off x="1646" y="385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19" name="Rectangle 341"/>
                <p:cNvSpPr>
                  <a:spLocks noChangeArrowheads="1"/>
                </p:cNvSpPr>
                <p:nvPr/>
              </p:nvSpPr>
              <p:spPr bwMode="auto">
                <a:xfrm>
                  <a:off x="1662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0" name="Rectangle 342"/>
                <p:cNvSpPr>
                  <a:spLocks noChangeArrowheads="1"/>
                </p:cNvSpPr>
                <p:nvPr/>
              </p:nvSpPr>
              <p:spPr bwMode="auto">
                <a:xfrm>
                  <a:off x="1662" y="38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1" name="Rectangle 343"/>
                <p:cNvSpPr>
                  <a:spLocks noChangeArrowheads="1"/>
                </p:cNvSpPr>
                <p:nvPr/>
              </p:nvSpPr>
              <p:spPr bwMode="auto">
                <a:xfrm>
                  <a:off x="1662" y="385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2" name="Rectangle 344"/>
                <p:cNvSpPr>
                  <a:spLocks noChangeArrowheads="1"/>
                </p:cNvSpPr>
                <p:nvPr/>
              </p:nvSpPr>
              <p:spPr bwMode="auto">
                <a:xfrm>
                  <a:off x="1686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3" name="Rectangle 345"/>
                <p:cNvSpPr>
                  <a:spLocks noChangeArrowheads="1"/>
                </p:cNvSpPr>
                <p:nvPr/>
              </p:nvSpPr>
              <p:spPr bwMode="auto">
                <a:xfrm>
                  <a:off x="1686" y="38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4" name="Rectangle 346"/>
                <p:cNvSpPr>
                  <a:spLocks noChangeArrowheads="1"/>
                </p:cNvSpPr>
                <p:nvPr/>
              </p:nvSpPr>
              <p:spPr bwMode="auto">
                <a:xfrm>
                  <a:off x="1686" y="385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5" name="Rectangle 347"/>
                <p:cNvSpPr>
                  <a:spLocks noChangeArrowheads="1"/>
                </p:cNvSpPr>
                <p:nvPr/>
              </p:nvSpPr>
              <p:spPr bwMode="auto">
                <a:xfrm>
                  <a:off x="1710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6" name="Rectangle 348"/>
                <p:cNvSpPr>
                  <a:spLocks noChangeArrowheads="1"/>
                </p:cNvSpPr>
                <p:nvPr/>
              </p:nvSpPr>
              <p:spPr bwMode="auto">
                <a:xfrm>
                  <a:off x="1710" y="385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7" name="Rectangle 349"/>
                <p:cNvSpPr>
                  <a:spLocks noChangeArrowheads="1"/>
                </p:cNvSpPr>
                <p:nvPr/>
              </p:nvSpPr>
              <p:spPr bwMode="auto">
                <a:xfrm>
                  <a:off x="1710" y="385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8" name="Rectangle 350"/>
                <p:cNvSpPr>
                  <a:spLocks noChangeArrowheads="1"/>
                </p:cNvSpPr>
                <p:nvPr/>
              </p:nvSpPr>
              <p:spPr bwMode="auto">
                <a:xfrm>
                  <a:off x="1144" y="39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29" name="Rectangle 351"/>
                <p:cNvSpPr>
                  <a:spLocks noChangeArrowheads="1"/>
                </p:cNvSpPr>
                <p:nvPr/>
              </p:nvSpPr>
              <p:spPr bwMode="auto">
                <a:xfrm>
                  <a:off x="1144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0" name="Rectangle 352"/>
                <p:cNvSpPr>
                  <a:spLocks noChangeArrowheads="1"/>
                </p:cNvSpPr>
                <p:nvPr/>
              </p:nvSpPr>
              <p:spPr bwMode="auto">
                <a:xfrm>
                  <a:off x="1144" y="39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1" name="Rectangle 353"/>
                <p:cNvSpPr>
                  <a:spLocks noChangeArrowheads="1"/>
                </p:cNvSpPr>
                <p:nvPr/>
              </p:nvSpPr>
              <p:spPr bwMode="auto">
                <a:xfrm>
                  <a:off x="1168" y="39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2" name="Rectangle 354"/>
                <p:cNvSpPr>
                  <a:spLocks noChangeArrowheads="1"/>
                </p:cNvSpPr>
                <p:nvPr/>
              </p:nvSpPr>
              <p:spPr bwMode="auto">
                <a:xfrm>
                  <a:off x="1168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3" name="Rectangle 355"/>
                <p:cNvSpPr>
                  <a:spLocks noChangeArrowheads="1"/>
                </p:cNvSpPr>
                <p:nvPr/>
              </p:nvSpPr>
              <p:spPr bwMode="auto">
                <a:xfrm>
                  <a:off x="1168" y="39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4" name="Rectangle 356"/>
                <p:cNvSpPr>
                  <a:spLocks noChangeArrowheads="1"/>
                </p:cNvSpPr>
                <p:nvPr/>
              </p:nvSpPr>
              <p:spPr bwMode="auto">
                <a:xfrm>
                  <a:off x="1192" y="39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5" name="Rectangle 357"/>
                <p:cNvSpPr>
                  <a:spLocks noChangeArrowheads="1"/>
                </p:cNvSpPr>
                <p:nvPr/>
              </p:nvSpPr>
              <p:spPr bwMode="auto">
                <a:xfrm>
                  <a:off x="1192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6" name="Rectangle 358"/>
                <p:cNvSpPr>
                  <a:spLocks noChangeArrowheads="1"/>
                </p:cNvSpPr>
                <p:nvPr/>
              </p:nvSpPr>
              <p:spPr bwMode="auto">
                <a:xfrm>
                  <a:off x="1192" y="39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7" name="Rectangle 359"/>
                <p:cNvSpPr>
                  <a:spLocks noChangeArrowheads="1"/>
                </p:cNvSpPr>
                <p:nvPr/>
              </p:nvSpPr>
              <p:spPr bwMode="auto">
                <a:xfrm>
                  <a:off x="1216" y="395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8" name="Rectangle 360"/>
                <p:cNvSpPr>
                  <a:spLocks noChangeArrowheads="1"/>
                </p:cNvSpPr>
                <p:nvPr/>
              </p:nvSpPr>
              <p:spPr bwMode="auto">
                <a:xfrm>
                  <a:off x="1216" y="390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9" name="Rectangle 361"/>
                <p:cNvSpPr>
                  <a:spLocks noChangeArrowheads="1"/>
                </p:cNvSpPr>
                <p:nvPr/>
              </p:nvSpPr>
              <p:spPr bwMode="auto">
                <a:xfrm>
                  <a:off x="1216" y="3905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0" name="Rectangle 362"/>
                <p:cNvSpPr>
                  <a:spLocks noChangeArrowheads="1"/>
                </p:cNvSpPr>
                <p:nvPr/>
              </p:nvSpPr>
              <p:spPr bwMode="auto">
                <a:xfrm>
                  <a:off x="1232" y="3961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1" name="Rectangle 363"/>
                <p:cNvSpPr>
                  <a:spLocks noChangeArrowheads="1"/>
                </p:cNvSpPr>
                <p:nvPr/>
              </p:nvSpPr>
              <p:spPr bwMode="auto">
                <a:xfrm>
                  <a:off x="1232" y="3913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2" name="Rectangle 364"/>
                <p:cNvSpPr>
                  <a:spLocks noChangeArrowheads="1"/>
                </p:cNvSpPr>
                <p:nvPr/>
              </p:nvSpPr>
              <p:spPr bwMode="auto">
                <a:xfrm>
                  <a:off x="1232" y="3913"/>
                  <a:ext cx="7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3" name="Rectangle 365"/>
                <p:cNvSpPr>
                  <a:spLocks noChangeArrowheads="1"/>
                </p:cNvSpPr>
                <p:nvPr/>
              </p:nvSpPr>
              <p:spPr bwMode="auto">
                <a:xfrm>
                  <a:off x="1255" y="396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4" name="Rectangle 366"/>
                <p:cNvSpPr>
                  <a:spLocks noChangeArrowheads="1"/>
                </p:cNvSpPr>
                <p:nvPr/>
              </p:nvSpPr>
              <p:spPr bwMode="auto">
                <a:xfrm>
                  <a:off x="1255" y="391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5" name="Rectangle 367"/>
                <p:cNvSpPr>
                  <a:spLocks noChangeArrowheads="1"/>
                </p:cNvSpPr>
                <p:nvPr/>
              </p:nvSpPr>
              <p:spPr bwMode="auto">
                <a:xfrm>
                  <a:off x="1255" y="391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6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79" y="396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7" name="Rectangle 369"/>
                <p:cNvSpPr>
                  <a:spLocks noChangeArrowheads="1"/>
                </p:cNvSpPr>
                <p:nvPr/>
              </p:nvSpPr>
              <p:spPr bwMode="auto">
                <a:xfrm>
                  <a:off x="1279" y="391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8" name="Rectangle 370"/>
                <p:cNvSpPr>
                  <a:spLocks noChangeArrowheads="1"/>
                </p:cNvSpPr>
                <p:nvPr/>
              </p:nvSpPr>
              <p:spPr bwMode="auto">
                <a:xfrm>
                  <a:off x="1279" y="391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9" name="Rectangle 371"/>
                <p:cNvSpPr>
                  <a:spLocks noChangeArrowheads="1"/>
                </p:cNvSpPr>
                <p:nvPr/>
              </p:nvSpPr>
              <p:spPr bwMode="auto">
                <a:xfrm>
                  <a:off x="1295" y="396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0" name="Rectangle 372"/>
                <p:cNvSpPr>
                  <a:spLocks noChangeArrowheads="1"/>
                </p:cNvSpPr>
                <p:nvPr/>
              </p:nvSpPr>
              <p:spPr bwMode="auto">
                <a:xfrm>
                  <a:off x="1295" y="391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1" name="Rectangle 373"/>
                <p:cNvSpPr>
                  <a:spLocks noChangeArrowheads="1"/>
                </p:cNvSpPr>
                <p:nvPr/>
              </p:nvSpPr>
              <p:spPr bwMode="auto">
                <a:xfrm>
                  <a:off x="1295" y="391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2" name="Rectangle 374"/>
                <p:cNvSpPr>
                  <a:spLocks noChangeArrowheads="1"/>
                </p:cNvSpPr>
                <p:nvPr/>
              </p:nvSpPr>
              <p:spPr bwMode="auto">
                <a:xfrm>
                  <a:off x="1319" y="396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3" name="Rectangle 375"/>
                <p:cNvSpPr>
                  <a:spLocks noChangeArrowheads="1"/>
                </p:cNvSpPr>
                <p:nvPr/>
              </p:nvSpPr>
              <p:spPr bwMode="auto">
                <a:xfrm>
                  <a:off x="1319" y="391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4" name="Rectangle 376"/>
                <p:cNvSpPr>
                  <a:spLocks noChangeArrowheads="1"/>
                </p:cNvSpPr>
                <p:nvPr/>
              </p:nvSpPr>
              <p:spPr bwMode="auto">
                <a:xfrm>
                  <a:off x="1319" y="391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5" name="Rectangle 377"/>
                <p:cNvSpPr>
                  <a:spLocks noChangeArrowheads="1"/>
                </p:cNvSpPr>
                <p:nvPr/>
              </p:nvSpPr>
              <p:spPr bwMode="auto">
                <a:xfrm>
                  <a:off x="1343" y="396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6" name="Rectangle 378"/>
                <p:cNvSpPr>
                  <a:spLocks noChangeArrowheads="1"/>
                </p:cNvSpPr>
                <p:nvPr/>
              </p:nvSpPr>
              <p:spPr bwMode="auto">
                <a:xfrm>
                  <a:off x="1343" y="3913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7" name="Rectangle 379"/>
                <p:cNvSpPr>
                  <a:spLocks noChangeArrowheads="1"/>
                </p:cNvSpPr>
                <p:nvPr/>
              </p:nvSpPr>
              <p:spPr bwMode="auto">
                <a:xfrm>
                  <a:off x="1343" y="3913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8" name="Rectangle 380"/>
                <p:cNvSpPr>
                  <a:spLocks noChangeArrowheads="1"/>
                </p:cNvSpPr>
                <p:nvPr/>
              </p:nvSpPr>
              <p:spPr bwMode="auto">
                <a:xfrm>
                  <a:off x="1359" y="396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59" name="Rectangle 381"/>
                <p:cNvSpPr>
                  <a:spLocks noChangeArrowheads="1"/>
                </p:cNvSpPr>
                <p:nvPr/>
              </p:nvSpPr>
              <p:spPr bwMode="auto">
                <a:xfrm>
                  <a:off x="1359" y="392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0" name="Rectangle 382"/>
                <p:cNvSpPr>
                  <a:spLocks noChangeArrowheads="1"/>
                </p:cNvSpPr>
                <p:nvPr/>
              </p:nvSpPr>
              <p:spPr bwMode="auto">
                <a:xfrm>
                  <a:off x="1359" y="392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1" name="Rectangle 383"/>
                <p:cNvSpPr>
                  <a:spLocks noChangeArrowheads="1"/>
                </p:cNvSpPr>
                <p:nvPr/>
              </p:nvSpPr>
              <p:spPr bwMode="auto">
                <a:xfrm>
                  <a:off x="1383" y="396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2" name="Rectangle 384"/>
                <p:cNvSpPr>
                  <a:spLocks noChangeArrowheads="1"/>
                </p:cNvSpPr>
                <p:nvPr/>
              </p:nvSpPr>
              <p:spPr bwMode="auto">
                <a:xfrm>
                  <a:off x="1383" y="392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3" name="Rectangle 385"/>
                <p:cNvSpPr>
                  <a:spLocks noChangeArrowheads="1"/>
                </p:cNvSpPr>
                <p:nvPr/>
              </p:nvSpPr>
              <p:spPr bwMode="auto">
                <a:xfrm>
                  <a:off x="1383" y="392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4" name="Rectangle 386"/>
                <p:cNvSpPr>
                  <a:spLocks noChangeArrowheads="1"/>
                </p:cNvSpPr>
                <p:nvPr/>
              </p:nvSpPr>
              <p:spPr bwMode="auto">
                <a:xfrm>
                  <a:off x="1407" y="396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5" name="Rectangle 387"/>
                <p:cNvSpPr>
                  <a:spLocks noChangeArrowheads="1"/>
                </p:cNvSpPr>
                <p:nvPr/>
              </p:nvSpPr>
              <p:spPr bwMode="auto">
                <a:xfrm>
                  <a:off x="1407" y="392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6" name="Rectangle 388"/>
                <p:cNvSpPr>
                  <a:spLocks noChangeArrowheads="1"/>
                </p:cNvSpPr>
                <p:nvPr/>
              </p:nvSpPr>
              <p:spPr bwMode="auto">
                <a:xfrm>
                  <a:off x="1407" y="392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7" name="Rectangle 389"/>
                <p:cNvSpPr>
                  <a:spLocks noChangeArrowheads="1"/>
                </p:cNvSpPr>
                <p:nvPr/>
              </p:nvSpPr>
              <p:spPr bwMode="auto">
                <a:xfrm>
                  <a:off x="1431" y="396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8" name="Rectangle 390"/>
                <p:cNvSpPr>
                  <a:spLocks noChangeArrowheads="1"/>
                </p:cNvSpPr>
                <p:nvPr/>
              </p:nvSpPr>
              <p:spPr bwMode="auto">
                <a:xfrm>
                  <a:off x="1431" y="392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69" name="Rectangle 391"/>
                <p:cNvSpPr>
                  <a:spLocks noChangeArrowheads="1"/>
                </p:cNvSpPr>
                <p:nvPr/>
              </p:nvSpPr>
              <p:spPr bwMode="auto">
                <a:xfrm>
                  <a:off x="1431" y="392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0" name="Rectangle 392"/>
                <p:cNvSpPr>
                  <a:spLocks noChangeArrowheads="1"/>
                </p:cNvSpPr>
                <p:nvPr/>
              </p:nvSpPr>
              <p:spPr bwMode="auto">
                <a:xfrm>
                  <a:off x="1447" y="396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1" name="Rectangle 393"/>
                <p:cNvSpPr>
                  <a:spLocks noChangeArrowheads="1"/>
                </p:cNvSpPr>
                <p:nvPr/>
              </p:nvSpPr>
              <p:spPr bwMode="auto">
                <a:xfrm>
                  <a:off x="1447" y="392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2" name="Rectangle 394"/>
                <p:cNvSpPr>
                  <a:spLocks noChangeArrowheads="1"/>
                </p:cNvSpPr>
                <p:nvPr/>
              </p:nvSpPr>
              <p:spPr bwMode="auto">
                <a:xfrm>
                  <a:off x="1447" y="392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3" name="Rectangle 395"/>
                <p:cNvSpPr>
                  <a:spLocks noChangeArrowheads="1"/>
                </p:cNvSpPr>
                <p:nvPr/>
              </p:nvSpPr>
              <p:spPr bwMode="auto">
                <a:xfrm>
                  <a:off x="1471" y="396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4" name="Rectangle 396"/>
                <p:cNvSpPr>
                  <a:spLocks noChangeArrowheads="1"/>
                </p:cNvSpPr>
                <p:nvPr/>
              </p:nvSpPr>
              <p:spPr bwMode="auto">
                <a:xfrm>
                  <a:off x="1471" y="392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5" name="Rectangle 397"/>
                <p:cNvSpPr>
                  <a:spLocks noChangeArrowheads="1"/>
                </p:cNvSpPr>
                <p:nvPr/>
              </p:nvSpPr>
              <p:spPr bwMode="auto">
                <a:xfrm>
                  <a:off x="1471" y="3921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6" name="Rectangle 398"/>
                <p:cNvSpPr>
                  <a:spLocks noChangeArrowheads="1"/>
                </p:cNvSpPr>
                <p:nvPr/>
              </p:nvSpPr>
              <p:spPr bwMode="auto">
                <a:xfrm>
                  <a:off x="1495" y="397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7" name="Rectangle 399"/>
                <p:cNvSpPr>
                  <a:spLocks noChangeArrowheads="1"/>
                </p:cNvSpPr>
                <p:nvPr/>
              </p:nvSpPr>
              <p:spPr bwMode="auto">
                <a:xfrm>
                  <a:off x="1495" y="3921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8" name="Rectangle 400"/>
                <p:cNvSpPr>
                  <a:spLocks noChangeArrowheads="1"/>
                </p:cNvSpPr>
                <p:nvPr/>
              </p:nvSpPr>
              <p:spPr bwMode="auto">
                <a:xfrm>
                  <a:off x="1495" y="3921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79" name="Rectangle 401"/>
                <p:cNvSpPr>
                  <a:spLocks noChangeArrowheads="1"/>
                </p:cNvSpPr>
                <p:nvPr/>
              </p:nvSpPr>
              <p:spPr bwMode="auto">
                <a:xfrm>
                  <a:off x="1511" y="397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0" name="Rectangle 402"/>
                <p:cNvSpPr>
                  <a:spLocks noChangeArrowheads="1"/>
                </p:cNvSpPr>
                <p:nvPr/>
              </p:nvSpPr>
              <p:spPr bwMode="auto">
                <a:xfrm>
                  <a:off x="1511" y="392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1" name="Rectangle 403"/>
                <p:cNvSpPr>
                  <a:spLocks noChangeArrowheads="1"/>
                </p:cNvSpPr>
                <p:nvPr/>
              </p:nvSpPr>
              <p:spPr bwMode="auto">
                <a:xfrm>
                  <a:off x="1511" y="392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2" name="Rectangle 404"/>
                <p:cNvSpPr>
                  <a:spLocks noChangeArrowheads="1"/>
                </p:cNvSpPr>
                <p:nvPr/>
              </p:nvSpPr>
              <p:spPr bwMode="auto">
                <a:xfrm>
                  <a:off x="1535" y="397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3" name="Rectangle 405"/>
                <p:cNvSpPr>
                  <a:spLocks noChangeArrowheads="1"/>
                </p:cNvSpPr>
                <p:nvPr/>
              </p:nvSpPr>
              <p:spPr bwMode="auto">
                <a:xfrm>
                  <a:off x="1535" y="392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4" name="Rectangle 406"/>
                <p:cNvSpPr>
                  <a:spLocks noChangeArrowheads="1"/>
                </p:cNvSpPr>
                <p:nvPr/>
              </p:nvSpPr>
              <p:spPr bwMode="auto">
                <a:xfrm>
                  <a:off x="1535" y="392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5" name="Rectangle 407"/>
                <p:cNvSpPr>
                  <a:spLocks noChangeArrowheads="1"/>
                </p:cNvSpPr>
                <p:nvPr/>
              </p:nvSpPr>
              <p:spPr bwMode="auto">
                <a:xfrm>
                  <a:off x="1559" y="397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6" name="Rectangle 408"/>
                <p:cNvSpPr>
                  <a:spLocks noChangeArrowheads="1"/>
                </p:cNvSpPr>
                <p:nvPr/>
              </p:nvSpPr>
              <p:spPr bwMode="auto">
                <a:xfrm>
                  <a:off x="1559" y="392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7" name="Rectangle 409"/>
                <p:cNvSpPr>
                  <a:spLocks noChangeArrowheads="1"/>
                </p:cNvSpPr>
                <p:nvPr/>
              </p:nvSpPr>
              <p:spPr bwMode="auto">
                <a:xfrm>
                  <a:off x="1559" y="392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8" name="Rectangle 410"/>
                <p:cNvSpPr>
                  <a:spLocks noChangeArrowheads="1"/>
                </p:cNvSpPr>
                <p:nvPr/>
              </p:nvSpPr>
              <p:spPr bwMode="auto">
                <a:xfrm>
                  <a:off x="1575" y="397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9" name="Rectangle 411"/>
                <p:cNvSpPr>
                  <a:spLocks noChangeArrowheads="1"/>
                </p:cNvSpPr>
                <p:nvPr/>
              </p:nvSpPr>
              <p:spPr bwMode="auto">
                <a:xfrm>
                  <a:off x="1575" y="392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0" name="Rectangle 412"/>
                <p:cNvSpPr>
                  <a:spLocks noChangeArrowheads="1"/>
                </p:cNvSpPr>
                <p:nvPr/>
              </p:nvSpPr>
              <p:spPr bwMode="auto">
                <a:xfrm>
                  <a:off x="1575" y="3929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1" name="Rectangle 413"/>
                <p:cNvSpPr>
                  <a:spLocks noChangeArrowheads="1"/>
                </p:cNvSpPr>
                <p:nvPr/>
              </p:nvSpPr>
              <p:spPr bwMode="auto">
                <a:xfrm>
                  <a:off x="1599" y="3977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2" name="Rectangle 414"/>
                <p:cNvSpPr>
                  <a:spLocks noChangeArrowheads="1"/>
                </p:cNvSpPr>
                <p:nvPr/>
              </p:nvSpPr>
              <p:spPr bwMode="auto">
                <a:xfrm>
                  <a:off x="1599" y="3929"/>
                  <a:ext cx="7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3" name="Rectangle 415"/>
                <p:cNvSpPr>
                  <a:spLocks noChangeArrowheads="1"/>
                </p:cNvSpPr>
                <p:nvPr/>
              </p:nvSpPr>
              <p:spPr bwMode="auto">
                <a:xfrm>
                  <a:off x="1599" y="3929"/>
                  <a:ext cx="7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4" name="Rectangle 416"/>
                <p:cNvSpPr>
                  <a:spLocks noChangeArrowheads="1"/>
                </p:cNvSpPr>
                <p:nvPr/>
              </p:nvSpPr>
              <p:spPr bwMode="auto">
                <a:xfrm>
                  <a:off x="1622" y="398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5" name="Rectangle 417"/>
                <p:cNvSpPr>
                  <a:spLocks noChangeArrowheads="1"/>
                </p:cNvSpPr>
                <p:nvPr/>
              </p:nvSpPr>
              <p:spPr bwMode="auto">
                <a:xfrm>
                  <a:off x="1622" y="3929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6" name="Rectangle 418"/>
                <p:cNvSpPr>
                  <a:spLocks noChangeArrowheads="1"/>
                </p:cNvSpPr>
                <p:nvPr/>
              </p:nvSpPr>
              <p:spPr bwMode="auto">
                <a:xfrm>
                  <a:off x="1622" y="3929"/>
                  <a:ext cx="8" cy="5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7" name="Rectangle 419"/>
                <p:cNvSpPr>
                  <a:spLocks noChangeArrowheads="1"/>
                </p:cNvSpPr>
                <p:nvPr/>
              </p:nvSpPr>
              <p:spPr bwMode="auto">
                <a:xfrm>
                  <a:off x="1646" y="3985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8" name="Rectangle 420"/>
                <p:cNvSpPr>
                  <a:spLocks noChangeArrowheads="1"/>
                </p:cNvSpPr>
                <p:nvPr/>
              </p:nvSpPr>
              <p:spPr bwMode="auto">
                <a:xfrm>
                  <a:off x="1646" y="3937"/>
                  <a:ext cx="8" cy="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99" name="Rectangle 421"/>
                <p:cNvSpPr>
                  <a:spLocks noChangeArrowheads="1"/>
                </p:cNvSpPr>
                <p:nvPr/>
              </p:nvSpPr>
              <p:spPr bwMode="auto">
                <a:xfrm>
                  <a:off x="1646" y="3937"/>
                  <a:ext cx="8" cy="48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1" name="Rectangle 422"/>
              <p:cNvSpPr>
                <a:spLocks noChangeArrowheads="1"/>
              </p:cNvSpPr>
              <p:nvPr/>
            </p:nvSpPr>
            <p:spPr bwMode="auto">
              <a:xfrm>
                <a:off x="1662" y="3985"/>
                <a:ext cx="8" cy="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2" name="Rectangle 423"/>
              <p:cNvSpPr>
                <a:spLocks noChangeArrowheads="1"/>
              </p:cNvSpPr>
              <p:nvPr/>
            </p:nvSpPr>
            <p:spPr bwMode="auto">
              <a:xfrm>
                <a:off x="1662" y="3937"/>
                <a:ext cx="8" cy="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3" name="Rectangle 424"/>
              <p:cNvSpPr>
                <a:spLocks noChangeArrowheads="1"/>
              </p:cNvSpPr>
              <p:nvPr/>
            </p:nvSpPr>
            <p:spPr bwMode="auto">
              <a:xfrm>
                <a:off x="1662" y="3937"/>
                <a:ext cx="8" cy="4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4" name="Rectangle 425"/>
              <p:cNvSpPr>
                <a:spLocks noChangeArrowheads="1"/>
              </p:cNvSpPr>
              <p:nvPr/>
            </p:nvSpPr>
            <p:spPr bwMode="auto">
              <a:xfrm>
                <a:off x="1686" y="3985"/>
                <a:ext cx="8" cy="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5" name="Rectangle 426"/>
              <p:cNvSpPr>
                <a:spLocks noChangeArrowheads="1"/>
              </p:cNvSpPr>
              <p:nvPr/>
            </p:nvSpPr>
            <p:spPr bwMode="auto">
              <a:xfrm>
                <a:off x="1686" y="3937"/>
                <a:ext cx="8" cy="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6" name="Rectangle 427"/>
              <p:cNvSpPr>
                <a:spLocks noChangeArrowheads="1"/>
              </p:cNvSpPr>
              <p:nvPr/>
            </p:nvSpPr>
            <p:spPr bwMode="auto">
              <a:xfrm>
                <a:off x="1686" y="3937"/>
                <a:ext cx="8" cy="4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7" name="Rectangle 428"/>
              <p:cNvSpPr>
                <a:spLocks noChangeArrowheads="1"/>
              </p:cNvSpPr>
              <p:nvPr/>
            </p:nvSpPr>
            <p:spPr bwMode="auto">
              <a:xfrm>
                <a:off x="1710" y="3985"/>
                <a:ext cx="8" cy="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8" name="Rectangle 429"/>
              <p:cNvSpPr>
                <a:spLocks noChangeArrowheads="1"/>
              </p:cNvSpPr>
              <p:nvPr/>
            </p:nvSpPr>
            <p:spPr bwMode="auto">
              <a:xfrm>
                <a:off x="1710" y="3937"/>
                <a:ext cx="8" cy="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9" name="Rectangle 430"/>
              <p:cNvSpPr>
                <a:spLocks noChangeArrowheads="1"/>
              </p:cNvSpPr>
              <p:nvPr/>
            </p:nvSpPr>
            <p:spPr bwMode="auto">
              <a:xfrm>
                <a:off x="1710" y="3937"/>
                <a:ext cx="8" cy="4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0" name="Freeform 431"/>
              <p:cNvSpPr>
                <a:spLocks/>
              </p:cNvSpPr>
              <p:nvPr/>
            </p:nvSpPr>
            <p:spPr bwMode="auto">
              <a:xfrm>
                <a:off x="1591" y="2496"/>
                <a:ext cx="63" cy="40"/>
              </a:xfrm>
              <a:custGeom>
                <a:avLst/>
                <a:gdLst>
                  <a:gd name="T0" fmla="*/ 0 w 63"/>
                  <a:gd name="T1" fmla="*/ 40 h 40"/>
                  <a:gd name="T2" fmla="*/ 8 w 63"/>
                  <a:gd name="T3" fmla="*/ 0 h 40"/>
                  <a:gd name="T4" fmla="*/ 63 w 63"/>
                  <a:gd name="T5" fmla="*/ 0 h 40"/>
                  <a:gd name="T6" fmla="*/ 47 w 63"/>
                  <a:gd name="T7" fmla="*/ 40 h 40"/>
                  <a:gd name="T8" fmla="*/ 0 w 63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40">
                    <a:moveTo>
                      <a:pt x="0" y="40"/>
                    </a:moveTo>
                    <a:lnTo>
                      <a:pt x="8" y="0"/>
                    </a:lnTo>
                    <a:lnTo>
                      <a:pt x="63" y="0"/>
                    </a:lnTo>
                    <a:lnTo>
                      <a:pt x="47" y="40"/>
                    </a:lnTo>
                    <a:lnTo>
                      <a:pt x="0" y="4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1" name="Freeform 432"/>
              <p:cNvSpPr>
                <a:spLocks/>
              </p:cNvSpPr>
              <p:nvPr/>
            </p:nvSpPr>
            <p:spPr bwMode="auto">
              <a:xfrm>
                <a:off x="1591" y="2496"/>
                <a:ext cx="71" cy="48"/>
              </a:xfrm>
              <a:custGeom>
                <a:avLst/>
                <a:gdLst>
                  <a:gd name="T0" fmla="*/ 0 w 71"/>
                  <a:gd name="T1" fmla="*/ 40 h 48"/>
                  <a:gd name="T2" fmla="*/ 8 w 71"/>
                  <a:gd name="T3" fmla="*/ 0 h 48"/>
                  <a:gd name="T4" fmla="*/ 8 w 71"/>
                  <a:gd name="T5" fmla="*/ 0 h 48"/>
                  <a:gd name="T6" fmla="*/ 8 w 71"/>
                  <a:gd name="T7" fmla="*/ 0 h 48"/>
                  <a:gd name="T8" fmla="*/ 63 w 71"/>
                  <a:gd name="T9" fmla="*/ 0 h 48"/>
                  <a:gd name="T10" fmla="*/ 71 w 71"/>
                  <a:gd name="T11" fmla="*/ 0 h 48"/>
                  <a:gd name="T12" fmla="*/ 71 w 71"/>
                  <a:gd name="T13" fmla="*/ 0 h 48"/>
                  <a:gd name="T14" fmla="*/ 55 w 71"/>
                  <a:gd name="T15" fmla="*/ 40 h 48"/>
                  <a:gd name="T16" fmla="*/ 55 w 71"/>
                  <a:gd name="T17" fmla="*/ 48 h 48"/>
                  <a:gd name="T18" fmla="*/ 47 w 71"/>
                  <a:gd name="T19" fmla="*/ 48 h 48"/>
                  <a:gd name="T20" fmla="*/ 47 w 71"/>
                  <a:gd name="T21" fmla="*/ 40 h 48"/>
                  <a:gd name="T22" fmla="*/ 63 w 71"/>
                  <a:gd name="T23" fmla="*/ 0 h 48"/>
                  <a:gd name="T24" fmla="*/ 71 w 71"/>
                  <a:gd name="T25" fmla="*/ 0 h 48"/>
                  <a:gd name="T26" fmla="*/ 63 w 71"/>
                  <a:gd name="T27" fmla="*/ 8 h 48"/>
                  <a:gd name="T28" fmla="*/ 8 w 71"/>
                  <a:gd name="T29" fmla="*/ 8 h 48"/>
                  <a:gd name="T30" fmla="*/ 8 w 71"/>
                  <a:gd name="T31" fmla="*/ 0 h 48"/>
                  <a:gd name="T32" fmla="*/ 15 w 71"/>
                  <a:gd name="T33" fmla="*/ 0 h 48"/>
                  <a:gd name="T34" fmla="*/ 8 w 71"/>
                  <a:gd name="T35" fmla="*/ 40 h 48"/>
                  <a:gd name="T36" fmla="*/ 0 w 71"/>
                  <a:gd name="T37" fmla="*/ 40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1" h="48">
                    <a:moveTo>
                      <a:pt x="0" y="40"/>
                    </a:moveTo>
                    <a:lnTo>
                      <a:pt x="8" y="0"/>
                    </a:lnTo>
                    <a:lnTo>
                      <a:pt x="63" y="0"/>
                    </a:lnTo>
                    <a:lnTo>
                      <a:pt x="71" y="0"/>
                    </a:lnTo>
                    <a:lnTo>
                      <a:pt x="55" y="40"/>
                    </a:lnTo>
                    <a:lnTo>
                      <a:pt x="55" y="48"/>
                    </a:lnTo>
                    <a:lnTo>
                      <a:pt x="47" y="48"/>
                    </a:lnTo>
                    <a:lnTo>
                      <a:pt x="47" y="40"/>
                    </a:lnTo>
                    <a:lnTo>
                      <a:pt x="63" y="0"/>
                    </a:lnTo>
                    <a:lnTo>
                      <a:pt x="71" y="0"/>
                    </a:lnTo>
                    <a:lnTo>
                      <a:pt x="63" y="8"/>
                    </a:lnTo>
                    <a:lnTo>
                      <a:pt x="8" y="8"/>
                    </a:lnTo>
                    <a:lnTo>
                      <a:pt x="8" y="0"/>
                    </a:lnTo>
                    <a:lnTo>
                      <a:pt x="15" y="0"/>
                    </a:lnTo>
                    <a:lnTo>
                      <a:pt x="8" y="40"/>
                    </a:lnTo>
                    <a:lnTo>
                      <a:pt x="0" y="4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2" name="Freeform 433"/>
              <p:cNvSpPr>
                <a:spLocks/>
              </p:cNvSpPr>
              <p:nvPr/>
            </p:nvSpPr>
            <p:spPr bwMode="auto">
              <a:xfrm>
                <a:off x="1591" y="2536"/>
                <a:ext cx="47" cy="8"/>
              </a:xfrm>
              <a:custGeom>
                <a:avLst/>
                <a:gdLst>
                  <a:gd name="T0" fmla="*/ 47 w 47"/>
                  <a:gd name="T1" fmla="*/ 8 h 8"/>
                  <a:gd name="T2" fmla="*/ 0 w 47"/>
                  <a:gd name="T3" fmla="*/ 8 h 8"/>
                  <a:gd name="T4" fmla="*/ 0 w 47"/>
                  <a:gd name="T5" fmla="*/ 8 h 8"/>
                  <a:gd name="T6" fmla="*/ 0 w 47"/>
                  <a:gd name="T7" fmla="*/ 0 h 8"/>
                  <a:gd name="T8" fmla="*/ 0 w 47"/>
                  <a:gd name="T9" fmla="*/ 0 h 8"/>
                  <a:gd name="T10" fmla="*/ 47 w 47"/>
                  <a:gd name="T11" fmla="*/ 0 h 8"/>
                  <a:gd name="T12" fmla="*/ 47 w 47"/>
                  <a:gd name="T13" fmla="*/ 8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8">
                    <a:moveTo>
                      <a:pt x="47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" name="Freeform 434"/>
              <p:cNvSpPr>
                <a:spLocks/>
              </p:cNvSpPr>
              <p:nvPr/>
            </p:nvSpPr>
            <p:spPr bwMode="auto">
              <a:xfrm>
                <a:off x="1599" y="2504"/>
                <a:ext cx="47" cy="32"/>
              </a:xfrm>
              <a:custGeom>
                <a:avLst/>
                <a:gdLst>
                  <a:gd name="T0" fmla="*/ 39 w 47"/>
                  <a:gd name="T1" fmla="*/ 32 h 32"/>
                  <a:gd name="T2" fmla="*/ 47 w 47"/>
                  <a:gd name="T3" fmla="*/ 0 h 32"/>
                  <a:gd name="T4" fmla="*/ 7 w 47"/>
                  <a:gd name="T5" fmla="*/ 0 h 32"/>
                  <a:gd name="T6" fmla="*/ 0 w 47"/>
                  <a:gd name="T7" fmla="*/ 32 h 32"/>
                  <a:gd name="T8" fmla="*/ 39 w 47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32">
                    <a:moveTo>
                      <a:pt x="39" y="32"/>
                    </a:moveTo>
                    <a:lnTo>
                      <a:pt x="47" y="0"/>
                    </a:lnTo>
                    <a:lnTo>
                      <a:pt x="7" y="0"/>
                    </a:lnTo>
                    <a:lnTo>
                      <a:pt x="0" y="32"/>
                    </a:lnTo>
                    <a:lnTo>
                      <a:pt x="39" y="3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4" name="Freeform 435"/>
              <p:cNvSpPr>
                <a:spLocks/>
              </p:cNvSpPr>
              <p:nvPr/>
            </p:nvSpPr>
            <p:spPr bwMode="auto">
              <a:xfrm>
                <a:off x="1599" y="2504"/>
                <a:ext cx="55" cy="40"/>
              </a:xfrm>
              <a:custGeom>
                <a:avLst/>
                <a:gdLst>
                  <a:gd name="T0" fmla="*/ 39 w 55"/>
                  <a:gd name="T1" fmla="*/ 32 h 40"/>
                  <a:gd name="T2" fmla="*/ 47 w 55"/>
                  <a:gd name="T3" fmla="*/ 0 h 40"/>
                  <a:gd name="T4" fmla="*/ 47 w 55"/>
                  <a:gd name="T5" fmla="*/ 0 h 40"/>
                  <a:gd name="T6" fmla="*/ 47 w 55"/>
                  <a:gd name="T7" fmla="*/ 8 h 40"/>
                  <a:gd name="T8" fmla="*/ 7 w 55"/>
                  <a:gd name="T9" fmla="*/ 8 h 40"/>
                  <a:gd name="T10" fmla="*/ 7 w 55"/>
                  <a:gd name="T11" fmla="*/ 0 h 40"/>
                  <a:gd name="T12" fmla="*/ 15 w 55"/>
                  <a:gd name="T13" fmla="*/ 0 h 40"/>
                  <a:gd name="T14" fmla="*/ 7 w 55"/>
                  <a:gd name="T15" fmla="*/ 32 h 40"/>
                  <a:gd name="T16" fmla="*/ 0 w 55"/>
                  <a:gd name="T17" fmla="*/ 40 h 40"/>
                  <a:gd name="T18" fmla="*/ 0 w 55"/>
                  <a:gd name="T19" fmla="*/ 40 h 40"/>
                  <a:gd name="T20" fmla="*/ 0 w 55"/>
                  <a:gd name="T21" fmla="*/ 32 h 40"/>
                  <a:gd name="T22" fmla="*/ 7 w 55"/>
                  <a:gd name="T23" fmla="*/ 0 h 40"/>
                  <a:gd name="T24" fmla="*/ 7 w 55"/>
                  <a:gd name="T25" fmla="*/ 0 h 40"/>
                  <a:gd name="T26" fmla="*/ 7 w 55"/>
                  <a:gd name="T27" fmla="*/ 0 h 40"/>
                  <a:gd name="T28" fmla="*/ 47 w 55"/>
                  <a:gd name="T29" fmla="*/ 0 h 40"/>
                  <a:gd name="T30" fmla="*/ 55 w 55"/>
                  <a:gd name="T31" fmla="*/ 0 h 40"/>
                  <a:gd name="T32" fmla="*/ 55 w 55"/>
                  <a:gd name="T33" fmla="*/ 0 h 40"/>
                  <a:gd name="T34" fmla="*/ 47 w 55"/>
                  <a:gd name="T35" fmla="*/ 32 h 40"/>
                  <a:gd name="T36" fmla="*/ 39 w 55"/>
                  <a:gd name="T37" fmla="*/ 32 h 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5" h="40">
                    <a:moveTo>
                      <a:pt x="39" y="32"/>
                    </a:moveTo>
                    <a:lnTo>
                      <a:pt x="47" y="0"/>
                    </a:lnTo>
                    <a:lnTo>
                      <a:pt x="47" y="8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7" y="32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7" y="0"/>
                    </a:lnTo>
                    <a:lnTo>
                      <a:pt x="47" y="0"/>
                    </a:lnTo>
                    <a:lnTo>
                      <a:pt x="55" y="0"/>
                    </a:lnTo>
                    <a:lnTo>
                      <a:pt x="47" y="32"/>
                    </a:lnTo>
                    <a:lnTo>
                      <a:pt x="39" y="32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5" name="Freeform 436"/>
              <p:cNvSpPr>
                <a:spLocks/>
              </p:cNvSpPr>
              <p:nvPr/>
            </p:nvSpPr>
            <p:spPr bwMode="auto">
              <a:xfrm>
                <a:off x="1599" y="2536"/>
                <a:ext cx="47" cy="8"/>
              </a:xfrm>
              <a:custGeom>
                <a:avLst/>
                <a:gdLst>
                  <a:gd name="T0" fmla="*/ 0 w 47"/>
                  <a:gd name="T1" fmla="*/ 0 h 8"/>
                  <a:gd name="T2" fmla="*/ 39 w 47"/>
                  <a:gd name="T3" fmla="*/ 0 h 8"/>
                  <a:gd name="T4" fmla="*/ 47 w 47"/>
                  <a:gd name="T5" fmla="*/ 0 h 8"/>
                  <a:gd name="T6" fmla="*/ 47 w 47"/>
                  <a:gd name="T7" fmla="*/ 8 h 8"/>
                  <a:gd name="T8" fmla="*/ 39 w 47"/>
                  <a:gd name="T9" fmla="*/ 8 h 8"/>
                  <a:gd name="T10" fmla="*/ 0 w 47"/>
                  <a:gd name="T11" fmla="*/ 8 h 8"/>
                  <a:gd name="T12" fmla="*/ 0 w 47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8">
                    <a:moveTo>
                      <a:pt x="0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47" y="8"/>
                    </a:lnTo>
                    <a:lnTo>
                      <a:pt x="39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6" name="Rectangle 437"/>
              <p:cNvSpPr>
                <a:spLocks noChangeArrowheads="1"/>
              </p:cNvSpPr>
              <p:nvPr/>
            </p:nvSpPr>
            <p:spPr bwMode="auto">
              <a:xfrm>
                <a:off x="1606" y="2504"/>
                <a:ext cx="40" cy="16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7" name="Rectangle 438"/>
              <p:cNvSpPr>
                <a:spLocks noChangeArrowheads="1"/>
              </p:cNvSpPr>
              <p:nvPr/>
            </p:nvSpPr>
            <p:spPr bwMode="auto">
              <a:xfrm>
                <a:off x="1606" y="2504"/>
                <a:ext cx="48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8" name="Rectangle 439"/>
              <p:cNvSpPr>
                <a:spLocks noChangeArrowheads="1"/>
              </p:cNvSpPr>
              <p:nvPr/>
            </p:nvSpPr>
            <p:spPr bwMode="auto">
              <a:xfrm>
                <a:off x="1646" y="2504"/>
                <a:ext cx="8" cy="2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9" name="Rectangle 440"/>
              <p:cNvSpPr>
                <a:spLocks noChangeArrowheads="1"/>
              </p:cNvSpPr>
              <p:nvPr/>
            </p:nvSpPr>
            <p:spPr bwMode="auto">
              <a:xfrm>
                <a:off x="1606" y="2520"/>
                <a:ext cx="40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0" name="Rectangle 441"/>
              <p:cNvSpPr>
                <a:spLocks noChangeArrowheads="1"/>
              </p:cNvSpPr>
              <p:nvPr/>
            </p:nvSpPr>
            <p:spPr bwMode="auto">
              <a:xfrm>
                <a:off x="1606" y="2504"/>
                <a:ext cx="8" cy="1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1" name="Freeform 442"/>
              <p:cNvSpPr>
                <a:spLocks/>
              </p:cNvSpPr>
              <p:nvPr/>
            </p:nvSpPr>
            <p:spPr bwMode="auto">
              <a:xfrm>
                <a:off x="1551" y="2496"/>
                <a:ext cx="40" cy="8"/>
              </a:xfrm>
              <a:custGeom>
                <a:avLst/>
                <a:gdLst>
                  <a:gd name="T0" fmla="*/ 40 w 40"/>
                  <a:gd name="T1" fmla="*/ 0 h 8"/>
                  <a:gd name="T2" fmla="*/ 32 w 40"/>
                  <a:gd name="T3" fmla="*/ 8 h 8"/>
                  <a:gd name="T4" fmla="*/ 0 w 40"/>
                  <a:gd name="T5" fmla="*/ 8 h 8"/>
                  <a:gd name="T6" fmla="*/ 8 w 40"/>
                  <a:gd name="T7" fmla="*/ 0 h 8"/>
                  <a:gd name="T8" fmla="*/ 40 w 40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8">
                    <a:moveTo>
                      <a:pt x="40" y="0"/>
                    </a:moveTo>
                    <a:lnTo>
                      <a:pt x="32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40" y="0"/>
                    </a:lnTo>
                    <a:close/>
                  </a:path>
                </a:pathLst>
              </a:cu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2" name="Freeform 443"/>
              <p:cNvSpPr>
                <a:spLocks/>
              </p:cNvSpPr>
              <p:nvPr/>
            </p:nvSpPr>
            <p:spPr bwMode="auto">
              <a:xfrm>
                <a:off x="1543" y="2496"/>
                <a:ext cx="56" cy="16"/>
              </a:xfrm>
              <a:custGeom>
                <a:avLst/>
                <a:gdLst>
                  <a:gd name="T0" fmla="*/ 56 w 56"/>
                  <a:gd name="T1" fmla="*/ 8 h 16"/>
                  <a:gd name="T2" fmla="*/ 48 w 56"/>
                  <a:gd name="T3" fmla="*/ 16 h 16"/>
                  <a:gd name="T4" fmla="*/ 48 w 56"/>
                  <a:gd name="T5" fmla="*/ 16 h 16"/>
                  <a:gd name="T6" fmla="*/ 40 w 56"/>
                  <a:gd name="T7" fmla="*/ 16 h 16"/>
                  <a:gd name="T8" fmla="*/ 8 w 56"/>
                  <a:gd name="T9" fmla="*/ 16 h 16"/>
                  <a:gd name="T10" fmla="*/ 0 w 56"/>
                  <a:gd name="T11" fmla="*/ 16 h 16"/>
                  <a:gd name="T12" fmla="*/ 8 w 56"/>
                  <a:gd name="T13" fmla="*/ 8 h 16"/>
                  <a:gd name="T14" fmla="*/ 16 w 56"/>
                  <a:gd name="T15" fmla="*/ 0 h 16"/>
                  <a:gd name="T16" fmla="*/ 16 w 56"/>
                  <a:gd name="T17" fmla="*/ 0 h 16"/>
                  <a:gd name="T18" fmla="*/ 16 w 56"/>
                  <a:gd name="T19" fmla="*/ 0 h 16"/>
                  <a:gd name="T20" fmla="*/ 24 w 56"/>
                  <a:gd name="T21" fmla="*/ 8 h 16"/>
                  <a:gd name="T22" fmla="*/ 16 w 56"/>
                  <a:gd name="T23" fmla="*/ 16 h 16"/>
                  <a:gd name="T24" fmla="*/ 8 w 56"/>
                  <a:gd name="T25" fmla="*/ 8 h 16"/>
                  <a:gd name="T26" fmla="*/ 8 w 56"/>
                  <a:gd name="T27" fmla="*/ 8 h 16"/>
                  <a:gd name="T28" fmla="*/ 40 w 56"/>
                  <a:gd name="T29" fmla="*/ 8 h 16"/>
                  <a:gd name="T30" fmla="*/ 40 w 56"/>
                  <a:gd name="T31" fmla="*/ 16 h 16"/>
                  <a:gd name="T32" fmla="*/ 40 w 56"/>
                  <a:gd name="T33" fmla="*/ 8 h 16"/>
                  <a:gd name="T34" fmla="*/ 48 w 56"/>
                  <a:gd name="T35" fmla="*/ 0 h 16"/>
                  <a:gd name="T36" fmla="*/ 56 w 56"/>
                  <a:gd name="T37" fmla="*/ 8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6" h="16">
                    <a:moveTo>
                      <a:pt x="56" y="8"/>
                    </a:moveTo>
                    <a:lnTo>
                      <a:pt x="48" y="16"/>
                    </a:lnTo>
                    <a:lnTo>
                      <a:pt x="40" y="16"/>
                    </a:lnTo>
                    <a:lnTo>
                      <a:pt x="8" y="16"/>
                    </a:lnTo>
                    <a:lnTo>
                      <a:pt x="0" y="16"/>
                    </a:lnTo>
                    <a:lnTo>
                      <a:pt x="8" y="8"/>
                    </a:lnTo>
                    <a:lnTo>
                      <a:pt x="16" y="0"/>
                    </a:lnTo>
                    <a:lnTo>
                      <a:pt x="24" y="8"/>
                    </a:lnTo>
                    <a:lnTo>
                      <a:pt x="16" y="16"/>
                    </a:lnTo>
                    <a:lnTo>
                      <a:pt x="8" y="8"/>
                    </a:lnTo>
                    <a:lnTo>
                      <a:pt x="40" y="8"/>
                    </a:lnTo>
                    <a:lnTo>
                      <a:pt x="40" y="16"/>
                    </a:lnTo>
                    <a:lnTo>
                      <a:pt x="40" y="8"/>
                    </a:lnTo>
                    <a:lnTo>
                      <a:pt x="48" y="0"/>
                    </a:lnTo>
                    <a:lnTo>
                      <a:pt x="56" y="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3" name="Freeform 444"/>
              <p:cNvSpPr>
                <a:spLocks/>
              </p:cNvSpPr>
              <p:nvPr/>
            </p:nvSpPr>
            <p:spPr bwMode="auto">
              <a:xfrm>
                <a:off x="1559" y="2496"/>
                <a:ext cx="47" cy="8"/>
              </a:xfrm>
              <a:custGeom>
                <a:avLst/>
                <a:gdLst>
                  <a:gd name="T0" fmla="*/ 0 w 47"/>
                  <a:gd name="T1" fmla="*/ 0 h 8"/>
                  <a:gd name="T2" fmla="*/ 32 w 47"/>
                  <a:gd name="T3" fmla="*/ 0 h 8"/>
                  <a:gd name="T4" fmla="*/ 47 w 47"/>
                  <a:gd name="T5" fmla="*/ 0 h 8"/>
                  <a:gd name="T6" fmla="*/ 40 w 47"/>
                  <a:gd name="T7" fmla="*/ 8 h 8"/>
                  <a:gd name="T8" fmla="*/ 32 w 47"/>
                  <a:gd name="T9" fmla="*/ 8 h 8"/>
                  <a:gd name="T10" fmla="*/ 0 w 47"/>
                  <a:gd name="T11" fmla="*/ 8 h 8"/>
                  <a:gd name="T12" fmla="*/ 0 w 47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8">
                    <a:moveTo>
                      <a:pt x="0" y="0"/>
                    </a:moveTo>
                    <a:lnTo>
                      <a:pt x="32" y="0"/>
                    </a:lnTo>
                    <a:lnTo>
                      <a:pt x="47" y="0"/>
                    </a:lnTo>
                    <a:lnTo>
                      <a:pt x="40" y="8"/>
                    </a:lnTo>
                    <a:lnTo>
                      <a:pt x="32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4" name="Freeform 445"/>
              <p:cNvSpPr>
                <a:spLocks/>
              </p:cNvSpPr>
              <p:nvPr/>
            </p:nvSpPr>
            <p:spPr bwMode="auto">
              <a:xfrm>
                <a:off x="1176" y="2352"/>
                <a:ext cx="534" cy="56"/>
              </a:xfrm>
              <a:custGeom>
                <a:avLst/>
                <a:gdLst>
                  <a:gd name="T0" fmla="*/ 16 w 534"/>
                  <a:gd name="T1" fmla="*/ 0 h 56"/>
                  <a:gd name="T2" fmla="*/ 534 w 534"/>
                  <a:gd name="T3" fmla="*/ 0 h 56"/>
                  <a:gd name="T4" fmla="*/ 534 w 534"/>
                  <a:gd name="T5" fmla="*/ 56 h 56"/>
                  <a:gd name="T6" fmla="*/ 0 w 534"/>
                  <a:gd name="T7" fmla="*/ 48 h 56"/>
                  <a:gd name="T8" fmla="*/ 16 w 534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4" h="56">
                    <a:moveTo>
                      <a:pt x="16" y="0"/>
                    </a:moveTo>
                    <a:lnTo>
                      <a:pt x="534" y="0"/>
                    </a:lnTo>
                    <a:lnTo>
                      <a:pt x="534" y="56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5" name="Rectangle 446"/>
              <p:cNvSpPr>
                <a:spLocks noChangeArrowheads="1"/>
              </p:cNvSpPr>
              <p:nvPr/>
            </p:nvSpPr>
            <p:spPr bwMode="auto">
              <a:xfrm>
                <a:off x="1144" y="2352"/>
                <a:ext cx="574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6" name="Freeform 447"/>
              <p:cNvSpPr>
                <a:spLocks/>
              </p:cNvSpPr>
              <p:nvPr/>
            </p:nvSpPr>
            <p:spPr bwMode="auto">
              <a:xfrm>
                <a:off x="1144" y="2352"/>
                <a:ext cx="574" cy="1489"/>
              </a:xfrm>
              <a:custGeom>
                <a:avLst/>
                <a:gdLst>
                  <a:gd name="T0" fmla="*/ 574 w 574"/>
                  <a:gd name="T1" fmla="*/ 0 h 1489"/>
                  <a:gd name="T2" fmla="*/ 574 w 574"/>
                  <a:gd name="T3" fmla="*/ 1481 h 1489"/>
                  <a:gd name="T4" fmla="*/ 574 w 574"/>
                  <a:gd name="T5" fmla="*/ 1489 h 1489"/>
                  <a:gd name="T6" fmla="*/ 566 w 574"/>
                  <a:gd name="T7" fmla="*/ 1489 h 1489"/>
                  <a:gd name="T8" fmla="*/ 0 w 574"/>
                  <a:gd name="T9" fmla="*/ 1449 h 1489"/>
                  <a:gd name="T10" fmla="*/ 0 w 574"/>
                  <a:gd name="T11" fmla="*/ 1449 h 1489"/>
                  <a:gd name="T12" fmla="*/ 0 w 574"/>
                  <a:gd name="T13" fmla="*/ 1441 h 1489"/>
                  <a:gd name="T14" fmla="*/ 0 w 574"/>
                  <a:gd name="T15" fmla="*/ 1441 h 1489"/>
                  <a:gd name="T16" fmla="*/ 566 w 574"/>
                  <a:gd name="T17" fmla="*/ 1481 h 1489"/>
                  <a:gd name="T18" fmla="*/ 566 w 574"/>
                  <a:gd name="T19" fmla="*/ 1489 h 1489"/>
                  <a:gd name="T20" fmla="*/ 566 w 574"/>
                  <a:gd name="T21" fmla="*/ 1481 h 1489"/>
                  <a:gd name="T22" fmla="*/ 566 w 574"/>
                  <a:gd name="T23" fmla="*/ 0 h 1489"/>
                  <a:gd name="T24" fmla="*/ 574 w 574"/>
                  <a:gd name="T25" fmla="*/ 0 h 148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4" h="1489">
                    <a:moveTo>
                      <a:pt x="574" y="0"/>
                    </a:moveTo>
                    <a:lnTo>
                      <a:pt x="574" y="1481"/>
                    </a:lnTo>
                    <a:lnTo>
                      <a:pt x="574" y="1489"/>
                    </a:lnTo>
                    <a:lnTo>
                      <a:pt x="566" y="1489"/>
                    </a:lnTo>
                    <a:lnTo>
                      <a:pt x="0" y="1449"/>
                    </a:lnTo>
                    <a:lnTo>
                      <a:pt x="0" y="1441"/>
                    </a:lnTo>
                    <a:lnTo>
                      <a:pt x="566" y="1481"/>
                    </a:lnTo>
                    <a:lnTo>
                      <a:pt x="566" y="1489"/>
                    </a:lnTo>
                    <a:lnTo>
                      <a:pt x="566" y="1481"/>
                    </a:lnTo>
                    <a:lnTo>
                      <a:pt x="566" y="0"/>
                    </a:lnTo>
                    <a:lnTo>
                      <a:pt x="574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7" name="Rectangle 448"/>
              <p:cNvSpPr>
                <a:spLocks noChangeArrowheads="1"/>
              </p:cNvSpPr>
              <p:nvPr/>
            </p:nvSpPr>
            <p:spPr bwMode="auto">
              <a:xfrm>
                <a:off x="1144" y="2352"/>
                <a:ext cx="8" cy="144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8" name="Freeform 449"/>
              <p:cNvSpPr>
                <a:spLocks/>
              </p:cNvSpPr>
              <p:nvPr/>
            </p:nvSpPr>
            <p:spPr bwMode="auto">
              <a:xfrm>
                <a:off x="1184" y="2376"/>
                <a:ext cx="287" cy="144"/>
              </a:xfrm>
              <a:custGeom>
                <a:avLst/>
                <a:gdLst>
                  <a:gd name="T0" fmla="*/ 32 w 287"/>
                  <a:gd name="T1" fmla="*/ 0 h 144"/>
                  <a:gd name="T2" fmla="*/ 0 w 287"/>
                  <a:gd name="T3" fmla="*/ 144 h 144"/>
                  <a:gd name="T4" fmla="*/ 255 w 287"/>
                  <a:gd name="T5" fmla="*/ 144 h 144"/>
                  <a:gd name="T6" fmla="*/ 287 w 287"/>
                  <a:gd name="T7" fmla="*/ 0 h 144"/>
                  <a:gd name="T8" fmla="*/ 32 w 287"/>
                  <a:gd name="T9" fmla="*/ 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7" h="144">
                    <a:moveTo>
                      <a:pt x="32" y="0"/>
                    </a:moveTo>
                    <a:lnTo>
                      <a:pt x="0" y="144"/>
                    </a:lnTo>
                    <a:lnTo>
                      <a:pt x="255" y="144"/>
                    </a:lnTo>
                    <a:lnTo>
                      <a:pt x="287" y="0"/>
                    </a:lnTo>
                    <a:lnTo>
                      <a:pt x="32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9" name="Freeform 450"/>
              <p:cNvSpPr>
                <a:spLocks/>
              </p:cNvSpPr>
              <p:nvPr/>
            </p:nvSpPr>
            <p:spPr bwMode="auto">
              <a:xfrm>
                <a:off x="1184" y="2376"/>
                <a:ext cx="295" cy="152"/>
              </a:xfrm>
              <a:custGeom>
                <a:avLst/>
                <a:gdLst>
                  <a:gd name="T0" fmla="*/ 40 w 295"/>
                  <a:gd name="T1" fmla="*/ 0 h 152"/>
                  <a:gd name="T2" fmla="*/ 8 w 295"/>
                  <a:gd name="T3" fmla="*/ 144 h 152"/>
                  <a:gd name="T4" fmla="*/ 0 w 295"/>
                  <a:gd name="T5" fmla="*/ 152 h 152"/>
                  <a:gd name="T6" fmla="*/ 0 w 295"/>
                  <a:gd name="T7" fmla="*/ 144 h 152"/>
                  <a:gd name="T8" fmla="*/ 255 w 295"/>
                  <a:gd name="T9" fmla="*/ 144 h 152"/>
                  <a:gd name="T10" fmla="*/ 263 w 295"/>
                  <a:gd name="T11" fmla="*/ 144 h 152"/>
                  <a:gd name="T12" fmla="*/ 255 w 295"/>
                  <a:gd name="T13" fmla="*/ 144 h 152"/>
                  <a:gd name="T14" fmla="*/ 287 w 295"/>
                  <a:gd name="T15" fmla="*/ 0 h 152"/>
                  <a:gd name="T16" fmla="*/ 287 w 295"/>
                  <a:gd name="T17" fmla="*/ 0 h 152"/>
                  <a:gd name="T18" fmla="*/ 295 w 295"/>
                  <a:gd name="T19" fmla="*/ 0 h 152"/>
                  <a:gd name="T20" fmla="*/ 295 w 295"/>
                  <a:gd name="T21" fmla="*/ 0 h 152"/>
                  <a:gd name="T22" fmla="*/ 263 w 295"/>
                  <a:gd name="T23" fmla="*/ 144 h 152"/>
                  <a:gd name="T24" fmla="*/ 263 w 295"/>
                  <a:gd name="T25" fmla="*/ 152 h 152"/>
                  <a:gd name="T26" fmla="*/ 255 w 295"/>
                  <a:gd name="T27" fmla="*/ 152 h 152"/>
                  <a:gd name="T28" fmla="*/ 0 w 295"/>
                  <a:gd name="T29" fmla="*/ 152 h 152"/>
                  <a:gd name="T30" fmla="*/ 0 w 295"/>
                  <a:gd name="T31" fmla="*/ 152 h 152"/>
                  <a:gd name="T32" fmla="*/ 0 w 295"/>
                  <a:gd name="T33" fmla="*/ 144 h 152"/>
                  <a:gd name="T34" fmla="*/ 32 w 295"/>
                  <a:gd name="T35" fmla="*/ 0 h 152"/>
                  <a:gd name="T36" fmla="*/ 40 w 295"/>
                  <a:gd name="T37" fmla="*/ 0 h 1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95" h="152">
                    <a:moveTo>
                      <a:pt x="40" y="0"/>
                    </a:moveTo>
                    <a:lnTo>
                      <a:pt x="8" y="144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255" y="144"/>
                    </a:lnTo>
                    <a:lnTo>
                      <a:pt x="263" y="144"/>
                    </a:lnTo>
                    <a:lnTo>
                      <a:pt x="255" y="144"/>
                    </a:lnTo>
                    <a:lnTo>
                      <a:pt x="287" y="0"/>
                    </a:lnTo>
                    <a:lnTo>
                      <a:pt x="295" y="0"/>
                    </a:lnTo>
                    <a:lnTo>
                      <a:pt x="263" y="144"/>
                    </a:lnTo>
                    <a:lnTo>
                      <a:pt x="263" y="152"/>
                    </a:lnTo>
                    <a:lnTo>
                      <a:pt x="255" y="152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32" y="0"/>
                    </a:lnTo>
                    <a:lnTo>
                      <a:pt x="4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0" name="Freeform 451"/>
              <p:cNvSpPr>
                <a:spLocks/>
              </p:cNvSpPr>
              <p:nvPr/>
            </p:nvSpPr>
            <p:spPr bwMode="auto">
              <a:xfrm>
                <a:off x="1216" y="2376"/>
                <a:ext cx="255" cy="8"/>
              </a:xfrm>
              <a:custGeom>
                <a:avLst/>
                <a:gdLst>
                  <a:gd name="T0" fmla="*/ 255 w 255"/>
                  <a:gd name="T1" fmla="*/ 8 h 8"/>
                  <a:gd name="T2" fmla="*/ 0 w 255"/>
                  <a:gd name="T3" fmla="*/ 8 h 8"/>
                  <a:gd name="T4" fmla="*/ 0 w 255"/>
                  <a:gd name="T5" fmla="*/ 0 h 8"/>
                  <a:gd name="T6" fmla="*/ 0 w 255"/>
                  <a:gd name="T7" fmla="*/ 0 h 8"/>
                  <a:gd name="T8" fmla="*/ 0 w 255"/>
                  <a:gd name="T9" fmla="*/ 0 h 8"/>
                  <a:gd name="T10" fmla="*/ 255 w 255"/>
                  <a:gd name="T11" fmla="*/ 0 h 8"/>
                  <a:gd name="T12" fmla="*/ 255 w 255"/>
                  <a:gd name="T13" fmla="*/ 8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5" h="8">
                    <a:moveTo>
                      <a:pt x="255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255" y="0"/>
                    </a:lnTo>
                    <a:lnTo>
                      <a:pt x="255" y="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1" name="Freeform 452"/>
              <p:cNvSpPr>
                <a:spLocks/>
              </p:cNvSpPr>
              <p:nvPr/>
            </p:nvSpPr>
            <p:spPr bwMode="auto">
              <a:xfrm>
                <a:off x="1263" y="2728"/>
                <a:ext cx="343" cy="64"/>
              </a:xfrm>
              <a:custGeom>
                <a:avLst/>
                <a:gdLst>
                  <a:gd name="T0" fmla="*/ 0 w 343"/>
                  <a:gd name="T1" fmla="*/ 48 h 64"/>
                  <a:gd name="T2" fmla="*/ 112 w 343"/>
                  <a:gd name="T3" fmla="*/ 48 h 64"/>
                  <a:gd name="T4" fmla="*/ 104 w 343"/>
                  <a:gd name="T5" fmla="*/ 64 h 64"/>
                  <a:gd name="T6" fmla="*/ 232 w 343"/>
                  <a:gd name="T7" fmla="*/ 64 h 64"/>
                  <a:gd name="T8" fmla="*/ 232 w 343"/>
                  <a:gd name="T9" fmla="*/ 48 h 64"/>
                  <a:gd name="T10" fmla="*/ 343 w 343"/>
                  <a:gd name="T11" fmla="*/ 48 h 64"/>
                  <a:gd name="T12" fmla="*/ 343 w 343"/>
                  <a:gd name="T13" fmla="*/ 24 h 64"/>
                  <a:gd name="T14" fmla="*/ 240 w 343"/>
                  <a:gd name="T15" fmla="*/ 24 h 64"/>
                  <a:gd name="T16" fmla="*/ 240 w 343"/>
                  <a:gd name="T17" fmla="*/ 0 h 64"/>
                  <a:gd name="T18" fmla="*/ 120 w 343"/>
                  <a:gd name="T19" fmla="*/ 0 h 64"/>
                  <a:gd name="T20" fmla="*/ 112 w 343"/>
                  <a:gd name="T21" fmla="*/ 24 h 64"/>
                  <a:gd name="T22" fmla="*/ 8 w 343"/>
                  <a:gd name="T23" fmla="*/ 24 h 64"/>
                  <a:gd name="T24" fmla="*/ 0 w 343"/>
                  <a:gd name="T25" fmla="*/ 48 h 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43" h="64">
                    <a:moveTo>
                      <a:pt x="0" y="48"/>
                    </a:moveTo>
                    <a:lnTo>
                      <a:pt x="112" y="48"/>
                    </a:lnTo>
                    <a:lnTo>
                      <a:pt x="104" y="64"/>
                    </a:lnTo>
                    <a:lnTo>
                      <a:pt x="232" y="64"/>
                    </a:lnTo>
                    <a:lnTo>
                      <a:pt x="232" y="48"/>
                    </a:lnTo>
                    <a:lnTo>
                      <a:pt x="343" y="48"/>
                    </a:lnTo>
                    <a:lnTo>
                      <a:pt x="343" y="24"/>
                    </a:lnTo>
                    <a:lnTo>
                      <a:pt x="240" y="24"/>
                    </a:lnTo>
                    <a:lnTo>
                      <a:pt x="240" y="0"/>
                    </a:lnTo>
                    <a:lnTo>
                      <a:pt x="120" y="0"/>
                    </a:lnTo>
                    <a:lnTo>
                      <a:pt x="112" y="24"/>
                    </a:lnTo>
                    <a:lnTo>
                      <a:pt x="8" y="24"/>
                    </a:lnTo>
                    <a:lnTo>
                      <a:pt x="0" y="4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2" name="Freeform 453"/>
              <p:cNvSpPr>
                <a:spLocks/>
              </p:cNvSpPr>
              <p:nvPr/>
            </p:nvSpPr>
            <p:spPr bwMode="auto">
              <a:xfrm>
                <a:off x="1263" y="2776"/>
                <a:ext cx="120" cy="24"/>
              </a:xfrm>
              <a:custGeom>
                <a:avLst/>
                <a:gdLst>
                  <a:gd name="T0" fmla="*/ 0 w 120"/>
                  <a:gd name="T1" fmla="*/ 0 h 24"/>
                  <a:gd name="T2" fmla="*/ 112 w 120"/>
                  <a:gd name="T3" fmla="*/ 0 h 24"/>
                  <a:gd name="T4" fmla="*/ 120 w 120"/>
                  <a:gd name="T5" fmla="*/ 0 h 24"/>
                  <a:gd name="T6" fmla="*/ 120 w 120"/>
                  <a:gd name="T7" fmla="*/ 0 h 24"/>
                  <a:gd name="T8" fmla="*/ 112 w 120"/>
                  <a:gd name="T9" fmla="*/ 16 h 24"/>
                  <a:gd name="T10" fmla="*/ 104 w 120"/>
                  <a:gd name="T11" fmla="*/ 24 h 24"/>
                  <a:gd name="T12" fmla="*/ 96 w 120"/>
                  <a:gd name="T13" fmla="*/ 24 h 24"/>
                  <a:gd name="T14" fmla="*/ 104 w 120"/>
                  <a:gd name="T15" fmla="*/ 16 h 24"/>
                  <a:gd name="T16" fmla="*/ 112 w 120"/>
                  <a:gd name="T17" fmla="*/ 0 h 24"/>
                  <a:gd name="T18" fmla="*/ 120 w 120"/>
                  <a:gd name="T19" fmla="*/ 0 h 24"/>
                  <a:gd name="T20" fmla="*/ 112 w 120"/>
                  <a:gd name="T21" fmla="*/ 8 h 24"/>
                  <a:gd name="T22" fmla="*/ 0 w 120"/>
                  <a:gd name="T23" fmla="*/ 8 h 24"/>
                  <a:gd name="T24" fmla="*/ 0 w 120"/>
                  <a:gd name="T25" fmla="*/ 0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20" h="24">
                    <a:moveTo>
                      <a:pt x="0" y="0"/>
                    </a:moveTo>
                    <a:lnTo>
                      <a:pt x="112" y="0"/>
                    </a:lnTo>
                    <a:lnTo>
                      <a:pt x="120" y="0"/>
                    </a:lnTo>
                    <a:lnTo>
                      <a:pt x="112" y="16"/>
                    </a:lnTo>
                    <a:lnTo>
                      <a:pt x="104" y="24"/>
                    </a:lnTo>
                    <a:lnTo>
                      <a:pt x="96" y="24"/>
                    </a:lnTo>
                    <a:lnTo>
                      <a:pt x="104" y="16"/>
                    </a:lnTo>
                    <a:lnTo>
                      <a:pt x="112" y="0"/>
                    </a:lnTo>
                    <a:lnTo>
                      <a:pt x="120" y="0"/>
                    </a:lnTo>
                    <a:lnTo>
                      <a:pt x="112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3" name="Rectangle 454"/>
              <p:cNvSpPr>
                <a:spLocks noChangeArrowheads="1"/>
              </p:cNvSpPr>
              <p:nvPr/>
            </p:nvSpPr>
            <p:spPr bwMode="auto">
              <a:xfrm>
                <a:off x="1367" y="2792"/>
                <a:ext cx="136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4" name="Rectangle 455"/>
              <p:cNvSpPr>
                <a:spLocks noChangeArrowheads="1"/>
              </p:cNvSpPr>
              <p:nvPr/>
            </p:nvSpPr>
            <p:spPr bwMode="auto">
              <a:xfrm>
                <a:off x="1495" y="2776"/>
                <a:ext cx="8" cy="1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5" name="Rectangle 456"/>
              <p:cNvSpPr>
                <a:spLocks noChangeArrowheads="1"/>
              </p:cNvSpPr>
              <p:nvPr/>
            </p:nvSpPr>
            <p:spPr bwMode="auto">
              <a:xfrm>
                <a:off x="1495" y="2776"/>
                <a:ext cx="119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6" name="Rectangle 457"/>
              <p:cNvSpPr>
                <a:spLocks noChangeArrowheads="1"/>
              </p:cNvSpPr>
              <p:nvPr/>
            </p:nvSpPr>
            <p:spPr bwMode="auto">
              <a:xfrm>
                <a:off x="1606" y="2752"/>
                <a:ext cx="8" cy="2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7" name="Rectangle 458"/>
              <p:cNvSpPr>
                <a:spLocks noChangeArrowheads="1"/>
              </p:cNvSpPr>
              <p:nvPr/>
            </p:nvSpPr>
            <p:spPr bwMode="auto">
              <a:xfrm>
                <a:off x="1503" y="2752"/>
                <a:ext cx="103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8" name="Rectangle 459"/>
              <p:cNvSpPr>
                <a:spLocks noChangeArrowheads="1"/>
              </p:cNvSpPr>
              <p:nvPr/>
            </p:nvSpPr>
            <p:spPr bwMode="auto">
              <a:xfrm>
                <a:off x="1503" y="2728"/>
                <a:ext cx="8" cy="2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9" name="Freeform 460"/>
              <p:cNvSpPr>
                <a:spLocks/>
              </p:cNvSpPr>
              <p:nvPr/>
            </p:nvSpPr>
            <p:spPr bwMode="auto">
              <a:xfrm>
                <a:off x="1263" y="2728"/>
                <a:ext cx="240" cy="56"/>
              </a:xfrm>
              <a:custGeom>
                <a:avLst/>
                <a:gdLst>
                  <a:gd name="T0" fmla="*/ 240 w 240"/>
                  <a:gd name="T1" fmla="*/ 8 h 56"/>
                  <a:gd name="T2" fmla="*/ 120 w 240"/>
                  <a:gd name="T3" fmla="*/ 8 h 56"/>
                  <a:gd name="T4" fmla="*/ 120 w 240"/>
                  <a:gd name="T5" fmla="*/ 0 h 56"/>
                  <a:gd name="T6" fmla="*/ 128 w 240"/>
                  <a:gd name="T7" fmla="*/ 0 h 56"/>
                  <a:gd name="T8" fmla="*/ 120 w 240"/>
                  <a:gd name="T9" fmla="*/ 24 h 56"/>
                  <a:gd name="T10" fmla="*/ 120 w 240"/>
                  <a:gd name="T11" fmla="*/ 32 h 56"/>
                  <a:gd name="T12" fmla="*/ 112 w 240"/>
                  <a:gd name="T13" fmla="*/ 32 h 56"/>
                  <a:gd name="T14" fmla="*/ 8 w 240"/>
                  <a:gd name="T15" fmla="*/ 32 h 56"/>
                  <a:gd name="T16" fmla="*/ 8 w 240"/>
                  <a:gd name="T17" fmla="*/ 24 h 56"/>
                  <a:gd name="T18" fmla="*/ 16 w 240"/>
                  <a:gd name="T19" fmla="*/ 24 h 56"/>
                  <a:gd name="T20" fmla="*/ 8 w 240"/>
                  <a:gd name="T21" fmla="*/ 48 h 56"/>
                  <a:gd name="T22" fmla="*/ 0 w 240"/>
                  <a:gd name="T23" fmla="*/ 56 h 56"/>
                  <a:gd name="T24" fmla="*/ 0 w 240"/>
                  <a:gd name="T25" fmla="*/ 56 h 56"/>
                  <a:gd name="T26" fmla="*/ 0 w 240"/>
                  <a:gd name="T27" fmla="*/ 48 h 56"/>
                  <a:gd name="T28" fmla="*/ 8 w 240"/>
                  <a:gd name="T29" fmla="*/ 24 h 56"/>
                  <a:gd name="T30" fmla="*/ 8 w 240"/>
                  <a:gd name="T31" fmla="*/ 24 h 56"/>
                  <a:gd name="T32" fmla="*/ 8 w 240"/>
                  <a:gd name="T33" fmla="*/ 24 h 56"/>
                  <a:gd name="T34" fmla="*/ 112 w 240"/>
                  <a:gd name="T35" fmla="*/ 24 h 56"/>
                  <a:gd name="T36" fmla="*/ 112 w 240"/>
                  <a:gd name="T37" fmla="*/ 32 h 56"/>
                  <a:gd name="T38" fmla="*/ 112 w 240"/>
                  <a:gd name="T39" fmla="*/ 24 h 56"/>
                  <a:gd name="T40" fmla="*/ 120 w 240"/>
                  <a:gd name="T41" fmla="*/ 0 h 56"/>
                  <a:gd name="T42" fmla="*/ 120 w 240"/>
                  <a:gd name="T43" fmla="*/ 0 h 56"/>
                  <a:gd name="T44" fmla="*/ 120 w 240"/>
                  <a:gd name="T45" fmla="*/ 0 h 56"/>
                  <a:gd name="T46" fmla="*/ 240 w 240"/>
                  <a:gd name="T47" fmla="*/ 0 h 56"/>
                  <a:gd name="T48" fmla="*/ 240 w 240"/>
                  <a:gd name="T49" fmla="*/ 8 h 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40" h="56">
                    <a:moveTo>
                      <a:pt x="240" y="8"/>
                    </a:moveTo>
                    <a:lnTo>
                      <a:pt x="120" y="8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20" y="24"/>
                    </a:lnTo>
                    <a:lnTo>
                      <a:pt x="120" y="32"/>
                    </a:lnTo>
                    <a:lnTo>
                      <a:pt x="112" y="32"/>
                    </a:lnTo>
                    <a:lnTo>
                      <a:pt x="8" y="32"/>
                    </a:lnTo>
                    <a:lnTo>
                      <a:pt x="8" y="24"/>
                    </a:lnTo>
                    <a:lnTo>
                      <a:pt x="16" y="24"/>
                    </a:lnTo>
                    <a:lnTo>
                      <a:pt x="8" y="48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8" y="24"/>
                    </a:lnTo>
                    <a:lnTo>
                      <a:pt x="112" y="24"/>
                    </a:lnTo>
                    <a:lnTo>
                      <a:pt x="112" y="32"/>
                    </a:lnTo>
                    <a:lnTo>
                      <a:pt x="112" y="24"/>
                    </a:lnTo>
                    <a:lnTo>
                      <a:pt x="120" y="0"/>
                    </a:lnTo>
                    <a:lnTo>
                      <a:pt x="240" y="0"/>
                    </a:lnTo>
                    <a:lnTo>
                      <a:pt x="240" y="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0" name="Freeform 461"/>
              <p:cNvSpPr>
                <a:spLocks/>
              </p:cNvSpPr>
              <p:nvPr/>
            </p:nvSpPr>
            <p:spPr bwMode="auto">
              <a:xfrm>
                <a:off x="1375" y="2728"/>
                <a:ext cx="128" cy="16"/>
              </a:xfrm>
              <a:custGeom>
                <a:avLst/>
                <a:gdLst>
                  <a:gd name="T0" fmla="*/ 0 w 128"/>
                  <a:gd name="T1" fmla="*/ 16 h 16"/>
                  <a:gd name="T2" fmla="*/ 128 w 128"/>
                  <a:gd name="T3" fmla="*/ 16 h 16"/>
                  <a:gd name="T4" fmla="*/ 128 w 128"/>
                  <a:gd name="T5" fmla="*/ 0 h 16"/>
                  <a:gd name="T6" fmla="*/ 8 w 128"/>
                  <a:gd name="T7" fmla="*/ 0 h 16"/>
                  <a:gd name="T8" fmla="*/ 0 w 128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8" h="16">
                    <a:moveTo>
                      <a:pt x="0" y="16"/>
                    </a:moveTo>
                    <a:lnTo>
                      <a:pt x="128" y="16"/>
                    </a:lnTo>
                    <a:lnTo>
                      <a:pt x="128" y="0"/>
                    </a:lnTo>
                    <a:lnTo>
                      <a:pt x="8" y="0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1" name="Rectangle 462"/>
              <p:cNvSpPr>
                <a:spLocks noChangeArrowheads="1"/>
              </p:cNvSpPr>
              <p:nvPr/>
            </p:nvSpPr>
            <p:spPr bwMode="auto">
              <a:xfrm>
                <a:off x="1375" y="2744"/>
                <a:ext cx="136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2" name="Rectangle 463"/>
              <p:cNvSpPr>
                <a:spLocks noChangeArrowheads="1"/>
              </p:cNvSpPr>
              <p:nvPr/>
            </p:nvSpPr>
            <p:spPr bwMode="auto">
              <a:xfrm>
                <a:off x="1503" y="2728"/>
                <a:ext cx="8" cy="1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3" name="Freeform 464"/>
              <p:cNvSpPr>
                <a:spLocks/>
              </p:cNvSpPr>
              <p:nvPr/>
            </p:nvSpPr>
            <p:spPr bwMode="auto">
              <a:xfrm>
                <a:off x="1367" y="2728"/>
                <a:ext cx="136" cy="24"/>
              </a:xfrm>
              <a:custGeom>
                <a:avLst/>
                <a:gdLst>
                  <a:gd name="T0" fmla="*/ 136 w 136"/>
                  <a:gd name="T1" fmla="*/ 8 h 24"/>
                  <a:gd name="T2" fmla="*/ 16 w 136"/>
                  <a:gd name="T3" fmla="*/ 8 h 24"/>
                  <a:gd name="T4" fmla="*/ 16 w 136"/>
                  <a:gd name="T5" fmla="*/ 0 h 24"/>
                  <a:gd name="T6" fmla="*/ 24 w 136"/>
                  <a:gd name="T7" fmla="*/ 0 h 24"/>
                  <a:gd name="T8" fmla="*/ 16 w 136"/>
                  <a:gd name="T9" fmla="*/ 16 h 24"/>
                  <a:gd name="T10" fmla="*/ 8 w 136"/>
                  <a:gd name="T11" fmla="*/ 24 h 24"/>
                  <a:gd name="T12" fmla="*/ 0 w 136"/>
                  <a:gd name="T13" fmla="*/ 24 h 24"/>
                  <a:gd name="T14" fmla="*/ 8 w 136"/>
                  <a:gd name="T15" fmla="*/ 16 h 24"/>
                  <a:gd name="T16" fmla="*/ 16 w 136"/>
                  <a:gd name="T17" fmla="*/ 0 h 24"/>
                  <a:gd name="T18" fmla="*/ 16 w 136"/>
                  <a:gd name="T19" fmla="*/ 0 h 24"/>
                  <a:gd name="T20" fmla="*/ 16 w 136"/>
                  <a:gd name="T21" fmla="*/ 0 h 24"/>
                  <a:gd name="T22" fmla="*/ 136 w 136"/>
                  <a:gd name="T23" fmla="*/ 0 h 24"/>
                  <a:gd name="T24" fmla="*/ 136 w 136"/>
                  <a:gd name="T25" fmla="*/ 8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6" h="24">
                    <a:moveTo>
                      <a:pt x="136" y="8"/>
                    </a:moveTo>
                    <a:lnTo>
                      <a:pt x="16" y="8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0" y="24"/>
                    </a:lnTo>
                    <a:lnTo>
                      <a:pt x="8" y="16"/>
                    </a:lnTo>
                    <a:lnTo>
                      <a:pt x="16" y="0"/>
                    </a:lnTo>
                    <a:lnTo>
                      <a:pt x="136" y="0"/>
                    </a:lnTo>
                    <a:lnTo>
                      <a:pt x="136" y="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4" name="Rectangle 465"/>
              <p:cNvSpPr>
                <a:spLocks noChangeArrowheads="1"/>
              </p:cNvSpPr>
              <p:nvPr/>
            </p:nvSpPr>
            <p:spPr bwMode="auto">
              <a:xfrm>
                <a:off x="1295" y="2808"/>
                <a:ext cx="24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5" name="Rectangle 466"/>
              <p:cNvSpPr>
                <a:spLocks noChangeArrowheads="1"/>
              </p:cNvSpPr>
              <p:nvPr/>
            </p:nvSpPr>
            <p:spPr bwMode="auto">
              <a:xfrm>
                <a:off x="1295" y="2808"/>
                <a:ext cx="32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6" name="Rectangle 467"/>
              <p:cNvSpPr>
                <a:spLocks noChangeArrowheads="1"/>
              </p:cNvSpPr>
              <p:nvPr/>
            </p:nvSpPr>
            <p:spPr bwMode="auto">
              <a:xfrm>
                <a:off x="1319" y="2808"/>
                <a:ext cx="8" cy="1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7" name="Rectangle 468"/>
              <p:cNvSpPr>
                <a:spLocks noChangeArrowheads="1"/>
              </p:cNvSpPr>
              <p:nvPr/>
            </p:nvSpPr>
            <p:spPr bwMode="auto">
              <a:xfrm>
                <a:off x="1295" y="2816"/>
                <a:ext cx="24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8" name="Rectangle 469"/>
              <p:cNvSpPr>
                <a:spLocks noChangeArrowheads="1"/>
              </p:cNvSpPr>
              <p:nvPr/>
            </p:nvSpPr>
            <p:spPr bwMode="auto">
              <a:xfrm>
                <a:off x="1295" y="2808"/>
                <a:ext cx="8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9" name="Freeform 470"/>
              <p:cNvSpPr>
                <a:spLocks/>
              </p:cNvSpPr>
              <p:nvPr/>
            </p:nvSpPr>
            <p:spPr bwMode="auto">
              <a:xfrm>
                <a:off x="1503" y="2784"/>
                <a:ext cx="64" cy="48"/>
              </a:xfrm>
              <a:custGeom>
                <a:avLst/>
                <a:gdLst>
                  <a:gd name="T0" fmla="*/ 0 w 64"/>
                  <a:gd name="T1" fmla="*/ 48 h 48"/>
                  <a:gd name="T2" fmla="*/ 8 w 64"/>
                  <a:gd name="T3" fmla="*/ 0 h 48"/>
                  <a:gd name="T4" fmla="*/ 64 w 64"/>
                  <a:gd name="T5" fmla="*/ 0 h 48"/>
                  <a:gd name="T6" fmla="*/ 56 w 64"/>
                  <a:gd name="T7" fmla="*/ 48 h 48"/>
                  <a:gd name="T8" fmla="*/ 0 w 64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0" y="48"/>
                    </a:moveTo>
                    <a:lnTo>
                      <a:pt x="8" y="0"/>
                    </a:lnTo>
                    <a:lnTo>
                      <a:pt x="64" y="0"/>
                    </a:lnTo>
                    <a:lnTo>
                      <a:pt x="56" y="48"/>
                    </a:lnTo>
                    <a:lnTo>
                      <a:pt x="0" y="4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0" name="Freeform 471"/>
              <p:cNvSpPr>
                <a:spLocks/>
              </p:cNvSpPr>
              <p:nvPr/>
            </p:nvSpPr>
            <p:spPr bwMode="auto">
              <a:xfrm>
                <a:off x="1503" y="2784"/>
                <a:ext cx="72" cy="56"/>
              </a:xfrm>
              <a:custGeom>
                <a:avLst/>
                <a:gdLst>
                  <a:gd name="T0" fmla="*/ 0 w 72"/>
                  <a:gd name="T1" fmla="*/ 48 h 56"/>
                  <a:gd name="T2" fmla="*/ 8 w 72"/>
                  <a:gd name="T3" fmla="*/ 0 h 56"/>
                  <a:gd name="T4" fmla="*/ 8 w 72"/>
                  <a:gd name="T5" fmla="*/ 0 h 56"/>
                  <a:gd name="T6" fmla="*/ 8 w 72"/>
                  <a:gd name="T7" fmla="*/ 0 h 56"/>
                  <a:gd name="T8" fmla="*/ 64 w 72"/>
                  <a:gd name="T9" fmla="*/ 0 h 56"/>
                  <a:gd name="T10" fmla="*/ 72 w 72"/>
                  <a:gd name="T11" fmla="*/ 0 h 56"/>
                  <a:gd name="T12" fmla="*/ 72 w 72"/>
                  <a:gd name="T13" fmla="*/ 0 h 56"/>
                  <a:gd name="T14" fmla="*/ 64 w 72"/>
                  <a:gd name="T15" fmla="*/ 48 h 56"/>
                  <a:gd name="T16" fmla="*/ 64 w 72"/>
                  <a:gd name="T17" fmla="*/ 56 h 56"/>
                  <a:gd name="T18" fmla="*/ 56 w 72"/>
                  <a:gd name="T19" fmla="*/ 56 h 56"/>
                  <a:gd name="T20" fmla="*/ 56 w 72"/>
                  <a:gd name="T21" fmla="*/ 48 h 56"/>
                  <a:gd name="T22" fmla="*/ 64 w 72"/>
                  <a:gd name="T23" fmla="*/ 0 h 56"/>
                  <a:gd name="T24" fmla="*/ 72 w 72"/>
                  <a:gd name="T25" fmla="*/ 0 h 56"/>
                  <a:gd name="T26" fmla="*/ 64 w 72"/>
                  <a:gd name="T27" fmla="*/ 8 h 56"/>
                  <a:gd name="T28" fmla="*/ 8 w 72"/>
                  <a:gd name="T29" fmla="*/ 8 h 56"/>
                  <a:gd name="T30" fmla="*/ 8 w 72"/>
                  <a:gd name="T31" fmla="*/ 0 h 56"/>
                  <a:gd name="T32" fmla="*/ 16 w 72"/>
                  <a:gd name="T33" fmla="*/ 0 h 56"/>
                  <a:gd name="T34" fmla="*/ 8 w 72"/>
                  <a:gd name="T35" fmla="*/ 48 h 56"/>
                  <a:gd name="T36" fmla="*/ 0 w 72"/>
                  <a:gd name="T37" fmla="*/ 48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2" h="56">
                    <a:moveTo>
                      <a:pt x="0" y="48"/>
                    </a:moveTo>
                    <a:lnTo>
                      <a:pt x="8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64" y="48"/>
                    </a:lnTo>
                    <a:lnTo>
                      <a:pt x="64" y="56"/>
                    </a:lnTo>
                    <a:lnTo>
                      <a:pt x="56" y="56"/>
                    </a:lnTo>
                    <a:lnTo>
                      <a:pt x="56" y="48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64" y="8"/>
                    </a:lnTo>
                    <a:lnTo>
                      <a:pt x="8" y="8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8" y="48"/>
                    </a:lnTo>
                    <a:lnTo>
                      <a:pt x="0" y="4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1" name="Freeform 472"/>
              <p:cNvSpPr>
                <a:spLocks/>
              </p:cNvSpPr>
              <p:nvPr/>
            </p:nvSpPr>
            <p:spPr bwMode="auto">
              <a:xfrm>
                <a:off x="1503" y="2832"/>
                <a:ext cx="56" cy="8"/>
              </a:xfrm>
              <a:custGeom>
                <a:avLst/>
                <a:gdLst>
                  <a:gd name="T0" fmla="*/ 56 w 56"/>
                  <a:gd name="T1" fmla="*/ 8 h 8"/>
                  <a:gd name="T2" fmla="*/ 0 w 56"/>
                  <a:gd name="T3" fmla="*/ 8 h 8"/>
                  <a:gd name="T4" fmla="*/ 0 w 56"/>
                  <a:gd name="T5" fmla="*/ 8 h 8"/>
                  <a:gd name="T6" fmla="*/ 0 w 56"/>
                  <a:gd name="T7" fmla="*/ 0 h 8"/>
                  <a:gd name="T8" fmla="*/ 0 w 56"/>
                  <a:gd name="T9" fmla="*/ 0 h 8"/>
                  <a:gd name="T10" fmla="*/ 56 w 56"/>
                  <a:gd name="T11" fmla="*/ 0 h 8"/>
                  <a:gd name="T12" fmla="*/ 56 w 56"/>
                  <a:gd name="T13" fmla="*/ 8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8">
                    <a:moveTo>
                      <a:pt x="56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6" y="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2" name="Freeform 473"/>
              <p:cNvSpPr>
                <a:spLocks/>
              </p:cNvSpPr>
              <p:nvPr/>
            </p:nvSpPr>
            <p:spPr bwMode="auto">
              <a:xfrm>
                <a:off x="1511" y="2800"/>
                <a:ext cx="48" cy="32"/>
              </a:xfrm>
              <a:custGeom>
                <a:avLst/>
                <a:gdLst>
                  <a:gd name="T0" fmla="*/ 48 w 48"/>
                  <a:gd name="T1" fmla="*/ 32 h 32"/>
                  <a:gd name="T2" fmla="*/ 48 w 48"/>
                  <a:gd name="T3" fmla="*/ 0 h 32"/>
                  <a:gd name="T4" fmla="*/ 8 w 48"/>
                  <a:gd name="T5" fmla="*/ 0 h 32"/>
                  <a:gd name="T6" fmla="*/ 0 w 48"/>
                  <a:gd name="T7" fmla="*/ 32 h 32"/>
                  <a:gd name="T8" fmla="*/ 48 w 48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32">
                    <a:moveTo>
                      <a:pt x="48" y="32"/>
                    </a:moveTo>
                    <a:lnTo>
                      <a:pt x="48" y="0"/>
                    </a:lnTo>
                    <a:lnTo>
                      <a:pt x="8" y="0"/>
                    </a:lnTo>
                    <a:lnTo>
                      <a:pt x="0" y="32"/>
                    </a:lnTo>
                    <a:lnTo>
                      <a:pt x="48" y="32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3" name="Rectangle 474"/>
              <p:cNvSpPr>
                <a:spLocks noChangeArrowheads="1"/>
              </p:cNvSpPr>
              <p:nvPr/>
            </p:nvSpPr>
            <p:spPr bwMode="auto">
              <a:xfrm>
                <a:off x="1559" y="2800"/>
                <a:ext cx="8" cy="3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4" name="Freeform 475"/>
              <p:cNvSpPr>
                <a:spLocks/>
              </p:cNvSpPr>
              <p:nvPr/>
            </p:nvSpPr>
            <p:spPr bwMode="auto">
              <a:xfrm>
                <a:off x="1511" y="2800"/>
                <a:ext cx="48" cy="40"/>
              </a:xfrm>
              <a:custGeom>
                <a:avLst/>
                <a:gdLst>
                  <a:gd name="T0" fmla="*/ 48 w 48"/>
                  <a:gd name="T1" fmla="*/ 8 h 40"/>
                  <a:gd name="T2" fmla="*/ 8 w 48"/>
                  <a:gd name="T3" fmla="*/ 8 h 40"/>
                  <a:gd name="T4" fmla="*/ 8 w 48"/>
                  <a:gd name="T5" fmla="*/ 0 h 40"/>
                  <a:gd name="T6" fmla="*/ 16 w 48"/>
                  <a:gd name="T7" fmla="*/ 0 h 40"/>
                  <a:gd name="T8" fmla="*/ 8 w 48"/>
                  <a:gd name="T9" fmla="*/ 32 h 40"/>
                  <a:gd name="T10" fmla="*/ 0 w 48"/>
                  <a:gd name="T11" fmla="*/ 40 h 40"/>
                  <a:gd name="T12" fmla="*/ 0 w 48"/>
                  <a:gd name="T13" fmla="*/ 40 h 40"/>
                  <a:gd name="T14" fmla="*/ 0 w 48"/>
                  <a:gd name="T15" fmla="*/ 32 h 40"/>
                  <a:gd name="T16" fmla="*/ 8 w 48"/>
                  <a:gd name="T17" fmla="*/ 0 h 40"/>
                  <a:gd name="T18" fmla="*/ 8 w 48"/>
                  <a:gd name="T19" fmla="*/ 0 h 40"/>
                  <a:gd name="T20" fmla="*/ 8 w 48"/>
                  <a:gd name="T21" fmla="*/ 0 h 40"/>
                  <a:gd name="T22" fmla="*/ 48 w 48"/>
                  <a:gd name="T23" fmla="*/ 0 h 40"/>
                  <a:gd name="T24" fmla="*/ 48 w 48"/>
                  <a:gd name="T25" fmla="*/ 8 h 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" h="40">
                    <a:moveTo>
                      <a:pt x="48" y="8"/>
                    </a:moveTo>
                    <a:lnTo>
                      <a:pt x="8" y="8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8" y="32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8" y="0"/>
                    </a:lnTo>
                    <a:lnTo>
                      <a:pt x="48" y="0"/>
                    </a:lnTo>
                    <a:lnTo>
                      <a:pt x="48" y="8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5" name="Rectangle 476"/>
              <p:cNvSpPr>
                <a:spLocks noChangeArrowheads="1"/>
              </p:cNvSpPr>
              <p:nvPr/>
            </p:nvSpPr>
            <p:spPr bwMode="auto">
              <a:xfrm>
                <a:off x="1511" y="2832"/>
                <a:ext cx="56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6" name="Rectangle 477"/>
              <p:cNvSpPr>
                <a:spLocks noChangeArrowheads="1"/>
              </p:cNvSpPr>
              <p:nvPr/>
            </p:nvSpPr>
            <p:spPr bwMode="auto">
              <a:xfrm>
                <a:off x="1519" y="2800"/>
                <a:ext cx="40" cy="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7" name="Rectangle 478"/>
              <p:cNvSpPr>
                <a:spLocks noChangeArrowheads="1"/>
              </p:cNvSpPr>
              <p:nvPr/>
            </p:nvSpPr>
            <p:spPr bwMode="auto">
              <a:xfrm>
                <a:off x="1519" y="2800"/>
                <a:ext cx="48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8" name="Rectangle 479"/>
              <p:cNvSpPr>
                <a:spLocks noChangeArrowheads="1"/>
              </p:cNvSpPr>
              <p:nvPr/>
            </p:nvSpPr>
            <p:spPr bwMode="auto">
              <a:xfrm>
                <a:off x="1559" y="2800"/>
                <a:ext cx="8" cy="1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9" name="Rectangle 480"/>
              <p:cNvSpPr>
                <a:spLocks noChangeArrowheads="1"/>
              </p:cNvSpPr>
              <p:nvPr/>
            </p:nvSpPr>
            <p:spPr bwMode="auto">
              <a:xfrm>
                <a:off x="1519" y="2808"/>
                <a:ext cx="40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0" name="Rectangle 481"/>
              <p:cNvSpPr>
                <a:spLocks noChangeArrowheads="1"/>
              </p:cNvSpPr>
              <p:nvPr/>
            </p:nvSpPr>
            <p:spPr bwMode="auto">
              <a:xfrm>
                <a:off x="1519" y="2800"/>
                <a:ext cx="8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1" name="Freeform 482"/>
              <p:cNvSpPr>
                <a:spLocks/>
              </p:cNvSpPr>
              <p:nvPr/>
            </p:nvSpPr>
            <p:spPr bwMode="auto">
              <a:xfrm>
                <a:off x="1144" y="2352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32 w 48"/>
                  <a:gd name="T5" fmla="*/ 48 h 48"/>
                  <a:gd name="T6" fmla="*/ 0 w 4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32" y="4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2" name="Freeform 483"/>
              <p:cNvSpPr>
                <a:spLocks/>
              </p:cNvSpPr>
              <p:nvPr/>
            </p:nvSpPr>
            <p:spPr bwMode="auto">
              <a:xfrm>
                <a:off x="1232" y="3681"/>
                <a:ext cx="119" cy="112"/>
              </a:xfrm>
              <a:custGeom>
                <a:avLst/>
                <a:gdLst>
                  <a:gd name="T0" fmla="*/ 31 w 119"/>
                  <a:gd name="T1" fmla="*/ 0 h 112"/>
                  <a:gd name="T2" fmla="*/ 31 w 119"/>
                  <a:gd name="T3" fmla="*/ 0 h 112"/>
                  <a:gd name="T4" fmla="*/ 31 w 119"/>
                  <a:gd name="T5" fmla="*/ 0 h 112"/>
                  <a:gd name="T6" fmla="*/ 31 w 119"/>
                  <a:gd name="T7" fmla="*/ 0 h 112"/>
                  <a:gd name="T8" fmla="*/ 63 w 119"/>
                  <a:gd name="T9" fmla="*/ 8 h 112"/>
                  <a:gd name="T10" fmla="*/ 95 w 119"/>
                  <a:gd name="T11" fmla="*/ 8 h 112"/>
                  <a:gd name="T12" fmla="*/ 103 w 119"/>
                  <a:gd name="T13" fmla="*/ 8 h 112"/>
                  <a:gd name="T14" fmla="*/ 103 w 119"/>
                  <a:gd name="T15" fmla="*/ 8 h 112"/>
                  <a:gd name="T16" fmla="*/ 103 w 119"/>
                  <a:gd name="T17" fmla="*/ 8 h 112"/>
                  <a:gd name="T18" fmla="*/ 119 w 119"/>
                  <a:gd name="T19" fmla="*/ 32 h 112"/>
                  <a:gd name="T20" fmla="*/ 119 w 119"/>
                  <a:gd name="T21" fmla="*/ 64 h 112"/>
                  <a:gd name="T22" fmla="*/ 87 w 119"/>
                  <a:gd name="T23" fmla="*/ 112 h 112"/>
                  <a:gd name="T24" fmla="*/ 87 w 119"/>
                  <a:gd name="T25" fmla="*/ 112 h 112"/>
                  <a:gd name="T26" fmla="*/ 87 w 119"/>
                  <a:gd name="T27" fmla="*/ 112 h 112"/>
                  <a:gd name="T28" fmla="*/ 87 w 119"/>
                  <a:gd name="T29" fmla="*/ 112 h 112"/>
                  <a:gd name="T30" fmla="*/ 47 w 119"/>
                  <a:gd name="T31" fmla="*/ 112 h 112"/>
                  <a:gd name="T32" fmla="*/ 15 w 119"/>
                  <a:gd name="T33" fmla="*/ 104 h 112"/>
                  <a:gd name="T34" fmla="*/ 7 w 119"/>
                  <a:gd name="T35" fmla="*/ 104 h 112"/>
                  <a:gd name="T36" fmla="*/ 7 w 119"/>
                  <a:gd name="T37" fmla="*/ 104 h 112"/>
                  <a:gd name="T38" fmla="*/ 7 w 119"/>
                  <a:gd name="T39" fmla="*/ 104 h 112"/>
                  <a:gd name="T40" fmla="*/ 0 w 119"/>
                  <a:gd name="T41" fmla="*/ 56 h 112"/>
                  <a:gd name="T42" fmla="*/ 7 w 119"/>
                  <a:gd name="T43" fmla="*/ 24 h 112"/>
                  <a:gd name="T44" fmla="*/ 31 w 119"/>
                  <a:gd name="T45" fmla="*/ 0 h 1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9" h="112">
                    <a:moveTo>
                      <a:pt x="31" y="0"/>
                    </a:moveTo>
                    <a:lnTo>
                      <a:pt x="31" y="0"/>
                    </a:lnTo>
                    <a:lnTo>
                      <a:pt x="63" y="8"/>
                    </a:lnTo>
                    <a:lnTo>
                      <a:pt x="95" y="8"/>
                    </a:lnTo>
                    <a:lnTo>
                      <a:pt x="103" y="8"/>
                    </a:lnTo>
                    <a:lnTo>
                      <a:pt x="119" y="32"/>
                    </a:lnTo>
                    <a:lnTo>
                      <a:pt x="119" y="64"/>
                    </a:lnTo>
                    <a:lnTo>
                      <a:pt x="87" y="112"/>
                    </a:lnTo>
                    <a:lnTo>
                      <a:pt x="47" y="112"/>
                    </a:lnTo>
                    <a:lnTo>
                      <a:pt x="15" y="104"/>
                    </a:lnTo>
                    <a:lnTo>
                      <a:pt x="7" y="104"/>
                    </a:lnTo>
                    <a:lnTo>
                      <a:pt x="0" y="56"/>
                    </a:lnTo>
                    <a:lnTo>
                      <a:pt x="7" y="24"/>
                    </a:lnTo>
                    <a:lnTo>
                      <a:pt x="31" y="0"/>
                    </a:lnTo>
                    <a:close/>
                  </a:path>
                </a:pathLst>
              </a:cu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3" name="Freeform 484"/>
              <p:cNvSpPr>
                <a:spLocks/>
              </p:cNvSpPr>
              <p:nvPr/>
            </p:nvSpPr>
            <p:spPr bwMode="auto">
              <a:xfrm>
                <a:off x="1232" y="3681"/>
                <a:ext cx="127" cy="120"/>
              </a:xfrm>
              <a:custGeom>
                <a:avLst/>
                <a:gdLst>
                  <a:gd name="T0" fmla="*/ 39 w 127"/>
                  <a:gd name="T1" fmla="*/ 0 h 120"/>
                  <a:gd name="T2" fmla="*/ 39 w 127"/>
                  <a:gd name="T3" fmla="*/ 0 h 120"/>
                  <a:gd name="T4" fmla="*/ 31 w 127"/>
                  <a:gd name="T5" fmla="*/ 0 h 120"/>
                  <a:gd name="T6" fmla="*/ 63 w 127"/>
                  <a:gd name="T7" fmla="*/ 8 h 120"/>
                  <a:gd name="T8" fmla="*/ 95 w 127"/>
                  <a:gd name="T9" fmla="*/ 8 h 120"/>
                  <a:gd name="T10" fmla="*/ 103 w 127"/>
                  <a:gd name="T11" fmla="*/ 8 h 120"/>
                  <a:gd name="T12" fmla="*/ 103 w 127"/>
                  <a:gd name="T13" fmla="*/ 8 h 120"/>
                  <a:gd name="T14" fmla="*/ 111 w 127"/>
                  <a:gd name="T15" fmla="*/ 8 h 120"/>
                  <a:gd name="T16" fmla="*/ 127 w 127"/>
                  <a:gd name="T17" fmla="*/ 32 h 120"/>
                  <a:gd name="T18" fmla="*/ 127 w 127"/>
                  <a:gd name="T19" fmla="*/ 72 h 120"/>
                  <a:gd name="T20" fmla="*/ 95 w 127"/>
                  <a:gd name="T21" fmla="*/ 120 h 120"/>
                  <a:gd name="T22" fmla="*/ 95 w 127"/>
                  <a:gd name="T23" fmla="*/ 120 h 120"/>
                  <a:gd name="T24" fmla="*/ 95 w 127"/>
                  <a:gd name="T25" fmla="*/ 120 h 120"/>
                  <a:gd name="T26" fmla="*/ 87 w 127"/>
                  <a:gd name="T27" fmla="*/ 120 h 120"/>
                  <a:gd name="T28" fmla="*/ 47 w 127"/>
                  <a:gd name="T29" fmla="*/ 120 h 120"/>
                  <a:gd name="T30" fmla="*/ 15 w 127"/>
                  <a:gd name="T31" fmla="*/ 112 h 120"/>
                  <a:gd name="T32" fmla="*/ 7 w 127"/>
                  <a:gd name="T33" fmla="*/ 112 h 120"/>
                  <a:gd name="T34" fmla="*/ 7 w 127"/>
                  <a:gd name="T35" fmla="*/ 112 h 120"/>
                  <a:gd name="T36" fmla="*/ 7 w 127"/>
                  <a:gd name="T37" fmla="*/ 104 h 120"/>
                  <a:gd name="T38" fmla="*/ 0 w 127"/>
                  <a:gd name="T39" fmla="*/ 56 h 120"/>
                  <a:gd name="T40" fmla="*/ 7 w 127"/>
                  <a:gd name="T41" fmla="*/ 24 h 120"/>
                  <a:gd name="T42" fmla="*/ 31 w 127"/>
                  <a:gd name="T43" fmla="*/ 0 h 120"/>
                  <a:gd name="T44" fmla="*/ 15 w 127"/>
                  <a:gd name="T45" fmla="*/ 32 h 120"/>
                  <a:gd name="T46" fmla="*/ 7 w 127"/>
                  <a:gd name="T47" fmla="*/ 56 h 120"/>
                  <a:gd name="T48" fmla="*/ 15 w 127"/>
                  <a:gd name="T49" fmla="*/ 104 h 120"/>
                  <a:gd name="T50" fmla="*/ 7 w 127"/>
                  <a:gd name="T51" fmla="*/ 104 h 120"/>
                  <a:gd name="T52" fmla="*/ 7 w 127"/>
                  <a:gd name="T53" fmla="*/ 104 h 120"/>
                  <a:gd name="T54" fmla="*/ 15 w 127"/>
                  <a:gd name="T55" fmla="*/ 104 h 120"/>
                  <a:gd name="T56" fmla="*/ 47 w 127"/>
                  <a:gd name="T57" fmla="*/ 112 h 120"/>
                  <a:gd name="T58" fmla="*/ 87 w 127"/>
                  <a:gd name="T59" fmla="*/ 112 h 120"/>
                  <a:gd name="T60" fmla="*/ 87 w 127"/>
                  <a:gd name="T61" fmla="*/ 112 h 120"/>
                  <a:gd name="T62" fmla="*/ 87 w 127"/>
                  <a:gd name="T63" fmla="*/ 112 h 120"/>
                  <a:gd name="T64" fmla="*/ 87 w 127"/>
                  <a:gd name="T65" fmla="*/ 112 h 120"/>
                  <a:gd name="T66" fmla="*/ 119 w 127"/>
                  <a:gd name="T67" fmla="*/ 64 h 120"/>
                  <a:gd name="T68" fmla="*/ 119 w 127"/>
                  <a:gd name="T69" fmla="*/ 32 h 120"/>
                  <a:gd name="T70" fmla="*/ 103 w 127"/>
                  <a:gd name="T71" fmla="*/ 16 h 120"/>
                  <a:gd name="T72" fmla="*/ 103 w 127"/>
                  <a:gd name="T73" fmla="*/ 16 h 120"/>
                  <a:gd name="T74" fmla="*/ 103 w 127"/>
                  <a:gd name="T75" fmla="*/ 16 h 120"/>
                  <a:gd name="T76" fmla="*/ 95 w 127"/>
                  <a:gd name="T77" fmla="*/ 16 h 120"/>
                  <a:gd name="T78" fmla="*/ 63 w 127"/>
                  <a:gd name="T79" fmla="*/ 16 h 120"/>
                  <a:gd name="T80" fmla="*/ 31 w 127"/>
                  <a:gd name="T81" fmla="*/ 8 h 120"/>
                  <a:gd name="T82" fmla="*/ 31 w 127"/>
                  <a:gd name="T83" fmla="*/ 0 h 120"/>
                  <a:gd name="T84" fmla="*/ 31 w 127"/>
                  <a:gd name="T85" fmla="*/ 0 h 120"/>
                  <a:gd name="T86" fmla="*/ 31 w 127"/>
                  <a:gd name="T87" fmla="*/ 0 h 12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7" h="120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63" y="8"/>
                    </a:lnTo>
                    <a:lnTo>
                      <a:pt x="95" y="8"/>
                    </a:lnTo>
                    <a:lnTo>
                      <a:pt x="103" y="8"/>
                    </a:lnTo>
                    <a:lnTo>
                      <a:pt x="111" y="8"/>
                    </a:lnTo>
                    <a:lnTo>
                      <a:pt x="127" y="32"/>
                    </a:lnTo>
                    <a:lnTo>
                      <a:pt x="127" y="64"/>
                    </a:lnTo>
                    <a:lnTo>
                      <a:pt x="127" y="72"/>
                    </a:lnTo>
                    <a:lnTo>
                      <a:pt x="95" y="120"/>
                    </a:lnTo>
                    <a:lnTo>
                      <a:pt x="87" y="120"/>
                    </a:lnTo>
                    <a:lnTo>
                      <a:pt x="47" y="120"/>
                    </a:lnTo>
                    <a:lnTo>
                      <a:pt x="15" y="112"/>
                    </a:lnTo>
                    <a:lnTo>
                      <a:pt x="7" y="112"/>
                    </a:lnTo>
                    <a:lnTo>
                      <a:pt x="7" y="104"/>
                    </a:lnTo>
                    <a:lnTo>
                      <a:pt x="0" y="56"/>
                    </a:lnTo>
                    <a:lnTo>
                      <a:pt x="7" y="24"/>
                    </a:lnTo>
                    <a:lnTo>
                      <a:pt x="31" y="0"/>
                    </a:lnTo>
                    <a:lnTo>
                      <a:pt x="39" y="8"/>
                    </a:lnTo>
                    <a:lnTo>
                      <a:pt x="15" y="32"/>
                    </a:lnTo>
                    <a:lnTo>
                      <a:pt x="15" y="24"/>
                    </a:lnTo>
                    <a:lnTo>
                      <a:pt x="7" y="56"/>
                    </a:lnTo>
                    <a:lnTo>
                      <a:pt x="15" y="104"/>
                    </a:lnTo>
                    <a:lnTo>
                      <a:pt x="7" y="104"/>
                    </a:lnTo>
                    <a:lnTo>
                      <a:pt x="15" y="104"/>
                    </a:lnTo>
                    <a:lnTo>
                      <a:pt x="47" y="112"/>
                    </a:lnTo>
                    <a:lnTo>
                      <a:pt x="87" y="112"/>
                    </a:lnTo>
                    <a:lnTo>
                      <a:pt x="119" y="64"/>
                    </a:lnTo>
                    <a:lnTo>
                      <a:pt x="119" y="32"/>
                    </a:lnTo>
                    <a:lnTo>
                      <a:pt x="119" y="40"/>
                    </a:lnTo>
                    <a:lnTo>
                      <a:pt x="103" y="16"/>
                    </a:lnTo>
                    <a:lnTo>
                      <a:pt x="95" y="16"/>
                    </a:lnTo>
                    <a:lnTo>
                      <a:pt x="63" y="16"/>
                    </a:lnTo>
                    <a:lnTo>
                      <a:pt x="31" y="8"/>
                    </a:lnTo>
                    <a:lnTo>
                      <a:pt x="31" y="0"/>
                    </a:lnTo>
                    <a:lnTo>
                      <a:pt x="39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4" name="Freeform 485"/>
              <p:cNvSpPr>
                <a:spLocks/>
              </p:cNvSpPr>
              <p:nvPr/>
            </p:nvSpPr>
            <p:spPr bwMode="auto">
              <a:xfrm>
                <a:off x="1263" y="3681"/>
                <a:ext cx="8" cy="8"/>
              </a:xfrm>
              <a:custGeom>
                <a:avLst/>
                <a:gdLst>
                  <a:gd name="T0" fmla="*/ 0 w 8"/>
                  <a:gd name="T1" fmla="*/ 0 h 8"/>
                  <a:gd name="T2" fmla="*/ 0 w 8"/>
                  <a:gd name="T3" fmla="*/ 0 h 8"/>
                  <a:gd name="T4" fmla="*/ 0 w 8"/>
                  <a:gd name="T5" fmla="*/ 0 h 8"/>
                  <a:gd name="T6" fmla="*/ 8 w 8"/>
                  <a:gd name="T7" fmla="*/ 8 h 8"/>
                  <a:gd name="T8" fmla="*/ 8 w 8"/>
                  <a:gd name="T9" fmla="*/ 8 h 8"/>
                  <a:gd name="T10" fmla="*/ 8 w 8"/>
                  <a:gd name="T11" fmla="*/ 8 h 8"/>
                  <a:gd name="T12" fmla="*/ 0 w 8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5" name="Rectangle 486"/>
              <p:cNvSpPr>
                <a:spLocks noChangeArrowheads="1"/>
              </p:cNvSpPr>
              <p:nvPr/>
            </p:nvSpPr>
            <p:spPr bwMode="auto">
              <a:xfrm>
                <a:off x="1367" y="2784"/>
                <a:ext cx="128" cy="8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6" name="Rectangle 487"/>
              <p:cNvSpPr>
                <a:spLocks noChangeArrowheads="1"/>
              </p:cNvSpPr>
              <p:nvPr/>
            </p:nvSpPr>
            <p:spPr bwMode="auto">
              <a:xfrm>
                <a:off x="1367" y="2792"/>
                <a:ext cx="136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7" name="Rectangle 488"/>
              <p:cNvSpPr>
                <a:spLocks noChangeArrowheads="1"/>
              </p:cNvSpPr>
              <p:nvPr/>
            </p:nvSpPr>
            <p:spPr bwMode="auto">
              <a:xfrm>
                <a:off x="1495" y="2784"/>
                <a:ext cx="8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8" name="Rectangle 489"/>
              <p:cNvSpPr>
                <a:spLocks noChangeArrowheads="1"/>
              </p:cNvSpPr>
              <p:nvPr/>
            </p:nvSpPr>
            <p:spPr bwMode="auto">
              <a:xfrm>
                <a:off x="1367" y="2784"/>
                <a:ext cx="128" cy="8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9" name="Rectangle 490"/>
              <p:cNvSpPr>
                <a:spLocks noChangeArrowheads="1"/>
              </p:cNvSpPr>
              <p:nvPr/>
            </p:nvSpPr>
            <p:spPr bwMode="auto">
              <a:xfrm>
                <a:off x="1367" y="2784"/>
                <a:ext cx="8" cy="16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10" name="Object 500"/>
            <p:cNvGraphicFramePr>
              <a:graphicFrameLocks noChangeAspect="1"/>
            </p:cNvGraphicFramePr>
            <p:nvPr/>
          </p:nvGraphicFramePr>
          <p:xfrm>
            <a:off x="4272" y="3223"/>
            <a:ext cx="912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Bitmap Image" r:id="rId10" imgW="2038095" imgH="1790476" progId="Paint.Picture">
                    <p:embed/>
                  </p:oleObj>
                </mc:Choice>
                <mc:Fallback>
                  <p:oleObj name="Bitmap Image" r:id="rId10" imgW="2038095" imgH="179047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223"/>
                          <a:ext cx="912" cy="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503"/>
            <p:cNvSpPr txBox="1">
              <a:spLocks noChangeArrowheads="1"/>
            </p:cNvSpPr>
            <p:nvPr/>
          </p:nvSpPr>
          <p:spPr bwMode="auto">
            <a:xfrm>
              <a:off x="1200" y="3928"/>
              <a:ext cx="8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NT Server</a:t>
              </a:r>
            </a:p>
          </p:txBody>
        </p:sp>
        <p:sp>
          <p:nvSpPr>
            <p:cNvPr id="12" name="Text Box 504"/>
            <p:cNvSpPr txBox="1">
              <a:spLocks noChangeArrowheads="1"/>
            </p:cNvSpPr>
            <p:nvPr/>
          </p:nvSpPr>
          <p:spPr bwMode="auto">
            <a:xfrm>
              <a:off x="3571" y="4019"/>
              <a:ext cx="1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UNIX Workstation</a:t>
              </a:r>
            </a:p>
          </p:txBody>
        </p:sp>
        <p:grpSp>
          <p:nvGrpSpPr>
            <p:cNvPr id="13" name="Group 507"/>
            <p:cNvGrpSpPr>
              <a:grpSpLocks/>
            </p:cNvGrpSpPr>
            <p:nvPr/>
          </p:nvGrpSpPr>
          <p:grpSpPr bwMode="auto">
            <a:xfrm>
              <a:off x="1008" y="2880"/>
              <a:ext cx="672" cy="619"/>
              <a:chOff x="1296" y="2880"/>
              <a:chExt cx="865" cy="816"/>
            </a:xfrm>
          </p:grpSpPr>
          <p:grpSp>
            <p:nvGrpSpPr>
              <p:cNvPr id="25" name="Group 508"/>
              <p:cNvGrpSpPr>
                <a:grpSpLocks/>
              </p:cNvGrpSpPr>
              <p:nvPr/>
            </p:nvGrpSpPr>
            <p:grpSpPr bwMode="auto">
              <a:xfrm>
                <a:off x="1296" y="2880"/>
                <a:ext cx="865" cy="816"/>
                <a:chOff x="1296" y="3312"/>
                <a:chExt cx="864" cy="816"/>
              </a:xfrm>
            </p:grpSpPr>
            <p:sp>
              <p:nvSpPr>
                <p:cNvPr id="27" name="Rectangle 509"/>
                <p:cNvSpPr>
                  <a:spLocks noChangeArrowheads="1"/>
                </p:cNvSpPr>
                <p:nvPr/>
              </p:nvSpPr>
              <p:spPr bwMode="auto">
                <a:xfrm>
                  <a:off x="1296" y="3312"/>
                  <a:ext cx="864" cy="816"/>
                </a:xfrm>
                <a:prstGeom prst="rect">
                  <a:avLst/>
                </a:prstGeom>
                <a:solidFill>
                  <a:srgbClr val="E1E1B7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8" name="Line 510"/>
                <p:cNvSpPr>
                  <a:spLocks noChangeShapeType="1"/>
                </p:cNvSpPr>
                <p:nvPr/>
              </p:nvSpPr>
              <p:spPr bwMode="auto">
                <a:xfrm>
                  <a:off x="1296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6" name="Text Box 511"/>
              <p:cNvSpPr txBox="1">
                <a:spLocks noChangeArrowheads="1"/>
              </p:cNvSpPr>
              <p:nvPr/>
            </p:nvSpPr>
            <p:spPr bwMode="auto">
              <a:xfrm>
                <a:off x="1481" y="2927"/>
                <a:ext cx="500" cy="7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7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JVM</a:t>
                </a:r>
              </a:p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7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NT</a:t>
                </a:r>
              </a:p>
            </p:txBody>
          </p:sp>
        </p:grpSp>
        <p:grpSp>
          <p:nvGrpSpPr>
            <p:cNvPr id="14" name="Group 512"/>
            <p:cNvGrpSpPr>
              <a:grpSpLocks/>
            </p:cNvGrpSpPr>
            <p:nvPr/>
          </p:nvGrpSpPr>
          <p:grpSpPr bwMode="auto">
            <a:xfrm>
              <a:off x="3937" y="2880"/>
              <a:ext cx="671" cy="672"/>
              <a:chOff x="3408" y="2880"/>
              <a:chExt cx="863" cy="816"/>
            </a:xfrm>
          </p:grpSpPr>
          <p:grpSp>
            <p:nvGrpSpPr>
              <p:cNvPr id="21" name="Group 513"/>
              <p:cNvGrpSpPr>
                <a:grpSpLocks/>
              </p:cNvGrpSpPr>
              <p:nvPr/>
            </p:nvGrpSpPr>
            <p:grpSpPr bwMode="auto">
              <a:xfrm>
                <a:off x="3408" y="2880"/>
                <a:ext cx="863" cy="816"/>
                <a:chOff x="1296" y="3312"/>
                <a:chExt cx="864" cy="816"/>
              </a:xfrm>
            </p:grpSpPr>
            <p:sp>
              <p:nvSpPr>
                <p:cNvPr id="23" name="Rectangle 514"/>
                <p:cNvSpPr>
                  <a:spLocks noChangeArrowheads="1"/>
                </p:cNvSpPr>
                <p:nvPr/>
              </p:nvSpPr>
              <p:spPr bwMode="auto">
                <a:xfrm>
                  <a:off x="1296" y="3312"/>
                  <a:ext cx="864" cy="816"/>
                </a:xfrm>
                <a:prstGeom prst="rect">
                  <a:avLst/>
                </a:prstGeom>
                <a:solidFill>
                  <a:srgbClr val="E1E1B7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4" name="Line 515"/>
                <p:cNvSpPr>
                  <a:spLocks noChangeShapeType="1"/>
                </p:cNvSpPr>
                <p:nvPr/>
              </p:nvSpPr>
              <p:spPr bwMode="auto">
                <a:xfrm>
                  <a:off x="1296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2" name="Text Box 516"/>
              <p:cNvSpPr txBox="1">
                <a:spLocks noChangeArrowheads="1"/>
              </p:cNvSpPr>
              <p:nvPr/>
            </p:nvSpPr>
            <p:spPr bwMode="auto">
              <a:xfrm>
                <a:off x="3551" y="2929"/>
                <a:ext cx="585" cy="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912813"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7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JVM</a:t>
                </a:r>
              </a:p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7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UNIX</a:t>
                </a:r>
              </a:p>
            </p:txBody>
          </p:sp>
        </p:grpSp>
        <p:sp>
          <p:nvSpPr>
            <p:cNvPr id="15" name="Line 517"/>
            <p:cNvSpPr>
              <a:spLocks noChangeShapeType="1"/>
            </p:cNvSpPr>
            <p:nvPr/>
          </p:nvSpPr>
          <p:spPr bwMode="auto">
            <a:xfrm>
              <a:off x="3312" y="2400"/>
              <a:ext cx="1056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Line 518"/>
            <p:cNvSpPr>
              <a:spLocks noChangeShapeType="1"/>
            </p:cNvSpPr>
            <p:nvPr/>
          </p:nvSpPr>
          <p:spPr bwMode="auto">
            <a:xfrm flipH="1">
              <a:off x="1392" y="2400"/>
              <a:ext cx="1056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7" name="Group 527"/>
            <p:cNvGrpSpPr>
              <a:grpSpLocks/>
            </p:cNvGrpSpPr>
            <p:nvPr/>
          </p:nvGrpSpPr>
          <p:grpSpPr bwMode="auto">
            <a:xfrm>
              <a:off x="2352" y="3024"/>
              <a:ext cx="1584" cy="528"/>
              <a:chOff x="2352" y="3024"/>
              <a:chExt cx="1584" cy="528"/>
            </a:xfrm>
          </p:grpSpPr>
          <p:sp>
            <p:nvSpPr>
              <p:cNvPr id="18" name="AutoShape 528"/>
              <p:cNvSpPr>
                <a:spLocks/>
              </p:cNvSpPr>
              <p:nvPr/>
            </p:nvSpPr>
            <p:spPr bwMode="auto">
              <a:xfrm>
                <a:off x="2352" y="3120"/>
                <a:ext cx="960" cy="416"/>
              </a:xfrm>
              <a:prstGeom prst="accentBorderCallout2">
                <a:avLst>
                  <a:gd name="adj1" fmla="val 17560"/>
                  <a:gd name="adj2" fmla="val -5000"/>
                  <a:gd name="adj3" fmla="val 17560"/>
                  <a:gd name="adj4" fmla="val -32708"/>
                  <a:gd name="adj5" fmla="val -21949"/>
                  <a:gd name="adj6" fmla="val -60625"/>
                </a:avLst>
              </a:prstGeom>
              <a:solidFill>
                <a:srgbClr val="99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Java run-time (java)</a:t>
                </a:r>
              </a:p>
            </p:txBody>
          </p:sp>
          <p:sp>
            <p:nvSpPr>
              <p:cNvPr id="19" name="Line 529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20" name="Freeform 530"/>
              <p:cNvSpPr>
                <a:spLocks/>
              </p:cNvSpPr>
              <p:nvPr/>
            </p:nvSpPr>
            <p:spPr bwMode="auto">
              <a:xfrm>
                <a:off x="3360" y="3024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336 w 576"/>
                  <a:gd name="T3" fmla="*/ 192 h 192"/>
                  <a:gd name="T4" fmla="*/ 576 w 576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192">
                    <a:moveTo>
                      <a:pt x="0" y="192"/>
                    </a:moveTo>
                    <a:lnTo>
                      <a:pt x="336" y="192"/>
                    </a:lnTo>
                    <a:lnTo>
                      <a:pt x="576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00" name="Group 537"/>
          <p:cNvGrpSpPr>
            <a:grpSpLocks/>
          </p:cNvGrpSpPr>
          <p:nvPr/>
        </p:nvGrpSpPr>
        <p:grpSpPr bwMode="auto">
          <a:xfrm>
            <a:off x="2733328" y="2133600"/>
            <a:ext cx="3200400" cy="1905000"/>
            <a:chOff x="1392" y="1344"/>
            <a:chExt cx="2016" cy="1200"/>
          </a:xfrm>
        </p:grpSpPr>
        <p:sp>
          <p:nvSpPr>
            <p:cNvPr id="501" name="Line 523"/>
            <p:cNvSpPr>
              <a:spLocks noChangeShapeType="1"/>
            </p:cNvSpPr>
            <p:nvPr/>
          </p:nvSpPr>
          <p:spPr bwMode="auto">
            <a:xfrm>
              <a:off x="2880" y="1344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02" name="AutoShape 526"/>
            <p:cNvSpPr>
              <a:spLocks/>
            </p:cNvSpPr>
            <p:nvPr/>
          </p:nvSpPr>
          <p:spPr bwMode="auto">
            <a:xfrm>
              <a:off x="1392" y="1536"/>
              <a:ext cx="960" cy="410"/>
            </a:xfrm>
            <a:prstGeom prst="accentBorderCallout2">
              <a:avLst>
                <a:gd name="adj1" fmla="val 17560"/>
                <a:gd name="adj2" fmla="val 105000"/>
                <a:gd name="adj3" fmla="val 17560"/>
                <a:gd name="adj4" fmla="val 128542"/>
                <a:gd name="adj5" fmla="val -2926"/>
                <a:gd name="adj6" fmla="val 153125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Java compiler (</a:t>
              </a:r>
              <a:r>
                <a:rPr kumimoji="0" lang="en-GB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javac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03" name="Oval 531"/>
            <p:cNvSpPr>
              <a:spLocks noChangeArrowheads="1"/>
            </p:cNvSpPr>
            <p:nvPr/>
          </p:nvSpPr>
          <p:spPr bwMode="auto">
            <a:xfrm>
              <a:off x="2305" y="2016"/>
              <a:ext cx="1103" cy="52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/>
            <a:lstStyle/>
            <a:p>
              <a:pPr marL="0" marR="0" lvl="0" indent="0" algn="ctr" defTabSz="912813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Java byte code</a:t>
              </a:r>
            </a:p>
            <a:p>
              <a:pPr marL="0" marR="0" lvl="0" indent="0" algn="ctr" defTabSz="912813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hello.class</a:t>
              </a:r>
            </a:p>
          </p:txBody>
        </p:sp>
      </p:grpSp>
      <p:grpSp>
        <p:nvGrpSpPr>
          <p:cNvPr id="504" name="Group 535"/>
          <p:cNvGrpSpPr>
            <a:grpSpLocks/>
          </p:cNvGrpSpPr>
          <p:nvPr/>
        </p:nvGrpSpPr>
        <p:grpSpPr bwMode="auto">
          <a:xfrm>
            <a:off x="6535391" y="476250"/>
            <a:ext cx="2462212" cy="1152525"/>
            <a:chOff x="3787" y="300"/>
            <a:chExt cx="1551" cy="726"/>
          </a:xfrm>
        </p:grpSpPr>
        <p:sp>
          <p:nvSpPr>
            <p:cNvPr id="505" name="AutoShape 525"/>
            <p:cNvSpPr>
              <a:spLocks/>
            </p:cNvSpPr>
            <p:nvPr/>
          </p:nvSpPr>
          <p:spPr bwMode="auto">
            <a:xfrm>
              <a:off x="4858" y="372"/>
              <a:ext cx="480" cy="410"/>
            </a:xfrm>
            <a:prstGeom prst="accentBorderCallout2">
              <a:avLst>
                <a:gd name="adj1" fmla="val 17560"/>
                <a:gd name="adj2" fmla="val -10000"/>
                <a:gd name="adj3" fmla="val 17560"/>
                <a:gd name="adj4" fmla="val -43333"/>
                <a:gd name="adj5" fmla="val 22194"/>
                <a:gd name="adj6" fmla="val -68333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Text editor</a:t>
              </a:r>
            </a:p>
          </p:txBody>
        </p:sp>
        <p:pic>
          <p:nvPicPr>
            <p:cNvPr id="506" name="Picture 533" descr="j019538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00"/>
              <a:ext cx="711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44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200" dirty="0" smtClean="0">
                <a:latin typeface="Calibri" panose="020F0502020204030204" pitchFamily="34" charset="0"/>
              </a:rPr>
              <a:t>Java is a new programming Language, with elements from C, C++, and with </a:t>
            </a:r>
            <a:r>
              <a:rPr lang="en-GB" sz="2200" b="1" dirty="0" smtClean="0">
                <a:latin typeface="Calibri" panose="020F0502020204030204" pitchFamily="34" charset="0"/>
              </a:rPr>
              <a:t>libraries highly-tuned for the Internet environment</a:t>
            </a:r>
          </a:p>
          <a:p>
            <a:pPr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200" dirty="0" smtClean="0">
                <a:latin typeface="Calibri" panose="020F0502020204030204" pitchFamily="34" charset="0"/>
              </a:rPr>
              <a:t>A Java program is simply a </a:t>
            </a:r>
            <a:r>
              <a:rPr lang="en-GB" sz="2200" b="1" dirty="0" smtClean="0">
                <a:latin typeface="Calibri" panose="020F0502020204030204" pitchFamily="34" charset="0"/>
              </a:rPr>
              <a:t>class</a:t>
            </a:r>
            <a:r>
              <a:rPr lang="en-GB" sz="2200" dirty="0" smtClean="0">
                <a:latin typeface="Calibri" panose="020F0502020204030204" pitchFamily="34" charset="0"/>
              </a:rPr>
              <a:t> that contains certain standard functions that indicate start of execution. There are two types of Java Executable: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2200" dirty="0" smtClean="0">
                <a:latin typeface="Calibri" panose="020F0502020204030204" pitchFamily="34" charset="0"/>
              </a:rPr>
              <a:t>Stand-alone program that can be invoked from the command line. This is termed an “</a:t>
            </a:r>
            <a:r>
              <a:rPr lang="en-GB" sz="2200" b="1" dirty="0" smtClean="0">
                <a:solidFill>
                  <a:srgbClr val="990000"/>
                </a:solidFill>
                <a:latin typeface="Calibri" panose="020F0502020204030204" pitchFamily="34" charset="0"/>
              </a:rPr>
              <a:t>application</a:t>
            </a:r>
            <a:r>
              <a:rPr lang="en-GB" sz="2200" dirty="0" smtClean="0">
                <a:latin typeface="Calibri" panose="020F0502020204030204" pitchFamily="34" charset="0"/>
              </a:rPr>
              <a:t>”.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200" dirty="0" smtClean="0">
                <a:latin typeface="Calibri" panose="020F0502020204030204" pitchFamily="34" charset="0"/>
              </a:rPr>
              <a:t>Program embedded in a web page, to be run when the page is browsed. This is termed an “</a:t>
            </a:r>
            <a:r>
              <a:rPr lang="en-GB" sz="2200" b="1" dirty="0" smtClean="0">
                <a:solidFill>
                  <a:srgbClr val="990000"/>
                </a:solidFill>
                <a:latin typeface="Calibri" panose="020F0502020204030204" pitchFamily="34" charset="0"/>
              </a:rPr>
              <a:t>applet</a:t>
            </a:r>
            <a:r>
              <a:rPr lang="en-GB" sz="2200" dirty="0" smtClean="0">
                <a:latin typeface="Calibri" panose="020F0502020204030204" pitchFamily="34" charset="0"/>
              </a:rPr>
              <a:t>”.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Language Basics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GB" sz="2200" dirty="0">
                <a:latin typeface="Calibri" panose="020F0502020204030204" pitchFamily="34" charset="0"/>
              </a:rPr>
              <a:t>A Java </a:t>
            </a:r>
            <a:r>
              <a:rPr lang="en-GB" sz="2200" b="1" dirty="0">
                <a:latin typeface="Calibri" panose="020F0502020204030204" pitchFamily="34" charset="0"/>
              </a:rPr>
              <a:t>application</a:t>
            </a:r>
            <a:r>
              <a:rPr lang="en-GB" sz="2200" dirty="0">
                <a:latin typeface="Calibri" panose="020F0502020204030204" pitchFamily="34" charset="0"/>
              </a:rPr>
              <a:t> is a class containing a function called </a:t>
            </a:r>
            <a:r>
              <a:rPr lang="en-GB" sz="2200" b="1" dirty="0">
                <a:solidFill>
                  <a:srgbClr val="003399"/>
                </a:solidFill>
                <a:latin typeface="Calibri" panose="020F0502020204030204" pitchFamily="34" charset="0"/>
              </a:rPr>
              <a:t>main</a:t>
            </a:r>
            <a:r>
              <a:rPr lang="en-GB" sz="2200" dirty="0">
                <a:latin typeface="Calibri" panose="020F0502020204030204" pitchFamily="34" charset="0"/>
              </a:rPr>
              <a:t>. When the program is started, this function is executed.</a:t>
            </a:r>
          </a:p>
          <a:p>
            <a:pPr marL="109728" indent="0">
              <a:lnSpc>
                <a:spcPct val="150000"/>
              </a:lnSpc>
              <a:buNone/>
            </a:pPr>
            <a:endParaRPr lang="en-GB" sz="2200" dirty="0" smtClean="0">
              <a:latin typeface="+mj-lt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GB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 panose="020F0502020204030204" pitchFamily="34" charset="0"/>
              </a:rPr>
              <a:t>Language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8</a:t>
            </a:fld>
            <a:endParaRPr lang="en-GB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99592" y="2445390"/>
            <a:ext cx="7307040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sz="1600" b="1" i="1" u="none" dirty="0">
                <a:solidFill>
                  <a:srgbClr val="00B050"/>
                </a:solidFill>
                <a:latin typeface="Calibri" panose="020F0502020204030204" pitchFamily="34" charset="0"/>
              </a:rPr>
              <a:t>//</a:t>
            </a:r>
            <a:r>
              <a:rPr lang="en-GB" sz="1600" i="1" u="none" dirty="0">
                <a:solidFill>
                  <a:srgbClr val="00B050"/>
                </a:solidFill>
                <a:latin typeface="Calibri" panose="020F0502020204030204" pitchFamily="34" charset="0"/>
              </a:rPr>
              <a:t> File: MyFirstProgram.java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p</a:t>
            </a:r>
            <a:r>
              <a:rPr lang="en-GB" sz="1600" u="none" dirty="0" smtClean="0">
                <a:latin typeface="Calibri" panose="020F0502020204030204" pitchFamily="34" charset="0"/>
              </a:rPr>
              <a:t>ublic </a:t>
            </a:r>
            <a:r>
              <a:rPr lang="en-GB" sz="1600" u="none" dirty="0">
                <a:latin typeface="Calibri" panose="020F0502020204030204" pitchFamily="34" charset="0"/>
              </a:rPr>
              <a:t>class </a:t>
            </a:r>
            <a:r>
              <a:rPr lang="en-GB" sz="1600" u="none" dirty="0" err="1" smtClean="0">
                <a:solidFill>
                  <a:srgbClr val="990000"/>
                </a:solidFill>
                <a:latin typeface="Calibri" panose="020F0502020204030204" pitchFamily="34" charset="0"/>
              </a:rPr>
              <a:t>MyFirstProgram</a:t>
            </a:r>
            <a:r>
              <a:rPr lang="en-GB" sz="1600" u="none" dirty="0" smtClean="0">
                <a:solidFill>
                  <a:srgbClr val="990000"/>
                </a:solidFill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{  </a:t>
            </a:r>
          </a:p>
          <a:p>
            <a:pPr algn="l">
              <a:lnSpc>
                <a:spcPct val="130000"/>
              </a:lnSpc>
            </a:pPr>
            <a:r>
              <a:rPr lang="en-GB" sz="1600" u="none" dirty="0" smtClean="0">
                <a:latin typeface="Calibri" panose="020F0502020204030204" pitchFamily="34" charset="0"/>
              </a:rPr>
              <a:t>    public </a:t>
            </a:r>
            <a:r>
              <a:rPr lang="en-GB" sz="1600" u="none" dirty="0">
                <a:latin typeface="Calibri" panose="020F0502020204030204" pitchFamily="34" charset="0"/>
              </a:rPr>
              <a:t>static void </a:t>
            </a:r>
            <a:r>
              <a:rPr lang="en-GB" sz="1600" b="1" u="none" dirty="0">
                <a:solidFill>
                  <a:srgbClr val="003399"/>
                </a:solidFill>
                <a:latin typeface="Calibri" panose="020F0502020204030204" pitchFamily="34" charset="0"/>
              </a:rPr>
              <a:t>main</a:t>
            </a:r>
            <a:r>
              <a:rPr lang="en-GB" sz="1600" u="none" dirty="0">
                <a:latin typeface="Calibri" panose="020F0502020204030204" pitchFamily="34" charset="0"/>
              </a:rPr>
              <a:t>(String[] </a:t>
            </a:r>
            <a:r>
              <a:rPr lang="en-GB" sz="1600" u="none" dirty="0" err="1">
                <a:latin typeface="Calibri" panose="020F0502020204030204" pitchFamily="34" charset="0"/>
              </a:rPr>
              <a:t>args</a:t>
            </a:r>
            <a:r>
              <a:rPr lang="en-GB" sz="1600" u="none" dirty="0" smtClean="0">
                <a:latin typeface="Calibri" panose="020F0502020204030204" pitchFamily="34" charset="0"/>
              </a:rPr>
              <a:t>) {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   </a:t>
            </a:r>
            <a:r>
              <a:rPr lang="en-GB" sz="1600" u="none" dirty="0" err="1" smtClean="0">
                <a:latin typeface="Calibri" panose="020F0502020204030204" pitchFamily="34" charset="0"/>
              </a:rPr>
              <a:t>System.out.println</a:t>
            </a:r>
            <a:r>
              <a:rPr lang="en-GB" sz="1600" u="none" dirty="0">
                <a:latin typeface="Calibri" panose="020F0502020204030204" pitchFamily="34" charset="0"/>
              </a:rPr>
              <a:t>(“We will not use ‘Hello world!’”);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    }</a:t>
            </a:r>
          </a:p>
          <a:p>
            <a:pPr algn="l">
              <a:lnSpc>
                <a:spcPct val="13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971600" y="4653136"/>
            <a:ext cx="190090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600" u="none" dirty="0">
                <a:latin typeface="Calibri" panose="020F0502020204030204" pitchFamily="34" charset="0"/>
              </a:rPr>
              <a:t>MyFirstProgram.java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245048" y="5139193"/>
            <a:ext cx="196021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600" u="none" dirty="0" err="1">
                <a:latin typeface="Calibri" panose="020F0502020204030204" pitchFamily="34" charset="0"/>
              </a:rPr>
              <a:t>MyFirstProgram.class</a:t>
            </a:r>
            <a:endParaRPr lang="en-GB" sz="1600" u="none" dirty="0">
              <a:latin typeface="Calibri" panose="020F0502020204030204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565973" y="5642664"/>
            <a:ext cx="2640659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sz="1600" u="none" dirty="0">
                <a:latin typeface="Calibri" panose="020F0502020204030204" pitchFamily="34" charset="0"/>
              </a:rPr>
              <a:t>C</a:t>
            </a:r>
            <a:r>
              <a:rPr lang="en-GB" sz="1600" u="none" dirty="0" smtClean="0">
                <a:latin typeface="Calibri" panose="020F0502020204030204" pitchFamily="34" charset="0"/>
              </a:rPr>
              <a:t>:\&gt; </a:t>
            </a:r>
            <a:r>
              <a:rPr lang="en-GB" sz="1600" b="1" u="none" dirty="0">
                <a:latin typeface="Calibri" panose="020F0502020204030204" pitchFamily="34" charset="0"/>
              </a:rPr>
              <a:t>java </a:t>
            </a:r>
            <a:r>
              <a:rPr lang="en-GB" sz="1600" b="1" u="none" dirty="0" err="1">
                <a:latin typeface="Calibri" panose="020F0502020204030204" pitchFamily="34" charset="0"/>
              </a:rPr>
              <a:t>MyFirstProgram</a:t>
            </a:r>
            <a:endParaRPr lang="en-GB" sz="1600" b="1" u="none" dirty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We will not use ‘Hello world!’</a:t>
            </a:r>
          </a:p>
          <a:p>
            <a:pPr algn="l"/>
            <a:endParaRPr lang="en-GB" sz="1600" u="none" dirty="0" smtClean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 smtClean="0">
                <a:latin typeface="Calibri" panose="020F0502020204030204" pitchFamily="34" charset="0"/>
              </a:rPr>
              <a:t>C:\&gt;</a:t>
            </a:r>
            <a:endParaRPr lang="en-GB" sz="1600" u="none" dirty="0">
              <a:latin typeface="Calibri" panose="020F0502020204030204" pitchFamily="34" charset="0"/>
            </a:endParaRP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873010" y="4592344"/>
            <a:ext cx="1352553" cy="547688"/>
            <a:chOff x="1901" y="2719"/>
            <a:chExt cx="852" cy="345"/>
          </a:xfrm>
        </p:grpSpPr>
        <p:cxnSp>
          <p:nvCxnSpPr>
            <p:cNvPr id="10" name="AutoShape 14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>
              <a:off x="1901" y="2864"/>
              <a:ext cx="852" cy="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231" y="2719"/>
              <a:ext cx="418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1700" b="1" i="1" u="none">
                  <a:latin typeface="Calibri" panose="020F0502020204030204" pitchFamily="34" charset="0"/>
                </a:rPr>
                <a:t>javac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5205611" y="5013204"/>
            <a:ext cx="1681163" cy="558801"/>
            <a:chOff x="3325" y="3043"/>
            <a:chExt cx="1059" cy="352"/>
          </a:xfrm>
        </p:grpSpPr>
        <p:cxnSp>
          <p:nvCxnSpPr>
            <p:cNvPr id="13" name="AutoShape 15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>
              <a:off x="3325" y="3184"/>
              <a:ext cx="1059" cy="21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807" y="3043"/>
              <a:ext cx="362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1700" b="1" i="1" u="none" dirty="0">
                  <a:latin typeface="Calibri" panose="020F0502020204030204" pitchFamily="34" charset="0"/>
                </a:rPr>
                <a:t>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1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32859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4600" b="1" dirty="0" smtClean="0">
                <a:latin typeface="Calibri" panose="020F0502020204030204" pitchFamily="34" charset="0"/>
              </a:rPr>
              <a:t>Identifiers </a:t>
            </a:r>
          </a:p>
          <a:p>
            <a:pPr marL="365760" lvl="1" indent="0">
              <a:lnSpc>
                <a:spcPct val="110000"/>
              </a:lnSpc>
              <a:buNone/>
            </a:pPr>
            <a:r>
              <a:rPr lang="en-GB" sz="4200" dirty="0" smtClean="0">
                <a:latin typeface="Calibri" panose="020F0502020204030204" pitchFamily="34" charset="0"/>
              </a:rPr>
              <a:t>names to </a:t>
            </a:r>
            <a:r>
              <a:rPr lang="en-GB" sz="4200" dirty="0">
                <a:latin typeface="Calibri" panose="020F0502020204030204" pitchFamily="34" charset="0"/>
              </a:rPr>
              <a:t>hold </a:t>
            </a:r>
            <a:r>
              <a:rPr lang="en-GB" sz="4200" i="1" dirty="0">
                <a:latin typeface="Calibri" panose="020F0502020204030204" pitchFamily="34" charset="0"/>
              </a:rPr>
              <a:t>variables</a:t>
            </a:r>
            <a:r>
              <a:rPr lang="en-GB" sz="4200" dirty="0">
                <a:latin typeface="Calibri" panose="020F0502020204030204" pitchFamily="34" charset="0"/>
              </a:rPr>
              <a:t>, </a:t>
            </a:r>
            <a:r>
              <a:rPr lang="en-GB" sz="4200" i="1" dirty="0">
                <a:latin typeface="Calibri" panose="020F0502020204030204" pitchFamily="34" charset="0"/>
              </a:rPr>
              <a:t>class</a:t>
            </a:r>
            <a:r>
              <a:rPr lang="en-GB" sz="4200" dirty="0">
                <a:latin typeface="Calibri" panose="020F0502020204030204" pitchFamily="34" charset="0"/>
              </a:rPr>
              <a:t> names, </a:t>
            </a:r>
            <a:r>
              <a:rPr lang="en-GB" sz="4200" i="1" dirty="0">
                <a:latin typeface="Calibri" panose="020F0502020204030204" pitchFamily="34" charset="0"/>
              </a:rPr>
              <a:t>method</a:t>
            </a:r>
            <a:r>
              <a:rPr lang="en-GB" sz="4200" dirty="0">
                <a:latin typeface="Calibri" panose="020F0502020204030204" pitchFamily="34" charset="0"/>
              </a:rPr>
              <a:t> names, etc. In Java they can be of any </a:t>
            </a:r>
            <a:r>
              <a:rPr lang="en-GB" sz="4200" dirty="0" smtClean="0">
                <a:latin typeface="Calibri" panose="020F0502020204030204" pitchFamily="34" charset="0"/>
              </a:rPr>
              <a:t>length</a:t>
            </a:r>
            <a:r>
              <a:rPr lang="en-GB" sz="4200" dirty="0">
                <a:latin typeface="Calibri" panose="020F0502020204030204" pitchFamily="34" charset="0"/>
              </a:rPr>
              <a:t>, but must start with a letter, underscore, or dollar sign, and in subsequent </a:t>
            </a:r>
            <a:r>
              <a:rPr lang="en-GB" sz="4200" dirty="0" smtClean="0">
                <a:latin typeface="Calibri" panose="020F0502020204030204" pitchFamily="34" charset="0"/>
              </a:rPr>
              <a:t>positions </a:t>
            </a:r>
            <a:r>
              <a:rPr lang="en-GB" sz="4200" dirty="0">
                <a:latin typeface="Calibri" panose="020F0502020204030204" pitchFamily="34" charset="0"/>
              </a:rPr>
              <a:t>can also contain digits.</a:t>
            </a:r>
            <a:endParaRPr lang="en-GB" sz="4200" b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GB" sz="1600" dirty="0" smtClean="0">
                <a:latin typeface="Calibri" panose="020F0502020204030204" pitchFamily="34" charset="0"/>
              </a:rPr>
              <a:t>						         </a:t>
            </a:r>
            <a:r>
              <a:rPr lang="en-GB" sz="3400" dirty="0" err="1" smtClean="0">
                <a:latin typeface="Calibri" panose="020F0502020204030204" pitchFamily="34" charset="0"/>
              </a:rPr>
              <a:t>int</a:t>
            </a:r>
            <a:r>
              <a:rPr lang="en-GB" sz="3400" dirty="0" smtClean="0">
                <a:latin typeface="Calibri" panose="020F0502020204030204" pitchFamily="34" charset="0"/>
              </a:rPr>
              <a:t> </a:t>
            </a:r>
            <a:r>
              <a:rPr lang="en-GB" sz="3400" dirty="0">
                <a:solidFill>
                  <a:srgbClr val="990000"/>
                </a:solidFill>
                <a:latin typeface="Calibri" panose="020F0502020204030204" pitchFamily="34" charset="0"/>
              </a:rPr>
              <a:t>count</a:t>
            </a:r>
            <a:r>
              <a:rPr lang="en-GB" sz="3400" dirty="0"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GB" sz="3400" dirty="0" smtClean="0">
                <a:latin typeface="Calibri" panose="020F0502020204030204" pitchFamily="34" charset="0"/>
              </a:rPr>
              <a:t>						    static </a:t>
            </a:r>
            <a:r>
              <a:rPr lang="en-GB" sz="3400" dirty="0">
                <a:latin typeface="Calibri" panose="020F0502020204030204" pitchFamily="34" charset="0"/>
              </a:rPr>
              <a:t>float </a:t>
            </a:r>
            <a:r>
              <a:rPr lang="en-GB" sz="3400" dirty="0">
                <a:solidFill>
                  <a:srgbClr val="990000"/>
                </a:solidFill>
                <a:latin typeface="Calibri" panose="020F0502020204030204" pitchFamily="34" charset="0"/>
              </a:rPr>
              <a:t>salary</a:t>
            </a:r>
            <a:r>
              <a:rPr lang="en-GB" sz="3400" dirty="0"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GB" sz="3400" dirty="0" smtClean="0">
                <a:latin typeface="Calibri" panose="020F0502020204030204" pitchFamily="34" charset="0"/>
              </a:rPr>
              <a:t>				</a:t>
            </a:r>
            <a:r>
              <a:rPr lang="en-GB" sz="3400" dirty="0">
                <a:latin typeface="Calibri" panose="020F0502020204030204" pitchFamily="34" charset="0"/>
              </a:rPr>
              <a:t>	</a:t>
            </a:r>
            <a:r>
              <a:rPr lang="en-GB" sz="3400" dirty="0" smtClean="0">
                <a:latin typeface="Calibri" panose="020F0502020204030204" pitchFamily="34" charset="0"/>
              </a:rPr>
              <a:t>	    public </a:t>
            </a:r>
            <a:r>
              <a:rPr lang="en-GB" sz="3400" dirty="0">
                <a:latin typeface="Calibri" panose="020F0502020204030204" pitchFamily="34" charset="0"/>
              </a:rPr>
              <a:t>class </a:t>
            </a:r>
            <a:r>
              <a:rPr lang="en-GB" sz="3400" dirty="0" err="1">
                <a:solidFill>
                  <a:srgbClr val="990000"/>
                </a:solidFill>
                <a:latin typeface="Calibri" panose="020F0502020204030204" pitchFamily="34" charset="0"/>
              </a:rPr>
              <a:t>myInterface</a:t>
            </a:r>
            <a:r>
              <a:rPr lang="en-GB" sz="3400" dirty="0" smtClean="0">
                <a:latin typeface="Calibri" panose="020F0502020204030204" pitchFamily="34" charset="0"/>
              </a:rPr>
              <a:t>;</a:t>
            </a:r>
            <a:endParaRPr lang="en-GB" sz="34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4600" b="1" dirty="0" smtClean="0">
                <a:latin typeface="Calibri" panose="020F0502020204030204" pitchFamily="34" charset="0"/>
              </a:rPr>
              <a:t>Comments</a:t>
            </a:r>
            <a:endParaRPr lang="en-GB" sz="4600" b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GB" sz="3400" dirty="0" smtClean="0">
                <a:latin typeface="Calibri" panose="020F0502020204030204" pitchFamily="34" charset="0"/>
              </a:rPr>
              <a:t>	</a:t>
            </a:r>
            <a:r>
              <a:rPr lang="en-GB" sz="4200" dirty="0" smtClean="0">
                <a:latin typeface="Calibri" panose="020F0502020204030204" pitchFamily="34" charset="0"/>
              </a:rPr>
              <a:t>Comments </a:t>
            </a:r>
            <a:r>
              <a:rPr lang="en-GB" sz="4200" dirty="0">
                <a:latin typeface="Calibri" panose="020F0502020204030204" pitchFamily="34" charset="0"/>
              </a:rPr>
              <a:t>starting with //  </a:t>
            </a:r>
            <a:r>
              <a:rPr lang="en-GB" sz="4200" dirty="0" smtClean="0">
                <a:latin typeface="Calibri" panose="020F0502020204030204" pitchFamily="34" charset="0"/>
              </a:rPr>
              <a:t>go to end of the line       </a:t>
            </a:r>
            <a:r>
              <a:rPr lang="en-GB" sz="4200" dirty="0">
                <a:latin typeface="Calibri" panose="020F0502020204030204" pitchFamily="34" charset="0"/>
              </a:rPr>
              <a:t> </a:t>
            </a:r>
            <a:r>
              <a:rPr lang="en-GB" sz="3400" dirty="0" err="1" smtClean="0">
                <a:latin typeface="Calibri" panose="020F0502020204030204" pitchFamily="34" charset="0"/>
              </a:rPr>
              <a:t>i</a:t>
            </a:r>
            <a:r>
              <a:rPr lang="en-GB" sz="3400" dirty="0" smtClean="0">
                <a:latin typeface="Calibri" panose="020F0502020204030204" pitchFamily="34" charset="0"/>
              </a:rPr>
              <a:t> = 0;   </a:t>
            </a:r>
            <a:r>
              <a:rPr lang="en-GB" sz="34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//</a:t>
            </a:r>
            <a:r>
              <a:rPr lang="en-GB" sz="3400" dirty="0" smtClean="0">
                <a:latin typeface="Calibri" panose="020F0502020204030204" pitchFamily="34" charset="0"/>
              </a:rPr>
              <a:t> </a:t>
            </a:r>
            <a:r>
              <a:rPr lang="en-GB" sz="3400" dirty="0" smtClean="0">
                <a:solidFill>
                  <a:srgbClr val="969696"/>
                </a:solidFill>
                <a:latin typeface="Calibri" panose="020F0502020204030204" pitchFamily="34" charset="0"/>
              </a:rPr>
              <a:t>the “to the end-of-line” comment</a:t>
            </a:r>
          </a:p>
          <a:p>
            <a:pPr>
              <a:lnSpc>
                <a:spcPct val="110000"/>
              </a:lnSpc>
              <a:buNone/>
            </a:pPr>
            <a:r>
              <a:rPr lang="en-GB" sz="3400" dirty="0" smtClean="0">
                <a:latin typeface="Calibri" panose="020F0502020204030204" pitchFamily="34" charset="0"/>
              </a:rPr>
              <a:t>	</a:t>
            </a:r>
            <a:r>
              <a:rPr lang="en-GB" sz="4200" dirty="0" smtClean="0">
                <a:latin typeface="Calibri" panose="020F0502020204030204" pitchFamily="34" charset="0"/>
              </a:rPr>
              <a:t>Comments </a:t>
            </a:r>
            <a:r>
              <a:rPr lang="en-GB" sz="4200" dirty="0">
                <a:latin typeface="Calibri" panose="020F0502020204030204" pitchFamily="34" charset="0"/>
              </a:rPr>
              <a:t>starting with </a:t>
            </a:r>
            <a:r>
              <a:rPr lang="en-GB" sz="4200" dirty="0" smtClean="0">
                <a:latin typeface="Calibri" panose="020F0502020204030204" pitchFamily="34" charset="0"/>
              </a:rPr>
              <a:t> /* </a:t>
            </a:r>
            <a:r>
              <a:rPr lang="en-GB" sz="4200" dirty="0">
                <a:latin typeface="Calibri" panose="020F0502020204030204" pitchFamily="34" charset="0"/>
              </a:rPr>
              <a:t>end at the text  </a:t>
            </a:r>
            <a:r>
              <a:rPr lang="en-GB" sz="4200" dirty="0" smtClean="0">
                <a:latin typeface="Calibri" panose="020F0502020204030204" pitchFamily="34" charset="0"/>
              </a:rPr>
              <a:t>*/</a:t>
            </a:r>
            <a:r>
              <a:rPr lang="en-GB" sz="42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   </a:t>
            </a:r>
            <a:r>
              <a:rPr lang="en-GB" sz="34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/*</a:t>
            </a:r>
            <a:r>
              <a:rPr lang="en-GB" sz="3400" dirty="0" smtClean="0">
                <a:latin typeface="Calibri" panose="020F0502020204030204" pitchFamily="34" charset="0"/>
              </a:rPr>
              <a:t> </a:t>
            </a:r>
            <a:r>
              <a:rPr lang="en-GB" sz="3400" dirty="0">
                <a:solidFill>
                  <a:srgbClr val="969696"/>
                </a:solidFill>
                <a:latin typeface="Calibri" panose="020F0502020204030204" pitchFamily="34" charset="0"/>
              </a:rPr>
              <a:t>the “regular multiline” </a:t>
            </a:r>
            <a:r>
              <a:rPr lang="en-GB" sz="3400" dirty="0" smtClean="0">
                <a:solidFill>
                  <a:srgbClr val="969696"/>
                </a:solidFill>
                <a:latin typeface="Calibri" panose="020F0502020204030204" pitchFamily="34" charset="0"/>
              </a:rPr>
              <a:t>comment ends </a:t>
            </a:r>
            <a:r>
              <a:rPr lang="en-GB" sz="3400" dirty="0">
                <a:solidFill>
                  <a:srgbClr val="969696"/>
                </a:solidFill>
                <a:latin typeface="Calibri" panose="020F0502020204030204" pitchFamily="34" charset="0"/>
              </a:rPr>
              <a:t>here</a:t>
            </a:r>
            <a:r>
              <a:rPr lang="en-GB" sz="3400" dirty="0">
                <a:latin typeface="Calibri" panose="020F0502020204030204" pitchFamily="34" charset="0"/>
              </a:rPr>
              <a:t> </a:t>
            </a:r>
            <a:r>
              <a:rPr lang="en-GB" sz="3400" dirty="0">
                <a:solidFill>
                  <a:srgbClr val="990000"/>
                </a:solidFill>
                <a:latin typeface="Calibri" panose="020F0502020204030204" pitchFamily="34" charset="0"/>
              </a:rPr>
              <a:t>*/</a:t>
            </a:r>
            <a:endParaRPr lang="en-GB" sz="3400" dirty="0">
              <a:latin typeface="Calibri" panose="020F0502020204030204" pitchFamily="34" charset="0"/>
            </a:endParaRPr>
          </a:p>
          <a:p>
            <a:pPr lvl="1">
              <a:lnSpc>
                <a:spcPct val="30000"/>
              </a:lnSpc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4600" b="1" dirty="0" smtClean="0">
                <a:latin typeface="Calibri" panose="020F0502020204030204" pitchFamily="34" charset="0"/>
              </a:rPr>
              <a:t>Keywords</a:t>
            </a:r>
            <a:endParaRPr lang="en-GB" sz="4600" b="1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4200" dirty="0" smtClean="0">
                <a:latin typeface="Calibri" panose="020F0502020204030204" pitchFamily="34" charset="0"/>
              </a:rPr>
              <a:t>	These </a:t>
            </a:r>
            <a:r>
              <a:rPr lang="en-GB" sz="4200" dirty="0">
                <a:latin typeface="Calibri" panose="020F0502020204030204" pitchFamily="34" charset="0"/>
              </a:rPr>
              <a:t>are reserved words for use by the Java API, and may not be overloaded for  use </a:t>
            </a:r>
            <a:r>
              <a:rPr lang="en-GB" sz="4200" dirty="0" smtClean="0">
                <a:latin typeface="Calibri" panose="020F0502020204030204" pitchFamily="34" charset="0"/>
              </a:rPr>
              <a:t>as identifiers</a:t>
            </a:r>
            <a:r>
              <a:rPr lang="en-GB" sz="4200" dirty="0">
                <a:latin typeface="Calibri" panose="020F0502020204030204" pitchFamily="34" charset="0"/>
              </a:rPr>
              <a:t>, e.g</a:t>
            </a:r>
            <a:r>
              <a:rPr lang="en-GB" sz="4200" dirty="0" smtClean="0">
                <a:latin typeface="Calibri" panose="020F0502020204030204" pitchFamily="34" charset="0"/>
              </a:rPr>
              <a:t>. </a:t>
            </a:r>
            <a:r>
              <a:rPr lang="en-GB" sz="4200" dirty="0" err="1" smtClean="0">
                <a:latin typeface="Calibri" panose="020F0502020204030204" pitchFamily="34" charset="0"/>
              </a:rPr>
              <a:t>boolean</a:t>
            </a:r>
            <a:r>
              <a:rPr lang="en-GB" sz="4200" dirty="0">
                <a:latin typeface="Calibri" panose="020F0502020204030204" pitchFamily="34" charset="0"/>
              </a:rPr>
              <a:t>, null, if, for, return, catch, static, class, </a:t>
            </a:r>
            <a:r>
              <a:rPr lang="en-GB" sz="4200" dirty="0" smtClean="0">
                <a:latin typeface="Calibri" panose="020F0502020204030204" pitchFamily="34" charset="0"/>
              </a:rPr>
              <a:t>interface</a:t>
            </a:r>
            <a:r>
              <a:rPr lang="en-GB" sz="3400" dirty="0" smtClean="0">
                <a:latin typeface="Calibri" panose="020F0502020204030204" pitchFamily="34" charset="0"/>
              </a:rPr>
              <a:t>. </a:t>
            </a:r>
            <a:r>
              <a:rPr lang="en-GB" sz="3400" dirty="0">
                <a:latin typeface="Calibri" panose="020F0502020204030204" pitchFamily="34" charset="0"/>
              </a:rPr>
              <a:t> </a:t>
            </a:r>
            <a:r>
              <a:rPr lang="en-GB" sz="3400" dirty="0" smtClean="0">
                <a:latin typeface="Calibri" panose="020F0502020204030204" pitchFamily="34" charset="0"/>
              </a:rPr>
              <a:t>                                               </a:t>
            </a:r>
            <a:r>
              <a:rPr lang="en-GB" sz="3400" dirty="0">
                <a:latin typeface="Calibri" panose="020F0502020204030204" pitchFamily="34" charset="0"/>
              </a:rPr>
              <a:t>p</a:t>
            </a:r>
            <a:r>
              <a:rPr lang="en-GB" sz="3400" dirty="0" smtClean="0">
                <a:latin typeface="Calibri" panose="020F0502020204030204" pitchFamily="34" charset="0"/>
              </a:rPr>
              <a:t>ublic </a:t>
            </a:r>
            <a:r>
              <a:rPr lang="en-GB" sz="3400" dirty="0">
                <a:latin typeface="Calibri" panose="020F0502020204030204" pitchFamily="34" charset="0"/>
              </a:rPr>
              <a:t>class </a:t>
            </a:r>
            <a:r>
              <a:rPr lang="en-GB" sz="3400" dirty="0" smtClean="0">
                <a:solidFill>
                  <a:srgbClr val="990000"/>
                </a:solidFill>
                <a:latin typeface="Calibri" panose="020F0502020204030204" pitchFamily="34" charset="0"/>
              </a:rPr>
              <a:t>interface  </a:t>
            </a:r>
            <a:r>
              <a:rPr lang="en-GB" sz="3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(compiler error)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Language Basics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2760</TotalTime>
  <Words>1462</Words>
  <Application>Microsoft Office PowerPoint</Application>
  <PresentationFormat>On-screen Show (4:3)</PresentationFormat>
  <Paragraphs>452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Concourse</vt:lpstr>
      <vt:lpstr>Bitmap Image</vt:lpstr>
      <vt:lpstr>Object Oriented Programming in Java   Lecture 1</vt:lpstr>
      <vt:lpstr>This Module</vt:lpstr>
      <vt:lpstr>Outline</vt:lpstr>
      <vt:lpstr>Java History</vt:lpstr>
      <vt:lpstr>Why Java?</vt:lpstr>
      <vt:lpstr>Why Java?</vt:lpstr>
      <vt:lpstr>Language Basics</vt:lpstr>
      <vt:lpstr>Language Basics</vt:lpstr>
      <vt:lpstr>Language Basics</vt:lpstr>
      <vt:lpstr>Language Basics</vt:lpstr>
      <vt:lpstr>Language Basics</vt:lpstr>
      <vt:lpstr>Java Basic Building Blocks – Data Scope</vt:lpstr>
      <vt:lpstr>Java Basic Building Blocks – Data Scope</vt:lpstr>
      <vt:lpstr>Java Basic Building Blocks – Basic Statements</vt:lpstr>
      <vt:lpstr>Java Basic Building Blocks – Basic Statements</vt:lpstr>
      <vt:lpstr>Java Basic Building Blocks – Basic Statements</vt:lpstr>
      <vt:lpstr>Java Basic Building Blocks – Strings</vt:lpstr>
      <vt:lpstr>Java Basic Building Blocks – Strings</vt:lpstr>
      <vt:lpstr>Java Basic Building Blocks – Arrays</vt:lpstr>
      <vt:lpstr>Java Basic Building Blocks – Arrays</vt:lpstr>
      <vt:lpstr>Java Basic Building Blocks – Arrays</vt:lpstr>
      <vt:lpstr>Java Basic Building Blocks – Other Structure</vt:lpstr>
      <vt:lpstr>What can Java do?</vt:lpstr>
    </vt:vector>
  </TitlesOfParts>
  <Company>Nottingham Trent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Akhlaghinia, Mohammad</dc:creator>
  <cp:lastModifiedBy>Akhlaghinia, Mohammad</cp:lastModifiedBy>
  <cp:revision>100</cp:revision>
  <cp:lastPrinted>2013-09-16T16:15:20Z</cp:lastPrinted>
  <dcterms:created xsi:type="dcterms:W3CDTF">2013-09-15T16:11:25Z</dcterms:created>
  <dcterms:modified xsi:type="dcterms:W3CDTF">2014-11-12T07:07:08Z</dcterms:modified>
</cp:coreProperties>
</file>