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9" r:id="rId2"/>
    <p:sldId id="373" r:id="rId3"/>
    <p:sldId id="475" r:id="rId4"/>
    <p:sldId id="521" r:id="rId5"/>
    <p:sldId id="484" r:id="rId6"/>
    <p:sldId id="519" r:id="rId7"/>
    <p:sldId id="485" r:id="rId8"/>
    <p:sldId id="527" r:id="rId9"/>
    <p:sldId id="505" r:id="rId10"/>
    <p:sldId id="506" r:id="rId11"/>
    <p:sldId id="493" r:id="rId12"/>
    <p:sldId id="528" r:id="rId13"/>
    <p:sldId id="490" r:id="rId14"/>
    <p:sldId id="526" r:id="rId15"/>
    <p:sldId id="529" r:id="rId16"/>
    <p:sldId id="507" r:id="rId17"/>
    <p:sldId id="508" r:id="rId18"/>
    <p:sldId id="509" r:id="rId19"/>
    <p:sldId id="522" r:id="rId20"/>
    <p:sldId id="523" r:id="rId21"/>
    <p:sldId id="524" r:id="rId22"/>
    <p:sldId id="525" r:id="rId23"/>
    <p:sldId id="510" r:id="rId24"/>
    <p:sldId id="530" r:id="rId25"/>
    <p:sldId id="532" r:id="rId26"/>
    <p:sldId id="531" r:id="rId27"/>
    <p:sldId id="534" r:id="rId28"/>
    <p:sldId id="533" r:id="rId29"/>
    <p:sldId id="535" r:id="rId30"/>
    <p:sldId id="536" r:id="rId31"/>
    <p:sldId id="537" r:id="rId32"/>
    <p:sldId id="538" r:id="rId33"/>
    <p:sldId id="539" r:id="rId34"/>
    <p:sldId id="550" r:id="rId35"/>
    <p:sldId id="541" r:id="rId36"/>
    <p:sldId id="540" r:id="rId37"/>
    <p:sldId id="542" r:id="rId38"/>
    <p:sldId id="543" r:id="rId39"/>
    <p:sldId id="545" r:id="rId40"/>
    <p:sldId id="544" r:id="rId41"/>
    <p:sldId id="546" r:id="rId42"/>
    <p:sldId id="551" r:id="rId43"/>
    <p:sldId id="547" r:id="rId44"/>
    <p:sldId id="548" r:id="rId45"/>
    <p:sldId id="54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3" autoAdjust="0"/>
    <p:restoredTop sz="94660"/>
  </p:normalViewPr>
  <p:slideViewPr>
    <p:cSldViewPr snapToGrid="0">
      <p:cViewPr varScale="1">
        <p:scale>
          <a:sx n="95" d="100"/>
          <a:sy n="95" d="100"/>
        </p:scale>
        <p:origin x="114"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0DDF8-3975-334B-9567-ABD73A927FA4}" type="datetimeFigureOut">
              <a:rPr lang="en-US" smtClean="0"/>
              <a:t>10/1/2019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772AA-36C2-4846-861A-69DDC769616D}" type="slidenum">
              <a:rPr lang="en-US" smtClean="0"/>
              <a:t>‹#›</a:t>
            </a:fld>
            <a:endParaRPr lang="en-US"/>
          </a:p>
        </p:txBody>
      </p:sp>
    </p:spTree>
    <p:extLst>
      <p:ext uri="{BB962C8B-B14F-4D97-AF65-F5344CB8AC3E}">
        <p14:creationId xmlns:p14="http://schemas.microsoft.com/office/powerpoint/2010/main" val="1740517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F56493-EDE4-4AEA-9CD4-38A935C1EF60}"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29988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6CC7E7-2313-4E20-B4C9-FBAE3284453F}"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76803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F6F80-F74F-414C-AAA3-E72A79347FA5}"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255554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C86808-8DAD-4964-A052-5EA514916EEF}"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376859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99BB59-B470-47E5-8892-C68FE607094E}" type="datetime1">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316488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B09F2F-4FBF-4EF4-9913-A060D8680BC2}" type="datetime1">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96075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E25E89-0C17-4577-81E5-77445DF4F77F}" type="datetime1">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270515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5180C5-8EB8-49B1-BE22-E64A3A9EA057}" type="datetime1">
              <a:rPr lang="en-US" smtClean="0"/>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303242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9E366-4A0A-4DC2-A864-28E16DF0951A}" type="datetime1">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373799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41CFA4-F364-4CAB-9761-B7AFB2793E3E}" type="datetime1">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4145441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94A354-4F4A-4BA0-BCCB-2623F7B4E3EA}" type="datetime1">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8BADC6-C7BF-4456-B41A-3524AD1A38AD}" type="slidenum">
              <a:rPr lang="en-US" smtClean="0"/>
              <a:t>‹#›</a:t>
            </a:fld>
            <a:endParaRPr lang="en-US"/>
          </a:p>
        </p:txBody>
      </p:sp>
    </p:spTree>
    <p:extLst>
      <p:ext uri="{BB962C8B-B14F-4D97-AF65-F5344CB8AC3E}">
        <p14:creationId xmlns:p14="http://schemas.microsoft.com/office/powerpoint/2010/main" val="306710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1898D-9BC1-483B-A689-6B5729313223}" type="datetime1">
              <a:rPr lang="en-US" smtClean="0"/>
              <a:t>10/1/2019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BADC6-C7BF-4456-B41A-3524AD1A38AD}" type="slidenum">
              <a:rPr lang="en-US" smtClean="0"/>
              <a:t>‹#›</a:t>
            </a:fld>
            <a:endParaRPr lang="en-US"/>
          </a:p>
        </p:txBody>
      </p:sp>
    </p:spTree>
    <p:extLst>
      <p:ext uri="{BB962C8B-B14F-4D97-AF65-F5344CB8AC3E}">
        <p14:creationId xmlns:p14="http://schemas.microsoft.com/office/powerpoint/2010/main" val="393533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64708"/>
            <a:ext cx="9144000" cy="2387600"/>
          </a:xfrm>
        </p:spPr>
        <p:txBody>
          <a:bodyPr/>
          <a:lstStyle/>
          <a:p>
            <a:r>
              <a:rPr lang="en-US" dirty="0">
                <a:solidFill>
                  <a:schemeClr val="accent1"/>
                </a:solidFill>
              </a:rPr>
              <a:t>Class 6</a:t>
            </a:r>
          </a:p>
        </p:txBody>
      </p:sp>
      <p:sp>
        <p:nvSpPr>
          <p:cNvPr id="3" name="Subtitle 2"/>
          <p:cNvSpPr>
            <a:spLocks noGrp="1"/>
          </p:cNvSpPr>
          <p:nvPr>
            <p:ph type="subTitle" idx="1"/>
          </p:nvPr>
        </p:nvSpPr>
        <p:spPr/>
        <p:txBody>
          <a:bodyPr/>
          <a:lstStyle/>
          <a:p>
            <a:r>
              <a:rPr lang="en-US" dirty="0">
                <a:solidFill>
                  <a:schemeClr val="bg1">
                    <a:lumMod val="50000"/>
                  </a:schemeClr>
                </a:solidFill>
              </a:rPr>
              <a:t>BUS 696</a:t>
            </a:r>
          </a:p>
          <a:p>
            <a:r>
              <a:rPr lang="en-US" dirty="0">
                <a:solidFill>
                  <a:schemeClr val="bg1">
                    <a:lumMod val="50000"/>
                  </a:schemeClr>
                </a:solidFill>
              </a:rPr>
              <a:t>Prof. Jonathan </a:t>
            </a:r>
            <a:r>
              <a:rPr lang="en-US" dirty="0" err="1">
                <a:solidFill>
                  <a:schemeClr val="bg1">
                    <a:lumMod val="50000"/>
                  </a:schemeClr>
                </a:solidFill>
              </a:rPr>
              <a:t>Hersh</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618BADC6-C7BF-4456-B41A-3524AD1A38AD}" type="slidenum">
              <a:rPr lang="en-US" smtClean="0"/>
              <a:t>1</a:t>
            </a:fld>
            <a:endParaRPr lang="en-US"/>
          </a:p>
        </p:txBody>
      </p:sp>
    </p:spTree>
    <p:extLst>
      <p:ext uri="{BB962C8B-B14F-4D97-AF65-F5344CB8AC3E}">
        <p14:creationId xmlns:p14="http://schemas.microsoft.com/office/powerpoint/2010/main" val="358541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1E78BB-03F6-A04E-B88F-B7330B086D20}"/>
              </a:ext>
            </a:extLst>
          </p:cNvPr>
          <p:cNvPicPr>
            <a:picLocks noChangeAspect="1"/>
          </p:cNvPicPr>
          <p:nvPr/>
        </p:nvPicPr>
        <p:blipFill>
          <a:blip r:embed="rId2"/>
          <a:stretch>
            <a:fillRect/>
          </a:stretch>
        </p:blipFill>
        <p:spPr>
          <a:xfrm>
            <a:off x="693907" y="1083872"/>
            <a:ext cx="7150100" cy="5080000"/>
          </a:xfrm>
          <a:prstGeom prst="rect">
            <a:avLst/>
          </a:prstGeom>
        </p:spPr>
      </p:pic>
      <p:pic>
        <p:nvPicPr>
          <p:cNvPr id="9" name="Picture 8">
            <a:extLst>
              <a:ext uri="{FF2B5EF4-FFF2-40B4-BE49-F238E27FC236}">
                <a16:creationId xmlns:a16="http://schemas.microsoft.com/office/drawing/2014/main" id="{8DB5A36E-CC54-1649-8D72-19DEC0F90647}"/>
              </a:ext>
            </a:extLst>
          </p:cNvPr>
          <p:cNvPicPr>
            <a:picLocks noChangeAspect="1"/>
          </p:cNvPicPr>
          <p:nvPr/>
        </p:nvPicPr>
        <p:blipFill>
          <a:blip r:embed="rId3"/>
          <a:stretch>
            <a:fillRect/>
          </a:stretch>
        </p:blipFill>
        <p:spPr>
          <a:xfrm>
            <a:off x="7844007" y="1608528"/>
            <a:ext cx="4254500" cy="4165600"/>
          </a:xfrm>
          <a:prstGeom prst="rect">
            <a:avLst/>
          </a:prstGeom>
        </p:spPr>
      </p:pic>
      <p:cxnSp>
        <p:nvCxnSpPr>
          <p:cNvPr id="11" name="Straight Connector 10">
            <a:extLst>
              <a:ext uri="{FF2B5EF4-FFF2-40B4-BE49-F238E27FC236}">
                <a16:creationId xmlns:a16="http://schemas.microsoft.com/office/drawing/2014/main" id="{953E8982-0370-7A46-9674-3556E642BDB7}"/>
              </a:ext>
            </a:extLst>
          </p:cNvPr>
          <p:cNvCxnSpPr/>
          <p:nvPr/>
        </p:nvCxnSpPr>
        <p:spPr>
          <a:xfrm flipV="1">
            <a:off x="2068643" y="1608528"/>
            <a:ext cx="0" cy="40015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13EF42-EF36-0C47-A227-EDAD52101639}"/>
              </a:ext>
            </a:extLst>
          </p:cNvPr>
          <p:cNvSpPr txBox="1"/>
          <p:nvPr/>
        </p:nvSpPr>
        <p:spPr>
          <a:xfrm>
            <a:off x="864117" y="885390"/>
            <a:ext cx="2409052" cy="923330"/>
          </a:xfrm>
          <a:prstGeom prst="rect">
            <a:avLst/>
          </a:prstGeom>
          <a:noFill/>
        </p:spPr>
        <p:txBody>
          <a:bodyPr wrap="square" rtlCol="0">
            <a:spAutoFit/>
          </a:bodyPr>
          <a:lstStyle/>
          <a:p>
            <a:r>
              <a:rPr lang="en-US" dirty="0"/>
              <a:t>Line measures % of </a:t>
            </a:r>
            <a:r>
              <a:rPr lang="en-US" dirty="0" err="1"/>
              <a:t>obs</a:t>
            </a:r>
            <a:r>
              <a:rPr lang="en-US" dirty="0"/>
              <a:t> with event in our sample</a:t>
            </a:r>
          </a:p>
        </p:txBody>
      </p:sp>
    </p:spTree>
    <p:extLst>
      <p:ext uri="{BB962C8B-B14F-4D97-AF65-F5344CB8AC3E}">
        <p14:creationId xmlns:p14="http://schemas.microsoft.com/office/powerpoint/2010/main" val="35854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4" y="86578"/>
            <a:ext cx="10876619" cy="1077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Lift Chart</a:t>
            </a:r>
          </a:p>
        </p:txBody>
      </p:sp>
      <p:pic>
        <p:nvPicPr>
          <p:cNvPr id="4" name="Picture 3">
            <a:extLst>
              <a:ext uri="{FF2B5EF4-FFF2-40B4-BE49-F238E27FC236}">
                <a16:creationId xmlns:a16="http://schemas.microsoft.com/office/drawing/2014/main" id="{1CF01A29-EB0C-C24A-9137-F5A06D823A80}"/>
              </a:ext>
            </a:extLst>
          </p:cNvPr>
          <p:cNvPicPr>
            <a:picLocks noChangeAspect="1"/>
          </p:cNvPicPr>
          <p:nvPr/>
        </p:nvPicPr>
        <p:blipFill>
          <a:blip r:embed="rId2"/>
          <a:stretch>
            <a:fillRect/>
          </a:stretch>
        </p:blipFill>
        <p:spPr>
          <a:xfrm>
            <a:off x="486562" y="1164577"/>
            <a:ext cx="7052359" cy="5071048"/>
          </a:xfrm>
          <a:prstGeom prst="rect">
            <a:avLst/>
          </a:prstGeom>
        </p:spPr>
      </p:pic>
      <p:pic>
        <p:nvPicPr>
          <p:cNvPr id="6" name="Picture 5">
            <a:extLst>
              <a:ext uri="{FF2B5EF4-FFF2-40B4-BE49-F238E27FC236}">
                <a16:creationId xmlns:a16="http://schemas.microsoft.com/office/drawing/2014/main" id="{39B2EA74-01E8-F24D-9D33-B5944886F5BF}"/>
              </a:ext>
            </a:extLst>
          </p:cNvPr>
          <p:cNvPicPr>
            <a:picLocks noChangeAspect="1"/>
          </p:cNvPicPr>
          <p:nvPr/>
        </p:nvPicPr>
        <p:blipFill>
          <a:blip r:embed="rId3"/>
          <a:stretch>
            <a:fillRect/>
          </a:stretch>
        </p:blipFill>
        <p:spPr>
          <a:xfrm>
            <a:off x="7737664" y="1824532"/>
            <a:ext cx="4165600" cy="3568700"/>
          </a:xfrm>
          <a:prstGeom prst="rect">
            <a:avLst/>
          </a:prstGeom>
        </p:spPr>
      </p:pic>
    </p:spTree>
    <p:extLst>
      <p:ext uri="{BB962C8B-B14F-4D97-AF65-F5344CB8AC3E}">
        <p14:creationId xmlns:p14="http://schemas.microsoft.com/office/powerpoint/2010/main" val="285986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475" y="287814"/>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BUS 696: Class 6 Outline</a:t>
            </a:r>
          </a:p>
        </p:txBody>
      </p:sp>
      <p:sp>
        <p:nvSpPr>
          <p:cNvPr id="4" name="TextBox 3"/>
          <p:cNvSpPr txBox="1"/>
          <p:nvPr/>
        </p:nvSpPr>
        <p:spPr>
          <a:xfrm>
            <a:off x="621475" y="1414130"/>
            <a:ext cx="9144000" cy="6133859"/>
          </a:xfrm>
          <a:prstGeom prst="rect">
            <a:avLst/>
          </a:prstGeom>
          <a:noFill/>
        </p:spPr>
        <p:txBody>
          <a:bodyPr wrap="square" rtlCol="0">
            <a:spAutoFit/>
          </a:bodyPr>
          <a:lstStyle/>
          <a:p>
            <a:pPr marL="514350" indent="-514350">
              <a:lnSpc>
                <a:spcPct val="150000"/>
              </a:lnSpc>
              <a:buFont typeface="+mj-lt"/>
              <a:buAutoNum type="arabicPeriod"/>
            </a:pPr>
            <a:r>
              <a:rPr lang="en-US" sz="2200" dirty="0">
                <a:latin typeface="Calibri" charset="0"/>
                <a:ea typeface="Calibri" charset="0"/>
                <a:cs typeface="Calibri" charset="0"/>
              </a:rPr>
              <a:t>AI in the News</a:t>
            </a:r>
          </a:p>
          <a:p>
            <a:pPr marL="514350" indent="-514350">
              <a:lnSpc>
                <a:spcPct val="150000"/>
              </a:lnSpc>
              <a:buFont typeface="+mj-lt"/>
              <a:buAutoNum type="arabicPeriod"/>
            </a:pPr>
            <a:r>
              <a:rPr lang="en-US" sz="2200" dirty="0">
                <a:latin typeface="Calibri" charset="0"/>
                <a:ea typeface="Calibri" charset="0"/>
                <a:cs typeface="Calibri" charset="0"/>
              </a:rPr>
              <a:t>Review</a:t>
            </a:r>
          </a:p>
          <a:p>
            <a:pPr marL="514350" indent="-514350">
              <a:lnSpc>
                <a:spcPct val="150000"/>
              </a:lnSpc>
              <a:buFont typeface="+mj-lt"/>
              <a:buAutoNum type="arabicPeriod"/>
            </a:pPr>
            <a:r>
              <a:rPr lang="en-US" sz="2200" dirty="0">
                <a:latin typeface="Calibri" charset="0"/>
                <a:ea typeface="Calibri" charset="0"/>
                <a:cs typeface="Calibri" charset="0"/>
              </a:rPr>
              <a:t>Lift Charts</a:t>
            </a:r>
          </a:p>
          <a:p>
            <a:pPr marL="514350" indent="-514350">
              <a:lnSpc>
                <a:spcPct val="150000"/>
              </a:lnSpc>
              <a:buFont typeface="+mj-lt"/>
              <a:buAutoNum type="arabicPeriod"/>
            </a:pPr>
            <a:r>
              <a:rPr lang="en-US" sz="2200" b="1" dirty="0">
                <a:latin typeface="Calibri" charset="0"/>
                <a:ea typeface="Calibri" charset="0"/>
                <a:cs typeface="Calibri" charset="0"/>
              </a:rPr>
              <a:t>Calibration Plots</a:t>
            </a:r>
          </a:p>
          <a:p>
            <a:pPr marL="514350" indent="-514350">
              <a:lnSpc>
                <a:spcPct val="150000"/>
              </a:lnSpc>
              <a:buFont typeface="+mj-lt"/>
              <a:buAutoNum type="arabicPeriod"/>
            </a:pPr>
            <a:r>
              <a:rPr lang="en-US" sz="2200" dirty="0">
                <a:latin typeface="Calibri" charset="0"/>
                <a:ea typeface="Calibri" charset="0"/>
                <a:cs typeface="Calibri" charset="0"/>
              </a:rPr>
              <a:t>Severe Class Imbalance Issues</a:t>
            </a:r>
          </a:p>
          <a:p>
            <a:pPr marL="514350" indent="-514350">
              <a:lnSpc>
                <a:spcPct val="150000"/>
              </a:lnSpc>
              <a:buFont typeface="+mj-lt"/>
              <a:buAutoNum type="arabicPeriod"/>
            </a:pPr>
            <a:r>
              <a:rPr lang="en-US" sz="2200" dirty="0">
                <a:latin typeface="Calibri" charset="0"/>
                <a:ea typeface="Calibri" charset="0"/>
                <a:cs typeface="Calibri" charset="0"/>
              </a:rPr>
              <a:t>Leave-One-Out Cross-Validation</a:t>
            </a:r>
          </a:p>
          <a:p>
            <a:pPr marL="514350" indent="-514350">
              <a:lnSpc>
                <a:spcPct val="150000"/>
              </a:lnSpc>
              <a:buFont typeface="+mj-lt"/>
              <a:buAutoNum type="arabicPeriod"/>
            </a:pPr>
            <a:r>
              <a:rPr lang="en-US" sz="2200" dirty="0">
                <a:latin typeface="Calibri" charset="0"/>
                <a:ea typeface="Calibri" charset="0"/>
                <a:cs typeface="Calibri" charset="0"/>
              </a:rPr>
              <a:t>K-Fold Cross-Validation</a:t>
            </a:r>
          </a:p>
          <a:p>
            <a:pPr marL="514350" indent="-514350">
              <a:lnSpc>
                <a:spcPct val="150000"/>
              </a:lnSpc>
              <a:buFont typeface="+mj-lt"/>
              <a:buAutoNum type="arabicPeriod"/>
            </a:pPr>
            <a:r>
              <a:rPr lang="en-US" sz="2200" dirty="0">
                <a:latin typeface="Calibri" charset="0"/>
                <a:ea typeface="Calibri" charset="0"/>
                <a:cs typeface="Calibri" charset="0"/>
              </a:rPr>
              <a:t>Bootstrapping</a:t>
            </a: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618BADC6-C7BF-4456-B41A-3524AD1A38AD}" type="slidenum">
              <a:rPr lang="en-US" smtClean="0"/>
              <a:t>12</a:t>
            </a:fld>
            <a:endParaRPr lang="en-US"/>
          </a:p>
        </p:txBody>
      </p:sp>
    </p:spTree>
    <p:extLst>
      <p:ext uri="{BB962C8B-B14F-4D97-AF65-F5344CB8AC3E}">
        <p14:creationId xmlns:p14="http://schemas.microsoft.com/office/powerpoint/2010/main" val="221528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57676" y="1414132"/>
            <a:ext cx="6170594" cy="4364245"/>
          </a:xfrm>
          <a:prstGeom prst="rect">
            <a:avLst/>
          </a:prstGeom>
        </p:spPr>
      </p:pic>
      <p:sp>
        <p:nvSpPr>
          <p:cNvPr id="8" name="Title 1"/>
          <p:cNvSpPr txBox="1">
            <a:spLocks/>
          </p:cNvSpPr>
          <p:nvPr/>
        </p:nvSpPr>
        <p:spPr>
          <a:xfrm>
            <a:off x="621474" y="86578"/>
            <a:ext cx="10876619" cy="1077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Calibration plot</a:t>
            </a:r>
          </a:p>
        </p:txBody>
      </p:sp>
      <p:sp>
        <p:nvSpPr>
          <p:cNvPr id="4" name="Content Placeholder 5">
            <a:extLst>
              <a:ext uri="{FF2B5EF4-FFF2-40B4-BE49-F238E27FC236}">
                <a16:creationId xmlns:a16="http://schemas.microsoft.com/office/drawing/2014/main" id="{CD4619EC-1E98-A447-8FE6-F9C44A80C391}"/>
              </a:ext>
            </a:extLst>
          </p:cNvPr>
          <p:cNvSpPr>
            <a:spLocks noGrp="1"/>
          </p:cNvSpPr>
          <p:nvPr>
            <p:ph idx="1"/>
          </p:nvPr>
        </p:nvSpPr>
        <p:spPr>
          <a:xfrm>
            <a:off x="838201" y="1414131"/>
            <a:ext cx="3359046" cy="4364246"/>
          </a:xfrm>
        </p:spPr>
        <p:txBody>
          <a:bodyPr numCol="1">
            <a:normAutofit/>
          </a:bodyPr>
          <a:lstStyle/>
          <a:p>
            <a:r>
              <a:rPr lang="en-US" sz="2400" dirty="0"/>
              <a:t>Idea of a calibration plot:</a:t>
            </a:r>
          </a:p>
          <a:p>
            <a:pPr marL="0" indent="0">
              <a:buNone/>
            </a:pPr>
            <a:endParaRPr lang="en-US" sz="2400" dirty="0"/>
          </a:p>
          <a:p>
            <a:r>
              <a:rPr lang="en-US" sz="2400" dirty="0"/>
              <a:t>A well-calibrated prediction is one where if we give an X% probability of an event occurring, X/100 of the time the event happens.</a:t>
            </a:r>
          </a:p>
          <a:p>
            <a:pPr marL="457200" lvl="1" indent="0">
              <a:buNone/>
            </a:pPr>
            <a:endParaRPr lang="en-US" sz="2000" dirty="0"/>
          </a:p>
          <a:p>
            <a:pPr marL="0" indent="0">
              <a:buNone/>
            </a:pPr>
            <a:endParaRPr lang="en-US" sz="2400" dirty="0"/>
          </a:p>
        </p:txBody>
      </p:sp>
      <p:sp>
        <p:nvSpPr>
          <p:cNvPr id="3" name="TextBox 2">
            <a:extLst>
              <a:ext uri="{FF2B5EF4-FFF2-40B4-BE49-F238E27FC236}">
                <a16:creationId xmlns:a16="http://schemas.microsoft.com/office/drawing/2014/main" id="{FE497F48-8339-E64C-ADFB-9D085E78475F}"/>
              </a:ext>
            </a:extLst>
          </p:cNvPr>
          <p:cNvSpPr txBox="1"/>
          <p:nvPr/>
        </p:nvSpPr>
        <p:spPr>
          <a:xfrm>
            <a:off x="5460176" y="5840224"/>
            <a:ext cx="2984407" cy="646331"/>
          </a:xfrm>
          <a:prstGeom prst="rect">
            <a:avLst/>
          </a:prstGeom>
          <a:noFill/>
        </p:spPr>
        <p:txBody>
          <a:bodyPr wrap="none" rtlCol="0">
            <a:spAutoFit/>
          </a:bodyPr>
          <a:lstStyle/>
          <a:p>
            <a:r>
              <a:rPr lang="en-US" dirty="0">
                <a:solidFill>
                  <a:schemeClr val="tx1">
                    <a:lumMod val="65000"/>
                    <a:lumOff val="35000"/>
                  </a:schemeClr>
                </a:solidFill>
              </a:rPr>
              <a:t>All </a:t>
            </a:r>
            <a:r>
              <a:rPr lang="en-US" dirty="0" err="1">
                <a:solidFill>
                  <a:schemeClr val="tx1">
                    <a:lumMod val="65000"/>
                    <a:lumOff val="35000"/>
                  </a:schemeClr>
                </a:solidFill>
              </a:rPr>
              <a:t>obs</a:t>
            </a:r>
            <a:r>
              <a:rPr lang="en-US" dirty="0">
                <a:solidFill>
                  <a:schemeClr val="tx1">
                    <a:lumMod val="65000"/>
                    <a:lumOff val="35000"/>
                  </a:schemeClr>
                </a:solidFill>
              </a:rPr>
              <a:t> where we predict</a:t>
            </a:r>
          </a:p>
          <a:p>
            <a:r>
              <a:rPr lang="en-US" dirty="0">
                <a:solidFill>
                  <a:schemeClr val="tx1">
                    <a:lumMod val="65000"/>
                    <a:lumOff val="35000"/>
                  </a:schemeClr>
                </a:solidFill>
              </a:rPr>
              <a:t>10% chance of event </a:t>
            </a:r>
            <a:r>
              <a:rPr lang="en-US" dirty="0" err="1">
                <a:solidFill>
                  <a:schemeClr val="tx1">
                    <a:lumMod val="65000"/>
                    <a:lumOff val="35000"/>
                  </a:schemeClr>
                </a:solidFill>
              </a:rPr>
              <a:t>occuring</a:t>
            </a:r>
            <a:endParaRPr lang="en-US" dirty="0">
              <a:solidFill>
                <a:schemeClr val="tx1">
                  <a:lumMod val="65000"/>
                  <a:lumOff val="35000"/>
                </a:schemeClr>
              </a:solidFill>
            </a:endParaRPr>
          </a:p>
        </p:txBody>
      </p:sp>
      <p:cxnSp>
        <p:nvCxnSpPr>
          <p:cNvPr id="6" name="Straight Arrow Connector 5">
            <a:extLst>
              <a:ext uri="{FF2B5EF4-FFF2-40B4-BE49-F238E27FC236}">
                <a16:creationId xmlns:a16="http://schemas.microsoft.com/office/drawing/2014/main" id="{F65560B6-11D4-D446-893D-8655FCEC600A}"/>
              </a:ext>
            </a:extLst>
          </p:cNvPr>
          <p:cNvCxnSpPr/>
          <p:nvPr/>
        </p:nvCxnSpPr>
        <p:spPr>
          <a:xfrm flipV="1">
            <a:off x="6310859" y="4931764"/>
            <a:ext cx="0" cy="8466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1C5D02-C9E2-124B-AFE8-BAB95646C2D4}"/>
              </a:ext>
            </a:extLst>
          </p:cNvPr>
          <p:cNvCxnSpPr>
            <a:cxnSpLocks/>
          </p:cNvCxnSpPr>
          <p:nvPr/>
        </p:nvCxnSpPr>
        <p:spPr>
          <a:xfrm flipV="1">
            <a:off x="5276538" y="4781862"/>
            <a:ext cx="819462" cy="2548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A749078-3479-614C-B247-5AEED8022312}"/>
              </a:ext>
            </a:extLst>
          </p:cNvPr>
          <p:cNvSpPr txBox="1"/>
          <p:nvPr/>
        </p:nvSpPr>
        <p:spPr>
          <a:xfrm>
            <a:off x="3517319" y="4779975"/>
            <a:ext cx="1933111" cy="923330"/>
          </a:xfrm>
          <a:prstGeom prst="rect">
            <a:avLst/>
          </a:prstGeom>
          <a:noFill/>
        </p:spPr>
        <p:txBody>
          <a:bodyPr wrap="square" rtlCol="0">
            <a:spAutoFit/>
          </a:bodyPr>
          <a:lstStyle/>
          <a:p>
            <a:r>
              <a:rPr lang="en-US" dirty="0">
                <a:solidFill>
                  <a:schemeClr val="tx1">
                    <a:lumMod val="65000"/>
                    <a:lumOff val="35000"/>
                  </a:schemeClr>
                </a:solidFill>
              </a:rPr>
              <a:t>For 1/10 of them the event should actually occur</a:t>
            </a:r>
          </a:p>
        </p:txBody>
      </p:sp>
    </p:spTree>
    <p:extLst>
      <p:ext uri="{BB962C8B-B14F-4D97-AF65-F5344CB8AC3E}">
        <p14:creationId xmlns:p14="http://schemas.microsoft.com/office/powerpoint/2010/main" val="40733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4" y="86578"/>
            <a:ext cx="10876619" cy="1077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Calibration plot</a:t>
            </a:r>
          </a:p>
        </p:txBody>
      </p:sp>
      <p:pic>
        <p:nvPicPr>
          <p:cNvPr id="10" name="Picture 9">
            <a:extLst>
              <a:ext uri="{FF2B5EF4-FFF2-40B4-BE49-F238E27FC236}">
                <a16:creationId xmlns:a16="http://schemas.microsoft.com/office/drawing/2014/main" id="{A1586AAB-E87F-4A07-A203-1C632CE7C4E0}"/>
              </a:ext>
            </a:extLst>
          </p:cNvPr>
          <p:cNvPicPr>
            <a:picLocks noChangeAspect="1"/>
          </p:cNvPicPr>
          <p:nvPr/>
        </p:nvPicPr>
        <p:blipFill>
          <a:blip r:embed="rId2"/>
          <a:stretch>
            <a:fillRect/>
          </a:stretch>
        </p:blipFill>
        <p:spPr>
          <a:xfrm>
            <a:off x="621474" y="1319212"/>
            <a:ext cx="5991844" cy="4271963"/>
          </a:xfrm>
          <a:prstGeom prst="rect">
            <a:avLst/>
          </a:prstGeom>
        </p:spPr>
      </p:pic>
      <p:pic>
        <p:nvPicPr>
          <p:cNvPr id="11" name="Picture 10">
            <a:extLst>
              <a:ext uri="{FF2B5EF4-FFF2-40B4-BE49-F238E27FC236}">
                <a16:creationId xmlns:a16="http://schemas.microsoft.com/office/drawing/2014/main" id="{E815312A-A284-45F8-807D-55D8FF5E6F86}"/>
              </a:ext>
            </a:extLst>
          </p:cNvPr>
          <p:cNvPicPr>
            <a:picLocks noChangeAspect="1"/>
          </p:cNvPicPr>
          <p:nvPr/>
        </p:nvPicPr>
        <p:blipFill>
          <a:blip r:embed="rId3"/>
          <a:stretch>
            <a:fillRect/>
          </a:stretch>
        </p:blipFill>
        <p:spPr>
          <a:xfrm>
            <a:off x="6835270" y="2238375"/>
            <a:ext cx="5280530" cy="2686050"/>
          </a:xfrm>
          <a:prstGeom prst="rect">
            <a:avLst/>
          </a:prstGeom>
        </p:spPr>
      </p:pic>
    </p:spTree>
    <p:extLst>
      <p:ext uri="{BB962C8B-B14F-4D97-AF65-F5344CB8AC3E}">
        <p14:creationId xmlns:p14="http://schemas.microsoft.com/office/powerpoint/2010/main" val="245304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475" y="287814"/>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BUS 696: Class 6 Outline</a:t>
            </a:r>
          </a:p>
        </p:txBody>
      </p:sp>
      <p:sp>
        <p:nvSpPr>
          <p:cNvPr id="4" name="TextBox 3"/>
          <p:cNvSpPr txBox="1"/>
          <p:nvPr/>
        </p:nvSpPr>
        <p:spPr>
          <a:xfrm>
            <a:off x="621475" y="1414130"/>
            <a:ext cx="9144000" cy="6133859"/>
          </a:xfrm>
          <a:prstGeom prst="rect">
            <a:avLst/>
          </a:prstGeom>
          <a:noFill/>
        </p:spPr>
        <p:txBody>
          <a:bodyPr wrap="square" rtlCol="0">
            <a:spAutoFit/>
          </a:bodyPr>
          <a:lstStyle/>
          <a:p>
            <a:pPr marL="514350" indent="-514350">
              <a:lnSpc>
                <a:spcPct val="150000"/>
              </a:lnSpc>
              <a:buFont typeface="+mj-lt"/>
              <a:buAutoNum type="arabicPeriod"/>
            </a:pPr>
            <a:r>
              <a:rPr lang="en-US" sz="2200" dirty="0">
                <a:latin typeface="Calibri" charset="0"/>
                <a:ea typeface="Calibri" charset="0"/>
                <a:cs typeface="Calibri" charset="0"/>
              </a:rPr>
              <a:t>AI in the News</a:t>
            </a:r>
          </a:p>
          <a:p>
            <a:pPr marL="514350" indent="-514350">
              <a:lnSpc>
                <a:spcPct val="150000"/>
              </a:lnSpc>
              <a:buFont typeface="+mj-lt"/>
              <a:buAutoNum type="arabicPeriod"/>
            </a:pPr>
            <a:r>
              <a:rPr lang="en-US" sz="2200" dirty="0">
                <a:latin typeface="Calibri" charset="0"/>
                <a:ea typeface="Calibri" charset="0"/>
                <a:cs typeface="Calibri" charset="0"/>
              </a:rPr>
              <a:t>Review</a:t>
            </a:r>
          </a:p>
          <a:p>
            <a:pPr marL="514350" indent="-514350">
              <a:lnSpc>
                <a:spcPct val="150000"/>
              </a:lnSpc>
              <a:buFont typeface="+mj-lt"/>
              <a:buAutoNum type="arabicPeriod"/>
            </a:pPr>
            <a:r>
              <a:rPr lang="en-US" sz="2200" dirty="0">
                <a:latin typeface="Calibri" charset="0"/>
                <a:ea typeface="Calibri" charset="0"/>
                <a:cs typeface="Calibri" charset="0"/>
              </a:rPr>
              <a:t>Lift Charts</a:t>
            </a:r>
          </a:p>
          <a:p>
            <a:pPr marL="514350" indent="-514350">
              <a:lnSpc>
                <a:spcPct val="150000"/>
              </a:lnSpc>
              <a:buFont typeface="+mj-lt"/>
              <a:buAutoNum type="arabicPeriod"/>
            </a:pPr>
            <a:r>
              <a:rPr lang="en-US" sz="2200" dirty="0">
                <a:latin typeface="Calibri" charset="0"/>
                <a:ea typeface="Calibri" charset="0"/>
                <a:cs typeface="Calibri" charset="0"/>
              </a:rPr>
              <a:t>Calibration Plots</a:t>
            </a:r>
          </a:p>
          <a:p>
            <a:pPr marL="514350" indent="-514350">
              <a:lnSpc>
                <a:spcPct val="150000"/>
              </a:lnSpc>
              <a:buFont typeface="+mj-lt"/>
              <a:buAutoNum type="arabicPeriod"/>
            </a:pPr>
            <a:r>
              <a:rPr lang="en-US" sz="2200" b="1" dirty="0">
                <a:latin typeface="Calibri" charset="0"/>
                <a:ea typeface="Calibri" charset="0"/>
                <a:cs typeface="Calibri" charset="0"/>
              </a:rPr>
              <a:t>Severe Class Imbalance Issues</a:t>
            </a:r>
          </a:p>
          <a:p>
            <a:pPr marL="514350" indent="-514350">
              <a:lnSpc>
                <a:spcPct val="150000"/>
              </a:lnSpc>
              <a:buFont typeface="+mj-lt"/>
              <a:buAutoNum type="arabicPeriod"/>
            </a:pPr>
            <a:r>
              <a:rPr lang="en-US" sz="2200" dirty="0">
                <a:latin typeface="Calibri" charset="0"/>
                <a:ea typeface="Calibri" charset="0"/>
                <a:cs typeface="Calibri" charset="0"/>
              </a:rPr>
              <a:t>Leave-One-Out Cross-Validation</a:t>
            </a:r>
          </a:p>
          <a:p>
            <a:pPr marL="514350" indent="-514350">
              <a:lnSpc>
                <a:spcPct val="150000"/>
              </a:lnSpc>
              <a:buFont typeface="+mj-lt"/>
              <a:buAutoNum type="arabicPeriod"/>
            </a:pPr>
            <a:r>
              <a:rPr lang="en-US" sz="2200" dirty="0">
                <a:latin typeface="Calibri" charset="0"/>
                <a:ea typeface="Calibri" charset="0"/>
                <a:cs typeface="Calibri" charset="0"/>
              </a:rPr>
              <a:t>K-Fold Cross-Validation</a:t>
            </a:r>
          </a:p>
          <a:p>
            <a:pPr marL="514350" indent="-514350">
              <a:lnSpc>
                <a:spcPct val="150000"/>
              </a:lnSpc>
              <a:buFont typeface="+mj-lt"/>
              <a:buAutoNum type="arabicPeriod"/>
            </a:pPr>
            <a:r>
              <a:rPr lang="en-US" sz="2200" dirty="0">
                <a:latin typeface="Calibri" charset="0"/>
                <a:ea typeface="Calibri" charset="0"/>
                <a:cs typeface="Calibri" charset="0"/>
              </a:rPr>
              <a:t>Bootstrapping</a:t>
            </a: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618BADC6-C7BF-4456-B41A-3524AD1A38AD}" type="slidenum">
              <a:rPr lang="en-US" smtClean="0"/>
              <a:t>15</a:t>
            </a:fld>
            <a:endParaRPr lang="en-US"/>
          </a:p>
        </p:txBody>
      </p:sp>
    </p:spTree>
    <p:extLst>
      <p:ext uri="{BB962C8B-B14F-4D97-AF65-F5344CB8AC3E}">
        <p14:creationId xmlns:p14="http://schemas.microsoft.com/office/powerpoint/2010/main" val="39287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4" y="86578"/>
            <a:ext cx="10876619" cy="1077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Severe class imbalance</a:t>
            </a:r>
          </a:p>
        </p:txBody>
      </p:sp>
      <p:pic>
        <p:nvPicPr>
          <p:cNvPr id="3" name="Picture 2"/>
          <p:cNvPicPr>
            <a:picLocks noChangeAspect="1"/>
          </p:cNvPicPr>
          <p:nvPr/>
        </p:nvPicPr>
        <p:blipFill>
          <a:blip r:embed="rId2"/>
          <a:stretch>
            <a:fillRect/>
          </a:stretch>
        </p:blipFill>
        <p:spPr>
          <a:xfrm>
            <a:off x="941726" y="3787918"/>
            <a:ext cx="6884113" cy="2460481"/>
          </a:xfrm>
          <a:prstGeom prst="rect">
            <a:avLst/>
          </a:prstGeom>
        </p:spPr>
      </p:pic>
      <p:sp>
        <p:nvSpPr>
          <p:cNvPr id="2" name="TextBox 1">
            <a:extLst>
              <a:ext uri="{FF2B5EF4-FFF2-40B4-BE49-F238E27FC236}">
                <a16:creationId xmlns:a16="http://schemas.microsoft.com/office/drawing/2014/main" id="{55DE2D68-604D-1C4E-8667-A9DA8DFF46F9}"/>
              </a:ext>
            </a:extLst>
          </p:cNvPr>
          <p:cNvSpPr txBox="1"/>
          <p:nvPr/>
        </p:nvSpPr>
        <p:spPr>
          <a:xfrm>
            <a:off x="8615932" y="3963574"/>
            <a:ext cx="2351313" cy="1107996"/>
          </a:xfrm>
          <a:prstGeom prst="rect">
            <a:avLst/>
          </a:prstGeom>
          <a:noFill/>
        </p:spPr>
        <p:txBody>
          <a:bodyPr wrap="square" rtlCol="0">
            <a:spAutoFit/>
          </a:bodyPr>
          <a:lstStyle/>
          <a:p>
            <a:r>
              <a:rPr lang="en-US" sz="2200" dirty="0"/>
              <a:t>Low sensitivity =&gt; low TP/P = True Positive Rate </a:t>
            </a:r>
          </a:p>
        </p:txBody>
      </p:sp>
      <p:sp>
        <p:nvSpPr>
          <p:cNvPr id="5" name="Content Placeholder 5">
            <a:extLst>
              <a:ext uri="{FF2B5EF4-FFF2-40B4-BE49-F238E27FC236}">
                <a16:creationId xmlns:a16="http://schemas.microsoft.com/office/drawing/2014/main" id="{4A004736-93E5-2445-AC7E-8645C2E03330}"/>
              </a:ext>
            </a:extLst>
          </p:cNvPr>
          <p:cNvSpPr>
            <a:spLocks noGrp="1"/>
          </p:cNvSpPr>
          <p:nvPr>
            <p:ph idx="1"/>
          </p:nvPr>
        </p:nvSpPr>
        <p:spPr>
          <a:xfrm>
            <a:off x="621475" y="1379048"/>
            <a:ext cx="5801096" cy="3138524"/>
          </a:xfrm>
        </p:spPr>
        <p:txBody>
          <a:bodyPr numCol="1">
            <a:normAutofit/>
          </a:bodyPr>
          <a:lstStyle/>
          <a:p>
            <a:pPr>
              <a:lnSpc>
                <a:spcPct val="120000"/>
              </a:lnSpc>
            </a:pPr>
            <a:r>
              <a:rPr lang="en-US" sz="2400" dirty="0"/>
              <a:t>Severe class imbalance occurs when one class highly outnumbers another </a:t>
            </a:r>
          </a:p>
          <a:p>
            <a:pPr lvl="1">
              <a:lnSpc>
                <a:spcPct val="120000"/>
              </a:lnSpc>
            </a:pPr>
            <a:r>
              <a:rPr lang="en-US" dirty="0"/>
              <a:t>e.g. 98% non-defaults and 2% defaults</a:t>
            </a:r>
          </a:p>
          <a:p>
            <a:pPr>
              <a:lnSpc>
                <a:spcPct val="120000"/>
              </a:lnSpc>
            </a:pPr>
            <a:r>
              <a:rPr lang="en-US" sz="2400" dirty="0"/>
              <a:t>Even fancy models can’t solve this</a:t>
            </a:r>
          </a:p>
        </p:txBody>
      </p:sp>
      <p:sp>
        <p:nvSpPr>
          <p:cNvPr id="4" name="Frame 3">
            <a:extLst>
              <a:ext uri="{FF2B5EF4-FFF2-40B4-BE49-F238E27FC236}">
                <a16:creationId xmlns:a16="http://schemas.microsoft.com/office/drawing/2014/main" id="{39211ADE-EE55-A749-951A-F50D47073A1E}"/>
              </a:ext>
            </a:extLst>
          </p:cNvPr>
          <p:cNvSpPr/>
          <p:nvPr/>
        </p:nvSpPr>
        <p:spPr>
          <a:xfrm>
            <a:off x="4430486" y="4332514"/>
            <a:ext cx="1066800" cy="1665514"/>
          </a:xfrm>
          <a:prstGeom prst="frame">
            <a:avLst>
              <a:gd name="adj1" fmla="val 204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658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4" y="86578"/>
            <a:ext cx="10876619" cy="1077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Remedy 1: alternate score cutoff</a:t>
            </a:r>
          </a:p>
        </p:txBody>
      </p:sp>
      <p:pic>
        <p:nvPicPr>
          <p:cNvPr id="5" name="Picture 4"/>
          <p:cNvPicPr>
            <a:picLocks noChangeAspect="1"/>
          </p:cNvPicPr>
          <p:nvPr/>
        </p:nvPicPr>
        <p:blipFill>
          <a:blip r:embed="rId2"/>
          <a:stretch>
            <a:fillRect/>
          </a:stretch>
        </p:blipFill>
        <p:spPr>
          <a:xfrm>
            <a:off x="3204883" y="1164577"/>
            <a:ext cx="5029200" cy="4686300"/>
          </a:xfrm>
          <a:prstGeom prst="rect">
            <a:avLst/>
          </a:prstGeom>
        </p:spPr>
      </p:pic>
    </p:spTree>
    <p:extLst>
      <p:ext uri="{BB962C8B-B14F-4D97-AF65-F5344CB8AC3E}">
        <p14:creationId xmlns:p14="http://schemas.microsoft.com/office/powerpoint/2010/main" val="214874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5" y="86578"/>
            <a:ext cx="10889208" cy="19708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Remedies 2,3&amp;4 under-sample majority class, oversample minority class, SMOTE interpolate minority class</a:t>
            </a:r>
          </a:p>
        </p:txBody>
      </p:sp>
      <p:pic>
        <p:nvPicPr>
          <p:cNvPr id="2" name="Picture 1"/>
          <p:cNvPicPr>
            <a:picLocks noChangeAspect="1"/>
          </p:cNvPicPr>
          <p:nvPr/>
        </p:nvPicPr>
        <p:blipFill>
          <a:blip r:embed="rId2"/>
          <a:stretch>
            <a:fillRect/>
          </a:stretch>
        </p:blipFill>
        <p:spPr>
          <a:xfrm>
            <a:off x="2088777" y="2057400"/>
            <a:ext cx="7315200" cy="3962400"/>
          </a:xfrm>
          <a:prstGeom prst="rect">
            <a:avLst/>
          </a:prstGeom>
        </p:spPr>
      </p:pic>
    </p:spTree>
    <p:extLst>
      <p:ext uri="{BB962C8B-B14F-4D97-AF65-F5344CB8AC3E}">
        <p14:creationId xmlns:p14="http://schemas.microsoft.com/office/powerpoint/2010/main" val="333569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5" y="86578"/>
            <a:ext cx="10889208" cy="102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accent1"/>
                </a:solidFill>
              </a:rPr>
              <a:t>Downsampling</a:t>
            </a:r>
            <a:r>
              <a:rPr lang="en-US" dirty="0">
                <a:solidFill>
                  <a:schemeClr val="accent1"/>
                </a:solidFill>
              </a:rPr>
              <a:t> using ROSE</a:t>
            </a:r>
          </a:p>
        </p:txBody>
      </p:sp>
      <p:sp>
        <p:nvSpPr>
          <p:cNvPr id="6" name="Content Placeholder 5">
            <a:extLst>
              <a:ext uri="{FF2B5EF4-FFF2-40B4-BE49-F238E27FC236}">
                <a16:creationId xmlns:a16="http://schemas.microsoft.com/office/drawing/2014/main" id="{932605CF-B7AE-9F44-9EEE-ACDBE6183511}"/>
              </a:ext>
            </a:extLst>
          </p:cNvPr>
          <p:cNvSpPr>
            <a:spLocks noGrp="1"/>
          </p:cNvSpPr>
          <p:nvPr>
            <p:ph idx="1"/>
          </p:nvPr>
        </p:nvSpPr>
        <p:spPr>
          <a:xfrm>
            <a:off x="7703696" y="1805261"/>
            <a:ext cx="3359046" cy="4364246"/>
          </a:xfrm>
        </p:spPr>
        <p:txBody>
          <a:bodyPr numCol="1">
            <a:normAutofit/>
          </a:bodyPr>
          <a:lstStyle/>
          <a:p>
            <a:r>
              <a:rPr lang="en-US" sz="2400" dirty="0"/>
              <a:t>N = size of dataset desired</a:t>
            </a:r>
          </a:p>
          <a:p>
            <a:r>
              <a:rPr lang="en-US" sz="2400" dirty="0"/>
              <a:t>p = probability of event in desired dataset</a:t>
            </a:r>
          </a:p>
          <a:p>
            <a:endParaRPr lang="en-US" sz="2400" dirty="0"/>
          </a:p>
          <a:p>
            <a:r>
              <a:rPr lang="en-US" sz="2400" dirty="0"/>
              <a:t>Set N = p*</a:t>
            </a:r>
            <a:r>
              <a:rPr lang="en-US" sz="2400" dirty="0" err="1"/>
              <a:t>nrow</a:t>
            </a:r>
            <a:r>
              <a:rPr lang="en-US" sz="2400" dirty="0"/>
              <a:t>(</a:t>
            </a:r>
            <a:r>
              <a:rPr lang="en-US" sz="2400" dirty="0" err="1"/>
              <a:t>origina</a:t>
            </a:r>
            <a:r>
              <a:rPr lang="en-US" sz="2400" dirty="0"/>
              <a:t> </a:t>
            </a:r>
            <a:r>
              <a:rPr lang="en-US" sz="2400" dirty="0" err="1"/>
              <a:t>datset</a:t>
            </a:r>
            <a:r>
              <a:rPr lang="en-US" sz="2400" dirty="0"/>
              <a:t>) to down sample</a:t>
            </a:r>
          </a:p>
          <a:p>
            <a:endParaRPr lang="en-US" sz="2400" dirty="0"/>
          </a:p>
          <a:p>
            <a:endParaRPr lang="en-US" sz="2400" dirty="0"/>
          </a:p>
        </p:txBody>
      </p:sp>
      <p:pic>
        <p:nvPicPr>
          <p:cNvPr id="5" name="Picture 4">
            <a:extLst>
              <a:ext uri="{FF2B5EF4-FFF2-40B4-BE49-F238E27FC236}">
                <a16:creationId xmlns:a16="http://schemas.microsoft.com/office/drawing/2014/main" id="{45382267-F0E9-F449-87DA-21F6F4E77F27}"/>
              </a:ext>
            </a:extLst>
          </p:cNvPr>
          <p:cNvPicPr>
            <a:picLocks noChangeAspect="1"/>
          </p:cNvPicPr>
          <p:nvPr/>
        </p:nvPicPr>
        <p:blipFill>
          <a:blip r:embed="rId2"/>
          <a:stretch>
            <a:fillRect/>
          </a:stretch>
        </p:blipFill>
        <p:spPr>
          <a:xfrm>
            <a:off x="621474" y="4659859"/>
            <a:ext cx="5283768" cy="1509648"/>
          </a:xfrm>
          <a:prstGeom prst="rect">
            <a:avLst/>
          </a:prstGeom>
        </p:spPr>
      </p:pic>
      <p:pic>
        <p:nvPicPr>
          <p:cNvPr id="7" name="Picture 6">
            <a:extLst>
              <a:ext uri="{FF2B5EF4-FFF2-40B4-BE49-F238E27FC236}">
                <a16:creationId xmlns:a16="http://schemas.microsoft.com/office/drawing/2014/main" id="{6A3BE06E-F442-6E45-BE91-826EA5B6A566}"/>
              </a:ext>
            </a:extLst>
          </p:cNvPr>
          <p:cNvPicPr>
            <a:picLocks noChangeAspect="1"/>
          </p:cNvPicPr>
          <p:nvPr/>
        </p:nvPicPr>
        <p:blipFill>
          <a:blip r:embed="rId3"/>
          <a:stretch>
            <a:fillRect/>
          </a:stretch>
        </p:blipFill>
        <p:spPr>
          <a:xfrm>
            <a:off x="621474" y="1569179"/>
            <a:ext cx="5734100" cy="1998480"/>
          </a:xfrm>
          <a:prstGeom prst="rect">
            <a:avLst/>
          </a:prstGeom>
        </p:spPr>
      </p:pic>
    </p:spTree>
    <p:extLst>
      <p:ext uri="{BB962C8B-B14F-4D97-AF65-F5344CB8AC3E}">
        <p14:creationId xmlns:p14="http://schemas.microsoft.com/office/powerpoint/2010/main" val="182397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475" y="287814"/>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BUS 696: Class 6 Announcements</a:t>
            </a:r>
          </a:p>
        </p:txBody>
      </p:sp>
      <p:sp>
        <p:nvSpPr>
          <p:cNvPr id="4" name="TextBox 3"/>
          <p:cNvSpPr txBox="1"/>
          <p:nvPr/>
        </p:nvSpPr>
        <p:spPr>
          <a:xfrm>
            <a:off x="621475" y="1414130"/>
            <a:ext cx="9144000" cy="4102533"/>
          </a:xfrm>
          <a:prstGeom prst="rect">
            <a:avLst/>
          </a:prstGeom>
          <a:noFill/>
        </p:spPr>
        <p:txBody>
          <a:bodyPr wrap="square" rtlCol="0">
            <a:spAutoFit/>
          </a:bodyPr>
          <a:lstStyle/>
          <a:p>
            <a:pPr marL="514350" indent="-514350">
              <a:lnSpc>
                <a:spcPct val="150000"/>
              </a:lnSpc>
              <a:buFont typeface="+mj-lt"/>
              <a:buAutoNum type="arabicPeriod"/>
            </a:pPr>
            <a:r>
              <a:rPr lang="en-US" sz="2200" dirty="0" err="1">
                <a:latin typeface="Calibri" charset="0"/>
                <a:ea typeface="Calibri" charset="0"/>
                <a:cs typeface="Calibri" charset="0"/>
              </a:rPr>
              <a:t>Pset</a:t>
            </a:r>
            <a:r>
              <a:rPr lang="en-US" sz="2200" dirty="0">
                <a:latin typeface="Calibri" charset="0"/>
                <a:ea typeface="Calibri" charset="0"/>
                <a:cs typeface="Calibri" charset="0"/>
              </a:rPr>
              <a:t> 4 solutions</a:t>
            </a:r>
          </a:p>
          <a:p>
            <a:pPr marL="514350" indent="-514350">
              <a:lnSpc>
                <a:spcPct val="150000"/>
              </a:lnSpc>
              <a:buFont typeface="+mj-lt"/>
              <a:buAutoNum type="arabicPeriod"/>
            </a:pPr>
            <a:r>
              <a:rPr lang="en-US" sz="2200" dirty="0">
                <a:latin typeface="Calibri" charset="0"/>
                <a:ea typeface="Calibri" charset="0"/>
                <a:cs typeface="Calibri" charset="0"/>
              </a:rPr>
              <a:t>Problem Set 5 Posted</a:t>
            </a:r>
          </a:p>
          <a:p>
            <a:pPr marL="514350" indent="-514350">
              <a:lnSpc>
                <a:spcPct val="150000"/>
              </a:lnSpc>
              <a:buFont typeface="+mj-lt"/>
              <a:buAutoNum type="arabicPeriod"/>
            </a:pPr>
            <a:r>
              <a:rPr lang="en-US" sz="2200" dirty="0">
                <a:latin typeface="Calibri" charset="0"/>
                <a:ea typeface="Calibri" charset="0"/>
                <a:cs typeface="Calibri" charset="0"/>
              </a:rPr>
              <a:t>Final Project</a:t>
            </a:r>
          </a:p>
          <a:p>
            <a:pPr marL="971550" lvl="1" indent="-514350">
              <a:lnSpc>
                <a:spcPct val="150000"/>
              </a:lnSpc>
              <a:buFont typeface="Arial" panose="020B0604020202020204" pitchFamily="34" charset="0"/>
              <a:buChar char="•"/>
            </a:pPr>
            <a:r>
              <a:rPr lang="en-US" sz="2200" dirty="0">
                <a:latin typeface="Calibri" charset="0"/>
                <a:ea typeface="Calibri" charset="0"/>
                <a:cs typeface="Calibri" charset="0"/>
              </a:rPr>
              <a:t>Project details posted</a:t>
            </a:r>
          </a:p>
          <a:p>
            <a:pPr marL="514350" indent="-514350">
              <a:lnSpc>
                <a:spcPct val="150000"/>
              </a:lnSpc>
              <a:buFont typeface="+mj-lt"/>
              <a:buAutoNum type="arabicPeriod"/>
            </a:pPr>
            <a:r>
              <a:rPr lang="en-US" sz="2200" dirty="0">
                <a:latin typeface="Calibri" charset="0"/>
                <a:ea typeface="Calibri" charset="0"/>
                <a:cs typeface="Calibri" charset="0"/>
              </a:rPr>
              <a:t>Questions?</a:t>
            </a:r>
          </a:p>
          <a:p>
            <a:pPr>
              <a:lnSpc>
                <a:spcPct val="150000"/>
              </a:lnSpc>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971550" lvl="1" indent="-514350">
              <a:lnSpc>
                <a:spcPct val="150000"/>
              </a:lnSpc>
              <a:buFont typeface="Arial" panose="020B0604020202020204" pitchFamily="34" charset="0"/>
              <a:buChar char="•"/>
            </a:pPr>
            <a:endParaRPr lang="en-US" sz="2200"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618BADC6-C7BF-4456-B41A-3524AD1A38AD}" type="slidenum">
              <a:rPr lang="en-US" smtClean="0"/>
              <a:t>2</a:t>
            </a:fld>
            <a:endParaRPr lang="en-US"/>
          </a:p>
        </p:txBody>
      </p:sp>
    </p:spTree>
    <p:extLst>
      <p:ext uri="{BB962C8B-B14F-4D97-AF65-F5344CB8AC3E}">
        <p14:creationId xmlns:p14="http://schemas.microsoft.com/office/powerpoint/2010/main" val="592079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5" y="86578"/>
            <a:ext cx="10889208" cy="102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solidFill>
                  <a:schemeClr val="accent1"/>
                </a:solidFill>
              </a:rPr>
              <a:t>Upsampling</a:t>
            </a:r>
            <a:r>
              <a:rPr lang="en-US" dirty="0">
                <a:solidFill>
                  <a:schemeClr val="accent1"/>
                </a:solidFill>
              </a:rPr>
              <a:t> using ROSE</a:t>
            </a:r>
          </a:p>
        </p:txBody>
      </p:sp>
      <p:sp>
        <p:nvSpPr>
          <p:cNvPr id="6" name="Content Placeholder 5">
            <a:extLst>
              <a:ext uri="{FF2B5EF4-FFF2-40B4-BE49-F238E27FC236}">
                <a16:creationId xmlns:a16="http://schemas.microsoft.com/office/drawing/2014/main" id="{932605CF-B7AE-9F44-9EEE-ACDBE6183511}"/>
              </a:ext>
            </a:extLst>
          </p:cNvPr>
          <p:cNvSpPr>
            <a:spLocks noGrp="1"/>
          </p:cNvSpPr>
          <p:nvPr>
            <p:ph idx="1"/>
          </p:nvPr>
        </p:nvSpPr>
        <p:spPr>
          <a:xfrm>
            <a:off x="7703696" y="1805261"/>
            <a:ext cx="3359046" cy="4364246"/>
          </a:xfrm>
        </p:spPr>
        <p:txBody>
          <a:bodyPr numCol="1">
            <a:normAutofit/>
          </a:bodyPr>
          <a:lstStyle/>
          <a:p>
            <a:r>
              <a:rPr lang="en-US" sz="2400" dirty="0"/>
              <a:t>N = size of dataset desired</a:t>
            </a:r>
          </a:p>
          <a:p>
            <a:r>
              <a:rPr lang="en-US" sz="2400" dirty="0"/>
              <a:t>p = probability of event in desired dataset</a:t>
            </a:r>
          </a:p>
          <a:p>
            <a:endParaRPr lang="en-US" sz="2400" dirty="0"/>
          </a:p>
          <a:p>
            <a:r>
              <a:rPr lang="en-US" sz="2400" dirty="0"/>
              <a:t>Set N &gt; </a:t>
            </a:r>
            <a:r>
              <a:rPr lang="en-US" sz="2400" dirty="0" err="1"/>
              <a:t>nrow</a:t>
            </a:r>
            <a:r>
              <a:rPr lang="en-US" sz="2400" dirty="0"/>
              <a:t>(</a:t>
            </a:r>
            <a:r>
              <a:rPr lang="en-US" sz="2400" dirty="0" err="1"/>
              <a:t>origina</a:t>
            </a:r>
            <a:r>
              <a:rPr lang="en-US" sz="2400" dirty="0"/>
              <a:t> </a:t>
            </a:r>
            <a:r>
              <a:rPr lang="en-US" sz="2400" dirty="0" err="1"/>
              <a:t>datset</a:t>
            </a:r>
            <a:r>
              <a:rPr lang="en-US" sz="2400" dirty="0"/>
              <a:t>) to up sample</a:t>
            </a:r>
          </a:p>
          <a:p>
            <a:endParaRPr lang="en-US" sz="2400" dirty="0"/>
          </a:p>
          <a:p>
            <a:endParaRPr lang="en-US" sz="2400" dirty="0"/>
          </a:p>
        </p:txBody>
      </p:sp>
      <p:pic>
        <p:nvPicPr>
          <p:cNvPr id="2" name="Picture 1">
            <a:extLst>
              <a:ext uri="{FF2B5EF4-FFF2-40B4-BE49-F238E27FC236}">
                <a16:creationId xmlns:a16="http://schemas.microsoft.com/office/drawing/2014/main" id="{64A76BF0-98F3-EF46-9645-6A22367FD41A}"/>
              </a:ext>
            </a:extLst>
          </p:cNvPr>
          <p:cNvPicPr>
            <a:picLocks noChangeAspect="1"/>
          </p:cNvPicPr>
          <p:nvPr/>
        </p:nvPicPr>
        <p:blipFill>
          <a:blip r:embed="rId2"/>
          <a:stretch>
            <a:fillRect/>
          </a:stretch>
        </p:blipFill>
        <p:spPr>
          <a:xfrm>
            <a:off x="621474" y="1669528"/>
            <a:ext cx="5445534" cy="2018051"/>
          </a:xfrm>
          <a:prstGeom prst="rect">
            <a:avLst/>
          </a:prstGeom>
        </p:spPr>
      </p:pic>
      <p:pic>
        <p:nvPicPr>
          <p:cNvPr id="3" name="Picture 2">
            <a:extLst>
              <a:ext uri="{FF2B5EF4-FFF2-40B4-BE49-F238E27FC236}">
                <a16:creationId xmlns:a16="http://schemas.microsoft.com/office/drawing/2014/main" id="{CA56FDED-2323-9648-81F3-06F9881DC667}"/>
              </a:ext>
            </a:extLst>
          </p:cNvPr>
          <p:cNvPicPr>
            <a:picLocks noChangeAspect="1"/>
          </p:cNvPicPr>
          <p:nvPr/>
        </p:nvPicPr>
        <p:blipFill>
          <a:blip r:embed="rId3"/>
          <a:stretch>
            <a:fillRect/>
          </a:stretch>
        </p:blipFill>
        <p:spPr>
          <a:xfrm>
            <a:off x="665604" y="4247835"/>
            <a:ext cx="5152099" cy="1523378"/>
          </a:xfrm>
          <a:prstGeom prst="rect">
            <a:avLst/>
          </a:prstGeom>
        </p:spPr>
      </p:pic>
    </p:spTree>
    <p:extLst>
      <p:ext uri="{BB962C8B-B14F-4D97-AF65-F5344CB8AC3E}">
        <p14:creationId xmlns:p14="http://schemas.microsoft.com/office/powerpoint/2010/main" val="266660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5" y="86578"/>
            <a:ext cx="10889208" cy="102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Fit Models on </a:t>
            </a:r>
            <a:r>
              <a:rPr lang="en-US" dirty="0" err="1">
                <a:solidFill>
                  <a:schemeClr val="accent1"/>
                </a:solidFill>
              </a:rPr>
              <a:t>Upsampled</a:t>
            </a:r>
            <a:r>
              <a:rPr lang="en-US" dirty="0">
                <a:solidFill>
                  <a:schemeClr val="accent1"/>
                </a:solidFill>
              </a:rPr>
              <a:t>/</a:t>
            </a:r>
            <a:r>
              <a:rPr lang="en-US" dirty="0" err="1">
                <a:solidFill>
                  <a:schemeClr val="accent1"/>
                </a:solidFill>
              </a:rPr>
              <a:t>Downsampled</a:t>
            </a:r>
            <a:r>
              <a:rPr lang="en-US" dirty="0">
                <a:solidFill>
                  <a:schemeClr val="accent1"/>
                </a:solidFill>
              </a:rPr>
              <a:t> Data</a:t>
            </a:r>
          </a:p>
        </p:txBody>
      </p:sp>
      <p:pic>
        <p:nvPicPr>
          <p:cNvPr id="7" name="Picture 6">
            <a:extLst>
              <a:ext uri="{FF2B5EF4-FFF2-40B4-BE49-F238E27FC236}">
                <a16:creationId xmlns:a16="http://schemas.microsoft.com/office/drawing/2014/main" id="{907D8CD6-E5EA-463B-8808-BE4DD8069674}"/>
              </a:ext>
            </a:extLst>
          </p:cNvPr>
          <p:cNvPicPr>
            <a:picLocks noChangeAspect="1"/>
          </p:cNvPicPr>
          <p:nvPr/>
        </p:nvPicPr>
        <p:blipFill>
          <a:blip r:embed="rId2"/>
          <a:stretch>
            <a:fillRect/>
          </a:stretch>
        </p:blipFill>
        <p:spPr>
          <a:xfrm>
            <a:off x="690815" y="1864075"/>
            <a:ext cx="4854501" cy="3346100"/>
          </a:xfrm>
          <a:prstGeom prst="rect">
            <a:avLst/>
          </a:prstGeom>
        </p:spPr>
      </p:pic>
      <p:pic>
        <p:nvPicPr>
          <p:cNvPr id="9" name="Picture 8">
            <a:extLst>
              <a:ext uri="{FF2B5EF4-FFF2-40B4-BE49-F238E27FC236}">
                <a16:creationId xmlns:a16="http://schemas.microsoft.com/office/drawing/2014/main" id="{CF33E5DE-8C39-4F26-B73C-53BF4AEBFDBC}"/>
              </a:ext>
            </a:extLst>
          </p:cNvPr>
          <p:cNvPicPr>
            <a:picLocks noChangeAspect="1"/>
          </p:cNvPicPr>
          <p:nvPr/>
        </p:nvPicPr>
        <p:blipFill>
          <a:blip r:embed="rId3"/>
          <a:stretch>
            <a:fillRect/>
          </a:stretch>
        </p:blipFill>
        <p:spPr>
          <a:xfrm>
            <a:off x="6303357" y="1864075"/>
            <a:ext cx="5258425" cy="3055883"/>
          </a:xfrm>
          <a:prstGeom prst="rect">
            <a:avLst/>
          </a:prstGeom>
        </p:spPr>
      </p:pic>
    </p:spTree>
    <p:extLst>
      <p:ext uri="{BB962C8B-B14F-4D97-AF65-F5344CB8AC3E}">
        <p14:creationId xmlns:p14="http://schemas.microsoft.com/office/powerpoint/2010/main" val="389513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5" y="86578"/>
            <a:ext cx="10889208" cy="10226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rPr>
              <a:t>Model Diagnostics on Up-Sampled/Down-Sampled Models</a:t>
            </a:r>
          </a:p>
        </p:txBody>
      </p:sp>
      <p:graphicFrame>
        <p:nvGraphicFramePr>
          <p:cNvPr id="5" name="Table 4">
            <a:extLst>
              <a:ext uri="{FF2B5EF4-FFF2-40B4-BE49-F238E27FC236}">
                <a16:creationId xmlns:a16="http://schemas.microsoft.com/office/drawing/2014/main" id="{5F1BA8C9-8535-47CA-B07E-059E297EC1AD}"/>
              </a:ext>
            </a:extLst>
          </p:cNvPr>
          <p:cNvGraphicFramePr>
            <a:graphicFrameLocks noGrp="1"/>
          </p:cNvGraphicFramePr>
          <p:nvPr>
            <p:extLst/>
          </p:nvPr>
        </p:nvGraphicFramePr>
        <p:xfrm>
          <a:off x="1012401" y="1317899"/>
          <a:ext cx="9272576" cy="4314156"/>
        </p:xfrm>
        <a:graphic>
          <a:graphicData uri="http://schemas.openxmlformats.org/drawingml/2006/table">
            <a:tbl>
              <a:tblPr firstRow="1" bandRow="1"/>
              <a:tblGrid>
                <a:gridCol w="2318144">
                  <a:extLst>
                    <a:ext uri="{9D8B030D-6E8A-4147-A177-3AD203B41FA5}">
                      <a16:colId xmlns:a16="http://schemas.microsoft.com/office/drawing/2014/main" val="3837218114"/>
                    </a:ext>
                  </a:extLst>
                </a:gridCol>
                <a:gridCol w="2318144">
                  <a:extLst>
                    <a:ext uri="{9D8B030D-6E8A-4147-A177-3AD203B41FA5}">
                      <a16:colId xmlns:a16="http://schemas.microsoft.com/office/drawing/2014/main" val="181369201"/>
                    </a:ext>
                  </a:extLst>
                </a:gridCol>
                <a:gridCol w="2318144">
                  <a:extLst>
                    <a:ext uri="{9D8B030D-6E8A-4147-A177-3AD203B41FA5}">
                      <a16:colId xmlns:a16="http://schemas.microsoft.com/office/drawing/2014/main" val="733806551"/>
                    </a:ext>
                  </a:extLst>
                </a:gridCol>
                <a:gridCol w="2318144">
                  <a:extLst>
                    <a:ext uri="{9D8B030D-6E8A-4147-A177-3AD203B41FA5}">
                      <a16:colId xmlns:a16="http://schemas.microsoft.com/office/drawing/2014/main" val="1252763776"/>
                    </a:ext>
                  </a:extLst>
                </a:gridCol>
              </a:tblGrid>
              <a:tr h="1041348">
                <a:tc>
                  <a:txBody>
                    <a:bodyPr/>
                    <a:lstStyle/>
                    <a:p>
                      <a:pPr algn="ctr" fontAlgn="b"/>
                      <a:r>
                        <a:rPr lang="en-US" sz="18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en-US" sz="2400" b="1" i="0" u="none" strike="noStrike" dirty="0">
                          <a:solidFill>
                            <a:srgbClr val="FFFFFF"/>
                          </a:solidFill>
                          <a:effectLst/>
                          <a:latin typeface="Calibri" panose="020F0502020204030204" pitchFamily="34" charset="0"/>
                        </a:rPr>
                        <a:t>Vanilla Logit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en-US" sz="2400" b="1" i="0" u="none" strike="noStrike" dirty="0">
                          <a:solidFill>
                            <a:srgbClr val="FFFFFF"/>
                          </a:solidFill>
                          <a:effectLst/>
                          <a:latin typeface="Calibri" panose="020F0502020204030204" pitchFamily="34" charset="0"/>
                        </a:rPr>
                        <a:t>Down-Sampled Logit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tc>
                  <a:txBody>
                    <a:bodyPr/>
                    <a:lstStyle/>
                    <a:p>
                      <a:pPr algn="ctr" rtl="0" fontAlgn="ctr"/>
                      <a:r>
                        <a:rPr lang="en-US" sz="2400" b="1" i="0" u="none" strike="noStrike" dirty="0">
                          <a:solidFill>
                            <a:srgbClr val="FFFFFF"/>
                          </a:solidFill>
                          <a:effectLst/>
                          <a:latin typeface="Calibri" panose="020F0502020204030204" pitchFamily="34" charset="0"/>
                        </a:rPr>
                        <a:t>Up-Sampled Logit</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1011599080"/>
                  </a:ext>
                </a:extLst>
              </a:tr>
              <a:tr h="545468">
                <a:tc>
                  <a:txBody>
                    <a:bodyPr/>
                    <a:lstStyle/>
                    <a:p>
                      <a:pPr algn="l" rtl="0" fontAlgn="ctr"/>
                      <a:r>
                        <a:rPr lang="en-US" sz="2400" b="1" i="0" u="none" strike="noStrike" dirty="0">
                          <a:solidFill>
                            <a:srgbClr val="000000"/>
                          </a:solidFill>
                          <a:effectLst/>
                          <a:latin typeface="Calibri" panose="020F0502020204030204" pitchFamily="34" charset="0"/>
                        </a:rPr>
                        <a:t>Accuracy</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ctr" rtl="0" fontAlgn="ctr"/>
                      <a:r>
                        <a:rPr lang="en-US" sz="2200" b="0" i="0" u="none" strike="noStrike" dirty="0">
                          <a:solidFill>
                            <a:srgbClr val="000000"/>
                          </a:solidFill>
                          <a:effectLst/>
                          <a:latin typeface="Calibri" panose="020F0502020204030204" pitchFamily="34" charset="0"/>
                        </a:rPr>
                        <a:t>0.872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EB84"/>
                    </a:solidFill>
                  </a:tcPr>
                </a:tc>
                <a:tc>
                  <a:txBody>
                    <a:bodyPr/>
                    <a:lstStyle/>
                    <a:p>
                      <a:pPr algn="ctr" rtl="0" fontAlgn="ctr"/>
                      <a:r>
                        <a:rPr lang="en-US" sz="2200" b="0" i="0" u="none" strike="noStrike">
                          <a:solidFill>
                            <a:srgbClr val="000000"/>
                          </a:solidFill>
                          <a:effectLst/>
                          <a:latin typeface="Calibri" panose="020F0502020204030204" pitchFamily="34" charset="0"/>
                        </a:rPr>
                        <a:t>0.869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8696B"/>
                    </a:solidFill>
                  </a:tcPr>
                </a:tc>
                <a:tc>
                  <a:txBody>
                    <a:bodyPr/>
                    <a:lstStyle/>
                    <a:p>
                      <a:pPr algn="ctr" rtl="0" fontAlgn="ctr"/>
                      <a:r>
                        <a:rPr lang="en-US" sz="2200" b="0" i="0" u="none" strike="noStrike">
                          <a:solidFill>
                            <a:srgbClr val="000000"/>
                          </a:solidFill>
                          <a:effectLst/>
                          <a:latin typeface="Calibri" panose="020F0502020204030204" pitchFamily="34" charset="0"/>
                        </a:rPr>
                        <a:t>0.972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63BE7B"/>
                    </a:solidFill>
                  </a:tcPr>
                </a:tc>
                <a:extLst>
                  <a:ext uri="{0D108BD9-81ED-4DB2-BD59-A6C34878D82A}">
                    <a16:rowId xmlns:a16="http://schemas.microsoft.com/office/drawing/2014/main" val="4187991800"/>
                  </a:ext>
                </a:extLst>
              </a:tr>
              <a:tr h="545468">
                <a:tc>
                  <a:txBody>
                    <a:bodyPr/>
                    <a:lstStyle/>
                    <a:p>
                      <a:pPr algn="l" rtl="0" fontAlgn="ctr"/>
                      <a:r>
                        <a:rPr lang="en-US" sz="2400" b="1" i="0" u="none" strike="noStrike" dirty="0">
                          <a:solidFill>
                            <a:srgbClr val="000000"/>
                          </a:solidFill>
                          <a:effectLst/>
                          <a:latin typeface="Calibri" panose="020F0502020204030204" pitchFamily="34" charset="0"/>
                        </a:rPr>
                        <a:t>True Positives</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en-US" sz="2200" b="0" i="0" u="none" strike="noStrike" dirty="0">
                          <a:solidFill>
                            <a:srgbClr val="000000"/>
                          </a:solidFill>
                          <a:effectLst/>
                          <a:latin typeface="Calibri" panose="020F0502020204030204" pitchFamily="34" charset="0"/>
                        </a:rPr>
                        <a:t>307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EB84"/>
                    </a:solidFill>
                  </a:tcPr>
                </a:tc>
                <a:tc>
                  <a:txBody>
                    <a:bodyPr/>
                    <a:lstStyle/>
                    <a:p>
                      <a:pPr algn="ctr" rtl="0" fontAlgn="ctr"/>
                      <a:r>
                        <a:rPr lang="en-US" sz="2200" b="0" i="0" u="none" strike="noStrike" dirty="0">
                          <a:solidFill>
                            <a:srgbClr val="000000"/>
                          </a:solidFill>
                          <a:effectLst/>
                          <a:latin typeface="Calibri" panose="020F0502020204030204" pitchFamily="34" charset="0"/>
                        </a:rPr>
                        <a:t>5282</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63BE7B"/>
                    </a:solidFill>
                  </a:tcPr>
                </a:tc>
                <a:tc>
                  <a:txBody>
                    <a:bodyPr/>
                    <a:lstStyle/>
                    <a:p>
                      <a:pPr algn="ctr" rtl="0" fontAlgn="ctr"/>
                      <a:r>
                        <a:rPr lang="en-US" sz="2200" b="0" i="0" u="none" strike="noStrike">
                          <a:solidFill>
                            <a:srgbClr val="000000"/>
                          </a:solidFill>
                          <a:effectLst/>
                          <a:latin typeface="Calibri" panose="020F0502020204030204" pitchFamily="34" charset="0"/>
                        </a:rPr>
                        <a:t>100</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8696B"/>
                    </a:solidFill>
                  </a:tcPr>
                </a:tc>
                <a:extLst>
                  <a:ext uri="{0D108BD9-81ED-4DB2-BD59-A6C34878D82A}">
                    <a16:rowId xmlns:a16="http://schemas.microsoft.com/office/drawing/2014/main" val="77979765"/>
                  </a:ext>
                </a:extLst>
              </a:tr>
              <a:tr h="545468">
                <a:tc>
                  <a:txBody>
                    <a:bodyPr/>
                    <a:lstStyle/>
                    <a:p>
                      <a:pPr algn="l" rtl="0" fontAlgn="ctr"/>
                      <a:r>
                        <a:rPr lang="en-US" sz="2400" b="1" i="0" u="none" strike="noStrike" dirty="0">
                          <a:solidFill>
                            <a:srgbClr val="000000"/>
                          </a:solidFill>
                          <a:effectLst/>
                          <a:latin typeface="Calibri" panose="020F0502020204030204" pitchFamily="34" charset="0"/>
                        </a:rPr>
                        <a:t>True Negs</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ctr" rtl="0" fontAlgn="ctr"/>
                      <a:r>
                        <a:rPr lang="en-US" sz="2200" b="0" i="0" u="none" strike="noStrike">
                          <a:solidFill>
                            <a:srgbClr val="000000"/>
                          </a:solidFill>
                          <a:effectLst/>
                          <a:latin typeface="Calibri" panose="020F0502020204030204" pitchFamily="34" charset="0"/>
                        </a:rPr>
                        <a:t>274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BEA84"/>
                    </a:solidFill>
                  </a:tcPr>
                </a:tc>
                <a:tc>
                  <a:txBody>
                    <a:bodyPr/>
                    <a:lstStyle/>
                    <a:p>
                      <a:pPr algn="ctr" rtl="0" fontAlgn="ctr"/>
                      <a:r>
                        <a:rPr lang="en-US" sz="2200" b="0" i="0" u="none" strike="noStrike" dirty="0">
                          <a:solidFill>
                            <a:srgbClr val="000000"/>
                          </a:solidFill>
                          <a:effectLst/>
                          <a:latin typeface="Calibri" panose="020F0502020204030204" pitchFamily="34" charset="0"/>
                        </a:rPr>
                        <a:t>5149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CD380"/>
                    </a:solidFill>
                  </a:tcPr>
                </a:tc>
                <a:tc>
                  <a:txBody>
                    <a:bodyPr/>
                    <a:lstStyle/>
                    <a:p>
                      <a:pPr algn="ctr" rtl="0" fontAlgn="ctr"/>
                      <a:r>
                        <a:rPr lang="en-US" sz="2200" b="0" i="0" u="none" strike="noStrike">
                          <a:solidFill>
                            <a:srgbClr val="000000"/>
                          </a:solidFill>
                          <a:effectLst/>
                          <a:latin typeface="Calibri" panose="020F0502020204030204" pitchFamily="34" charset="0"/>
                        </a:rPr>
                        <a:t>9625</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63BE7B"/>
                    </a:solidFill>
                  </a:tcPr>
                </a:tc>
                <a:extLst>
                  <a:ext uri="{0D108BD9-81ED-4DB2-BD59-A6C34878D82A}">
                    <a16:rowId xmlns:a16="http://schemas.microsoft.com/office/drawing/2014/main" val="1547828248"/>
                  </a:ext>
                </a:extLst>
              </a:tr>
              <a:tr h="545468">
                <a:tc>
                  <a:txBody>
                    <a:bodyPr/>
                    <a:lstStyle/>
                    <a:p>
                      <a:pPr algn="l" rtl="0" fontAlgn="ctr"/>
                      <a:r>
                        <a:rPr lang="en-US" sz="2400" b="1" i="0" u="none" strike="noStrike" dirty="0">
                          <a:solidFill>
                            <a:srgbClr val="000000"/>
                          </a:solidFill>
                          <a:effectLst/>
                          <a:latin typeface="Calibri" panose="020F0502020204030204" pitchFamily="34" charset="0"/>
                        </a:rPr>
                        <a:t>Sensitivity</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en-US" sz="2200" b="0" i="0" u="none" strike="noStrike">
                          <a:solidFill>
                            <a:srgbClr val="000000"/>
                          </a:solidFill>
                          <a:effectLst/>
                          <a:latin typeface="Calibri" panose="020F0502020204030204" pitchFamily="34" charset="0"/>
                        </a:rPr>
                        <a:t>0.9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EB84"/>
                    </a:solidFill>
                  </a:tcPr>
                </a:tc>
                <a:tc>
                  <a:txBody>
                    <a:bodyPr/>
                    <a:lstStyle/>
                    <a:p>
                      <a:pPr algn="ctr" rtl="0" fontAlgn="ctr"/>
                      <a:r>
                        <a:rPr lang="en-US" sz="2200" b="0" i="0" u="none" strike="noStrike" dirty="0">
                          <a:solidFill>
                            <a:srgbClr val="000000"/>
                          </a:solidFill>
                          <a:effectLst/>
                          <a:latin typeface="Calibri" panose="020F0502020204030204" pitchFamily="34" charset="0"/>
                        </a:rPr>
                        <a:t>0.88</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EB84"/>
                    </a:solidFill>
                  </a:tcPr>
                </a:tc>
                <a:tc>
                  <a:txBody>
                    <a:bodyPr/>
                    <a:lstStyle/>
                    <a:p>
                      <a:pPr algn="ctr" rtl="0" fontAlgn="ctr"/>
                      <a:r>
                        <a:rPr lang="en-US" sz="2200" b="0" i="0" u="none" strike="noStrike">
                          <a:solidFill>
                            <a:srgbClr val="000000"/>
                          </a:solidFill>
                          <a:effectLst/>
                          <a:latin typeface="Calibri" panose="020F0502020204030204" pitchFamily="34" charset="0"/>
                        </a:rPr>
                        <a:t>0.3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A9573"/>
                    </a:solidFill>
                  </a:tcPr>
                </a:tc>
                <a:extLst>
                  <a:ext uri="{0D108BD9-81ED-4DB2-BD59-A6C34878D82A}">
                    <a16:rowId xmlns:a16="http://schemas.microsoft.com/office/drawing/2014/main" val="2963077369"/>
                  </a:ext>
                </a:extLst>
              </a:tr>
              <a:tr h="545468">
                <a:tc>
                  <a:txBody>
                    <a:bodyPr/>
                    <a:lstStyle/>
                    <a:p>
                      <a:pPr algn="l" rtl="0" fontAlgn="ctr"/>
                      <a:r>
                        <a:rPr lang="en-US" sz="2400" b="1" i="0" u="none" strike="noStrike" dirty="0">
                          <a:solidFill>
                            <a:srgbClr val="000000"/>
                          </a:solidFill>
                          <a:effectLst/>
                          <a:latin typeface="Calibri" panose="020F0502020204030204" pitchFamily="34" charset="0"/>
                        </a:rPr>
                        <a:t>Specificity</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F"/>
                    </a:solidFill>
                  </a:tcPr>
                </a:tc>
                <a:tc>
                  <a:txBody>
                    <a:bodyPr/>
                    <a:lstStyle/>
                    <a:p>
                      <a:pPr algn="ctr" rtl="0" fontAlgn="ctr"/>
                      <a:r>
                        <a:rPr lang="en-US" sz="2200" b="0" i="0" u="none" strike="noStrike">
                          <a:solidFill>
                            <a:srgbClr val="000000"/>
                          </a:solidFill>
                          <a:effectLst/>
                          <a:latin typeface="Calibri" panose="020F0502020204030204" pitchFamily="34" charset="0"/>
                        </a:rPr>
                        <a:t>0.843</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EE783"/>
                    </a:solidFill>
                  </a:tcPr>
                </a:tc>
                <a:tc>
                  <a:txBody>
                    <a:bodyPr/>
                    <a:lstStyle/>
                    <a:p>
                      <a:pPr algn="ctr" rtl="0" fontAlgn="ctr"/>
                      <a:r>
                        <a:rPr lang="en-US" sz="2200" b="0" i="0" u="none" strike="noStrike">
                          <a:solidFill>
                            <a:srgbClr val="000000"/>
                          </a:solidFill>
                          <a:effectLst/>
                          <a:latin typeface="Calibri" panose="020F0502020204030204" pitchFamily="34" charset="0"/>
                        </a:rPr>
                        <a:t>0.859</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EE983"/>
                    </a:solidFill>
                  </a:tcPr>
                </a:tc>
                <a:tc>
                  <a:txBody>
                    <a:bodyPr/>
                    <a:lstStyle/>
                    <a:p>
                      <a:pPr algn="ctr" rtl="0" fontAlgn="ctr"/>
                      <a:r>
                        <a:rPr lang="en-US" sz="2200" b="0" i="0" u="none" strike="noStrike" dirty="0">
                          <a:solidFill>
                            <a:srgbClr val="000000"/>
                          </a:solidFill>
                          <a:effectLst/>
                          <a:latin typeface="Calibri" panose="020F0502020204030204" pitchFamily="34" charset="0"/>
                        </a:rPr>
                        <a:t>0.996</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FFEB84"/>
                    </a:solidFill>
                  </a:tcPr>
                </a:tc>
                <a:extLst>
                  <a:ext uri="{0D108BD9-81ED-4DB2-BD59-A6C34878D82A}">
                    <a16:rowId xmlns:a16="http://schemas.microsoft.com/office/drawing/2014/main" val="1835371728"/>
                  </a:ext>
                </a:extLst>
              </a:tr>
              <a:tr h="545468">
                <a:tc>
                  <a:txBody>
                    <a:bodyPr/>
                    <a:lstStyle/>
                    <a:p>
                      <a:pPr algn="l" rtl="0" fontAlgn="ctr"/>
                      <a:r>
                        <a:rPr lang="en-US" sz="2400" b="1" i="0" u="none" strike="noStrike" dirty="0">
                          <a:solidFill>
                            <a:srgbClr val="000000"/>
                          </a:solidFill>
                          <a:effectLst/>
                          <a:latin typeface="Calibri" panose="020F0502020204030204" pitchFamily="34" charset="0"/>
                        </a:rPr>
                        <a:t>False Pos Rate</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AEFF7"/>
                    </a:solidFill>
                  </a:tcPr>
                </a:tc>
                <a:tc>
                  <a:txBody>
                    <a:bodyPr/>
                    <a:lstStyle/>
                    <a:p>
                      <a:pPr algn="ctr" rtl="0" fontAlgn="ctr"/>
                      <a:r>
                        <a:rPr lang="en-US" sz="2200" b="0" i="0" u="none" strike="noStrike">
                          <a:solidFill>
                            <a:srgbClr val="000000"/>
                          </a:solidFill>
                          <a:effectLst/>
                          <a:latin typeface="Calibri" panose="020F0502020204030204" pitchFamily="34" charset="0"/>
                        </a:rPr>
                        <a:t>0.157</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7F6F"/>
                    </a:solidFill>
                  </a:tcPr>
                </a:tc>
                <a:tc>
                  <a:txBody>
                    <a:bodyPr/>
                    <a:lstStyle/>
                    <a:p>
                      <a:pPr algn="ctr" rtl="0" fontAlgn="ctr"/>
                      <a:r>
                        <a:rPr lang="en-US" sz="2200" b="0" i="0" u="none" strike="noStrike">
                          <a:solidFill>
                            <a:srgbClr val="000000"/>
                          </a:solidFill>
                          <a:effectLst/>
                          <a:latin typeface="Calibri" panose="020F0502020204030204" pitchFamily="34" charset="0"/>
                        </a:rPr>
                        <a:t>0.141</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7D6E"/>
                    </a:solidFill>
                  </a:tcPr>
                </a:tc>
                <a:tc>
                  <a:txBody>
                    <a:bodyPr/>
                    <a:lstStyle/>
                    <a:p>
                      <a:pPr algn="ctr" rtl="0" fontAlgn="ctr"/>
                      <a:r>
                        <a:rPr lang="en-US" sz="2200" b="0" i="0" u="none" strike="noStrike" dirty="0">
                          <a:solidFill>
                            <a:srgbClr val="000000"/>
                          </a:solidFill>
                          <a:effectLst/>
                          <a:latin typeface="Calibri" panose="020F0502020204030204" pitchFamily="34" charset="0"/>
                        </a:rPr>
                        <a:t>0.004</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696B"/>
                    </a:solidFill>
                  </a:tcPr>
                </a:tc>
                <a:extLst>
                  <a:ext uri="{0D108BD9-81ED-4DB2-BD59-A6C34878D82A}">
                    <a16:rowId xmlns:a16="http://schemas.microsoft.com/office/drawing/2014/main" val="2381376345"/>
                  </a:ext>
                </a:extLst>
              </a:tr>
            </a:tbl>
          </a:graphicData>
        </a:graphic>
      </p:graphicFrame>
    </p:spTree>
    <p:extLst>
      <p:ext uri="{BB962C8B-B14F-4D97-AF65-F5344CB8AC3E}">
        <p14:creationId xmlns:p14="http://schemas.microsoft.com/office/powerpoint/2010/main" val="398403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5" y="86578"/>
            <a:ext cx="10889208" cy="8816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Remedy 5: Adjust Likelihood Cost Parameter</a:t>
            </a:r>
          </a:p>
        </p:txBody>
      </p:sp>
      <p:sp>
        <p:nvSpPr>
          <p:cNvPr id="4" name="Content Placeholder 5">
            <a:extLst>
              <a:ext uri="{FF2B5EF4-FFF2-40B4-BE49-F238E27FC236}">
                <a16:creationId xmlns:a16="http://schemas.microsoft.com/office/drawing/2014/main" id="{7C0D8422-C6FD-417C-A48F-34A378BB5477}"/>
              </a:ext>
            </a:extLst>
          </p:cNvPr>
          <p:cNvSpPr>
            <a:spLocks noGrp="1"/>
          </p:cNvSpPr>
          <p:nvPr>
            <p:ph idx="1"/>
          </p:nvPr>
        </p:nvSpPr>
        <p:spPr>
          <a:xfrm>
            <a:off x="793098" y="1392567"/>
            <a:ext cx="4774222" cy="4364246"/>
          </a:xfrm>
        </p:spPr>
        <p:txBody>
          <a:bodyPr numCol="1">
            <a:normAutofit/>
          </a:bodyPr>
          <a:lstStyle/>
          <a:p>
            <a:r>
              <a:rPr lang="en-US" sz="2400" dirty="0"/>
              <a:t>Another alternative: adjust “cost” of FN in Likelihood estimation</a:t>
            </a:r>
          </a:p>
          <a:p>
            <a:r>
              <a:rPr lang="en-US" sz="2400" dirty="0"/>
              <a:t>We won’t cover this, but it’s useful in practice. </a:t>
            </a:r>
          </a:p>
        </p:txBody>
      </p:sp>
    </p:spTree>
    <p:extLst>
      <p:ext uri="{BB962C8B-B14F-4D97-AF65-F5344CB8AC3E}">
        <p14:creationId xmlns:p14="http://schemas.microsoft.com/office/powerpoint/2010/main" val="1972018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475" y="287814"/>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BUS 696: Class 6 Outline</a:t>
            </a:r>
          </a:p>
        </p:txBody>
      </p:sp>
      <p:sp>
        <p:nvSpPr>
          <p:cNvPr id="4" name="TextBox 3"/>
          <p:cNvSpPr txBox="1"/>
          <p:nvPr/>
        </p:nvSpPr>
        <p:spPr>
          <a:xfrm>
            <a:off x="621475" y="1414130"/>
            <a:ext cx="9144000" cy="6133859"/>
          </a:xfrm>
          <a:prstGeom prst="rect">
            <a:avLst/>
          </a:prstGeom>
          <a:noFill/>
        </p:spPr>
        <p:txBody>
          <a:bodyPr wrap="square" rtlCol="0">
            <a:spAutoFit/>
          </a:bodyPr>
          <a:lstStyle/>
          <a:p>
            <a:pPr marL="514350" indent="-514350">
              <a:lnSpc>
                <a:spcPct val="150000"/>
              </a:lnSpc>
              <a:buFont typeface="+mj-lt"/>
              <a:buAutoNum type="arabicPeriod"/>
            </a:pPr>
            <a:r>
              <a:rPr lang="en-US" sz="2200" dirty="0">
                <a:latin typeface="Calibri" charset="0"/>
                <a:ea typeface="Calibri" charset="0"/>
                <a:cs typeface="Calibri" charset="0"/>
              </a:rPr>
              <a:t>AI in the News</a:t>
            </a:r>
          </a:p>
          <a:p>
            <a:pPr marL="514350" indent="-514350">
              <a:lnSpc>
                <a:spcPct val="150000"/>
              </a:lnSpc>
              <a:buFont typeface="+mj-lt"/>
              <a:buAutoNum type="arabicPeriod"/>
            </a:pPr>
            <a:r>
              <a:rPr lang="en-US" sz="2200" dirty="0">
                <a:latin typeface="Calibri" charset="0"/>
                <a:ea typeface="Calibri" charset="0"/>
                <a:cs typeface="Calibri" charset="0"/>
              </a:rPr>
              <a:t>Review</a:t>
            </a:r>
          </a:p>
          <a:p>
            <a:pPr marL="514350" indent="-514350">
              <a:lnSpc>
                <a:spcPct val="150000"/>
              </a:lnSpc>
              <a:buFont typeface="+mj-lt"/>
              <a:buAutoNum type="arabicPeriod"/>
            </a:pPr>
            <a:r>
              <a:rPr lang="en-US" sz="2200" dirty="0">
                <a:latin typeface="Calibri" charset="0"/>
                <a:ea typeface="Calibri" charset="0"/>
                <a:cs typeface="Calibri" charset="0"/>
              </a:rPr>
              <a:t>Lift Charts</a:t>
            </a:r>
          </a:p>
          <a:p>
            <a:pPr marL="514350" indent="-514350">
              <a:lnSpc>
                <a:spcPct val="150000"/>
              </a:lnSpc>
              <a:buFont typeface="+mj-lt"/>
              <a:buAutoNum type="arabicPeriod"/>
            </a:pPr>
            <a:r>
              <a:rPr lang="en-US" sz="2200" dirty="0">
                <a:latin typeface="Calibri" charset="0"/>
                <a:ea typeface="Calibri" charset="0"/>
                <a:cs typeface="Calibri" charset="0"/>
              </a:rPr>
              <a:t>Calibration Plots</a:t>
            </a:r>
          </a:p>
          <a:p>
            <a:pPr marL="514350" indent="-514350">
              <a:lnSpc>
                <a:spcPct val="150000"/>
              </a:lnSpc>
              <a:buFont typeface="+mj-lt"/>
              <a:buAutoNum type="arabicPeriod"/>
            </a:pPr>
            <a:r>
              <a:rPr lang="en-US" sz="2200" dirty="0">
                <a:latin typeface="Calibri" charset="0"/>
                <a:ea typeface="Calibri" charset="0"/>
                <a:cs typeface="Calibri" charset="0"/>
              </a:rPr>
              <a:t>Severe Class Imbalance Issues</a:t>
            </a:r>
          </a:p>
          <a:p>
            <a:pPr marL="514350" indent="-514350">
              <a:lnSpc>
                <a:spcPct val="150000"/>
              </a:lnSpc>
              <a:buFont typeface="+mj-lt"/>
              <a:buAutoNum type="arabicPeriod"/>
            </a:pPr>
            <a:r>
              <a:rPr lang="en-US" sz="2200" b="1" dirty="0">
                <a:latin typeface="Calibri" charset="0"/>
                <a:ea typeface="Calibri" charset="0"/>
                <a:cs typeface="Calibri" charset="0"/>
              </a:rPr>
              <a:t>Leave-One-Out Cross-Validation</a:t>
            </a:r>
          </a:p>
          <a:p>
            <a:pPr marL="514350" indent="-514350">
              <a:lnSpc>
                <a:spcPct val="150000"/>
              </a:lnSpc>
              <a:buFont typeface="+mj-lt"/>
              <a:buAutoNum type="arabicPeriod"/>
            </a:pPr>
            <a:r>
              <a:rPr lang="en-US" sz="2200" dirty="0">
                <a:latin typeface="Calibri" charset="0"/>
                <a:ea typeface="Calibri" charset="0"/>
                <a:cs typeface="Calibri" charset="0"/>
              </a:rPr>
              <a:t>K-Fold Cross-Validation</a:t>
            </a:r>
          </a:p>
          <a:p>
            <a:pPr marL="514350" indent="-514350">
              <a:lnSpc>
                <a:spcPct val="150000"/>
              </a:lnSpc>
              <a:buFont typeface="+mj-lt"/>
              <a:buAutoNum type="arabicPeriod"/>
            </a:pPr>
            <a:r>
              <a:rPr lang="en-US" sz="2200" dirty="0">
                <a:latin typeface="Calibri" charset="0"/>
                <a:ea typeface="Calibri" charset="0"/>
                <a:cs typeface="Calibri" charset="0"/>
              </a:rPr>
              <a:t>Bootstrapping</a:t>
            </a: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618BADC6-C7BF-4456-B41A-3524AD1A38AD}" type="slidenum">
              <a:rPr lang="en-US" smtClean="0"/>
              <a:t>24</a:t>
            </a:fld>
            <a:endParaRPr lang="en-US"/>
          </a:p>
        </p:txBody>
      </p:sp>
    </p:spTree>
    <p:extLst>
      <p:ext uri="{BB962C8B-B14F-4D97-AF65-F5344CB8AC3E}">
        <p14:creationId xmlns:p14="http://schemas.microsoft.com/office/powerpoint/2010/main" val="1725609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475" y="287814"/>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Test-Validation Set Approach</a:t>
            </a:r>
          </a:p>
        </p:txBody>
      </p:sp>
      <p:sp>
        <p:nvSpPr>
          <p:cNvPr id="5" name="Slide Number Placeholder 4"/>
          <p:cNvSpPr>
            <a:spLocks noGrp="1"/>
          </p:cNvSpPr>
          <p:nvPr>
            <p:ph type="sldNum" sz="quarter" idx="12"/>
          </p:nvPr>
        </p:nvSpPr>
        <p:spPr/>
        <p:txBody>
          <a:bodyPr/>
          <a:lstStyle/>
          <a:p>
            <a:fld id="{618BADC6-C7BF-4456-B41A-3524AD1A38AD}" type="slidenum">
              <a:rPr lang="en-US" smtClean="0"/>
              <a:t>25</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93098" y="1392566"/>
                <a:ext cx="3697259" cy="4436733"/>
              </a:xfrm>
            </p:spPr>
            <p:txBody>
              <a:bodyPr numCol="1">
                <a:normAutofit fontScale="85000" lnSpcReduction="20000"/>
              </a:bodyPr>
              <a:lstStyle/>
              <a:p>
                <a:pPr>
                  <a:lnSpc>
                    <a:spcPct val="110000"/>
                  </a:lnSpc>
                </a:pPr>
                <a:r>
                  <a:rPr lang="en-US" sz="2400" dirty="0"/>
                  <a:t>Recall: to approximate out of sample error we can set up a test and training split</a:t>
                </a:r>
              </a:p>
              <a:p>
                <a:pPr>
                  <a:lnSpc>
                    <a:spcPct val="110000"/>
                  </a:lnSpc>
                </a:pPr>
                <a:endParaRPr lang="en-US" sz="2400" dirty="0"/>
              </a:p>
              <a:p>
                <a:pPr>
                  <a:lnSpc>
                    <a:spcPct val="110000"/>
                  </a:lnSpc>
                </a:pPr>
                <a:r>
                  <a:rPr lang="en-US" sz="2400" dirty="0"/>
                  <a:t>Problem: we only get one shot at building a test set. What if we select a weird test set (high variance to </a:t>
                </a:r>
                <a14:m>
                  <m:oMath xmlns:m="http://schemas.openxmlformats.org/officeDocument/2006/math">
                    <m:r>
                      <a:rPr lang="en-US" sz="2400" i="1">
                        <a:latin typeface="Cambria Math" panose="02040503050406030204" pitchFamily="18" charset="0"/>
                      </a:rPr>
                      <m:t>𝑀𝑆</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𝑡𝑠𝑒𝑡</m:t>
                        </m:r>
                      </m:sub>
                    </m:sSub>
                  </m:oMath>
                </a14:m>
                <a:r>
                  <a:rPr lang="en-US" sz="2400" dirty="0"/>
                  <a:t>)</a:t>
                </a:r>
              </a:p>
              <a:p>
                <a:pPr marL="0" indent="0">
                  <a:lnSpc>
                    <a:spcPct val="110000"/>
                  </a:lnSpc>
                  <a:buNone/>
                </a:pPr>
                <a:endParaRPr lang="en-US" sz="2400" dirty="0"/>
              </a:p>
              <a:p>
                <a:pPr>
                  <a:lnSpc>
                    <a:spcPct val="110000"/>
                  </a:lnSpc>
                </a:pPr>
                <a:r>
                  <a:rPr lang="en-US" sz="2400" dirty="0"/>
                  <a:t>Can always build multiple test sets, but may not have enough observations for multiple test sets</a:t>
                </a:r>
              </a:p>
            </p:txBody>
          </p:sp>
        </mc:Choice>
        <mc:Fallback>
          <p:sp>
            <p:nvSpPr>
              <p:cNvPr id="6" name="Content Placeholder 5">
                <a:extLst>
                  <a:ext uri="{FF2B5EF4-FFF2-40B4-BE49-F238E27FC236}">
                    <a16:creationId xmlns:a16="http://schemas.microsoft.com/office/drawing/2014/main" id="{106ACB7C-836F-4A73-A76C-1043D33E3AB5}"/>
                  </a:ext>
                </a:extLst>
              </p:cNvPr>
              <p:cNvSpPr>
                <a:spLocks noGrp="1" noRot="1" noChangeAspect="1" noMove="1" noResize="1" noEditPoints="1" noAdjustHandles="1" noChangeArrowheads="1" noChangeShapeType="1" noTextEdit="1"/>
              </p:cNvSpPr>
              <p:nvPr>
                <p:ph idx="1"/>
              </p:nvPr>
            </p:nvSpPr>
            <p:spPr>
              <a:xfrm>
                <a:off x="793098" y="1392566"/>
                <a:ext cx="3697259" cy="4436733"/>
              </a:xfrm>
              <a:blipFill>
                <a:blip r:embed="rId2"/>
                <a:stretch>
                  <a:fillRect l="-1483" t="-1374" r="-659"/>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340FF2E0-A118-4289-9D21-3A41E604CECF}"/>
              </a:ext>
            </a:extLst>
          </p:cNvPr>
          <p:cNvGraphicFramePr>
            <a:graphicFrameLocks noGrp="1"/>
          </p:cNvGraphicFramePr>
          <p:nvPr>
            <p:extLst>
              <p:ext uri="{D42A27DB-BD31-4B8C-83A1-F6EECF244321}">
                <p14:modId xmlns:p14="http://schemas.microsoft.com/office/powerpoint/2010/main" val="457785591"/>
              </p:ext>
            </p:extLst>
          </p:nvPr>
        </p:nvGraphicFramePr>
        <p:xfrm>
          <a:off x="7519306" y="1616528"/>
          <a:ext cx="4220937" cy="3102428"/>
        </p:xfrm>
        <a:graphic>
          <a:graphicData uri="http://schemas.openxmlformats.org/drawingml/2006/table">
            <a:tbl>
              <a:tblPr firstRow="1" bandRow="1">
                <a:tableStyleId>{5C22544A-7EE6-4342-B048-85BDC9FD1C3A}</a:tableStyleId>
              </a:tblPr>
              <a:tblGrid>
                <a:gridCol w="1406979">
                  <a:extLst>
                    <a:ext uri="{9D8B030D-6E8A-4147-A177-3AD203B41FA5}">
                      <a16:colId xmlns:a16="http://schemas.microsoft.com/office/drawing/2014/main" val="1902441845"/>
                    </a:ext>
                  </a:extLst>
                </a:gridCol>
                <a:gridCol w="1406979">
                  <a:extLst>
                    <a:ext uri="{9D8B030D-6E8A-4147-A177-3AD203B41FA5}">
                      <a16:colId xmlns:a16="http://schemas.microsoft.com/office/drawing/2014/main" val="3913740695"/>
                    </a:ext>
                  </a:extLst>
                </a:gridCol>
                <a:gridCol w="1406979">
                  <a:extLst>
                    <a:ext uri="{9D8B030D-6E8A-4147-A177-3AD203B41FA5}">
                      <a16:colId xmlns:a16="http://schemas.microsoft.com/office/drawing/2014/main" val="3825220780"/>
                    </a:ext>
                  </a:extLst>
                </a:gridCol>
              </a:tblGrid>
              <a:tr h="443204">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p:sp>
        <p:nvSpPr>
          <p:cNvPr id="4" name="Left Brace 3">
            <a:extLst>
              <a:ext uri="{FF2B5EF4-FFF2-40B4-BE49-F238E27FC236}">
                <a16:creationId xmlns:a16="http://schemas.microsoft.com/office/drawing/2014/main" id="{E7FDBF4A-E944-4BD7-93F5-5FAF3CCAA2DD}"/>
              </a:ext>
            </a:extLst>
          </p:cNvPr>
          <p:cNvSpPr/>
          <p:nvPr/>
        </p:nvSpPr>
        <p:spPr>
          <a:xfrm>
            <a:off x="7192736" y="2065563"/>
            <a:ext cx="224287" cy="1763483"/>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B636A1E-2ACD-49DB-AF61-E0E61A2A035C}"/>
              </a:ext>
            </a:extLst>
          </p:cNvPr>
          <p:cNvSpPr txBox="1"/>
          <p:nvPr/>
        </p:nvSpPr>
        <p:spPr>
          <a:xfrm>
            <a:off x="6272798" y="2757008"/>
            <a:ext cx="906082" cy="369332"/>
          </a:xfrm>
          <a:prstGeom prst="rect">
            <a:avLst/>
          </a:prstGeom>
          <a:noFill/>
        </p:spPr>
        <p:txBody>
          <a:bodyPr wrap="none" rtlCol="0">
            <a:spAutoFit/>
          </a:bodyPr>
          <a:lstStyle/>
          <a:p>
            <a:pPr algn="r"/>
            <a:r>
              <a:rPr lang="en-US" dirty="0"/>
              <a:t>training</a:t>
            </a:r>
          </a:p>
        </p:txBody>
      </p:sp>
      <p:sp>
        <p:nvSpPr>
          <p:cNvPr id="8" name="TextBox 7">
            <a:extLst>
              <a:ext uri="{FF2B5EF4-FFF2-40B4-BE49-F238E27FC236}">
                <a16:creationId xmlns:a16="http://schemas.microsoft.com/office/drawing/2014/main" id="{07515669-1B71-4B44-B7FF-6036BB01D07A}"/>
              </a:ext>
            </a:extLst>
          </p:cNvPr>
          <p:cNvSpPr txBox="1"/>
          <p:nvPr/>
        </p:nvSpPr>
        <p:spPr>
          <a:xfrm>
            <a:off x="6609012" y="4089335"/>
            <a:ext cx="538674" cy="369332"/>
          </a:xfrm>
          <a:prstGeom prst="rect">
            <a:avLst/>
          </a:prstGeom>
          <a:noFill/>
        </p:spPr>
        <p:txBody>
          <a:bodyPr wrap="none" rtlCol="0">
            <a:spAutoFit/>
          </a:bodyPr>
          <a:lstStyle/>
          <a:p>
            <a:pPr algn="ctr"/>
            <a:r>
              <a:rPr lang="en-US" dirty="0"/>
              <a:t>test</a:t>
            </a:r>
          </a:p>
        </p:txBody>
      </p:sp>
      <p:sp>
        <p:nvSpPr>
          <p:cNvPr id="9" name="Left Brace 8">
            <a:extLst>
              <a:ext uri="{FF2B5EF4-FFF2-40B4-BE49-F238E27FC236}">
                <a16:creationId xmlns:a16="http://schemas.microsoft.com/office/drawing/2014/main" id="{084CA776-5A5D-4FD3-A1D9-13A9009CF59B}"/>
              </a:ext>
            </a:extLst>
          </p:cNvPr>
          <p:cNvSpPr/>
          <p:nvPr/>
        </p:nvSpPr>
        <p:spPr>
          <a:xfrm>
            <a:off x="7192735" y="3829046"/>
            <a:ext cx="224287" cy="88991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7645A7E-A6F8-439B-B3D0-F8A20E816820}"/>
                  </a:ext>
                </a:extLst>
              </p:cNvPr>
              <p:cNvSpPr txBox="1"/>
              <p:nvPr/>
            </p:nvSpPr>
            <p:spPr>
              <a:xfrm>
                <a:off x="4963325" y="2746457"/>
                <a:ext cx="1207190" cy="3576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𝑡𝑟𝑎𝑖𝑛</m:t>
                          </m:r>
                        </m:sup>
                      </m:sSup>
                      <m:r>
                        <a:rPr lang="en-US" sz="2200" b="0" i="1" smtClean="0">
                          <a:latin typeface="Cambria Math" panose="02040503050406030204" pitchFamily="18" charset="0"/>
                        </a:rPr>
                        <m:t>)</m:t>
                      </m:r>
                    </m:oMath>
                  </m:oMathPara>
                </a14:m>
                <a:endParaRPr lang="en-US" sz="2200" dirty="0"/>
              </a:p>
            </p:txBody>
          </p:sp>
        </mc:Choice>
        <mc:Fallback>
          <p:sp>
            <p:nvSpPr>
              <p:cNvPr id="10" name="TextBox 9">
                <a:extLst>
                  <a:ext uri="{FF2B5EF4-FFF2-40B4-BE49-F238E27FC236}">
                    <a16:creationId xmlns:a16="http://schemas.microsoft.com/office/drawing/2014/main" id="{D7645A7E-A6F8-439B-B3D0-F8A20E816820}"/>
                  </a:ext>
                </a:extLst>
              </p:cNvPr>
              <p:cNvSpPr txBox="1">
                <a:spLocks noRot="1" noChangeAspect="1" noMove="1" noResize="1" noEditPoints="1" noAdjustHandles="1" noChangeArrowheads="1" noChangeShapeType="1" noTextEdit="1"/>
              </p:cNvSpPr>
              <p:nvPr/>
            </p:nvSpPr>
            <p:spPr>
              <a:xfrm>
                <a:off x="4963325" y="2746457"/>
                <a:ext cx="1207190" cy="357662"/>
              </a:xfrm>
              <a:prstGeom prst="rect">
                <a:avLst/>
              </a:prstGeom>
              <a:blipFill>
                <a:blip r:embed="rId3"/>
                <a:stretch>
                  <a:fillRect l="-7576" t="-22414" r="-8586" b="-327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AE6621D-3689-4938-9D09-DC2F2B3DF1A4}"/>
                  </a:ext>
                </a:extLst>
              </p:cNvPr>
              <p:cNvSpPr txBox="1"/>
              <p:nvPr/>
            </p:nvSpPr>
            <p:spPr>
              <a:xfrm>
                <a:off x="4505112" y="4089335"/>
                <a:ext cx="2018886" cy="3576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e>
                        <m:sup>
                          <m:r>
                            <a:rPr lang="en-US" sz="2200" b="0" i="1" smtClean="0">
                              <a:latin typeface="Cambria Math" panose="02040503050406030204" pitchFamily="18" charset="0"/>
                            </a:rPr>
                            <m:t>𝑡𝑒𝑠𝑡</m:t>
                          </m:r>
                        </m:sup>
                      </m:sSup>
                      <m:r>
                        <a:rPr lang="en-US" sz="2200" b="0" i="1" smtClean="0">
                          <a:latin typeface="Cambria Math" panose="02040503050406030204" pitchFamily="18" charset="0"/>
                        </a:rPr>
                        <m:t>=</m:t>
                      </m:r>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𝑡𝑒𝑠𝑡</m:t>
                          </m:r>
                        </m:sup>
                      </m:sSup>
                      <m:r>
                        <a:rPr lang="en-US" sz="2200" b="0" i="1" smtClean="0">
                          <a:latin typeface="Cambria Math" panose="02040503050406030204" pitchFamily="18" charset="0"/>
                        </a:rPr>
                        <m:t>)</m:t>
                      </m:r>
                    </m:oMath>
                  </m:oMathPara>
                </a14:m>
                <a:endParaRPr lang="en-US" sz="2200" dirty="0"/>
              </a:p>
            </p:txBody>
          </p:sp>
        </mc:Choice>
        <mc:Fallback>
          <p:sp>
            <p:nvSpPr>
              <p:cNvPr id="11" name="TextBox 10">
                <a:extLst>
                  <a:ext uri="{FF2B5EF4-FFF2-40B4-BE49-F238E27FC236}">
                    <a16:creationId xmlns:a16="http://schemas.microsoft.com/office/drawing/2014/main" id="{EAE6621D-3689-4938-9D09-DC2F2B3DF1A4}"/>
                  </a:ext>
                </a:extLst>
              </p:cNvPr>
              <p:cNvSpPr txBox="1">
                <a:spLocks noRot="1" noChangeAspect="1" noMove="1" noResize="1" noEditPoints="1" noAdjustHandles="1" noChangeArrowheads="1" noChangeShapeType="1" noTextEdit="1"/>
              </p:cNvSpPr>
              <p:nvPr/>
            </p:nvSpPr>
            <p:spPr>
              <a:xfrm>
                <a:off x="4505112" y="4089335"/>
                <a:ext cx="2018886" cy="357662"/>
              </a:xfrm>
              <a:prstGeom prst="rect">
                <a:avLst/>
              </a:prstGeom>
              <a:blipFill>
                <a:blip r:embed="rId4"/>
                <a:stretch>
                  <a:fillRect l="-2719" t="-22414" r="-4834" b="-327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F90BD5F-E24E-4D0C-B43A-425F9F137EE3}"/>
                  </a:ext>
                </a:extLst>
              </p:cNvPr>
              <p:cNvSpPr txBox="1"/>
              <p:nvPr/>
            </p:nvSpPr>
            <p:spPr>
              <a:xfrm>
                <a:off x="4505112" y="5443883"/>
                <a:ext cx="4941033" cy="6932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𝑀𝑆</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𝑡𝑠𝑒𝑡</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𝑡𝑒𝑠𝑡</m:t>
                              </m:r>
                            </m:sub>
                          </m:sSub>
                        </m:den>
                      </m:f>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𝑡𝑒𝑠𝑡</m:t>
                              </m:r>
                            </m:sub>
                          </m:sSub>
                        </m:sup>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𝑡𝑒𝑠𝑡</m:t>
                                      </m:r>
                                    </m:sup>
                                  </m:sSub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e>
                                    <m:sup>
                                      <m:r>
                                        <a:rPr lang="en-US" sz="2200" b="0" i="1" smtClean="0">
                                          <a:latin typeface="Cambria Math" panose="02040503050406030204" pitchFamily="18" charset="0"/>
                                        </a:rPr>
                                        <m:t>𝑡𝑒𝑠𝑡</m:t>
                                      </m:r>
                                    </m:sup>
                                  </m:sSup>
                                </m:e>
                              </m:d>
                            </m:e>
                            <m:sup>
                              <m:r>
                                <a:rPr lang="en-US" sz="2200" b="0" i="1" smtClean="0">
                                  <a:latin typeface="Cambria Math" panose="02040503050406030204" pitchFamily="18" charset="0"/>
                                </a:rPr>
                                <m:t>2</m:t>
                              </m:r>
                            </m:sup>
                          </m:sSup>
                        </m:e>
                      </m:nary>
                    </m:oMath>
                  </m:oMathPara>
                </a14:m>
                <a:endParaRPr lang="en-US" sz="2200" dirty="0"/>
              </a:p>
            </p:txBody>
          </p:sp>
        </mc:Choice>
        <mc:Fallback>
          <p:sp>
            <p:nvSpPr>
              <p:cNvPr id="12" name="TextBox 11">
                <a:extLst>
                  <a:ext uri="{FF2B5EF4-FFF2-40B4-BE49-F238E27FC236}">
                    <a16:creationId xmlns:a16="http://schemas.microsoft.com/office/drawing/2014/main" id="{6F90BD5F-E24E-4D0C-B43A-425F9F137EE3}"/>
                  </a:ext>
                </a:extLst>
              </p:cNvPr>
              <p:cNvSpPr txBox="1">
                <a:spLocks noRot="1" noChangeAspect="1" noMove="1" noResize="1" noEditPoints="1" noAdjustHandles="1" noChangeArrowheads="1" noChangeShapeType="1" noTextEdit="1"/>
              </p:cNvSpPr>
              <p:nvPr/>
            </p:nvSpPr>
            <p:spPr>
              <a:xfrm>
                <a:off x="4505112" y="5443883"/>
                <a:ext cx="4941033" cy="69326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4926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9" grpId="0" animBg="1"/>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Leave-One-Out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26</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Idea of LOOCV: Let’s approximate  a bunch of test sets, each of size 1</a:t>
            </a:r>
          </a:p>
          <a:p>
            <a:pPr>
              <a:lnSpc>
                <a:spcPct val="110000"/>
              </a:lnSpc>
            </a:pPr>
            <a:r>
              <a:rPr lang="en-US" sz="2200" dirty="0"/>
              <a:t>We start with estimating a model using every observation except 1. </a:t>
            </a:r>
          </a:p>
          <a:p>
            <a:pPr>
              <a:lnSpc>
                <a:spcPct val="110000"/>
              </a:lnSpc>
            </a:pPr>
            <a:r>
              <a:rPr lang="en-US" sz="2200" dirty="0"/>
              <a:t>Use that model to predict into observation 1.</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3447279651"/>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𝑳𝑶𝑶𝑪𝑽</m:t>
                                    </m:r>
                                  </m:sup>
                                </m:sSup>
                              </m:oMath>
                            </m:oMathPara>
                          </a14:m>
                          <a:endParaRPr lang="en-US" sz="2000" dirty="0"/>
                        </a:p>
                      </a:txBody>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3447279651"/>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578" t="-6849" r="-302890" b="-612329"/>
                          </a:stretch>
                        </a:blip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p:sp>
        <p:nvSpPr>
          <p:cNvPr id="8" name="Left Brace 7">
            <a:extLst>
              <a:ext uri="{FF2B5EF4-FFF2-40B4-BE49-F238E27FC236}">
                <a16:creationId xmlns:a16="http://schemas.microsoft.com/office/drawing/2014/main" id="{AAB4EB26-6B27-4093-A7A5-04E5A0CDF8C6}"/>
              </a:ext>
            </a:extLst>
          </p:cNvPr>
          <p:cNvSpPr/>
          <p:nvPr/>
        </p:nvSpPr>
        <p:spPr>
          <a:xfrm>
            <a:off x="7168243" y="2343149"/>
            <a:ext cx="224287" cy="221252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E623CDB-7D1B-4FCD-814E-BC8AB44B8BF0}"/>
              </a:ext>
            </a:extLst>
          </p:cNvPr>
          <p:cNvSpPr txBox="1"/>
          <p:nvPr/>
        </p:nvSpPr>
        <p:spPr>
          <a:xfrm>
            <a:off x="6179080" y="3227612"/>
            <a:ext cx="906082" cy="369332"/>
          </a:xfrm>
          <a:prstGeom prst="rect">
            <a:avLst/>
          </a:prstGeom>
          <a:noFill/>
        </p:spPr>
        <p:txBody>
          <a:bodyPr wrap="none" rtlCol="0">
            <a:spAutoFit/>
          </a:bodyPr>
          <a:lstStyle/>
          <a:p>
            <a:pPr algn="r"/>
            <a:r>
              <a:rPr lang="en-US" dirty="0"/>
              <a:t>training</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B01AB06-E0A5-48CA-ABF0-1E81666343DD}"/>
                  </a:ext>
                </a:extLst>
              </p:cNvPr>
              <p:cNvSpPr txBox="1"/>
              <p:nvPr/>
            </p:nvSpPr>
            <p:spPr>
              <a:xfrm>
                <a:off x="4633520" y="3214003"/>
                <a:ext cx="1323824" cy="3672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e>
                        <m: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−1</m:t>
                              </m:r>
                            </m:sup>
                          </m:sSup>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oMath>
                  </m:oMathPara>
                </a14:m>
                <a:endParaRPr lang="en-US" sz="2200" dirty="0"/>
              </a:p>
            </p:txBody>
          </p:sp>
        </mc:Choice>
        <mc:Fallback>
          <p:sp>
            <p:nvSpPr>
              <p:cNvPr id="10" name="TextBox 9">
                <a:extLst>
                  <a:ext uri="{FF2B5EF4-FFF2-40B4-BE49-F238E27FC236}">
                    <a16:creationId xmlns:a16="http://schemas.microsoft.com/office/drawing/2014/main" id="{AB01AB06-E0A5-48CA-ABF0-1E81666343DD}"/>
                  </a:ext>
                </a:extLst>
              </p:cNvPr>
              <p:cNvSpPr txBox="1">
                <a:spLocks noRot="1" noChangeAspect="1" noMove="1" noResize="1" noEditPoints="1" noAdjustHandles="1" noChangeArrowheads="1" noChangeShapeType="1" noTextEdit="1"/>
              </p:cNvSpPr>
              <p:nvPr/>
            </p:nvSpPr>
            <p:spPr>
              <a:xfrm>
                <a:off x="4633520" y="3214003"/>
                <a:ext cx="1323824" cy="367216"/>
              </a:xfrm>
              <a:prstGeom prst="rect">
                <a:avLst/>
              </a:prstGeom>
              <a:blipFill>
                <a:blip r:embed="rId3"/>
                <a:stretch>
                  <a:fillRect l="-6912" t="-16667" r="-7834"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627BF36-3BB0-4287-A57B-313655DA58D8}"/>
                  </a:ext>
                </a:extLst>
              </p:cNvPr>
              <p:cNvSpPr/>
              <p:nvPr/>
            </p:nvSpPr>
            <p:spPr>
              <a:xfrm>
                <a:off x="5344856" y="5910907"/>
                <a:ext cx="3710759" cy="430887"/>
              </a:xfrm>
              <a:prstGeom prst="rect">
                <a:avLst/>
              </a:prstGeom>
            </p:spPr>
            <p:txBody>
              <a:bodyPr wrap="none">
                <a:spAutoFit/>
              </a:bodyPr>
              <a:lstStyle/>
              <a:p>
                <a14:m>
                  <m:oMath xmlns:m="http://schemas.openxmlformats.org/officeDocument/2006/math">
                    <m:sSup>
                      <m:sSupPr>
                        <m:ctrlPr>
                          <a:rPr lang="en-US" sz="2200" i="1" smtClean="0">
                            <a:solidFill>
                              <a:schemeClr val="tx1">
                                <a:lumMod val="50000"/>
                                <a:lumOff val="50000"/>
                              </a:schemeClr>
                            </a:solidFill>
                            <a:latin typeface="Cambria Math" panose="02040503050406030204" pitchFamily="18" charset="0"/>
                          </a:rPr>
                        </m:ctrlPr>
                      </m:sSupPr>
                      <m:e>
                        <m:r>
                          <a:rPr lang="en-US" sz="2200" i="1">
                            <a:solidFill>
                              <a:schemeClr val="tx1">
                                <a:lumMod val="50000"/>
                                <a:lumOff val="50000"/>
                              </a:schemeClr>
                            </a:solidFill>
                            <a:latin typeface="Cambria Math" panose="02040503050406030204" pitchFamily="18" charset="0"/>
                          </a:rPr>
                          <m:t>𝑋</m:t>
                        </m:r>
                      </m:e>
                      <m:sup>
                        <m:r>
                          <a:rPr lang="en-US" sz="2200" i="1">
                            <a:solidFill>
                              <a:schemeClr val="tx1">
                                <a:lumMod val="50000"/>
                                <a:lumOff val="50000"/>
                              </a:schemeClr>
                            </a:solidFill>
                            <a:latin typeface="Cambria Math" panose="02040503050406030204" pitchFamily="18" charset="0"/>
                          </a:rPr>
                          <m:t>−1</m:t>
                        </m:r>
                      </m:sup>
                    </m:sSup>
                    <m:r>
                      <a:rPr lang="en-US" sz="2200" b="0" i="1" smtClean="0">
                        <a:solidFill>
                          <a:schemeClr val="tx1">
                            <a:lumMod val="50000"/>
                            <a:lumOff val="50000"/>
                          </a:schemeClr>
                        </a:solidFill>
                        <a:latin typeface="Cambria Math" panose="02040503050406030204" pitchFamily="18" charset="0"/>
                      </a:rPr>
                      <m:t>:</m:t>
                    </m:r>
                  </m:oMath>
                </a14:m>
                <a:r>
                  <a:rPr lang="en-US" sz="2200" dirty="0">
                    <a:solidFill>
                      <a:schemeClr val="tx1">
                        <a:lumMod val="50000"/>
                        <a:lumOff val="50000"/>
                      </a:schemeClr>
                    </a:solidFill>
                  </a:rPr>
                  <a:t> X excluding observation 1</a:t>
                </a:r>
              </a:p>
            </p:txBody>
          </p:sp>
        </mc:Choice>
        <mc:Fallback>
          <p:sp>
            <p:nvSpPr>
              <p:cNvPr id="11" name="Rectangle 10">
                <a:extLst>
                  <a:ext uri="{FF2B5EF4-FFF2-40B4-BE49-F238E27FC236}">
                    <a16:creationId xmlns:a16="http://schemas.microsoft.com/office/drawing/2014/main" id="{F627BF36-3BB0-4287-A57B-313655DA58D8}"/>
                  </a:ext>
                </a:extLst>
              </p:cNvPr>
              <p:cNvSpPr>
                <a:spLocks noRot="1" noChangeAspect="1" noMove="1" noResize="1" noEditPoints="1" noAdjustHandles="1" noChangeArrowheads="1" noChangeShapeType="1" noTextEdit="1"/>
              </p:cNvSpPr>
              <p:nvPr/>
            </p:nvSpPr>
            <p:spPr>
              <a:xfrm>
                <a:off x="5344856" y="5910907"/>
                <a:ext cx="3710759" cy="430887"/>
              </a:xfrm>
              <a:prstGeom prst="rect">
                <a:avLst/>
              </a:prstGeom>
              <a:blipFill>
                <a:blip r:embed="rId4"/>
                <a:stretch>
                  <a:fillRect l="-164" t="-10000" r="-985"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E0554E0-D6B8-4F0E-9657-60BF8AF42A9B}"/>
                  </a:ext>
                </a:extLst>
              </p:cNvPr>
              <p:cNvSpPr/>
              <p:nvPr/>
            </p:nvSpPr>
            <p:spPr>
              <a:xfrm>
                <a:off x="4799471" y="1884441"/>
                <a:ext cx="2033056" cy="3925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𝐿𝑂𝑂𝐶𝑉</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1</m:t>
                              </m:r>
                            </m:sup>
                          </m:sSup>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1</m:t>
                          </m:r>
                        </m:sup>
                      </m:sSup>
                      <m:r>
                        <a:rPr lang="en-US" i="1">
                          <a:latin typeface="Cambria Math" panose="02040503050406030204" pitchFamily="18" charset="0"/>
                        </a:rPr>
                        <m:t>)</m:t>
                      </m:r>
                    </m:oMath>
                  </m:oMathPara>
                </a14:m>
                <a:endParaRPr lang="en-US" dirty="0"/>
              </a:p>
            </p:txBody>
          </p:sp>
        </mc:Choice>
        <mc:Fallback>
          <p:sp>
            <p:nvSpPr>
              <p:cNvPr id="12" name="Rectangle 11">
                <a:extLst>
                  <a:ext uri="{FF2B5EF4-FFF2-40B4-BE49-F238E27FC236}">
                    <a16:creationId xmlns:a16="http://schemas.microsoft.com/office/drawing/2014/main" id="{FE0554E0-D6B8-4F0E-9657-60BF8AF42A9B}"/>
                  </a:ext>
                </a:extLst>
              </p:cNvPr>
              <p:cNvSpPr>
                <a:spLocks noRot="1" noChangeAspect="1" noMove="1" noResize="1" noEditPoints="1" noAdjustHandles="1" noChangeArrowheads="1" noChangeShapeType="1" noTextEdit="1"/>
              </p:cNvSpPr>
              <p:nvPr/>
            </p:nvSpPr>
            <p:spPr>
              <a:xfrm>
                <a:off x="4799471" y="1884441"/>
                <a:ext cx="2033056" cy="392543"/>
              </a:xfrm>
              <a:prstGeom prst="rect">
                <a:avLst/>
              </a:prstGeom>
              <a:blipFill>
                <a:blip r:embed="rId5"/>
                <a:stretch>
                  <a:fillRect t="-6154" b="-12308"/>
                </a:stretch>
              </a:blipFill>
            </p:spPr>
            <p:txBody>
              <a:bodyPr/>
              <a:lstStyle/>
              <a:p>
                <a:r>
                  <a:rPr lang="en-US">
                    <a:noFill/>
                  </a:rPr>
                  <a:t> </a:t>
                </a:r>
              </a:p>
            </p:txBody>
          </p:sp>
        </mc:Fallback>
      </mc:AlternateContent>
      <p:sp>
        <p:nvSpPr>
          <p:cNvPr id="13" name="Left Brace 12">
            <a:extLst>
              <a:ext uri="{FF2B5EF4-FFF2-40B4-BE49-F238E27FC236}">
                <a16:creationId xmlns:a16="http://schemas.microsoft.com/office/drawing/2014/main" id="{9507AC0A-8B75-4FB7-8B95-B0DA6ADD005E}"/>
              </a:ext>
            </a:extLst>
          </p:cNvPr>
          <p:cNvSpPr/>
          <p:nvPr/>
        </p:nvSpPr>
        <p:spPr>
          <a:xfrm>
            <a:off x="7222678" y="1887436"/>
            <a:ext cx="169851" cy="418376"/>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25BBA9C1-4E44-40C8-942A-80E7F5021140}"/>
              </a:ext>
            </a:extLst>
          </p:cNvPr>
          <p:cNvSpPr txBox="1"/>
          <p:nvPr/>
        </p:nvSpPr>
        <p:spPr>
          <a:xfrm>
            <a:off x="7757327" y="1936480"/>
            <a:ext cx="418704" cy="369332"/>
          </a:xfrm>
          <a:prstGeom prst="rect">
            <a:avLst/>
          </a:prstGeom>
          <a:noFill/>
        </p:spPr>
        <p:txBody>
          <a:bodyPr wrap="none" rtlCol="0">
            <a:spAutoFit/>
          </a:bodyPr>
          <a:lstStyle/>
          <a:p>
            <a:r>
              <a:rPr lang="en-US" dirty="0">
                <a:solidFill>
                  <a:srgbClr val="00B050"/>
                </a:solidFill>
              </a:rPr>
              <a:t>18</a:t>
            </a:r>
          </a:p>
        </p:txBody>
      </p:sp>
    </p:spTree>
    <p:extLst>
      <p:ext uri="{BB962C8B-B14F-4D97-AF65-F5344CB8AC3E}">
        <p14:creationId xmlns:p14="http://schemas.microsoft.com/office/powerpoint/2010/main" val="376210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2" grpId="0"/>
      <p:bldP spid="13" grpId="0"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Leave-One-Out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27</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We then exclude observation 2 use observations 1,3,..,n to fit a model. </a:t>
            </a:r>
          </a:p>
          <a:p>
            <a:pPr>
              <a:lnSpc>
                <a:spcPct val="110000"/>
              </a:lnSpc>
            </a:pPr>
            <a:r>
              <a:rPr lang="en-US" sz="2200" dirty="0"/>
              <a:t>We use the estimates from that model to predict into observation 2</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720284014"/>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𝑳𝑶𝑶𝑪𝑽</m:t>
                                    </m:r>
                                  </m:sup>
                                </m:sSup>
                              </m:oMath>
                            </m:oMathPara>
                          </a14:m>
                          <a:endParaRPr lang="en-US" sz="2000" dirty="0"/>
                        </a:p>
                      </a:txBody>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720284014"/>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578" t="-6849" r="-302890" b="-612329"/>
                          </a:stretch>
                        </a:blip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p:sp>
        <p:nvSpPr>
          <p:cNvPr id="8" name="Left Brace 7">
            <a:extLst>
              <a:ext uri="{FF2B5EF4-FFF2-40B4-BE49-F238E27FC236}">
                <a16:creationId xmlns:a16="http://schemas.microsoft.com/office/drawing/2014/main" id="{AAB4EB26-6B27-4093-A7A5-04E5A0CDF8C6}"/>
              </a:ext>
            </a:extLst>
          </p:cNvPr>
          <p:cNvSpPr/>
          <p:nvPr/>
        </p:nvSpPr>
        <p:spPr>
          <a:xfrm>
            <a:off x="7137798" y="1903037"/>
            <a:ext cx="227644" cy="402775"/>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E623CDB-7D1B-4FCD-814E-BC8AB44B8BF0}"/>
              </a:ext>
            </a:extLst>
          </p:cNvPr>
          <p:cNvSpPr txBox="1"/>
          <p:nvPr/>
        </p:nvSpPr>
        <p:spPr>
          <a:xfrm>
            <a:off x="6231716" y="3429000"/>
            <a:ext cx="906082" cy="369332"/>
          </a:xfrm>
          <a:prstGeom prst="rect">
            <a:avLst/>
          </a:prstGeom>
          <a:noFill/>
        </p:spPr>
        <p:txBody>
          <a:bodyPr wrap="none" rtlCol="0">
            <a:spAutoFit/>
          </a:bodyPr>
          <a:lstStyle/>
          <a:p>
            <a:pPr algn="r"/>
            <a:r>
              <a:rPr lang="en-US" dirty="0"/>
              <a:t>training</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B01AB06-E0A5-48CA-ABF0-1E81666343DD}"/>
                  </a:ext>
                </a:extLst>
              </p:cNvPr>
              <p:cNvSpPr txBox="1"/>
              <p:nvPr/>
            </p:nvSpPr>
            <p:spPr>
              <a:xfrm>
                <a:off x="4616530" y="3442545"/>
                <a:ext cx="1323824" cy="3679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e>
                        <m: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−2</m:t>
                              </m:r>
                            </m:sup>
                          </m:sSup>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oMath>
                  </m:oMathPara>
                </a14:m>
                <a:endParaRPr lang="en-US" sz="2200" dirty="0"/>
              </a:p>
            </p:txBody>
          </p:sp>
        </mc:Choice>
        <mc:Fallback>
          <p:sp>
            <p:nvSpPr>
              <p:cNvPr id="10" name="TextBox 9">
                <a:extLst>
                  <a:ext uri="{FF2B5EF4-FFF2-40B4-BE49-F238E27FC236}">
                    <a16:creationId xmlns:a16="http://schemas.microsoft.com/office/drawing/2014/main" id="{AB01AB06-E0A5-48CA-ABF0-1E81666343DD}"/>
                  </a:ext>
                </a:extLst>
              </p:cNvPr>
              <p:cNvSpPr txBox="1">
                <a:spLocks noRot="1" noChangeAspect="1" noMove="1" noResize="1" noEditPoints="1" noAdjustHandles="1" noChangeArrowheads="1" noChangeShapeType="1" noTextEdit="1"/>
              </p:cNvSpPr>
              <p:nvPr/>
            </p:nvSpPr>
            <p:spPr>
              <a:xfrm>
                <a:off x="4616530" y="3442545"/>
                <a:ext cx="1323824" cy="367986"/>
              </a:xfrm>
              <a:prstGeom prst="rect">
                <a:avLst/>
              </a:prstGeom>
              <a:blipFill>
                <a:blip r:embed="rId3"/>
                <a:stretch>
                  <a:fillRect l="-6912" t="-18333" r="-7834" b="-3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627BF36-3BB0-4287-A57B-313655DA58D8}"/>
                  </a:ext>
                </a:extLst>
              </p:cNvPr>
              <p:cNvSpPr/>
              <p:nvPr/>
            </p:nvSpPr>
            <p:spPr>
              <a:xfrm>
                <a:off x="5344856" y="5910907"/>
                <a:ext cx="3710759" cy="430887"/>
              </a:xfrm>
              <a:prstGeom prst="rect">
                <a:avLst/>
              </a:prstGeom>
            </p:spPr>
            <p:txBody>
              <a:bodyPr wrap="none">
                <a:spAutoFit/>
              </a:bodyPr>
              <a:lstStyle/>
              <a:p>
                <a14:m>
                  <m:oMath xmlns:m="http://schemas.openxmlformats.org/officeDocument/2006/math">
                    <m:sSup>
                      <m:sSupPr>
                        <m:ctrlPr>
                          <a:rPr lang="en-US" sz="2200" i="1" smtClean="0">
                            <a:solidFill>
                              <a:schemeClr val="tx1">
                                <a:lumMod val="50000"/>
                                <a:lumOff val="50000"/>
                              </a:schemeClr>
                            </a:solidFill>
                            <a:latin typeface="Cambria Math" panose="02040503050406030204" pitchFamily="18" charset="0"/>
                          </a:rPr>
                        </m:ctrlPr>
                      </m:sSupPr>
                      <m:e>
                        <m:r>
                          <a:rPr lang="en-US" sz="2200" i="1">
                            <a:solidFill>
                              <a:schemeClr val="tx1">
                                <a:lumMod val="50000"/>
                                <a:lumOff val="50000"/>
                              </a:schemeClr>
                            </a:solidFill>
                            <a:latin typeface="Cambria Math" panose="02040503050406030204" pitchFamily="18" charset="0"/>
                          </a:rPr>
                          <m:t>𝑋</m:t>
                        </m:r>
                      </m:e>
                      <m:sup>
                        <m:r>
                          <a:rPr lang="en-US" sz="2200" i="1">
                            <a:solidFill>
                              <a:schemeClr val="tx1">
                                <a:lumMod val="50000"/>
                                <a:lumOff val="50000"/>
                              </a:schemeClr>
                            </a:solidFill>
                            <a:latin typeface="Cambria Math" panose="02040503050406030204" pitchFamily="18" charset="0"/>
                          </a:rPr>
                          <m:t>−</m:t>
                        </m:r>
                        <m:r>
                          <a:rPr lang="en-US" sz="2200" b="0" i="1" smtClean="0">
                            <a:solidFill>
                              <a:schemeClr val="tx1">
                                <a:lumMod val="50000"/>
                                <a:lumOff val="50000"/>
                              </a:schemeClr>
                            </a:solidFill>
                            <a:latin typeface="Cambria Math" panose="02040503050406030204" pitchFamily="18" charset="0"/>
                          </a:rPr>
                          <m:t>2</m:t>
                        </m:r>
                      </m:sup>
                    </m:sSup>
                    <m:r>
                      <a:rPr lang="en-US" sz="2200" b="0" i="1" smtClean="0">
                        <a:solidFill>
                          <a:schemeClr val="tx1">
                            <a:lumMod val="50000"/>
                            <a:lumOff val="50000"/>
                          </a:schemeClr>
                        </a:solidFill>
                        <a:latin typeface="Cambria Math" panose="02040503050406030204" pitchFamily="18" charset="0"/>
                      </a:rPr>
                      <m:t>:</m:t>
                    </m:r>
                  </m:oMath>
                </a14:m>
                <a:r>
                  <a:rPr lang="en-US" sz="2200" dirty="0">
                    <a:solidFill>
                      <a:schemeClr val="tx1">
                        <a:lumMod val="50000"/>
                        <a:lumOff val="50000"/>
                      </a:schemeClr>
                    </a:solidFill>
                  </a:rPr>
                  <a:t> X excluding observation 2</a:t>
                </a:r>
              </a:p>
            </p:txBody>
          </p:sp>
        </mc:Choice>
        <mc:Fallback>
          <p:sp>
            <p:nvSpPr>
              <p:cNvPr id="11" name="Rectangle 10">
                <a:extLst>
                  <a:ext uri="{FF2B5EF4-FFF2-40B4-BE49-F238E27FC236}">
                    <a16:creationId xmlns:a16="http://schemas.microsoft.com/office/drawing/2014/main" id="{F627BF36-3BB0-4287-A57B-313655DA58D8}"/>
                  </a:ext>
                </a:extLst>
              </p:cNvPr>
              <p:cNvSpPr>
                <a:spLocks noRot="1" noChangeAspect="1" noMove="1" noResize="1" noEditPoints="1" noAdjustHandles="1" noChangeArrowheads="1" noChangeShapeType="1" noTextEdit="1"/>
              </p:cNvSpPr>
              <p:nvPr/>
            </p:nvSpPr>
            <p:spPr>
              <a:xfrm>
                <a:off x="5344856" y="5910907"/>
                <a:ext cx="3710759" cy="430887"/>
              </a:xfrm>
              <a:prstGeom prst="rect">
                <a:avLst/>
              </a:prstGeom>
              <a:blipFill>
                <a:blip r:embed="rId4"/>
                <a:stretch>
                  <a:fillRect l="-164" t="-10000" r="-985"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E0554E0-D6B8-4F0E-9657-60BF8AF42A9B}"/>
                  </a:ext>
                </a:extLst>
              </p:cNvPr>
              <p:cNvSpPr/>
              <p:nvPr/>
            </p:nvSpPr>
            <p:spPr>
              <a:xfrm>
                <a:off x="4756953" y="2380674"/>
                <a:ext cx="2329740" cy="393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𝐿𝑂𝑂𝐶𝑉</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smtClean="0">
                                  <a:latin typeface="Cambria Math" panose="02040503050406030204" pitchFamily="18" charset="0"/>
                                </a:rPr>
                                <m:t>−</m:t>
                              </m:r>
                              <m:r>
                                <a:rPr lang="en-US" b="0" i="1" smtClean="0">
                                  <a:latin typeface="Cambria Math" panose="02040503050406030204" pitchFamily="18" charset="0"/>
                                </a:rPr>
                                <m:t>2</m:t>
                              </m:r>
                            </m:sup>
                          </m:sSup>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−2</m:t>
                          </m:r>
                        </m:sup>
                      </m:sSup>
                      <m:r>
                        <a:rPr lang="en-US" i="1">
                          <a:latin typeface="Cambria Math" panose="02040503050406030204" pitchFamily="18" charset="0"/>
                        </a:rPr>
                        <m:t>)</m:t>
                      </m:r>
                    </m:oMath>
                  </m:oMathPara>
                </a14:m>
                <a:endParaRPr lang="en-US" dirty="0"/>
              </a:p>
            </p:txBody>
          </p:sp>
        </mc:Choice>
        <mc:Fallback>
          <p:sp>
            <p:nvSpPr>
              <p:cNvPr id="12" name="Rectangle 11">
                <a:extLst>
                  <a:ext uri="{FF2B5EF4-FFF2-40B4-BE49-F238E27FC236}">
                    <a16:creationId xmlns:a16="http://schemas.microsoft.com/office/drawing/2014/main" id="{FE0554E0-D6B8-4F0E-9657-60BF8AF42A9B}"/>
                  </a:ext>
                </a:extLst>
              </p:cNvPr>
              <p:cNvSpPr>
                <a:spLocks noRot="1" noChangeAspect="1" noMove="1" noResize="1" noEditPoints="1" noAdjustHandles="1" noChangeArrowheads="1" noChangeShapeType="1" noTextEdit="1"/>
              </p:cNvSpPr>
              <p:nvPr/>
            </p:nvSpPr>
            <p:spPr>
              <a:xfrm>
                <a:off x="4756953" y="2380674"/>
                <a:ext cx="2329740" cy="393185"/>
              </a:xfrm>
              <a:prstGeom prst="rect">
                <a:avLst/>
              </a:prstGeom>
              <a:blipFill>
                <a:blip r:embed="rId5"/>
                <a:stretch>
                  <a:fillRect t="-6250" b="-12500"/>
                </a:stretch>
              </a:blipFill>
            </p:spPr>
            <p:txBody>
              <a:bodyPr/>
              <a:lstStyle/>
              <a:p>
                <a:r>
                  <a:rPr lang="en-US">
                    <a:noFill/>
                  </a:rPr>
                  <a:t> </a:t>
                </a:r>
              </a:p>
            </p:txBody>
          </p:sp>
        </mc:Fallback>
      </mc:AlternateContent>
      <p:sp>
        <p:nvSpPr>
          <p:cNvPr id="13" name="Left Brace 12">
            <a:extLst>
              <a:ext uri="{FF2B5EF4-FFF2-40B4-BE49-F238E27FC236}">
                <a16:creationId xmlns:a16="http://schemas.microsoft.com/office/drawing/2014/main" id="{9507AC0A-8B75-4FB7-8B95-B0DA6ADD005E}"/>
              </a:ext>
            </a:extLst>
          </p:cNvPr>
          <p:cNvSpPr/>
          <p:nvPr/>
        </p:nvSpPr>
        <p:spPr>
          <a:xfrm>
            <a:off x="7188733" y="2809235"/>
            <a:ext cx="176709" cy="1742953"/>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25BBA9C1-4E44-40C8-942A-80E7F5021140}"/>
              </a:ext>
            </a:extLst>
          </p:cNvPr>
          <p:cNvSpPr txBox="1"/>
          <p:nvPr/>
        </p:nvSpPr>
        <p:spPr>
          <a:xfrm>
            <a:off x="7757327" y="1936480"/>
            <a:ext cx="418704" cy="369332"/>
          </a:xfrm>
          <a:prstGeom prst="rect">
            <a:avLst/>
          </a:prstGeom>
          <a:noFill/>
        </p:spPr>
        <p:txBody>
          <a:bodyPr wrap="none" rtlCol="0">
            <a:spAutoFit/>
          </a:bodyPr>
          <a:lstStyle/>
          <a:p>
            <a:r>
              <a:rPr lang="en-US" dirty="0">
                <a:solidFill>
                  <a:srgbClr val="00B050"/>
                </a:solidFill>
              </a:rPr>
              <a:t>18</a:t>
            </a:r>
          </a:p>
        </p:txBody>
      </p:sp>
      <p:sp>
        <p:nvSpPr>
          <p:cNvPr id="15" name="TextBox 14">
            <a:extLst>
              <a:ext uri="{FF2B5EF4-FFF2-40B4-BE49-F238E27FC236}">
                <a16:creationId xmlns:a16="http://schemas.microsoft.com/office/drawing/2014/main" id="{21CED583-F1E1-46B3-83FB-918BB9A33B2C}"/>
              </a:ext>
            </a:extLst>
          </p:cNvPr>
          <p:cNvSpPr txBox="1"/>
          <p:nvPr/>
        </p:nvSpPr>
        <p:spPr>
          <a:xfrm>
            <a:off x="6135002" y="1899784"/>
            <a:ext cx="906082" cy="369332"/>
          </a:xfrm>
          <a:prstGeom prst="rect">
            <a:avLst/>
          </a:prstGeom>
          <a:noFill/>
        </p:spPr>
        <p:txBody>
          <a:bodyPr wrap="none" rtlCol="0">
            <a:spAutoFit/>
          </a:bodyPr>
          <a:lstStyle/>
          <a:p>
            <a:pPr algn="r"/>
            <a:r>
              <a:rPr lang="en-US" dirty="0"/>
              <a:t>training</a:t>
            </a:r>
          </a:p>
        </p:txBody>
      </p:sp>
      <p:sp>
        <p:nvSpPr>
          <p:cNvPr id="16" name="Left Brace 15">
            <a:extLst>
              <a:ext uri="{FF2B5EF4-FFF2-40B4-BE49-F238E27FC236}">
                <a16:creationId xmlns:a16="http://schemas.microsoft.com/office/drawing/2014/main" id="{FEBFB022-9319-4EA1-9CD8-7BE8B7488121}"/>
              </a:ext>
            </a:extLst>
          </p:cNvPr>
          <p:cNvSpPr/>
          <p:nvPr/>
        </p:nvSpPr>
        <p:spPr>
          <a:xfrm>
            <a:off x="7137798" y="2380674"/>
            <a:ext cx="227644" cy="402775"/>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448D5DE-450D-4077-8A97-E8CE3D4AF9F0}"/>
              </a:ext>
            </a:extLst>
          </p:cNvPr>
          <p:cNvSpPr txBox="1"/>
          <p:nvPr/>
        </p:nvSpPr>
        <p:spPr>
          <a:xfrm>
            <a:off x="7757327" y="2380674"/>
            <a:ext cx="418704" cy="369332"/>
          </a:xfrm>
          <a:prstGeom prst="rect">
            <a:avLst/>
          </a:prstGeom>
          <a:noFill/>
        </p:spPr>
        <p:txBody>
          <a:bodyPr wrap="none" rtlCol="0">
            <a:spAutoFit/>
          </a:bodyPr>
          <a:lstStyle/>
          <a:p>
            <a:r>
              <a:rPr lang="en-US" dirty="0">
                <a:solidFill>
                  <a:srgbClr val="00B050"/>
                </a:solidFill>
              </a:rPr>
              <a:t>16</a:t>
            </a:r>
          </a:p>
        </p:txBody>
      </p:sp>
    </p:spTree>
    <p:extLst>
      <p:ext uri="{BB962C8B-B14F-4D97-AF65-F5344CB8AC3E}">
        <p14:creationId xmlns:p14="http://schemas.microsoft.com/office/powerpoint/2010/main" val="307226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Leave-One-Out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28</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We then exclude observation 2 use observations 1,3,..,n to fit a model. </a:t>
            </a:r>
          </a:p>
          <a:p>
            <a:pPr>
              <a:lnSpc>
                <a:spcPct val="110000"/>
              </a:lnSpc>
            </a:pPr>
            <a:r>
              <a:rPr lang="en-US" sz="2200" dirty="0"/>
              <a:t>We use the estimates from that model to predict into observation 2</a:t>
            </a:r>
          </a:p>
          <a:p>
            <a:pPr>
              <a:lnSpc>
                <a:spcPct val="110000"/>
              </a:lnSpc>
            </a:pPr>
            <a:r>
              <a:rPr lang="en-US" sz="2200" dirty="0"/>
              <a:t>And we proceed in that manner until we have predictions for every observation</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1810493846"/>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𝑪𝑽</m:t>
                                    </m:r>
                                  </m:sup>
                                </m:sSup>
                              </m:oMath>
                            </m:oMathPara>
                          </a14:m>
                          <a:endParaRPr lang="en-US" sz="2000" dirty="0"/>
                        </a:p>
                      </a:txBody>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1810493846"/>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578" t="-6849" r="-302890" b="-612329"/>
                          </a:stretch>
                        </a:blip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p:sp>
        <p:nvSpPr>
          <p:cNvPr id="8" name="Left Brace 7">
            <a:extLst>
              <a:ext uri="{FF2B5EF4-FFF2-40B4-BE49-F238E27FC236}">
                <a16:creationId xmlns:a16="http://schemas.microsoft.com/office/drawing/2014/main" id="{AAB4EB26-6B27-4093-A7A5-04E5A0CDF8C6}"/>
              </a:ext>
            </a:extLst>
          </p:cNvPr>
          <p:cNvSpPr/>
          <p:nvPr/>
        </p:nvSpPr>
        <p:spPr>
          <a:xfrm>
            <a:off x="7137798" y="1903037"/>
            <a:ext cx="227644" cy="84696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E623CDB-7D1B-4FCD-814E-BC8AB44B8BF0}"/>
              </a:ext>
            </a:extLst>
          </p:cNvPr>
          <p:cNvSpPr txBox="1"/>
          <p:nvPr/>
        </p:nvSpPr>
        <p:spPr>
          <a:xfrm>
            <a:off x="6231716" y="3429000"/>
            <a:ext cx="906082" cy="369332"/>
          </a:xfrm>
          <a:prstGeom prst="rect">
            <a:avLst/>
          </a:prstGeom>
          <a:noFill/>
        </p:spPr>
        <p:txBody>
          <a:bodyPr wrap="none" rtlCol="0">
            <a:spAutoFit/>
          </a:bodyPr>
          <a:lstStyle/>
          <a:p>
            <a:pPr algn="r"/>
            <a:r>
              <a:rPr lang="en-US" dirty="0"/>
              <a:t>training</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B01AB06-E0A5-48CA-ABF0-1E81666343DD}"/>
                  </a:ext>
                </a:extLst>
              </p:cNvPr>
              <p:cNvSpPr txBox="1"/>
              <p:nvPr/>
            </p:nvSpPr>
            <p:spPr>
              <a:xfrm>
                <a:off x="4616530" y="3442545"/>
                <a:ext cx="1323824" cy="3679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e>
                        <m: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−3</m:t>
                              </m:r>
                            </m:sup>
                          </m:sSup>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m:t>
                      </m:r>
                    </m:oMath>
                  </m:oMathPara>
                </a14:m>
                <a:endParaRPr lang="en-US" sz="2200" dirty="0"/>
              </a:p>
            </p:txBody>
          </p:sp>
        </mc:Choice>
        <mc:Fallback>
          <p:sp>
            <p:nvSpPr>
              <p:cNvPr id="10" name="TextBox 9">
                <a:extLst>
                  <a:ext uri="{FF2B5EF4-FFF2-40B4-BE49-F238E27FC236}">
                    <a16:creationId xmlns:a16="http://schemas.microsoft.com/office/drawing/2014/main" id="{AB01AB06-E0A5-48CA-ABF0-1E81666343DD}"/>
                  </a:ext>
                </a:extLst>
              </p:cNvPr>
              <p:cNvSpPr txBox="1">
                <a:spLocks noRot="1" noChangeAspect="1" noMove="1" noResize="1" noEditPoints="1" noAdjustHandles="1" noChangeArrowheads="1" noChangeShapeType="1" noTextEdit="1"/>
              </p:cNvSpPr>
              <p:nvPr/>
            </p:nvSpPr>
            <p:spPr>
              <a:xfrm>
                <a:off x="4616530" y="3442545"/>
                <a:ext cx="1323824" cy="367986"/>
              </a:xfrm>
              <a:prstGeom prst="rect">
                <a:avLst/>
              </a:prstGeom>
              <a:blipFill>
                <a:blip r:embed="rId3"/>
                <a:stretch>
                  <a:fillRect l="-6912" t="-18333" r="-7834" b="-3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627BF36-3BB0-4287-A57B-313655DA58D8}"/>
                  </a:ext>
                </a:extLst>
              </p:cNvPr>
              <p:cNvSpPr/>
              <p:nvPr/>
            </p:nvSpPr>
            <p:spPr>
              <a:xfrm>
                <a:off x="5344856" y="5910907"/>
                <a:ext cx="3710759" cy="430887"/>
              </a:xfrm>
              <a:prstGeom prst="rect">
                <a:avLst/>
              </a:prstGeom>
            </p:spPr>
            <p:txBody>
              <a:bodyPr wrap="none">
                <a:spAutoFit/>
              </a:bodyPr>
              <a:lstStyle/>
              <a:p>
                <a14:m>
                  <m:oMath xmlns:m="http://schemas.openxmlformats.org/officeDocument/2006/math">
                    <m:sSup>
                      <m:sSupPr>
                        <m:ctrlPr>
                          <a:rPr lang="en-US" sz="2200" i="1" smtClean="0">
                            <a:solidFill>
                              <a:schemeClr val="tx1">
                                <a:lumMod val="50000"/>
                                <a:lumOff val="50000"/>
                              </a:schemeClr>
                            </a:solidFill>
                            <a:latin typeface="Cambria Math" panose="02040503050406030204" pitchFamily="18" charset="0"/>
                          </a:rPr>
                        </m:ctrlPr>
                      </m:sSupPr>
                      <m:e>
                        <m:r>
                          <a:rPr lang="en-US" sz="2200" i="1">
                            <a:solidFill>
                              <a:schemeClr val="tx1">
                                <a:lumMod val="50000"/>
                                <a:lumOff val="50000"/>
                              </a:schemeClr>
                            </a:solidFill>
                            <a:latin typeface="Cambria Math" panose="02040503050406030204" pitchFamily="18" charset="0"/>
                          </a:rPr>
                          <m:t>𝑋</m:t>
                        </m:r>
                      </m:e>
                      <m:sup>
                        <m:r>
                          <a:rPr lang="en-US" sz="2200" i="1">
                            <a:solidFill>
                              <a:schemeClr val="tx1">
                                <a:lumMod val="50000"/>
                                <a:lumOff val="50000"/>
                              </a:schemeClr>
                            </a:solidFill>
                            <a:latin typeface="Cambria Math" panose="02040503050406030204" pitchFamily="18" charset="0"/>
                          </a:rPr>
                          <m:t>−</m:t>
                        </m:r>
                        <m:r>
                          <a:rPr lang="en-US" sz="2200" b="0" i="1" smtClean="0">
                            <a:solidFill>
                              <a:schemeClr val="tx1">
                                <a:lumMod val="50000"/>
                                <a:lumOff val="50000"/>
                              </a:schemeClr>
                            </a:solidFill>
                            <a:latin typeface="Cambria Math" panose="02040503050406030204" pitchFamily="18" charset="0"/>
                          </a:rPr>
                          <m:t>3</m:t>
                        </m:r>
                      </m:sup>
                    </m:sSup>
                    <m:r>
                      <a:rPr lang="en-US" sz="2200" b="0" i="1" smtClean="0">
                        <a:solidFill>
                          <a:schemeClr val="tx1">
                            <a:lumMod val="50000"/>
                            <a:lumOff val="50000"/>
                          </a:schemeClr>
                        </a:solidFill>
                        <a:latin typeface="Cambria Math" panose="02040503050406030204" pitchFamily="18" charset="0"/>
                      </a:rPr>
                      <m:t>:</m:t>
                    </m:r>
                  </m:oMath>
                </a14:m>
                <a:r>
                  <a:rPr lang="en-US" sz="2200" dirty="0">
                    <a:solidFill>
                      <a:schemeClr val="tx1">
                        <a:lumMod val="50000"/>
                        <a:lumOff val="50000"/>
                      </a:schemeClr>
                    </a:solidFill>
                  </a:rPr>
                  <a:t> X excluding observation 3</a:t>
                </a:r>
              </a:p>
            </p:txBody>
          </p:sp>
        </mc:Choice>
        <mc:Fallback>
          <p:sp>
            <p:nvSpPr>
              <p:cNvPr id="11" name="Rectangle 10">
                <a:extLst>
                  <a:ext uri="{FF2B5EF4-FFF2-40B4-BE49-F238E27FC236}">
                    <a16:creationId xmlns:a16="http://schemas.microsoft.com/office/drawing/2014/main" id="{F627BF36-3BB0-4287-A57B-313655DA58D8}"/>
                  </a:ext>
                </a:extLst>
              </p:cNvPr>
              <p:cNvSpPr>
                <a:spLocks noRot="1" noChangeAspect="1" noMove="1" noResize="1" noEditPoints="1" noAdjustHandles="1" noChangeArrowheads="1" noChangeShapeType="1" noTextEdit="1"/>
              </p:cNvSpPr>
              <p:nvPr/>
            </p:nvSpPr>
            <p:spPr>
              <a:xfrm>
                <a:off x="5344856" y="5910907"/>
                <a:ext cx="3710759" cy="430887"/>
              </a:xfrm>
              <a:prstGeom prst="rect">
                <a:avLst/>
              </a:prstGeom>
              <a:blipFill>
                <a:blip r:embed="rId4"/>
                <a:stretch>
                  <a:fillRect l="-164" t="-10000" r="-985" b="-2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E0554E0-D6B8-4F0E-9657-60BF8AF42A9B}"/>
                  </a:ext>
                </a:extLst>
              </p:cNvPr>
              <p:cNvSpPr/>
              <p:nvPr/>
            </p:nvSpPr>
            <p:spPr>
              <a:xfrm>
                <a:off x="4711174" y="2793468"/>
                <a:ext cx="2264018" cy="3931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𝐿𝑂𝑂𝐶𝑉</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smtClean="0">
                                  <a:latin typeface="Cambria Math" panose="02040503050406030204" pitchFamily="18" charset="0"/>
                                </a:rPr>
                                <m:t>−</m:t>
                              </m:r>
                              <m:r>
                                <a:rPr lang="en-US" b="0" i="1" smtClean="0">
                                  <a:latin typeface="Cambria Math" panose="02040503050406030204" pitchFamily="18" charset="0"/>
                                </a:rPr>
                                <m:t>3</m:t>
                              </m:r>
                            </m:sup>
                          </m:sSup>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−3</m:t>
                          </m:r>
                        </m:sup>
                      </m:sSup>
                      <m:r>
                        <a:rPr lang="en-US" i="1">
                          <a:latin typeface="Cambria Math" panose="02040503050406030204" pitchFamily="18" charset="0"/>
                        </a:rPr>
                        <m:t>)</m:t>
                      </m:r>
                    </m:oMath>
                  </m:oMathPara>
                </a14:m>
                <a:endParaRPr lang="en-US" dirty="0"/>
              </a:p>
            </p:txBody>
          </p:sp>
        </mc:Choice>
        <mc:Fallback>
          <p:sp>
            <p:nvSpPr>
              <p:cNvPr id="12" name="Rectangle 11">
                <a:extLst>
                  <a:ext uri="{FF2B5EF4-FFF2-40B4-BE49-F238E27FC236}">
                    <a16:creationId xmlns:a16="http://schemas.microsoft.com/office/drawing/2014/main" id="{FE0554E0-D6B8-4F0E-9657-60BF8AF42A9B}"/>
                  </a:ext>
                </a:extLst>
              </p:cNvPr>
              <p:cNvSpPr>
                <a:spLocks noRot="1" noChangeAspect="1" noMove="1" noResize="1" noEditPoints="1" noAdjustHandles="1" noChangeArrowheads="1" noChangeShapeType="1" noTextEdit="1"/>
              </p:cNvSpPr>
              <p:nvPr/>
            </p:nvSpPr>
            <p:spPr>
              <a:xfrm>
                <a:off x="4711174" y="2793468"/>
                <a:ext cx="2264018" cy="393185"/>
              </a:xfrm>
              <a:prstGeom prst="rect">
                <a:avLst/>
              </a:prstGeom>
              <a:blipFill>
                <a:blip r:embed="rId5"/>
                <a:stretch>
                  <a:fillRect t="-6154" b="-12308"/>
                </a:stretch>
              </a:blipFill>
            </p:spPr>
            <p:txBody>
              <a:bodyPr/>
              <a:lstStyle/>
              <a:p>
                <a:r>
                  <a:rPr lang="en-US">
                    <a:noFill/>
                  </a:rPr>
                  <a:t> </a:t>
                </a:r>
              </a:p>
            </p:txBody>
          </p:sp>
        </mc:Fallback>
      </mc:AlternateContent>
      <p:sp>
        <p:nvSpPr>
          <p:cNvPr id="13" name="Left Brace 12">
            <a:extLst>
              <a:ext uri="{FF2B5EF4-FFF2-40B4-BE49-F238E27FC236}">
                <a16:creationId xmlns:a16="http://schemas.microsoft.com/office/drawing/2014/main" id="{9507AC0A-8B75-4FB7-8B95-B0DA6ADD005E}"/>
              </a:ext>
            </a:extLst>
          </p:cNvPr>
          <p:cNvSpPr/>
          <p:nvPr/>
        </p:nvSpPr>
        <p:spPr>
          <a:xfrm>
            <a:off x="7188733" y="3195376"/>
            <a:ext cx="176709" cy="1356812"/>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25BBA9C1-4E44-40C8-942A-80E7F5021140}"/>
              </a:ext>
            </a:extLst>
          </p:cNvPr>
          <p:cNvSpPr txBox="1"/>
          <p:nvPr/>
        </p:nvSpPr>
        <p:spPr>
          <a:xfrm>
            <a:off x="7757327" y="1936480"/>
            <a:ext cx="418704" cy="369332"/>
          </a:xfrm>
          <a:prstGeom prst="rect">
            <a:avLst/>
          </a:prstGeom>
          <a:noFill/>
        </p:spPr>
        <p:txBody>
          <a:bodyPr wrap="none" rtlCol="0">
            <a:spAutoFit/>
          </a:bodyPr>
          <a:lstStyle/>
          <a:p>
            <a:r>
              <a:rPr lang="en-US" dirty="0">
                <a:solidFill>
                  <a:srgbClr val="00B050"/>
                </a:solidFill>
              </a:rPr>
              <a:t>18</a:t>
            </a:r>
          </a:p>
        </p:txBody>
      </p:sp>
      <p:sp>
        <p:nvSpPr>
          <p:cNvPr id="15" name="TextBox 14">
            <a:extLst>
              <a:ext uri="{FF2B5EF4-FFF2-40B4-BE49-F238E27FC236}">
                <a16:creationId xmlns:a16="http://schemas.microsoft.com/office/drawing/2014/main" id="{21CED583-F1E1-46B3-83FB-918BB9A33B2C}"/>
              </a:ext>
            </a:extLst>
          </p:cNvPr>
          <p:cNvSpPr txBox="1"/>
          <p:nvPr/>
        </p:nvSpPr>
        <p:spPr>
          <a:xfrm>
            <a:off x="5892619" y="2132327"/>
            <a:ext cx="906082" cy="369332"/>
          </a:xfrm>
          <a:prstGeom prst="rect">
            <a:avLst/>
          </a:prstGeom>
          <a:noFill/>
        </p:spPr>
        <p:txBody>
          <a:bodyPr wrap="none" rtlCol="0">
            <a:spAutoFit/>
          </a:bodyPr>
          <a:lstStyle/>
          <a:p>
            <a:pPr algn="r"/>
            <a:r>
              <a:rPr lang="en-US" dirty="0"/>
              <a:t>training</a:t>
            </a:r>
          </a:p>
        </p:txBody>
      </p:sp>
      <p:sp>
        <p:nvSpPr>
          <p:cNvPr id="16" name="Left Brace 15">
            <a:extLst>
              <a:ext uri="{FF2B5EF4-FFF2-40B4-BE49-F238E27FC236}">
                <a16:creationId xmlns:a16="http://schemas.microsoft.com/office/drawing/2014/main" id="{FEBFB022-9319-4EA1-9CD8-7BE8B7488121}"/>
              </a:ext>
            </a:extLst>
          </p:cNvPr>
          <p:cNvSpPr/>
          <p:nvPr/>
        </p:nvSpPr>
        <p:spPr>
          <a:xfrm>
            <a:off x="7137798" y="2803068"/>
            <a:ext cx="227644" cy="402775"/>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448D5DE-450D-4077-8A97-E8CE3D4AF9F0}"/>
              </a:ext>
            </a:extLst>
          </p:cNvPr>
          <p:cNvSpPr txBox="1"/>
          <p:nvPr/>
        </p:nvSpPr>
        <p:spPr>
          <a:xfrm>
            <a:off x="7757327" y="2380674"/>
            <a:ext cx="418704" cy="369332"/>
          </a:xfrm>
          <a:prstGeom prst="rect">
            <a:avLst/>
          </a:prstGeom>
          <a:noFill/>
        </p:spPr>
        <p:txBody>
          <a:bodyPr wrap="none" rtlCol="0">
            <a:spAutoFit/>
          </a:bodyPr>
          <a:lstStyle/>
          <a:p>
            <a:r>
              <a:rPr lang="en-US" dirty="0">
                <a:solidFill>
                  <a:srgbClr val="00B050"/>
                </a:solidFill>
              </a:rPr>
              <a:t>16</a:t>
            </a:r>
          </a:p>
        </p:txBody>
      </p:sp>
      <p:sp>
        <p:nvSpPr>
          <p:cNvPr id="18" name="TextBox 17">
            <a:extLst>
              <a:ext uri="{FF2B5EF4-FFF2-40B4-BE49-F238E27FC236}">
                <a16:creationId xmlns:a16="http://schemas.microsoft.com/office/drawing/2014/main" id="{5F2FD34A-228A-466F-B8B9-1B092A0DF959}"/>
              </a:ext>
            </a:extLst>
          </p:cNvPr>
          <p:cNvSpPr txBox="1"/>
          <p:nvPr/>
        </p:nvSpPr>
        <p:spPr>
          <a:xfrm>
            <a:off x="7757327" y="2852429"/>
            <a:ext cx="418704" cy="369332"/>
          </a:xfrm>
          <a:prstGeom prst="rect">
            <a:avLst/>
          </a:prstGeom>
          <a:noFill/>
        </p:spPr>
        <p:txBody>
          <a:bodyPr wrap="none" rtlCol="0">
            <a:spAutoFit/>
          </a:bodyPr>
          <a:lstStyle/>
          <a:p>
            <a:r>
              <a:rPr lang="en-US" dirty="0">
                <a:solidFill>
                  <a:srgbClr val="00B050"/>
                </a:solidFill>
              </a:rPr>
              <a:t>12</a:t>
            </a:r>
          </a:p>
        </p:txBody>
      </p:sp>
    </p:spTree>
    <p:extLst>
      <p:ext uri="{BB962C8B-B14F-4D97-AF65-F5344CB8AC3E}">
        <p14:creationId xmlns:p14="http://schemas.microsoft.com/office/powerpoint/2010/main" val="344469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Leave-One-Out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29</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We then exclude observation 2 use observations 1,3,..,n to fit a model. </a:t>
            </a:r>
          </a:p>
          <a:p>
            <a:pPr>
              <a:lnSpc>
                <a:spcPct val="110000"/>
              </a:lnSpc>
            </a:pPr>
            <a:r>
              <a:rPr lang="en-US" sz="2200" dirty="0"/>
              <a:t>We use the estimates from that model to predict into observation 2</a:t>
            </a:r>
          </a:p>
          <a:p>
            <a:pPr>
              <a:lnSpc>
                <a:spcPct val="110000"/>
              </a:lnSpc>
            </a:pPr>
            <a:r>
              <a:rPr lang="en-US" sz="2200" dirty="0"/>
              <a:t>And we proceed in that manner until we have predictions for every observation</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𝑪𝑽</m:t>
                                    </m:r>
                                  </m:sup>
                                </m:sSup>
                              </m:oMath>
                            </m:oMathPara>
                          </a14:m>
                          <a:endParaRPr lang="en-US" sz="2000" dirty="0"/>
                        </a:p>
                      </a:txBody>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578" t="-6849" r="-302890" b="-612329"/>
                          </a:stretch>
                        </a:blip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p:sp>
        <p:nvSpPr>
          <p:cNvPr id="8" name="Left Brace 7">
            <a:extLst>
              <a:ext uri="{FF2B5EF4-FFF2-40B4-BE49-F238E27FC236}">
                <a16:creationId xmlns:a16="http://schemas.microsoft.com/office/drawing/2014/main" id="{AAB4EB26-6B27-4093-A7A5-04E5A0CDF8C6}"/>
              </a:ext>
            </a:extLst>
          </p:cNvPr>
          <p:cNvSpPr/>
          <p:nvPr/>
        </p:nvSpPr>
        <p:spPr>
          <a:xfrm>
            <a:off x="7137798" y="1903037"/>
            <a:ext cx="240414" cy="121057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E623CDB-7D1B-4FCD-814E-BC8AB44B8BF0}"/>
              </a:ext>
            </a:extLst>
          </p:cNvPr>
          <p:cNvSpPr txBox="1"/>
          <p:nvPr/>
        </p:nvSpPr>
        <p:spPr>
          <a:xfrm>
            <a:off x="6185937" y="3922476"/>
            <a:ext cx="906082" cy="369332"/>
          </a:xfrm>
          <a:prstGeom prst="rect">
            <a:avLst/>
          </a:prstGeom>
          <a:noFill/>
        </p:spPr>
        <p:txBody>
          <a:bodyPr wrap="none" rtlCol="0">
            <a:spAutoFit/>
          </a:bodyPr>
          <a:lstStyle/>
          <a:p>
            <a:pPr algn="r"/>
            <a:r>
              <a:rPr lang="en-US" dirty="0"/>
              <a:t>training</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B01AB06-E0A5-48CA-ABF0-1E81666343DD}"/>
                  </a:ext>
                </a:extLst>
              </p:cNvPr>
              <p:cNvSpPr txBox="1"/>
              <p:nvPr/>
            </p:nvSpPr>
            <p:spPr>
              <a:xfrm>
                <a:off x="4480814" y="2297533"/>
                <a:ext cx="1615570" cy="3854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e>
                        <m: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{−4}</m:t>
                              </m:r>
                            </m:sup>
                          </m:sSup>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{−4}</m:t>
                          </m:r>
                        </m:sup>
                      </m:sSup>
                      <m:r>
                        <a:rPr lang="en-US" sz="2200" b="0" i="1" smtClean="0">
                          <a:latin typeface="Cambria Math" panose="02040503050406030204" pitchFamily="18" charset="0"/>
                        </a:rPr>
                        <m:t>)</m:t>
                      </m:r>
                    </m:oMath>
                  </m:oMathPara>
                </a14:m>
                <a:endParaRPr lang="en-US" sz="2200" dirty="0"/>
              </a:p>
            </p:txBody>
          </p:sp>
        </mc:Choice>
        <mc:Fallback>
          <p:sp>
            <p:nvSpPr>
              <p:cNvPr id="10" name="TextBox 9">
                <a:extLst>
                  <a:ext uri="{FF2B5EF4-FFF2-40B4-BE49-F238E27FC236}">
                    <a16:creationId xmlns:a16="http://schemas.microsoft.com/office/drawing/2014/main" id="{AB01AB06-E0A5-48CA-ABF0-1E81666343DD}"/>
                  </a:ext>
                </a:extLst>
              </p:cNvPr>
              <p:cNvSpPr txBox="1">
                <a:spLocks noRot="1" noChangeAspect="1" noMove="1" noResize="1" noEditPoints="1" noAdjustHandles="1" noChangeArrowheads="1" noChangeShapeType="1" noTextEdit="1"/>
              </p:cNvSpPr>
              <p:nvPr/>
            </p:nvSpPr>
            <p:spPr>
              <a:xfrm>
                <a:off x="4480814" y="2297533"/>
                <a:ext cx="1615570" cy="385427"/>
              </a:xfrm>
              <a:prstGeom prst="rect">
                <a:avLst/>
              </a:prstGeom>
              <a:blipFill>
                <a:blip r:embed="rId3"/>
                <a:stretch>
                  <a:fillRect l="-5660" t="-17460" r="-6038" b="-25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627BF36-3BB0-4287-A57B-313655DA58D8}"/>
                  </a:ext>
                </a:extLst>
              </p:cNvPr>
              <p:cNvSpPr/>
              <p:nvPr/>
            </p:nvSpPr>
            <p:spPr>
              <a:xfrm>
                <a:off x="5344856" y="5910907"/>
                <a:ext cx="3856633" cy="445443"/>
              </a:xfrm>
              <a:prstGeom prst="rect">
                <a:avLst/>
              </a:prstGeom>
            </p:spPr>
            <p:txBody>
              <a:bodyPr wrap="none">
                <a:spAutoFit/>
              </a:bodyPr>
              <a:lstStyle/>
              <a:p>
                <a14:m>
                  <m:oMath xmlns:m="http://schemas.openxmlformats.org/officeDocument/2006/math">
                    <m:sSup>
                      <m:sSupPr>
                        <m:ctrlPr>
                          <a:rPr lang="en-US" sz="2200" i="1" smtClean="0">
                            <a:solidFill>
                              <a:schemeClr val="tx1">
                                <a:lumMod val="50000"/>
                                <a:lumOff val="50000"/>
                              </a:schemeClr>
                            </a:solidFill>
                            <a:latin typeface="Cambria Math" panose="02040503050406030204" pitchFamily="18" charset="0"/>
                          </a:rPr>
                        </m:ctrlPr>
                      </m:sSupPr>
                      <m:e>
                        <m:r>
                          <a:rPr lang="en-US" sz="2200" i="1">
                            <a:solidFill>
                              <a:schemeClr val="tx1">
                                <a:lumMod val="50000"/>
                                <a:lumOff val="50000"/>
                              </a:schemeClr>
                            </a:solidFill>
                            <a:latin typeface="Cambria Math" panose="02040503050406030204" pitchFamily="18" charset="0"/>
                          </a:rPr>
                          <m:t>𝑋</m:t>
                        </m:r>
                      </m:e>
                      <m:sup>
                        <m:r>
                          <a:rPr lang="en-US" sz="2200" b="0" i="1" smtClean="0">
                            <a:solidFill>
                              <a:schemeClr val="tx1">
                                <a:lumMod val="50000"/>
                                <a:lumOff val="50000"/>
                              </a:schemeClr>
                            </a:solidFill>
                            <a:latin typeface="Cambria Math" panose="02040503050406030204" pitchFamily="18" charset="0"/>
                          </a:rPr>
                          <m:t>{</m:t>
                        </m:r>
                        <m:r>
                          <a:rPr lang="en-US" sz="2200" i="1">
                            <a:solidFill>
                              <a:schemeClr val="tx1">
                                <a:lumMod val="50000"/>
                                <a:lumOff val="50000"/>
                              </a:schemeClr>
                            </a:solidFill>
                            <a:latin typeface="Cambria Math" panose="02040503050406030204" pitchFamily="18" charset="0"/>
                          </a:rPr>
                          <m:t>−</m:t>
                        </m:r>
                        <m:r>
                          <a:rPr lang="en-US" sz="2200" b="0" i="1" smtClean="0">
                            <a:solidFill>
                              <a:schemeClr val="tx1">
                                <a:lumMod val="50000"/>
                                <a:lumOff val="50000"/>
                              </a:schemeClr>
                            </a:solidFill>
                            <a:latin typeface="Cambria Math" panose="02040503050406030204" pitchFamily="18" charset="0"/>
                          </a:rPr>
                          <m:t>4}</m:t>
                        </m:r>
                      </m:sup>
                    </m:sSup>
                    <m:r>
                      <a:rPr lang="en-US" sz="2200" b="0" i="1" smtClean="0">
                        <a:solidFill>
                          <a:schemeClr val="tx1">
                            <a:lumMod val="50000"/>
                            <a:lumOff val="50000"/>
                          </a:schemeClr>
                        </a:solidFill>
                        <a:latin typeface="Cambria Math" panose="02040503050406030204" pitchFamily="18" charset="0"/>
                      </a:rPr>
                      <m:t>:</m:t>
                    </m:r>
                  </m:oMath>
                </a14:m>
                <a:r>
                  <a:rPr lang="en-US" sz="2200" dirty="0">
                    <a:solidFill>
                      <a:schemeClr val="tx1">
                        <a:lumMod val="50000"/>
                        <a:lumOff val="50000"/>
                      </a:schemeClr>
                    </a:solidFill>
                  </a:rPr>
                  <a:t> X excluding observation 4</a:t>
                </a:r>
              </a:p>
            </p:txBody>
          </p:sp>
        </mc:Choice>
        <mc:Fallback>
          <p:sp>
            <p:nvSpPr>
              <p:cNvPr id="11" name="Rectangle 10">
                <a:extLst>
                  <a:ext uri="{FF2B5EF4-FFF2-40B4-BE49-F238E27FC236}">
                    <a16:creationId xmlns:a16="http://schemas.microsoft.com/office/drawing/2014/main" id="{F627BF36-3BB0-4287-A57B-313655DA58D8}"/>
                  </a:ext>
                </a:extLst>
              </p:cNvPr>
              <p:cNvSpPr>
                <a:spLocks noRot="1" noChangeAspect="1" noMove="1" noResize="1" noEditPoints="1" noAdjustHandles="1" noChangeArrowheads="1" noChangeShapeType="1" noTextEdit="1"/>
              </p:cNvSpPr>
              <p:nvPr/>
            </p:nvSpPr>
            <p:spPr>
              <a:xfrm>
                <a:off x="5344856" y="5910907"/>
                <a:ext cx="3856633" cy="445443"/>
              </a:xfrm>
              <a:prstGeom prst="rect">
                <a:avLst/>
              </a:prstGeom>
              <a:blipFill>
                <a:blip r:embed="rId4"/>
                <a:stretch>
                  <a:fillRect l="-158" t="-5479" r="-1424" b="-27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E0554E0-D6B8-4F0E-9657-60BF8AF42A9B}"/>
                  </a:ext>
                </a:extLst>
              </p:cNvPr>
              <p:cNvSpPr/>
              <p:nvPr/>
            </p:nvSpPr>
            <p:spPr>
              <a:xfrm>
                <a:off x="4702196" y="3113616"/>
                <a:ext cx="2379433" cy="4074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𝐿𝑂𝑂𝐶𝑉</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r>
                                <a:rPr lang="en-US" i="1" smtClean="0">
                                  <a:latin typeface="Cambria Math" panose="02040503050406030204" pitchFamily="18" charset="0"/>
                                </a:rPr>
                                <m:t>−</m:t>
                              </m:r>
                              <m:r>
                                <a:rPr lang="en-US" b="0" i="1" smtClean="0">
                                  <a:latin typeface="Cambria Math" panose="02040503050406030204" pitchFamily="18" charset="0"/>
                                </a:rPr>
                                <m:t>4}</m:t>
                              </m:r>
                            </m:sup>
                          </m:sSup>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{4}</m:t>
                          </m:r>
                        </m:sup>
                      </m:sSup>
                      <m:r>
                        <a:rPr lang="en-US" i="1">
                          <a:latin typeface="Cambria Math" panose="02040503050406030204" pitchFamily="18" charset="0"/>
                        </a:rPr>
                        <m:t>)</m:t>
                      </m:r>
                    </m:oMath>
                  </m:oMathPara>
                </a14:m>
                <a:endParaRPr lang="en-US" dirty="0"/>
              </a:p>
            </p:txBody>
          </p:sp>
        </mc:Choice>
        <mc:Fallback>
          <p:sp>
            <p:nvSpPr>
              <p:cNvPr id="12" name="Rectangle 11">
                <a:extLst>
                  <a:ext uri="{FF2B5EF4-FFF2-40B4-BE49-F238E27FC236}">
                    <a16:creationId xmlns:a16="http://schemas.microsoft.com/office/drawing/2014/main" id="{FE0554E0-D6B8-4F0E-9657-60BF8AF42A9B}"/>
                  </a:ext>
                </a:extLst>
              </p:cNvPr>
              <p:cNvSpPr>
                <a:spLocks noRot="1" noChangeAspect="1" noMove="1" noResize="1" noEditPoints="1" noAdjustHandles="1" noChangeArrowheads="1" noChangeShapeType="1" noTextEdit="1"/>
              </p:cNvSpPr>
              <p:nvPr/>
            </p:nvSpPr>
            <p:spPr>
              <a:xfrm>
                <a:off x="4702196" y="3113616"/>
                <a:ext cx="2379433" cy="407419"/>
              </a:xfrm>
              <a:prstGeom prst="rect">
                <a:avLst/>
              </a:prstGeom>
              <a:blipFill>
                <a:blip r:embed="rId5"/>
                <a:stretch>
                  <a:fillRect t="-5970" b="-7463"/>
                </a:stretch>
              </a:blipFill>
            </p:spPr>
            <p:txBody>
              <a:bodyPr/>
              <a:lstStyle/>
              <a:p>
                <a:r>
                  <a:rPr lang="en-US">
                    <a:noFill/>
                  </a:rPr>
                  <a:t> </a:t>
                </a:r>
              </a:p>
            </p:txBody>
          </p:sp>
        </mc:Fallback>
      </mc:AlternateContent>
      <p:sp>
        <p:nvSpPr>
          <p:cNvPr id="13" name="Left Brace 12">
            <a:extLst>
              <a:ext uri="{FF2B5EF4-FFF2-40B4-BE49-F238E27FC236}">
                <a16:creationId xmlns:a16="http://schemas.microsoft.com/office/drawing/2014/main" id="{9507AC0A-8B75-4FB7-8B95-B0DA6ADD005E}"/>
              </a:ext>
            </a:extLst>
          </p:cNvPr>
          <p:cNvSpPr/>
          <p:nvPr/>
        </p:nvSpPr>
        <p:spPr>
          <a:xfrm>
            <a:off x="7188733" y="3652158"/>
            <a:ext cx="176709" cy="90003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25BBA9C1-4E44-40C8-942A-80E7F5021140}"/>
              </a:ext>
            </a:extLst>
          </p:cNvPr>
          <p:cNvSpPr txBox="1"/>
          <p:nvPr/>
        </p:nvSpPr>
        <p:spPr>
          <a:xfrm>
            <a:off x="7757327" y="1936480"/>
            <a:ext cx="418704" cy="369332"/>
          </a:xfrm>
          <a:prstGeom prst="rect">
            <a:avLst/>
          </a:prstGeom>
          <a:noFill/>
        </p:spPr>
        <p:txBody>
          <a:bodyPr wrap="none" rtlCol="0">
            <a:spAutoFit/>
          </a:bodyPr>
          <a:lstStyle/>
          <a:p>
            <a:r>
              <a:rPr lang="en-US" dirty="0">
                <a:solidFill>
                  <a:srgbClr val="00B050"/>
                </a:solidFill>
              </a:rPr>
              <a:t>18</a:t>
            </a:r>
          </a:p>
        </p:txBody>
      </p:sp>
      <p:sp>
        <p:nvSpPr>
          <p:cNvPr id="15" name="TextBox 14">
            <a:extLst>
              <a:ext uri="{FF2B5EF4-FFF2-40B4-BE49-F238E27FC236}">
                <a16:creationId xmlns:a16="http://schemas.microsoft.com/office/drawing/2014/main" id="{21CED583-F1E1-46B3-83FB-918BB9A33B2C}"/>
              </a:ext>
            </a:extLst>
          </p:cNvPr>
          <p:cNvSpPr txBox="1"/>
          <p:nvPr/>
        </p:nvSpPr>
        <p:spPr>
          <a:xfrm>
            <a:off x="6061061" y="2303377"/>
            <a:ext cx="906082" cy="369332"/>
          </a:xfrm>
          <a:prstGeom prst="rect">
            <a:avLst/>
          </a:prstGeom>
          <a:noFill/>
        </p:spPr>
        <p:txBody>
          <a:bodyPr wrap="none" rtlCol="0">
            <a:spAutoFit/>
          </a:bodyPr>
          <a:lstStyle/>
          <a:p>
            <a:pPr algn="r"/>
            <a:r>
              <a:rPr lang="en-US" dirty="0"/>
              <a:t>training</a:t>
            </a:r>
          </a:p>
        </p:txBody>
      </p:sp>
      <p:sp>
        <p:nvSpPr>
          <p:cNvPr id="16" name="Left Brace 15">
            <a:extLst>
              <a:ext uri="{FF2B5EF4-FFF2-40B4-BE49-F238E27FC236}">
                <a16:creationId xmlns:a16="http://schemas.microsoft.com/office/drawing/2014/main" id="{FEBFB022-9319-4EA1-9CD8-7BE8B7488121}"/>
              </a:ext>
            </a:extLst>
          </p:cNvPr>
          <p:cNvSpPr/>
          <p:nvPr/>
        </p:nvSpPr>
        <p:spPr>
          <a:xfrm>
            <a:off x="7137798" y="3227612"/>
            <a:ext cx="227644" cy="402775"/>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448D5DE-450D-4077-8A97-E8CE3D4AF9F0}"/>
              </a:ext>
            </a:extLst>
          </p:cNvPr>
          <p:cNvSpPr txBox="1"/>
          <p:nvPr/>
        </p:nvSpPr>
        <p:spPr>
          <a:xfrm>
            <a:off x="7757327" y="2380674"/>
            <a:ext cx="418704" cy="369332"/>
          </a:xfrm>
          <a:prstGeom prst="rect">
            <a:avLst/>
          </a:prstGeom>
          <a:noFill/>
        </p:spPr>
        <p:txBody>
          <a:bodyPr wrap="none" rtlCol="0">
            <a:spAutoFit/>
          </a:bodyPr>
          <a:lstStyle/>
          <a:p>
            <a:r>
              <a:rPr lang="en-US" dirty="0">
                <a:solidFill>
                  <a:srgbClr val="00B050"/>
                </a:solidFill>
              </a:rPr>
              <a:t>16</a:t>
            </a:r>
          </a:p>
        </p:txBody>
      </p:sp>
      <p:sp>
        <p:nvSpPr>
          <p:cNvPr id="18" name="TextBox 17">
            <a:extLst>
              <a:ext uri="{FF2B5EF4-FFF2-40B4-BE49-F238E27FC236}">
                <a16:creationId xmlns:a16="http://schemas.microsoft.com/office/drawing/2014/main" id="{5F2FD34A-228A-466F-B8B9-1B092A0DF959}"/>
              </a:ext>
            </a:extLst>
          </p:cNvPr>
          <p:cNvSpPr txBox="1"/>
          <p:nvPr/>
        </p:nvSpPr>
        <p:spPr>
          <a:xfrm>
            <a:off x="7757327" y="2852429"/>
            <a:ext cx="418704" cy="369332"/>
          </a:xfrm>
          <a:prstGeom prst="rect">
            <a:avLst/>
          </a:prstGeom>
          <a:noFill/>
        </p:spPr>
        <p:txBody>
          <a:bodyPr wrap="none" rtlCol="0">
            <a:spAutoFit/>
          </a:bodyPr>
          <a:lstStyle/>
          <a:p>
            <a:r>
              <a:rPr lang="en-US" dirty="0">
                <a:solidFill>
                  <a:srgbClr val="00B050"/>
                </a:solidFill>
              </a:rPr>
              <a:t>12</a:t>
            </a:r>
          </a:p>
        </p:txBody>
      </p:sp>
      <p:sp>
        <p:nvSpPr>
          <p:cNvPr id="19" name="TextBox 18">
            <a:extLst>
              <a:ext uri="{FF2B5EF4-FFF2-40B4-BE49-F238E27FC236}">
                <a16:creationId xmlns:a16="http://schemas.microsoft.com/office/drawing/2014/main" id="{8E52F9CF-E46A-4019-9562-CFD8D701BADF}"/>
              </a:ext>
            </a:extLst>
          </p:cNvPr>
          <p:cNvSpPr txBox="1"/>
          <p:nvPr/>
        </p:nvSpPr>
        <p:spPr>
          <a:xfrm>
            <a:off x="7774338" y="3280776"/>
            <a:ext cx="418704" cy="369332"/>
          </a:xfrm>
          <a:prstGeom prst="rect">
            <a:avLst/>
          </a:prstGeom>
          <a:noFill/>
        </p:spPr>
        <p:txBody>
          <a:bodyPr wrap="none" rtlCol="0">
            <a:spAutoFit/>
          </a:bodyPr>
          <a:lstStyle/>
          <a:p>
            <a:r>
              <a:rPr lang="en-US" dirty="0">
                <a:solidFill>
                  <a:srgbClr val="00B050"/>
                </a:solidFill>
              </a:rPr>
              <a:t>11</a:t>
            </a:r>
          </a:p>
        </p:txBody>
      </p:sp>
    </p:spTree>
    <p:extLst>
      <p:ext uri="{BB962C8B-B14F-4D97-AF65-F5344CB8AC3E}">
        <p14:creationId xmlns:p14="http://schemas.microsoft.com/office/powerpoint/2010/main" val="305276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475" y="287814"/>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BUS 696: Class 6 Outline</a:t>
            </a:r>
          </a:p>
        </p:txBody>
      </p:sp>
      <p:sp>
        <p:nvSpPr>
          <p:cNvPr id="4" name="TextBox 3"/>
          <p:cNvSpPr txBox="1"/>
          <p:nvPr/>
        </p:nvSpPr>
        <p:spPr>
          <a:xfrm>
            <a:off x="621475" y="1414130"/>
            <a:ext cx="9144000" cy="6133859"/>
          </a:xfrm>
          <a:prstGeom prst="rect">
            <a:avLst/>
          </a:prstGeom>
          <a:noFill/>
        </p:spPr>
        <p:txBody>
          <a:bodyPr wrap="square" rtlCol="0">
            <a:spAutoFit/>
          </a:bodyPr>
          <a:lstStyle/>
          <a:p>
            <a:pPr marL="514350" indent="-514350">
              <a:lnSpc>
                <a:spcPct val="150000"/>
              </a:lnSpc>
              <a:buFont typeface="+mj-lt"/>
              <a:buAutoNum type="arabicPeriod"/>
            </a:pPr>
            <a:r>
              <a:rPr lang="en-US" sz="2200" dirty="0">
                <a:latin typeface="Calibri" charset="0"/>
                <a:ea typeface="Calibri" charset="0"/>
                <a:cs typeface="Calibri" charset="0"/>
              </a:rPr>
              <a:t>AI in the News</a:t>
            </a:r>
          </a:p>
          <a:p>
            <a:pPr marL="514350" indent="-514350">
              <a:lnSpc>
                <a:spcPct val="150000"/>
              </a:lnSpc>
              <a:buFont typeface="+mj-lt"/>
              <a:buAutoNum type="arabicPeriod"/>
            </a:pPr>
            <a:r>
              <a:rPr lang="en-US" sz="2200" dirty="0">
                <a:latin typeface="Calibri" charset="0"/>
                <a:ea typeface="Calibri" charset="0"/>
                <a:cs typeface="Calibri" charset="0"/>
              </a:rPr>
              <a:t>Review</a:t>
            </a:r>
          </a:p>
          <a:p>
            <a:pPr marL="514350" indent="-514350">
              <a:lnSpc>
                <a:spcPct val="150000"/>
              </a:lnSpc>
              <a:buFont typeface="+mj-lt"/>
              <a:buAutoNum type="arabicPeriod"/>
            </a:pPr>
            <a:r>
              <a:rPr lang="en-US" sz="2200" dirty="0">
                <a:latin typeface="Calibri" charset="0"/>
                <a:ea typeface="Calibri" charset="0"/>
                <a:cs typeface="Calibri" charset="0"/>
              </a:rPr>
              <a:t>Lift Charts</a:t>
            </a:r>
          </a:p>
          <a:p>
            <a:pPr marL="514350" indent="-514350">
              <a:lnSpc>
                <a:spcPct val="150000"/>
              </a:lnSpc>
              <a:buFont typeface="+mj-lt"/>
              <a:buAutoNum type="arabicPeriod"/>
            </a:pPr>
            <a:r>
              <a:rPr lang="en-US" sz="2200" dirty="0">
                <a:latin typeface="Calibri" charset="0"/>
                <a:ea typeface="Calibri" charset="0"/>
                <a:cs typeface="Calibri" charset="0"/>
              </a:rPr>
              <a:t>Calibration Plots</a:t>
            </a:r>
          </a:p>
          <a:p>
            <a:pPr marL="514350" indent="-514350">
              <a:lnSpc>
                <a:spcPct val="150000"/>
              </a:lnSpc>
              <a:buFont typeface="+mj-lt"/>
              <a:buAutoNum type="arabicPeriod"/>
            </a:pPr>
            <a:r>
              <a:rPr lang="en-US" sz="2200" dirty="0">
                <a:latin typeface="Calibri" charset="0"/>
                <a:ea typeface="Calibri" charset="0"/>
                <a:cs typeface="Calibri" charset="0"/>
              </a:rPr>
              <a:t>Severe Class Imbalance Issues</a:t>
            </a:r>
          </a:p>
          <a:p>
            <a:pPr marL="514350" indent="-514350">
              <a:lnSpc>
                <a:spcPct val="150000"/>
              </a:lnSpc>
              <a:buFont typeface="+mj-lt"/>
              <a:buAutoNum type="arabicPeriod"/>
            </a:pPr>
            <a:r>
              <a:rPr lang="en-US" sz="2200" dirty="0">
                <a:latin typeface="Calibri" charset="0"/>
                <a:ea typeface="Calibri" charset="0"/>
                <a:cs typeface="Calibri" charset="0"/>
              </a:rPr>
              <a:t>Leave-One-Out Cross-Validation</a:t>
            </a:r>
          </a:p>
          <a:p>
            <a:pPr marL="514350" indent="-514350">
              <a:lnSpc>
                <a:spcPct val="150000"/>
              </a:lnSpc>
              <a:buFont typeface="+mj-lt"/>
              <a:buAutoNum type="arabicPeriod"/>
            </a:pPr>
            <a:r>
              <a:rPr lang="en-US" sz="2200" dirty="0">
                <a:latin typeface="Calibri" charset="0"/>
                <a:ea typeface="Calibri" charset="0"/>
                <a:cs typeface="Calibri" charset="0"/>
              </a:rPr>
              <a:t>K-Fold Cross-Validation</a:t>
            </a:r>
          </a:p>
          <a:p>
            <a:pPr marL="514350" indent="-514350">
              <a:lnSpc>
                <a:spcPct val="150000"/>
              </a:lnSpc>
              <a:buFont typeface="+mj-lt"/>
              <a:buAutoNum type="arabicPeriod"/>
            </a:pPr>
            <a:r>
              <a:rPr lang="en-US" sz="2200" dirty="0">
                <a:latin typeface="Calibri" charset="0"/>
                <a:ea typeface="Calibri" charset="0"/>
                <a:cs typeface="Calibri" charset="0"/>
              </a:rPr>
              <a:t>Bootstrapping</a:t>
            </a: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618BADC6-C7BF-4456-B41A-3524AD1A38AD}" type="slidenum">
              <a:rPr lang="en-US" smtClean="0"/>
              <a:t>3</a:t>
            </a:fld>
            <a:endParaRPr lang="en-US"/>
          </a:p>
        </p:txBody>
      </p:sp>
    </p:spTree>
    <p:extLst>
      <p:ext uri="{BB962C8B-B14F-4D97-AF65-F5344CB8AC3E}">
        <p14:creationId xmlns:p14="http://schemas.microsoft.com/office/powerpoint/2010/main" val="4108155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Leave-One-Out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30</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We then exclude observation 2 use observations 1,3,..,n to fit a model. </a:t>
            </a:r>
          </a:p>
          <a:p>
            <a:pPr>
              <a:lnSpc>
                <a:spcPct val="110000"/>
              </a:lnSpc>
            </a:pPr>
            <a:r>
              <a:rPr lang="en-US" sz="2200" dirty="0"/>
              <a:t>We use the estimates from that model to predict into observation 2</a:t>
            </a:r>
          </a:p>
          <a:p>
            <a:pPr>
              <a:lnSpc>
                <a:spcPct val="110000"/>
              </a:lnSpc>
            </a:pPr>
            <a:r>
              <a:rPr lang="en-US" sz="2200" dirty="0"/>
              <a:t>And we proceed in that manner until we have predictions for every observation</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1666530214"/>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𝑳𝑶𝑶𝑪𝑽</m:t>
                                    </m:r>
                                  </m:sup>
                                </m:sSup>
                              </m:oMath>
                            </m:oMathPara>
                          </a14:m>
                          <a:endParaRPr lang="en-US" sz="2000" dirty="0"/>
                        </a:p>
                      </a:txBody>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1666530214"/>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578" t="-6849" r="-302890" b="-612329"/>
                          </a:stretch>
                        </a:blip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p:sp>
        <p:nvSpPr>
          <p:cNvPr id="8" name="Left Brace 7">
            <a:extLst>
              <a:ext uri="{FF2B5EF4-FFF2-40B4-BE49-F238E27FC236}">
                <a16:creationId xmlns:a16="http://schemas.microsoft.com/office/drawing/2014/main" id="{AAB4EB26-6B27-4093-A7A5-04E5A0CDF8C6}"/>
              </a:ext>
            </a:extLst>
          </p:cNvPr>
          <p:cNvSpPr/>
          <p:nvPr/>
        </p:nvSpPr>
        <p:spPr>
          <a:xfrm>
            <a:off x="7137798" y="1903037"/>
            <a:ext cx="227644" cy="1699874"/>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FE623CDB-7D1B-4FCD-814E-BC8AB44B8BF0}"/>
              </a:ext>
            </a:extLst>
          </p:cNvPr>
          <p:cNvSpPr txBox="1"/>
          <p:nvPr/>
        </p:nvSpPr>
        <p:spPr>
          <a:xfrm>
            <a:off x="6112011" y="4144155"/>
            <a:ext cx="906082" cy="369332"/>
          </a:xfrm>
          <a:prstGeom prst="rect">
            <a:avLst/>
          </a:prstGeom>
          <a:noFill/>
        </p:spPr>
        <p:txBody>
          <a:bodyPr wrap="none" rtlCol="0">
            <a:spAutoFit/>
          </a:bodyPr>
          <a:lstStyle/>
          <a:p>
            <a:pPr algn="r"/>
            <a:r>
              <a:rPr lang="en-US" dirty="0"/>
              <a:t>training</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B01AB06-E0A5-48CA-ABF0-1E81666343DD}"/>
                  </a:ext>
                </a:extLst>
              </p:cNvPr>
              <p:cNvSpPr txBox="1"/>
              <p:nvPr/>
            </p:nvSpPr>
            <p:spPr>
              <a:xfrm>
                <a:off x="4445875" y="2291643"/>
                <a:ext cx="1615186" cy="3928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e>
                        <m: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−5</m:t>
                                  </m:r>
                                </m:e>
                              </m:d>
                            </m:sup>
                          </m:sSup>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{−5}</m:t>
                          </m:r>
                        </m:sup>
                      </m:sSup>
                      <m:r>
                        <a:rPr lang="en-US" sz="2200" b="0" i="1" smtClean="0">
                          <a:latin typeface="Cambria Math" panose="02040503050406030204" pitchFamily="18" charset="0"/>
                        </a:rPr>
                        <m:t>)</m:t>
                      </m:r>
                    </m:oMath>
                  </m:oMathPara>
                </a14:m>
                <a:endParaRPr lang="en-US" sz="2200" dirty="0"/>
              </a:p>
            </p:txBody>
          </p:sp>
        </mc:Choice>
        <mc:Fallback>
          <p:sp>
            <p:nvSpPr>
              <p:cNvPr id="10" name="TextBox 9">
                <a:extLst>
                  <a:ext uri="{FF2B5EF4-FFF2-40B4-BE49-F238E27FC236}">
                    <a16:creationId xmlns:a16="http://schemas.microsoft.com/office/drawing/2014/main" id="{AB01AB06-E0A5-48CA-ABF0-1E81666343DD}"/>
                  </a:ext>
                </a:extLst>
              </p:cNvPr>
              <p:cNvSpPr txBox="1">
                <a:spLocks noRot="1" noChangeAspect="1" noMove="1" noResize="1" noEditPoints="1" noAdjustHandles="1" noChangeArrowheads="1" noChangeShapeType="1" noTextEdit="1"/>
              </p:cNvSpPr>
              <p:nvPr/>
            </p:nvSpPr>
            <p:spPr>
              <a:xfrm>
                <a:off x="4445875" y="2291643"/>
                <a:ext cx="1615186" cy="392800"/>
              </a:xfrm>
              <a:prstGeom prst="rect">
                <a:avLst/>
              </a:prstGeom>
              <a:blipFill>
                <a:blip r:embed="rId3"/>
                <a:stretch>
                  <a:fillRect l="-5660" t="-17188" r="-6038" b="-234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627BF36-3BB0-4287-A57B-313655DA58D8}"/>
                  </a:ext>
                </a:extLst>
              </p:cNvPr>
              <p:cNvSpPr/>
              <p:nvPr/>
            </p:nvSpPr>
            <p:spPr>
              <a:xfrm>
                <a:off x="5344856" y="5910907"/>
                <a:ext cx="3871060" cy="445443"/>
              </a:xfrm>
              <a:prstGeom prst="rect">
                <a:avLst/>
              </a:prstGeom>
            </p:spPr>
            <p:txBody>
              <a:bodyPr wrap="none">
                <a:spAutoFit/>
              </a:bodyPr>
              <a:lstStyle/>
              <a:p>
                <a14:m>
                  <m:oMath xmlns:m="http://schemas.openxmlformats.org/officeDocument/2006/math">
                    <m:sSup>
                      <m:sSupPr>
                        <m:ctrlPr>
                          <a:rPr lang="en-US" sz="2200" i="1" smtClean="0">
                            <a:solidFill>
                              <a:schemeClr val="tx1">
                                <a:lumMod val="50000"/>
                                <a:lumOff val="50000"/>
                              </a:schemeClr>
                            </a:solidFill>
                            <a:latin typeface="Cambria Math" panose="02040503050406030204" pitchFamily="18" charset="0"/>
                          </a:rPr>
                        </m:ctrlPr>
                      </m:sSupPr>
                      <m:e>
                        <m:r>
                          <a:rPr lang="en-US" sz="2200" i="1">
                            <a:solidFill>
                              <a:schemeClr val="tx1">
                                <a:lumMod val="50000"/>
                                <a:lumOff val="50000"/>
                              </a:schemeClr>
                            </a:solidFill>
                            <a:latin typeface="Cambria Math" panose="02040503050406030204" pitchFamily="18" charset="0"/>
                          </a:rPr>
                          <m:t>𝑋</m:t>
                        </m:r>
                      </m:e>
                      <m:sup>
                        <m:r>
                          <a:rPr lang="en-US" sz="2200" i="1" smtClean="0">
                            <a:solidFill>
                              <a:schemeClr val="tx1">
                                <a:lumMod val="50000"/>
                                <a:lumOff val="50000"/>
                              </a:schemeClr>
                            </a:solidFill>
                            <a:latin typeface="Cambria Math" panose="02040503050406030204" pitchFamily="18" charset="0"/>
                          </a:rPr>
                          <m:t>{−</m:t>
                        </m:r>
                        <m:r>
                          <a:rPr lang="en-US" sz="2200" b="0" i="1" smtClean="0">
                            <a:solidFill>
                              <a:schemeClr val="tx1">
                                <a:lumMod val="50000"/>
                                <a:lumOff val="50000"/>
                              </a:schemeClr>
                            </a:solidFill>
                            <a:latin typeface="Cambria Math" panose="02040503050406030204" pitchFamily="18" charset="0"/>
                          </a:rPr>
                          <m:t>5</m:t>
                        </m:r>
                        <m:r>
                          <a:rPr lang="en-US" sz="2200" i="1">
                            <a:solidFill>
                              <a:schemeClr val="tx1">
                                <a:lumMod val="50000"/>
                                <a:lumOff val="50000"/>
                              </a:schemeClr>
                            </a:solidFill>
                            <a:latin typeface="Cambria Math" panose="02040503050406030204" pitchFamily="18" charset="0"/>
                          </a:rPr>
                          <m:t>}</m:t>
                        </m:r>
                      </m:sup>
                    </m:sSup>
                    <m:r>
                      <a:rPr lang="en-US" sz="2200" b="0" i="1" smtClean="0">
                        <a:solidFill>
                          <a:schemeClr val="tx1">
                            <a:lumMod val="50000"/>
                            <a:lumOff val="50000"/>
                          </a:schemeClr>
                        </a:solidFill>
                        <a:latin typeface="Cambria Math" panose="02040503050406030204" pitchFamily="18" charset="0"/>
                      </a:rPr>
                      <m:t>:</m:t>
                    </m:r>
                  </m:oMath>
                </a14:m>
                <a:r>
                  <a:rPr lang="en-US" sz="2200" dirty="0">
                    <a:solidFill>
                      <a:schemeClr val="tx1">
                        <a:lumMod val="50000"/>
                        <a:lumOff val="50000"/>
                      </a:schemeClr>
                    </a:solidFill>
                  </a:rPr>
                  <a:t> X excluding observation 1</a:t>
                </a:r>
              </a:p>
            </p:txBody>
          </p:sp>
        </mc:Choice>
        <mc:Fallback>
          <p:sp>
            <p:nvSpPr>
              <p:cNvPr id="11" name="Rectangle 10">
                <a:extLst>
                  <a:ext uri="{FF2B5EF4-FFF2-40B4-BE49-F238E27FC236}">
                    <a16:creationId xmlns:a16="http://schemas.microsoft.com/office/drawing/2014/main" id="{F627BF36-3BB0-4287-A57B-313655DA58D8}"/>
                  </a:ext>
                </a:extLst>
              </p:cNvPr>
              <p:cNvSpPr>
                <a:spLocks noRot="1" noChangeAspect="1" noMove="1" noResize="1" noEditPoints="1" noAdjustHandles="1" noChangeArrowheads="1" noChangeShapeType="1" noTextEdit="1"/>
              </p:cNvSpPr>
              <p:nvPr/>
            </p:nvSpPr>
            <p:spPr>
              <a:xfrm>
                <a:off x="5344856" y="5910907"/>
                <a:ext cx="3871060" cy="445443"/>
              </a:xfrm>
              <a:prstGeom prst="rect">
                <a:avLst/>
              </a:prstGeom>
              <a:blipFill>
                <a:blip r:embed="rId4"/>
                <a:stretch>
                  <a:fillRect l="-157" t="-5479" r="-945" b="-27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E0554E0-D6B8-4F0E-9657-60BF8AF42A9B}"/>
                  </a:ext>
                </a:extLst>
              </p:cNvPr>
              <p:cNvSpPr/>
              <p:nvPr/>
            </p:nvSpPr>
            <p:spPr>
              <a:xfrm>
                <a:off x="4756953" y="3634374"/>
                <a:ext cx="2380845" cy="4134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𝐿𝑂𝑂𝐶𝑉</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sSup>
                            <m:sSupPr>
                              <m:ctrlPr>
                                <a:rPr lang="en-US" i="1">
                                  <a:latin typeface="Cambria Math" panose="02040503050406030204" pitchFamily="18" charset="0"/>
                                </a:rPr>
                              </m:ctrlPr>
                            </m:sSupPr>
                            <m:e>
                              <m:r>
                                <a:rPr lang="en-US" i="1">
                                  <a:latin typeface="Cambria Math" panose="02040503050406030204" pitchFamily="18" charset="0"/>
                                </a:rPr>
                                <m:t>𝑋</m:t>
                              </m:r>
                            </m:e>
                            <m:sup>
                              <m:d>
                                <m:dPr>
                                  <m:begChr m:val="{"/>
                                  <m:endChr m:val="}"/>
                                  <m:ctrlPr>
                                    <a:rPr lang="en-US"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5</m:t>
                                  </m:r>
                                </m:e>
                              </m:d>
                            </m:sup>
                          </m:sSup>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{5}</m:t>
                          </m:r>
                        </m:sup>
                      </m:sSup>
                      <m:r>
                        <a:rPr lang="en-US" i="1">
                          <a:latin typeface="Cambria Math" panose="02040503050406030204" pitchFamily="18" charset="0"/>
                        </a:rPr>
                        <m:t>)</m:t>
                      </m:r>
                    </m:oMath>
                  </m:oMathPara>
                </a14:m>
                <a:endParaRPr lang="en-US" dirty="0"/>
              </a:p>
            </p:txBody>
          </p:sp>
        </mc:Choice>
        <mc:Fallback>
          <p:sp>
            <p:nvSpPr>
              <p:cNvPr id="12" name="Rectangle 11">
                <a:extLst>
                  <a:ext uri="{FF2B5EF4-FFF2-40B4-BE49-F238E27FC236}">
                    <a16:creationId xmlns:a16="http://schemas.microsoft.com/office/drawing/2014/main" id="{FE0554E0-D6B8-4F0E-9657-60BF8AF42A9B}"/>
                  </a:ext>
                </a:extLst>
              </p:cNvPr>
              <p:cNvSpPr>
                <a:spLocks noRot="1" noChangeAspect="1" noMove="1" noResize="1" noEditPoints="1" noAdjustHandles="1" noChangeArrowheads="1" noChangeShapeType="1" noTextEdit="1"/>
              </p:cNvSpPr>
              <p:nvPr/>
            </p:nvSpPr>
            <p:spPr>
              <a:xfrm>
                <a:off x="4756953" y="3634374"/>
                <a:ext cx="2380845" cy="413447"/>
              </a:xfrm>
              <a:prstGeom prst="rect">
                <a:avLst/>
              </a:prstGeom>
              <a:blipFill>
                <a:blip r:embed="rId5"/>
                <a:stretch>
                  <a:fillRect t="-5882" b="-7353"/>
                </a:stretch>
              </a:blipFill>
            </p:spPr>
            <p:txBody>
              <a:bodyPr/>
              <a:lstStyle/>
              <a:p>
                <a:r>
                  <a:rPr lang="en-US">
                    <a:noFill/>
                  </a:rPr>
                  <a:t> </a:t>
                </a:r>
              </a:p>
            </p:txBody>
          </p:sp>
        </mc:Fallback>
      </mc:AlternateContent>
      <p:sp>
        <p:nvSpPr>
          <p:cNvPr id="13" name="Left Brace 12">
            <a:extLst>
              <a:ext uri="{FF2B5EF4-FFF2-40B4-BE49-F238E27FC236}">
                <a16:creationId xmlns:a16="http://schemas.microsoft.com/office/drawing/2014/main" id="{9507AC0A-8B75-4FB7-8B95-B0DA6ADD005E}"/>
              </a:ext>
            </a:extLst>
          </p:cNvPr>
          <p:cNvSpPr/>
          <p:nvPr/>
        </p:nvSpPr>
        <p:spPr>
          <a:xfrm>
            <a:off x="7188733" y="4106744"/>
            <a:ext cx="176709" cy="445444"/>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25BBA9C1-4E44-40C8-942A-80E7F5021140}"/>
              </a:ext>
            </a:extLst>
          </p:cNvPr>
          <p:cNvSpPr txBox="1"/>
          <p:nvPr/>
        </p:nvSpPr>
        <p:spPr>
          <a:xfrm>
            <a:off x="7757327" y="1936480"/>
            <a:ext cx="418704" cy="369332"/>
          </a:xfrm>
          <a:prstGeom prst="rect">
            <a:avLst/>
          </a:prstGeom>
          <a:noFill/>
        </p:spPr>
        <p:txBody>
          <a:bodyPr wrap="none" rtlCol="0">
            <a:spAutoFit/>
          </a:bodyPr>
          <a:lstStyle/>
          <a:p>
            <a:r>
              <a:rPr lang="en-US" dirty="0">
                <a:solidFill>
                  <a:srgbClr val="00B050"/>
                </a:solidFill>
              </a:rPr>
              <a:t>18</a:t>
            </a:r>
          </a:p>
        </p:txBody>
      </p:sp>
      <p:sp>
        <p:nvSpPr>
          <p:cNvPr id="15" name="TextBox 14">
            <a:extLst>
              <a:ext uri="{FF2B5EF4-FFF2-40B4-BE49-F238E27FC236}">
                <a16:creationId xmlns:a16="http://schemas.microsoft.com/office/drawing/2014/main" id="{21CED583-F1E1-46B3-83FB-918BB9A33B2C}"/>
              </a:ext>
            </a:extLst>
          </p:cNvPr>
          <p:cNvSpPr txBox="1"/>
          <p:nvPr/>
        </p:nvSpPr>
        <p:spPr>
          <a:xfrm>
            <a:off x="6061061" y="2303377"/>
            <a:ext cx="906082" cy="369332"/>
          </a:xfrm>
          <a:prstGeom prst="rect">
            <a:avLst/>
          </a:prstGeom>
          <a:noFill/>
        </p:spPr>
        <p:txBody>
          <a:bodyPr wrap="none" rtlCol="0">
            <a:spAutoFit/>
          </a:bodyPr>
          <a:lstStyle/>
          <a:p>
            <a:pPr algn="r"/>
            <a:r>
              <a:rPr lang="en-US" dirty="0"/>
              <a:t>training</a:t>
            </a:r>
          </a:p>
        </p:txBody>
      </p:sp>
      <p:sp>
        <p:nvSpPr>
          <p:cNvPr id="16" name="Left Brace 15">
            <a:extLst>
              <a:ext uri="{FF2B5EF4-FFF2-40B4-BE49-F238E27FC236}">
                <a16:creationId xmlns:a16="http://schemas.microsoft.com/office/drawing/2014/main" id="{FEBFB022-9319-4EA1-9CD8-7BE8B7488121}"/>
              </a:ext>
            </a:extLst>
          </p:cNvPr>
          <p:cNvSpPr/>
          <p:nvPr/>
        </p:nvSpPr>
        <p:spPr>
          <a:xfrm>
            <a:off x="7120690" y="3672506"/>
            <a:ext cx="227644" cy="402775"/>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448D5DE-450D-4077-8A97-E8CE3D4AF9F0}"/>
              </a:ext>
            </a:extLst>
          </p:cNvPr>
          <p:cNvSpPr txBox="1"/>
          <p:nvPr/>
        </p:nvSpPr>
        <p:spPr>
          <a:xfrm>
            <a:off x="7757327" y="2380674"/>
            <a:ext cx="418704" cy="369332"/>
          </a:xfrm>
          <a:prstGeom prst="rect">
            <a:avLst/>
          </a:prstGeom>
          <a:noFill/>
        </p:spPr>
        <p:txBody>
          <a:bodyPr wrap="none" rtlCol="0">
            <a:spAutoFit/>
          </a:bodyPr>
          <a:lstStyle/>
          <a:p>
            <a:r>
              <a:rPr lang="en-US" dirty="0">
                <a:solidFill>
                  <a:srgbClr val="00B050"/>
                </a:solidFill>
              </a:rPr>
              <a:t>16</a:t>
            </a:r>
          </a:p>
        </p:txBody>
      </p:sp>
      <p:sp>
        <p:nvSpPr>
          <p:cNvPr id="18" name="TextBox 17">
            <a:extLst>
              <a:ext uri="{FF2B5EF4-FFF2-40B4-BE49-F238E27FC236}">
                <a16:creationId xmlns:a16="http://schemas.microsoft.com/office/drawing/2014/main" id="{5F2FD34A-228A-466F-B8B9-1B092A0DF959}"/>
              </a:ext>
            </a:extLst>
          </p:cNvPr>
          <p:cNvSpPr txBox="1"/>
          <p:nvPr/>
        </p:nvSpPr>
        <p:spPr>
          <a:xfrm>
            <a:off x="7757327" y="2852429"/>
            <a:ext cx="418704" cy="369332"/>
          </a:xfrm>
          <a:prstGeom prst="rect">
            <a:avLst/>
          </a:prstGeom>
          <a:noFill/>
        </p:spPr>
        <p:txBody>
          <a:bodyPr wrap="none" rtlCol="0">
            <a:spAutoFit/>
          </a:bodyPr>
          <a:lstStyle/>
          <a:p>
            <a:r>
              <a:rPr lang="en-US" dirty="0">
                <a:solidFill>
                  <a:srgbClr val="00B050"/>
                </a:solidFill>
              </a:rPr>
              <a:t>12</a:t>
            </a:r>
          </a:p>
        </p:txBody>
      </p:sp>
      <p:sp>
        <p:nvSpPr>
          <p:cNvPr id="19" name="TextBox 18">
            <a:extLst>
              <a:ext uri="{FF2B5EF4-FFF2-40B4-BE49-F238E27FC236}">
                <a16:creationId xmlns:a16="http://schemas.microsoft.com/office/drawing/2014/main" id="{8E52F9CF-E46A-4019-9562-CFD8D701BADF}"/>
              </a:ext>
            </a:extLst>
          </p:cNvPr>
          <p:cNvSpPr txBox="1"/>
          <p:nvPr/>
        </p:nvSpPr>
        <p:spPr>
          <a:xfrm>
            <a:off x="7774338" y="3280776"/>
            <a:ext cx="418704" cy="369332"/>
          </a:xfrm>
          <a:prstGeom prst="rect">
            <a:avLst/>
          </a:prstGeom>
          <a:noFill/>
        </p:spPr>
        <p:txBody>
          <a:bodyPr wrap="none" rtlCol="0">
            <a:spAutoFit/>
          </a:bodyPr>
          <a:lstStyle/>
          <a:p>
            <a:r>
              <a:rPr lang="en-US" dirty="0">
                <a:solidFill>
                  <a:srgbClr val="00B050"/>
                </a:solidFill>
              </a:rPr>
              <a:t>11</a:t>
            </a:r>
          </a:p>
        </p:txBody>
      </p:sp>
      <p:sp>
        <p:nvSpPr>
          <p:cNvPr id="20" name="TextBox 19">
            <a:extLst>
              <a:ext uri="{FF2B5EF4-FFF2-40B4-BE49-F238E27FC236}">
                <a16:creationId xmlns:a16="http://schemas.microsoft.com/office/drawing/2014/main" id="{992A5F10-E01D-4EEF-B712-42AFD44E1AA0}"/>
              </a:ext>
            </a:extLst>
          </p:cNvPr>
          <p:cNvSpPr txBox="1"/>
          <p:nvPr/>
        </p:nvSpPr>
        <p:spPr>
          <a:xfrm>
            <a:off x="7757327" y="3672506"/>
            <a:ext cx="418704" cy="369332"/>
          </a:xfrm>
          <a:prstGeom prst="rect">
            <a:avLst/>
          </a:prstGeom>
          <a:noFill/>
        </p:spPr>
        <p:txBody>
          <a:bodyPr wrap="none" rtlCol="0">
            <a:spAutoFit/>
          </a:bodyPr>
          <a:lstStyle/>
          <a:p>
            <a:r>
              <a:rPr lang="en-US" dirty="0">
                <a:solidFill>
                  <a:srgbClr val="00B050"/>
                </a:solidFill>
              </a:rPr>
              <a:t>15</a:t>
            </a:r>
          </a:p>
        </p:txBody>
      </p:sp>
    </p:spTree>
    <p:extLst>
      <p:ext uri="{BB962C8B-B14F-4D97-AF65-F5344CB8AC3E}">
        <p14:creationId xmlns:p14="http://schemas.microsoft.com/office/powerpoint/2010/main" val="57810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animBg="1"/>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Leave-One-Out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31</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We then exclude observation 2 use observations 1,3,..,n to fit a model. </a:t>
            </a:r>
          </a:p>
          <a:p>
            <a:pPr>
              <a:lnSpc>
                <a:spcPct val="110000"/>
              </a:lnSpc>
            </a:pPr>
            <a:r>
              <a:rPr lang="en-US" sz="2200" dirty="0"/>
              <a:t>We use the estimates from that model to predict into observation 2</a:t>
            </a:r>
          </a:p>
          <a:p>
            <a:pPr>
              <a:lnSpc>
                <a:spcPct val="110000"/>
              </a:lnSpc>
            </a:pPr>
            <a:r>
              <a:rPr lang="en-US" sz="2200" dirty="0"/>
              <a:t>And we proceed in that manner until we have predictions for every observation</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4083735733"/>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𝑳𝑶𝑶𝑪𝑽</m:t>
                                    </m:r>
                                  </m:sup>
                                </m:sSup>
                              </m:oMath>
                            </m:oMathPara>
                          </a14:m>
                          <a:endParaRPr lang="en-US" sz="2000" dirty="0"/>
                        </a:p>
                      </a:txBody>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4083735733"/>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578" t="-6849" r="-302890" b="-612329"/>
                          </a:stretch>
                        </a:blip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p:sp>
        <p:nvSpPr>
          <p:cNvPr id="8" name="Left Brace 7">
            <a:extLst>
              <a:ext uri="{FF2B5EF4-FFF2-40B4-BE49-F238E27FC236}">
                <a16:creationId xmlns:a16="http://schemas.microsoft.com/office/drawing/2014/main" id="{AAB4EB26-6B27-4093-A7A5-04E5A0CDF8C6}"/>
              </a:ext>
            </a:extLst>
          </p:cNvPr>
          <p:cNvSpPr/>
          <p:nvPr/>
        </p:nvSpPr>
        <p:spPr>
          <a:xfrm>
            <a:off x="7137798" y="1903036"/>
            <a:ext cx="227644" cy="213880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B01AB06-E0A5-48CA-ABF0-1E81666343DD}"/>
                  </a:ext>
                </a:extLst>
              </p:cNvPr>
              <p:cNvSpPr txBox="1"/>
              <p:nvPr/>
            </p:nvSpPr>
            <p:spPr>
              <a:xfrm>
                <a:off x="4480814" y="2275917"/>
                <a:ext cx="1615186" cy="3928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e>
                        <m: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−6</m:t>
                                  </m:r>
                                </m:e>
                              </m:d>
                            </m:sup>
                          </m:sSup>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{−6}</m:t>
                          </m:r>
                        </m:sup>
                      </m:sSup>
                      <m:r>
                        <a:rPr lang="en-US" sz="2200" b="0" i="1" smtClean="0">
                          <a:latin typeface="Cambria Math" panose="02040503050406030204" pitchFamily="18" charset="0"/>
                        </a:rPr>
                        <m:t>)</m:t>
                      </m:r>
                    </m:oMath>
                  </m:oMathPara>
                </a14:m>
                <a:endParaRPr lang="en-US" sz="2200" dirty="0"/>
              </a:p>
            </p:txBody>
          </p:sp>
        </mc:Choice>
        <mc:Fallback>
          <p:sp>
            <p:nvSpPr>
              <p:cNvPr id="10" name="TextBox 9">
                <a:extLst>
                  <a:ext uri="{FF2B5EF4-FFF2-40B4-BE49-F238E27FC236}">
                    <a16:creationId xmlns:a16="http://schemas.microsoft.com/office/drawing/2014/main" id="{AB01AB06-E0A5-48CA-ABF0-1E81666343DD}"/>
                  </a:ext>
                </a:extLst>
              </p:cNvPr>
              <p:cNvSpPr txBox="1">
                <a:spLocks noRot="1" noChangeAspect="1" noMove="1" noResize="1" noEditPoints="1" noAdjustHandles="1" noChangeArrowheads="1" noChangeShapeType="1" noTextEdit="1"/>
              </p:cNvSpPr>
              <p:nvPr/>
            </p:nvSpPr>
            <p:spPr>
              <a:xfrm>
                <a:off x="4480814" y="2275917"/>
                <a:ext cx="1615186" cy="392800"/>
              </a:xfrm>
              <a:prstGeom prst="rect">
                <a:avLst/>
              </a:prstGeom>
              <a:blipFill>
                <a:blip r:embed="rId3"/>
                <a:stretch>
                  <a:fillRect l="-5660" t="-15385" r="-6038" b="-230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627BF36-3BB0-4287-A57B-313655DA58D8}"/>
                  </a:ext>
                </a:extLst>
              </p:cNvPr>
              <p:cNvSpPr/>
              <p:nvPr/>
            </p:nvSpPr>
            <p:spPr>
              <a:xfrm>
                <a:off x="5344856" y="5910907"/>
                <a:ext cx="3871060" cy="445443"/>
              </a:xfrm>
              <a:prstGeom prst="rect">
                <a:avLst/>
              </a:prstGeom>
            </p:spPr>
            <p:txBody>
              <a:bodyPr wrap="none">
                <a:spAutoFit/>
              </a:bodyPr>
              <a:lstStyle/>
              <a:p>
                <a14:m>
                  <m:oMath xmlns:m="http://schemas.openxmlformats.org/officeDocument/2006/math">
                    <m:sSup>
                      <m:sSupPr>
                        <m:ctrlPr>
                          <a:rPr lang="en-US" sz="2200" i="1" smtClean="0">
                            <a:solidFill>
                              <a:schemeClr val="tx1">
                                <a:lumMod val="50000"/>
                                <a:lumOff val="50000"/>
                              </a:schemeClr>
                            </a:solidFill>
                            <a:latin typeface="Cambria Math" panose="02040503050406030204" pitchFamily="18" charset="0"/>
                          </a:rPr>
                        </m:ctrlPr>
                      </m:sSupPr>
                      <m:e>
                        <m:r>
                          <a:rPr lang="en-US" sz="2200" i="1">
                            <a:solidFill>
                              <a:schemeClr val="tx1">
                                <a:lumMod val="50000"/>
                                <a:lumOff val="50000"/>
                              </a:schemeClr>
                            </a:solidFill>
                            <a:latin typeface="Cambria Math" panose="02040503050406030204" pitchFamily="18" charset="0"/>
                          </a:rPr>
                          <m:t>𝑋</m:t>
                        </m:r>
                      </m:e>
                      <m:sup>
                        <m:r>
                          <a:rPr lang="en-US" sz="2200" i="1" smtClean="0">
                            <a:solidFill>
                              <a:schemeClr val="tx1">
                                <a:lumMod val="50000"/>
                                <a:lumOff val="50000"/>
                              </a:schemeClr>
                            </a:solidFill>
                            <a:latin typeface="Cambria Math" panose="02040503050406030204" pitchFamily="18" charset="0"/>
                          </a:rPr>
                          <m:t>{</m:t>
                        </m:r>
                        <m:r>
                          <a:rPr lang="en-US" sz="2200" i="1">
                            <a:solidFill>
                              <a:schemeClr val="tx1">
                                <a:lumMod val="50000"/>
                                <a:lumOff val="50000"/>
                              </a:schemeClr>
                            </a:solidFill>
                            <a:latin typeface="Cambria Math" panose="02040503050406030204" pitchFamily="18" charset="0"/>
                          </a:rPr>
                          <m:t>−</m:t>
                        </m:r>
                        <m:r>
                          <a:rPr lang="en-US" sz="2200" b="0" i="1" smtClean="0">
                            <a:solidFill>
                              <a:schemeClr val="tx1">
                                <a:lumMod val="50000"/>
                                <a:lumOff val="50000"/>
                              </a:schemeClr>
                            </a:solidFill>
                            <a:latin typeface="Cambria Math" panose="02040503050406030204" pitchFamily="18" charset="0"/>
                          </a:rPr>
                          <m:t>6</m:t>
                        </m:r>
                        <m:r>
                          <a:rPr lang="en-US" sz="2200" i="1" smtClean="0">
                            <a:solidFill>
                              <a:schemeClr val="tx1">
                                <a:lumMod val="50000"/>
                                <a:lumOff val="50000"/>
                              </a:schemeClr>
                            </a:solidFill>
                            <a:latin typeface="Cambria Math" panose="02040503050406030204" pitchFamily="18" charset="0"/>
                          </a:rPr>
                          <m:t>}</m:t>
                        </m:r>
                      </m:sup>
                    </m:sSup>
                    <m:r>
                      <a:rPr lang="en-US" sz="2200" b="0" i="1" smtClean="0">
                        <a:solidFill>
                          <a:schemeClr val="tx1">
                            <a:lumMod val="50000"/>
                            <a:lumOff val="50000"/>
                          </a:schemeClr>
                        </a:solidFill>
                        <a:latin typeface="Cambria Math" panose="02040503050406030204" pitchFamily="18" charset="0"/>
                      </a:rPr>
                      <m:t>:</m:t>
                    </m:r>
                  </m:oMath>
                </a14:m>
                <a:r>
                  <a:rPr lang="en-US" sz="2200" dirty="0">
                    <a:solidFill>
                      <a:schemeClr val="tx1">
                        <a:lumMod val="50000"/>
                        <a:lumOff val="50000"/>
                      </a:schemeClr>
                    </a:solidFill>
                  </a:rPr>
                  <a:t> X excluding observation 6</a:t>
                </a:r>
              </a:p>
            </p:txBody>
          </p:sp>
        </mc:Choice>
        <mc:Fallback>
          <p:sp>
            <p:nvSpPr>
              <p:cNvPr id="11" name="Rectangle 10">
                <a:extLst>
                  <a:ext uri="{FF2B5EF4-FFF2-40B4-BE49-F238E27FC236}">
                    <a16:creationId xmlns:a16="http://schemas.microsoft.com/office/drawing/2014/main" id="{F627BF36-3BB0-4287-A57B-313655DA58D8}"/>
                  </a:ext>
                </a:extLst>
              </p:cNvPr>
              <p:cNvSpPr>
                <a:spLocks noRot="1" noChangeAspect="1" noMove="1" noResize="1" noEditPoints="1" noAdjustHandles="1" noChangeArrowheads="1" noChangeShapeType="1" noTextEdit="1"/>
              </p:cNvSpPr>
              <p:nvPr/>
            </p:nvSpPr>
            <p:spPr>
              <a:xfrm>
                <a:off x="5344856" y="5910907"/>
                <a:ext cx="3871060" cy="445443"/>
              </a:xfrm>
              <a:prstGeom prst="rect">
                <a:avLst/>
              </a:prstGeom>
              <a:blipFill>
                <a:blip r:embed="rId4"/>
                <a:stretch>
                  <a:fillRect l="-157" t="-5479" r="-945" b="-27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FE0554E0-D6B8-4F0E-9657-60BF8AF42A9B}"/>
                  </a:ext>
                </a:extLst>
              </p:cNvPr>
              <p:cNvSpPr/>
              <p:nvPr/>
            </p:nvSpPr>
            <p:spPr>
              <a:xfrm>
                <a:off x="4650318" y="4141875"/>
                <a:ext cx="2380845" cy="4134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p>
                              <m:r>
                                <a:rPr lang="en-US" b="0" i="1" smtClean="0">
                                  <a:latin typeface="Cambria Math" panose="02040503050406030204" pitchFamily="18" charset="0"/>
                                </a:rPr>
                                <m:t>𝐿𝑂𝑂𝐶𝑉</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𝑓</m:t>
                              </m:r>
                            </m:e>
                          </m:acc>
                        </m:e>
                        <m:sub>
                          <m:sSup>
                            <m:sSupPr>
                              <m:ctrlPr>
                                <a:rPr lang="en-US" i="1">
                                  <a:latin typeface="Cambria Math" panose="02040503050406030204" pitchFamily="18" charset="0"/>
                                </a:rPr>
                              </m:ctrlPr>
                            </m:sSupPr>
                            <m:e>
                              <m:r>
                                <a:rPr lang="en-US" i="1">
                                  <a:latin typeface="Cambria Math" panose="02040503050406030204" pitchFamily="18" charset="0"/>
                                </a:rPr>
                                <m:t>𝑋</m:t>
                              </m:r>
                            </m:e>
                            <m:sup>
                              <m:d>
                                <m:dPr>
                                  <m:begChr m:val="{"/>
                                  <m:endChr m:val="}"/>
                                  <m:ctrlPr>
                                    <a:rPr lang="en-US" i="1" smtClean="0">
                                      <a:latin typeface="Cambria Math" panose="02040503050406030204" pitchFamily="18" charset="0"/>
                                    </a:rPr>
                                  </m:ctrlPr>
                                </m:dPr>
                                <m:e>
                                  <m:r>
                                    <a:rPr lang="en-US" i="1">
                                      <a:latin typeface="Cambria Math" panose="02040503050406030204" pitchFamily="18" charset="0"/>
                                    </a:rPr>
                                    <m:t>−</m:t>
                                  </m:r>
                                  <m:r>
                                    <a:rPr lang="en-US" b="0" i="1" smtClean="0">
                                      <a:latin typeface="Cambria Math" panose="02040503050406030204" pitchFamily="18" charset="0"/>
                                    </a:rPr>
                                    <m:t>6</m:t>
                                  </m:r>
                                </m:e>
                              </m:d>
                            </m:sup>
                          </m:sSup>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{6}</m:t>
                          </m:r>
                        </m:sup>
                      </m:sSup>
                      <m:r>
                        <a:rPr lang="en-US" i="1">
                          <a:latin typeface="Cambria Math" panose="02040503050406030204" pitchFamily="18" charset="0"/>
                        </a:rPr>
                        <m:t>)</m:t>
                      </m:r>
                    </m:oMath>
                  </m:oMathPara>
                </a14:m>
                <a:endParaRPr lang="en-US" dirty="0"/>
              </a:p>
            </p:txBody>
          </p:sp>
        </mc:Choice>
        <mc:Fallback>
          <p:sp>
            <p:nvSpPr>
              <p:cNvPr id="12" name="Rectangle 11">
                <a:extLst>
                  <a:ext uri="{FF2B5EF4-FFF2-40B4-BE49-F238E27FC236}">
                    <a16:creationId xmlns:a16="http://schemas.microsoft.com/office/drawing/2014/main" id="{FE0554E0-D6B8-4F0E-9657-60BF8AF42A9B}"/>
                  </a:ext>
                </a:extLst>
              </p:cNvPr>
              <p:cNvSpPr>
                <a:spLocks noRot="1" noChangeAspect="1" noMove="1" noResize="1" noEditPoints="1" noAdjustHandles="1" noChangeArrowheads="1" noChangeShapeType="1" noTextEdit="1"/>
              </p:cNvSpPr>
              <p:nvPr/>
            </p:nvSpPr>
            <p:spPr>
              <a:xfrm>
                <a:off x="4650318" y="4141875"/>
                <a:ext cx="2380845" cy="413447"/>
              </a:xfrm>
              <a:prstGeom prst="rect">
                <a:avLst/>
              </a:prstGeom>
              <a:blipFill>
                <a:blip r:embed="rId5"/>
                <a:stretch>
                  <a:fillRect t="-5882" b="-7353"/>
                </a:stretch>
              </a:blipFill>
            </p:spPr>
            <p:txBody>
              <a:bodyPr/>
              <a:lstStyle/>
              <a:p>
                <a:r>
                  <a:rPr lang="en-US">
                    <a:noFill/>
                  </a:rPr>
                  <a:t> </a:t>
                </a:r>
              </a:p>
            </p:txBody>
          </p:sp>
        </mc:Fallback>
      </mc:AlternateContent>
      <p:sp>
        <p:nvSpPr>
          <p:cNvPr id="13" name="Left Brace 12">
            <a:extLst>
              <a:ext uri="{FF2B5EF4-FFF2-40B4-BE49-F238E27FC236}">
                <a16:creationId xmlns:a16="http://schemas.microsoft.com/office/drawing/2014/main" id="{9507AC0A-8B75-4FB7-8B95-B0DA6ADD005E}"/>
              </a:ext>
            </a:extLst>
          </p:cNvPr>
          <p:cNvSpPr/>
          <p:nvPr/>
        </p:nvSpPr>
        <p:spPr>
          <a:xfrm>
            <a:off x="7188733" y="4106744"/>
            <a:ext cx="176709" cy="445444"/>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25BBA9C1-4E44-40C8-942A-80E7F5021140}"/>
              </a:ext>
            </a:extLst>
          </p:cNvPr>
          <p:cNvSpPr txBox="1"/>
          <p:nvPr/>
        </p:nvSpPr>
        <p:spPr>
          <a:xfrm>
            <a:off x="7757327" y="1936480"/>
            <a:ext cx="418704" cy="369332"/>
          </a:xfrm>
          <a:prstGeom prst="rect">
            <a:avLst/>
          </a:prstGeom>
          <a:noFill/>
        </p:spPr>
        <p:txBody>
          <a:bodyPr wrap="none" rtlCol="0">
            <a:spAutoFit/>
          </a:bodyPr>
          <a:lstStyle/>
          <a:p>
            <a:r>
              <a:rPr lang="en-US" dirty="0">
                <a:solidFill>
                  <a:srgbClr val="00B050"/>
                </a:solidFill>
              </a:rPr>
              <a:t>18</a:t>
            </a:r>
          </a:p>
        </p:txBody>
      </p:sp>
      <p:sp>
        <p:nvSpPr>
          <p:cNvPr id="15" name="TextBox 14">
            <a:extLst>
              <a:ext uri="{FF2B5EF4-FFF2-40B4-BE49-F238E27FC236}">
                <a16:creationId xmlns:a16="http://schemas.microsoft.com/office/drawing/2014/main" id="{21CED583-F1E1-46B3-83FB-918BB9A33B2C}"/>
              </a:ext>
            </a:extLst>
          </p:cNvPr>
          <p:cNvSpPr txBox="1"/>
          <p:nvPr/>
        </p:nvSpPr>
        <p:spPr>
          <a:xfrm>
            <a:off x="6061061" y="2303377"/>
            <a:ext cx="906082" cy="369332"/>
          </a:xfrm>
          <a:prstGeom prst="rect">
            <a:avLst/>
          </a:prstGeom>
          <a:noFill/>
        </p:spPr>
        <p:txBody>
          <a:bodyPr wrap="none" rtlCol="0">
            <a:spAutoFit/>
          </a:bodyPr>
          <a:lstStyle/>
          <a:p>
            <a:pPr algn="r"/>
            <a:r>
              <a:rPr lang="en-US" dirty="0"/>
              <a:t>training</a:t>
            </a:r>
          </a:p>
        </p:txBody>
      </p:sp>
      <p:sp>
        <p:nvSpPr>
          <p:cNvPr id="17" name="TextBox 16">
            <a:extLst>
              <a:ext uri="{FF2B5EF4-FFF2-40B4-BE49-F238E27FC236}">
                <a16:creationId xmlns:a16="http://schemas.microsoft.com/office/drawing/2014/main" id="{9448D5DE-450D-4077-8A97-E8CE3D4AF9F0}"/>
              </a:ext>
            </a:extLst>
          </p:cNvPr>
          <p:cNvSpPr txBox="1"/>
          <p:nvPr/>
        </p:nvSpPr>
        <p:spPr>
          <a:xfrm>
            <a:off x="7757327" y="2380674"/>
            <a:ext cx="418704" cy="369332"/>
          </a:xfrm>
          <a:prstGeom prst="rect">
            <a:avLst/>
          </a:prstGeom>
          <a:noFill/>
        </p:spPr>
        <p:txBody>
          <a:bodyPr wrap="none" rtlCol="0">
            <a:spAutoFit/>
          </a:bodyPr>
          <a:lstStyle/>
          <a:p>
            <a:r>
              <a:rPr lang="en-US" dirty="0">
                <a:solidFill>
                  <a:srgbClr val="00B050"/>
                </a:solidFill>
              </a:rPr>
              <a:t>16</a:t>
            </a:r>
          </a:p>
        </p:txBody>
      </p:sp>
      <p:sp>
        <p:nvSpPr>
          <p:cNvPr id="18" name="TextBox 17">
            <a:extLst>
              <a:ext uri="{FF2B5EF4-FFF2-40B4-BE49-F238E27FC236}">
                <a16:creationId xmlns:a16="http://schemas.microsoft.com/office/drawing/2014/main" id="{5F2FD34A-228A-466F-B8B9-1B092A0DF959}"/>
              </a:ext>
            </a:extLst>
          </p:cNvPr>
          <p:cNvSpPr txBox="1"/>
          <p:nvPr/>
        </p:nvSpPr>
        <p:spPr>
          <a:xfrm>
            <a:off x="7757327" y="2852429"/>
            <a:ext cx="418704" cy="369332"/>
          </a:xfrm>
          <a:prstGeom prst="rect">
            <a:avLst/>
          </a:prstGeom>
          <a:noFill/>
        </p:spPr>
        <p:txBody>
          <a:bodyPr wrap="none" rtlCol="0">
            <a:spAutoFit/>
          </a:bodyPr>
          <a:lstStyle/>
          <a:p>
            <a:r>
              <a:rPr lang="en-US" dirty="0">
                <a:solidFill>
                  <a:srgbClr val="00B050"/>
                </a:solidFill>
              </a:rPr>
              <a:t>12</a:t>
            </a:r>
          </a:p>
        </p:txBody>
      </p:sp>
      <p:sp>
        <p:nvSpPr>
          <p:cNvPr id="19" name="TextBox 18">
            <a:extLst>
              <a:ext uri="{FF2B5EF4-FFF2-40B4-BE49-F238E27FC236}">
                <a16:creationId xmlns:a16="http://schemas.microsoft.com/office/drawing/2014/main" id="{8E52F9CF-E46A-4019-9562-CFD8D701BADF}"/>
              </a:ext>
            </a:extLst>
          </p:cNvPr>
          <p:cNvSpPr txBox="1"/>
          <p:nvPr/>
        </p:nvSpPr>
        <p:spPr>
          <a:xfrm>
            <a:off x="7774338" y="3280776"/>
            <a:ext cx="418704" cy="369332"/>
          </a:xfrm>
          <a:prstGeom prst="rect">
            <a:avLst/>
          </a:prstGeom>
          <a:noFill/>
        </p:spPr>
        <p:txBody>
          <a:bodyPr wrap="none" rtlCol="0">
            <a:spAutoFit/>
          </a:bodyPr>
          <a:lstStyle/>
          <a:p>
            <a:r>
              <a:rPr lang="en-US" dirty="0">
                <a:solidFill>
                  <a:srgbClr val="00B050"/>
                </a:solidFill>
              </a:rPr>
              <a:t>11</a:t>
            </a:r>
          </a:p>
        </p:txBody>
      </p:sp>
      <p:sp>
        <p:nvSpPr>
          <p:cNvPr id="20" name="TextBox 19">
            <a:extLst>
              <a:ext uri="{FF2B5EF4-FFF2-40B4-BE49-F238E27FC236}">
                <a16:creationId xmlns:a16="http://schemas.microsoft.com/office/drawing/2014/main" id="{992A5F10-E01D-4EEF-B712-42AFD44E1AA0}"/>
              </a:ext>
            </a:extLst>
          </p:cNvPr>
          <p:cNvSpPr txBox="1"/>
          <p:nvPr/>
        </p:nvSpPr>
        <p:spPr>
          <a:xfrm>
            <a:off x="7757327" y="3672506"/>
            <a:ext cx="418704" cy="369332"/>
          </a:xfrm>
          <a:prstGeom prst="rect">
            <a:avLst/>
          </a:prstGeom>
          <a:noFill/>
        </p:spPr>
        <p:txBody>
          <a:bodyPr wrap="none" rtlCol="0">
            <a:spAutoFit/>
          </a:bodyPr>
          <a:lstStyle/>
          <a:p>
            <a:r>
              <a:rPr lang="en-US" dirty="0">
                <a:solidFill>
                  <a:srgbClr val="00B050"/>
                </a:solidFill>
              </a:rPr>
              <a:t>11</a:t>
            </a:r>
          </a:p>
        </p:txBody>
      </p:sp>
      <p:sp>
        <p:nvSpPr>
          <p:cNvPr id="21" name="TextBox 20">
            <a:extLst>
              <a:ext uri="{FF2B5EF4-FFF2-40B4-BE49-F238E27FC236}">
                <a16:creationId xmlns:a16="http://schemas.microsoft.com/office/drawing/2014/main" id="{1EFCF8CF-B2F2-4303-8565-FCCDAEC0FE16}"/>
              </a:ext>
            </a:extLst>
          </p:cNvPr>
          <p:cNvSpPr txBox="1"/>
          <p:nvPr/>
        </p:nvSpPr>
        <p:spPr>
          <a:xfrm>
            <a:off x="7777295" y="4141875"/>
            <a:ext cx="418704" cy="369332"/>
          </a:xfrm>
          <a:prstGeom prst="rect">
            <a:avLst/>
          </a:prstGeom>
          <a:noFill/>
        </p:spPr>
        <p:txBody>
          <a:bodyPr wrap="none" rtlCol="0">
            <a:spAutoFit/>
          </a:bodyPr>
          <a:lstStyle/>
          <a:p>
            <a:r>
              <a:rPr lang="en-US" dirty="0">
                <a:solidFill>
                  <a:srgbClr val="00B050"/>
                </a:solidFill>
              </a:rPr>
              <a:t>22</a:t>
            </a:r>
          </a:p>
        </p:txBody>
      </p:sp>
    </p:spTree>
    <p:extLst>
      <p:ext uri="{BB962C8B-B14F-4D97-AF65-F5344CB8AC3E}">
        <p14:creationId xmlns:p14="http://schemas.microsoft.com/office/powerpoint/2010/main" val="221336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Leave-One-Out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32</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4619822" cy="4364246"/>
              </a:xfrm>
            </p:spPr>
            <p:txBody>
              <a:bodyPr numCol="1">
                <a:normAutofit/>
              </a:bodyPr>
              <a:lstStyle/>
              <a:p>
                <a:pPr>
                  <a:lnSpc>
                    <a:spcPct val="110000"/>
                  </a:lnSpc>
                </a:pPr>
                <a:r>
                  <a:rPr lang="en-US" sz="2000" dirty="0"/>
                  <a:t>At the end we have a series of  </a:t>
                </a:r>
                <a14:m>
                  <m:oMath xmlns:m="http://schemas.openxmlformats.org/officeDocument/2006/math">
                    <m:sSup>
                      <m:sSupPr>
                        <m:ctrlPr>
                          <a:rPr lang="en-US" sz="2000" b="0" i="1" dirty="0"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p>
                        <m:r>
                          <a:rPr lang="en-US" sz="2000" b="0" i="1" dirty="0" smtClean="0">
                            <a:latin typeface="Cambria Math" panose="02040503050406030204" pitchFamily="18" charset="0"/>
                          </a:rPr>
                          <m:t>𝐿𝑂𝑂𝐶𝑉</m:t>
                        </m:r>
                      </m:sup>
                    </m:sSup>
                  </m:oMath>
                </a14:m>
                <a:r>
                  <a:rPr lang="en-US" sz="2000" dirty="0"/>
                  <a:t>. </a:t>
                </a:r>
              </a:p>
              <a:p>
                <a:pPr>
                  <a:lnSpc>
                    <a:spcPct val="110000"/>
                  </a:lnSpc>
                </a:pPr>
                <a:r>
                  <a:rPr lang="en-US" sz="2000" dirty="0"/>
                  <a:t>These were calculated using models that were trained on data excluding this observation</a:t>
                </a:r>
              </a:p>
              <a:p>
                <a:pPr>
                  <a:lnSpc>
                    <a:spcPct val="110000"/>
                  </a:lnSpc>
                </a:pPr>
                <a:r>
                  <a:rPr lang="en-US" sz="2000" dirty="0"/>
                  <a:t>Kind of like a training set, right? Like N (number of rows of the dataset) training sets. </a:t>
                </a:r>
              </a:p>
              <a:p>
                <a:pPr>
                  <a:lnSpc>
                    <a:spcPct val="110000"/>
                  </a:lnSpc>
                </a:pPr>
                <a:r>
                  <a:rPr lang="en-US" sz="2000" dirty="0"/>
                  <a:t>We can then calculate </a:t>
                </a:r>
                <a14:m>
                  <m:oMath xmlns:m="http://schemas.openxmlformats.org/officeDocument/2006/math">
                    <m:r>
                      <a:rPr lang="en-US" sz="2000" i="1">
                        <a:latin typeface="Cambria Math" panose="02040503050406030204" pitchFamily="18" charset="0"/>
                      </a:rPr>
                      <m:t>𝑀𝑆</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𝐶𝑉</m:t>
                        </m:r>
                      </m:sub>
                    </m:sSub>
                  </m:oMath>
                </a14:m>
                <a:r>
                  <a:rPr lang="en-US" sz="2000" dirty="0"/>
                  <a:t> which is mean-squared-error calculated using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𝑖</m:t>
                            </m:r>
                          </m:sub>
                        </m:sSub>
                      </m:e>
                      <m:sup>
                        <m:r>
                          <a:rPr lang="en-US" sz="2000" b="0" i="1" smtClean="0">
                            <a:latin typeface="Cambria Math" panose="02040503050406030204" pitchFamily="18" charset="0"/>
                          </a:rPr>
                          <m:t>𝐿𝑂𝑂</m:t>
                        </m:r>
                        <m:r>
                          <a:rPr lang="en-US" sz="2000" i="1">
                            <a:latin typeface="Cambria Math" panose="02040503050406030204" pitchFamily="18" charset="0"/>
                          </a:rPr>
                          <m:t>𝐶𝑉</m:t>
                        </m:r>
                      </m:sup>
                    </m:sSup>
                  </m:oMath>
                </a14:m>
                <a:r>
                  <a:rPr lang="en-US" sz="2000" dirty="0"/>
                  <a:t>s. </a:t>
                </a:r>
              </a:p>
            </p:txBody>
          </p:sp>
        </mc:Choice>
        <mc:Fallback>
          <p:sp>
            <p:nvSpPr>
              <p:cNvPr id="6" name="Content Placeholder 5">
                <a:extLst>
                  <a:ext uri="{FF2B5EF4-FFF2-40B4-BE49-F238E27FC236}">
                    <a16:creationId xmlns:a16="http://schemas.microsoft.com/office/drawing/2014/main" id="{106ACB7C-836F-4A73-A76C-1043D33E3AB5}"/>
                  </a:ext>
                </a:extLst>
              </p:cNvPr>
              <p:cNvSpPr>
                <a:spLocks noGrp="1" noRot="1" noChangeAspect="1" noMove="1" noResize="1" noEditPoints="1" noAdjustHandles="1" noChangeArrowheads="1" noChangeShapeType="1" noTextEdit="1"/>
              </p:cNvSpPr>
              <p:nvPr>
                <p:ph idx="1"/>
              </p:nvPr>
            </p:nvSpPr>
            <p:spPr>
              <a:xfrm>
                <a:off x="735949" y="1098653"/>
                <a:ext cx="4619822" cy="4364246"/>
              </a:xfrm>
              <a:blipFill>
                <a:blip r:embed="rId2"/>
                <a:stretch>
                  <a:fillRect l="-1187" t="-419" r="-224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3391527255"/>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𝑳𝑶𝑶𝑪𝑽</m:t>
                                    </m:r>
                                  </m:sup>
                                </m:sSup>
                              </m:oMath>
                            </m:oMathPara>
                          </a14:m>
                          <a:endParaRPr lang="en-US" sz="2000" dirty="0"/>
                        </a:p>
                      </a:txBody>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3391527255"/>
                  </p:ext>
                </p:extLst>
              </p:nvPr>
            </p:nvGraphicFramePr>
            <p:xfrm>
              <a:off x="7462156" y="1453242"/>
              <a:ext cx="4220936" cy="3102428"/>
            </p:xfrm>
            <a:graphic>
              <a:graphicData uri="http://schemas.openxmlformats.org/drawingml/2006/table">
                <a:tbl>
                  <a:tblPr firstRow="1" bandRow="1">
                    <a:tableStyleId>{5C22544A-7EE6-4342-B048-85BDC9FD1C3A}</a:tableStyleId>
                  </a:tblPr>
                  <a:tblGrid>
                    <a:gridCol w="1055234">
                      <a:extLst>
                        <a:ext uri="{9D8B030D-6E8A-4147-A177-3AD203B41FA5}">
                          <a16:colId xmlns:a16="http://schemas.microsoft.com/office/drawing/2014/main" val="60216096"/>
                        </a:ext>
                      </a:extLst>
                    </a:gridCol>
                    <a:gridCol w="1055234">
                      <a:extLst>
                        <a:ext uri="{9D8B030D-6E8A-4147-A177-3AD203B41FA5}">
                          <a16:colId xmlns:a16="http://schemas.microsoft.com/office/drawing/2014/main" val="1902441845"/>
                        </a:ext>
                      </a:extLst>
                    </a:gridCol>
                    <a:gridCol w="1055234">
                      <a:extLst>
                        <a:ext uri="{9D8B030D-6E8A-4147-A177-3AD203B41FA5}">
                          <a16:colId xmlns:a16="http://schemas.microsoft.com/office/drawing/2014/main" val="3913740695"/>
                        </a:ext>
                      </a:extLst>
                    </a:gridCol>
                    <a:gridCol w="1055234">
                      <a:extLst>
                        <a:ext uri="{9D8B030D-6E8A-4147-A177-3AD203B41FA5}">
                          <a16:colId xmlns:a16="http://schemas.microsoft.com/office/drawing/2014/main" val="3825220780"/>
                        </a:ext>
                      </a:extLst>
                    </a:gridCol>
                  </a:tblGrid>
                  <a:tr h="443204">
                    <a:tc>
                      <a:txBody>
                        <a:bodyPr/>
                        <a:lstStyle/>
                        <a:p>
                          <a:endParaRPr lang="en-US"/>
                        </a:p>
                      </a:txBody>
                      <a:tcPr>
                        <a:blipFill>
                          <a:blip r:embed="rId3"/>
                          <a:stretch>
                            <a:fillRect l="-578" t="-6849" r="-302890" b="-612329"/>
                          </a:stretch>
                        </a:blip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p:sp>
        <p:nvSpPr>
          <p:cNvPr id="14" name="TextBox 13">
            <a:extLst>
              <a:ext uri="{FF2B5EF4-FFF2-40B4-BE49-F238E27FC236}">
                <a16:creationId xmlns:a16="http://schemas.microsoft.com/office/drawing/2014/main" id="{25BBA9C1-4E44-40C8-942A-80E7F5021140}"/>
              </a:ext>
            </a:extLst>
          </p:cNvPr>
          <p:cNvSpPr txBox="1"/>
          <p:nvPr/>
        </p:nvSpPr>
        <p:spPr>
          <a:xfrm>
            <a:off x="7757327" y="1936480"/>
            <a:ext cx="418704" cy="369332"/>
          </a:xfrm>
          <a:prstGeom prst="rect">
            <a:avLst/>
          </a:prstGeom>
          <a:noFill/>
        </p:spPr>
        <p:txBody>
          <a:bodyPr wrap="none" rtlCol="0">
            <a:spAutoFit/>
          </a:bodyPr>
          <a:lstStyle/>
          <a:p>
            <a:r>
              <a:rPr lang="en-US" dirty="0">
                <a:solidFill>
                  <a:srgbClr val="00B050"/>
                </a:solidFill>
              </a:rPr>
              <a:t>18</a:t>
            </a:r>
          </a:p>
        </p:txBody>
      </p:sp>
      <p:sp>
        <p:nvSpPr>
          <p:cNvPr id="17" name="TextBox 16">
            <a:extLst>
              <a:ext uri="{FF2B5EF4-FFF2-40B4-BE49-F238E27FC236}">
                <a16:creationId xmlns:a16="http://schemas.microsoft.com/office/drawing/2014/main" id="{9448D5DE-450D-4077-8A97-E8CE3D4AF9F0}"/>
              </a:ext>
            </a:extLst>
          </p:cNvPr>
          <p:cNvSpPr txBox="1"/>
          <p:nvPr/>
        </p:nvSpPr>
        <p:spPr>
          <a:xfrm>
            <a:off x="7757327" y="2380674"/>
            <a:ext cx="418704" cy="369332"/>
          </a:xfrm>
          <a:prstGeom prst="rect">
            <a:avLst/>
          </a:prstGeom>
          <a:noFill/>
        </p:spPr>
        <p:txBody>
          <a:bodyPr wrap="none" rtlCol="0">
            <a:spAutoFit/>
          </a:bodyPr>
          <a:lstStyle/>
          <a:p>
            <a:r>
              <a:rPr lang="en-US" dirty="0">
                <a:solidFill>
                  <a:srgbClr val="00B050"/>
                </a:solidFill>
              </a:rPr>
              <a:t>16</a:t>
            </a:r>
          </a:p>
        </p:txBody>
      </p:sp>
      <p:sp>
        <p:nvSpPr>
          <p:cNvPr id="18" name="TextBox 17">
            <a:extLst>
              <a:ext uri="{FF2B5EF4-FFF2-40B4-BE49-F238E27FC236}">
                <a16:creationId xmlns:a16="http://schemas.microsoft.com/office/drawing/2014/main" id="{5F2FD34A-228A-466F-B8B9-1B092A0DF959}"/>
              </a:ext>
            </a:extLst>
          </p:cNvPr>
          <p:cNvSpPr txBox="1"/>
          <p:nvPr/>
        </p:nvSpPr>
        <p:spPr>
          <a:xfrm>
            <a:off x="7757327" y="2852429"/>
            <a:ext cx="418704" cy="369332"/>
          </a:xfrm>
          <a:prstGeom prst="rect">
            <a:avLst/>
          </a:prstGeom>
          <a:noFill/>
        </p:spPr>
        <p:txBody>
          <a:bodyPr wrap="none" rtlCol="0">
            <a:spAutoFit/>
          </a:bodyPr>
          <a:lstStyle/>
          <a:p>
            <a:r>
              <a:rPr lang="en-US" dirty="0">
                <a:solidFill>
                  <a:srgbClr val="00B050"/>
                </a:solidFill>
              </a:rPr>
              <a:t>12</a:t>
            </a:r>
          </a:p>
        </p:txBody>
      </p:sp>
      <p:sp>
        <p:nvSpPr>
          <p:cNvPr id="19" name="TextBox 18">
            <a:extLst>
              <a:ext uri="{FF2B5EF4-FFF2-40B4-BE49-F238E27FC236}">
                <a16:creationId xmlns:a16="http://schemas.microsoft.com/office/drawing/2014/main" id="{8E52F9CF-E46A-4019-9562-CFD8D701BADF}"/>
              </a:ext>
            </a:extLst>
          </p:cNvPr>
          <p:cNvSpPr txBox="1"/>
          <p:nvPr/>
        </p:nvSpPr>
        <p:spPr>
          <a:xfrm>
            <a:off x="7774338" y="3280776"/>
            <a:ext cx="418704" cy="369332"/>
          </a:xfrm>
          <a:prstGeom prst="rect">
            <a:avLst/>
          </a:prstGeom>
          <a:noFill/>
        </p:spPr>
        <p:txBody>
          <a:bodyPr wrap="none" rtlCol="0">
            <a:spAutoFit/>
          </a:bodyPr>
          <a:lstStyle/>
          <a:p>
            <a:r>
              <a:rPr lang="en-US" dirty="0">
                <a:solidFill>
                  <a:srgbClr val="00B050"/>
                </a:solidFill>
              </a:rPr>
              <a:t>11</a:t>
            </a:r>
          </a:p>
        </p:txBody>
      </p:sp>
      <p:sp>
        <p:nvSpPr>
          <p:cNvPr id="20" name="TextBox 19">
            <a:extLst>
              <a:ext uri="{FF2B5EF4-FFF2-40B4-BE49-F238E27FC236}">
                <a16:creationId xmlns:a16="http://schemas.microsoft.com/office/drawing/2014/main" id="{992A5F10-E01D-4EEF-B712-42AFD44E1AA0}"/>
              </a:ext>
            </a:extLst>
          </p:cNvPr>
          <p:cNvSpPr txBox="1"/>
          <p:nvPr/>
        </p:nvSpPr>
        <p:spPr>
          <a:xfrm>
            <a:off x="7757327" y="3672506"/>
            <a:ext cx="418704" cy="369332"/>
          </a:xfrm>
          <a:prstGeom prst="rect">
            <a:avLst/>
          </a:prstGeom>
          <a:noFill/>
        </p:spPr>
        <p:txBody>
          <a:bodyPr wrap="none" rtlCol="0">
            <a:spAutoFit/>
          </a:bodyPr>
          <a:lstStyle/>
          <a:p>
            <a:r>
              <a:rPr lang="en-US" dirty="0">
                <a:solidFill>
                  <a:srgbClr val="00B050"/>
                </a:solidFill>
              </a:rPr>
              <a:t>11</a:t>
            </a:r>
          </a:p>
        </p:txBody>
      </p:sp>
      <p:sp>
        <p:nvSpPr>
          <p:cNvPr id="21" name="TextBox 20">
            <a:extLst>
              <a:ext uri="{FF2B5EF4-FFF2-40B4-BE49-F238E27FC236}">
                <a16:creationId xmlns:a16="http://schemas.microsoft.com/office/drawing/2014/main" id="{1EFCF8CF-B2F2-4303-8565-FCCDAEC0FE16}"/>
              </a:ext>
            </a:extLst>
          </p:cNvPr>
          <p:cNvSpPr txBox="1"/>
          <p:nvPr/>
        </p:nvSpPr>
        <p:spPr>
          <a:xfrm>
            <a:off x="7777295" y="4141875"/>
            <a:ext cx="418704" cy="369332"/>
          </a:xfrm>
          <a:prstGeom prst="rect">
            <a:avLst/>
          </a:prstGeom>
          <a:noFill/>
        </p:spPr>
        <p:txBody>
          <a:bodyPr wrap="none" rtlCol="0">
            <a:spAutoFit/>
          </a:bodyPr>
          <a:lstStyle/>
          <a:p>
            <a:r>
              <a:rPr lang="en-US" dirty="0">
                <a:solidFill>
                  <a:srgbClr val="00B050"/>
                </a:solidFill>
              </a:rPr>
              <a:t>22</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30BADD0D-DC8D-45E2-ABEF-A5BF52F5EF7C}"/>
                  </a:ext>
                </a:extLst>
              </p:cNvPr>
              <p:cNvSpPr txBox="1"/>
              <p:nvPr/>
            </p:nvSpPr>
            <p:spPr>
              <a:xfrm>
                <a:off x="5772540" y="5121790"/>
                <a:ext cx="4780989" cy="69294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𝑀𝑆</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𝐿𝑂𝑂𝐶𝑉</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𝑁</m:t>
                          </m:r>
                        </m:den>
                      </m:f>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up/>
                                  </m:sSub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𝑦</m:t>
                                              </m:r>
                                            </m:e>
                                          </m:acc>
                                        </m:e>
                                        <m:sub>
                                          <m:r>
                                            <a:rPr lang="en-US" sz="2200" b="0" i="1" smtClean="0">
                                              <a:latin typeface="Cambria Math" panose="02040503050406030204" pitchFamily="18" charset="0"/>
                                            </a:rPr>
                                            <m:t>𝑖</m:t>
                                          </m:r>
                                        </m:sub>
                                      </m:sSub>
                                    </m:e>
                                    <m:sup>
                                      <m:r>
                                        <a:rPr lang="en-US" sz="2200" b="0" i="1" smtClean="0">
                                          <a:latin typeface="Cambria Math" panose="02040503050406030204" pitchFamily="18" charset="0"/>
                                        </a:rPr>
                                        <m:t>𝐿𝑂𝑂𝐶𝑉</m:t>
                                      </m:r>
                                    </m:sup>
                                  </m:sSup>
                                </m:e>
                              </m:d>
                            </m:e>
                            <m:sup>
                              <m:r>
                                <a:rPr lang="en-US" sz="2200" b="0" i="1" smtClean="0">
                                  <a:latin typeface="Cambria Math" panose="02040503050406030204" pitchFamily="18" charset="0"/>
                                </a:rPr>
                                <m:t>2</m:t>
                              </m:r>
                            </m:sup>
                          </m:sSup>
                        </m:e>
                      </m:nary>
                    </m:oMath>
                  </m:oMathPara>
                </a14:m>
                <a:endParaRPr lang="en-US" sz="2200" dirty="0"/>
              </a:p>
            </p:txBody>
          </p:sp>
        </mc:Choice>
        <mc:Fallback>
          <p:sp>
            <p:nvSpPr>
              <p:cNvPr id="22" name="TextBox 21">
                <a:extLst>
                  <a:ext uri="{FF2B5EF4-FFF2-40B4-BE49-F238E27FC236}">
                    <a16:creationId xmlns:a16="http://schemas.microsoft.com/office/drawing/2014/main" id="{30BADD0D-DC8D-45E2-ABEF-A5BF52F5EF7C}"/>
                  </a:ext>
                </a:extLst>
              </p:cNvPr>
              <p:cNvSpPr txBox="1">
                <a:spLocks noRot="1" noChangeAspect="1" noMove="1" noResize="1" noEditPoints="1" noAdjustHandles="1" noChangeArrowheads="1" noChangeShapeType="1" noTextEdit="1"/>
              </p:cNvSpPr>
              <p:nvPr/>
            </p:nvSpPr>
            <p:spPr>
              <a:xfrm>
                <a:off x="5772540" y="5121790"/>
                <a:ext cx="4780989" cy="69294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663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Leave-One-Out Cross-Validation in R</a:t>
            </a:r>
          </a:p>
        </p:txBody>
      </p:sp>
      <p:sp>
        <p:nvSpPr>
          <p:cNvPr id="5" name="Slide Number Placeholder 4"/>
          <p:cNvSpPr>
            <a:spLocks noGrp="1"/>
          </p:cNvSpPr>
          <p:nvPr>
            <p:ph type="sldNum" sz="quarter" idx="12"/>
          </p:nvPr>
        </p:nvSpPr>
        <p:spPr/>
        <p:txBody>
          <a:bodyPr/>
          <a:lstStyle/>
          <a:p>
            <a:fld id="{618BADC6-C7BF-4456-B41A-3524AD1A38AD}" type="slidenum">
              <a:rPr lang="en-US" smtClean="0"/>
              <a:t>33</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4619822" cy="4364246"/>
          </a:xfrm>
        </p:spPr>
        <p:txBody>
          <a:bodyPr numCol="1">
            <a:normAutofit/>
          </a:bodyPr>
          <a:lstStyle/>
          <a:p>
            <a:pPr>
              <a:lnSpc>
                <a:spcPct val="110000"/>
              </a:lnSpc>
            </a:pPr>
            <a:r>
              <a:rPr lang="en-US" sz="2200" dirty="0"/>
              <a:t>Many automatic ways to do it (see boot package) but we will try by hand</a:t>
            </a:r>
          </a:p>
          <a:p>
            <a:pPr>
              <a:lnSpc>
                <a:spcPct val="110000"/>
              </a:lnSpc>
            </a:pPr>
            <a:r>
              <a:rPr lang="en-US" sz="2200" dirty="0"/>
              <a:t>In general performance metrics are lower (better) in-sample versus cross-validated</a:t>
            </a:r>
          </a:p>
        </p:txBody>
      </p:sp>
      <p:pic>
        <p:nvPicPr>
          <p:cNvPr id="3" name="Picture 2">
            <a:extLst>
              <a:ext uri="{FF2B5EF4-FFF2-40B4-BE49-F238E27FC236}">
                <a16:creationId xmlns:a16="http://schemas.microsoft.com/office/drawing/2014/main" id="{8D188880-608B-4D86-9DE7-28DF7E2895B4}"/>
              </a:ext>
            </a:extLst>
          </p:cNvPr>
          <p:cNvPicPr>
            <a:picLocks noChangeAspect="1"/>
          </p:cNvPicPr>
          <p:nvPr/>
        </p:nvPicPr>
        <p:blipFill>
          <a:blip r:embed="rId2"/>
          <a:stretch>
            <a:fillRect/>
          </a:stretch>
        </p:blipFill>
        <p:spPr>
          <a:xfrm>
            <a:off x="5462081" y="1262840"/>
            <a:ext cx="6060532" cy="2452511"/>
          </a:xfrm>
          <a:prstGeom prst="rect">
            <a:avLst/>
          </a:prstGeom>
        </p:spPr>
      </p:pic>
      <p:pic>
        <p:nvPicPr>
          <p:cNvPr id="9" name="Picture 8">
            <a:extLst>
              <a:ext uri="{FF2B5EF4-FFF2-40B4-BE49-F238E27FC236}">
                <a16:creationId xmlns:a16="http://schemas.microsoft.com/office/drawing/2014/main" id="{B238A8D0-466F-4377-8232-164DE141A526}"/>
              </a:ext>
            </a:extLst>
          </p:cNvPr>
          <p:cNvPicPr>
            <a:picLocks noChangeAspect="1"/>
          </p:cNvPicPr>
          <p:nvPr/>
        </p:nvPicPr>
        <p:blipFill>
          <a:blip r:embed="rId3"/>
          <a:stretch>
            <a:fillRect/>
          </a:stretch>
        </p:blipFill>
        <p:spPr>
          <a:xfrm>
            <a:off x="5462081" y="3903840"/>
            <a:ext cx="4400550" cy="2305050"/>
          </a:xfrm>
          <a:prstGeom prst="rect">
            <a:avLst/>
          </a:prstGeom>
        </p:spPr>
      </p:pic>
      <p:graphicFrame>
        <p:nvGraphicFramePr>
          <p:cNvPr id="10" name="Table 9">
            <a:extLst>
              <a:ext uri="{FF2B5EF4-FFF2-40B4-BE49-F238E27FC236}">
                <a16:creationId xmlns:a16="http://schemas.microsoft.com/office/drawing/2014/main" id="{582A32F2-778C-4ED6-9D9A-E19D775FFC17}"/>
              </a:ext>
            </a:extLst>
          </p:cNvPr>
          <p:cNvGraphicFramePr>
            <a:graphicFrameLocks noGrp="1"/>
          </p:cNvGraphicFramePr>
          <p:nvPr>
            <p:extLst>
              <p:ext uri="{D42A27DB-BD31-4B8C-83A1-F6EECF244321}">
                <p14:modId xmlns:p14="http://schemas.microsoft.com/office/powerpoint/2010/main" val="3162967585"/>
              </p:ext>
            </p:extLst>
          </p:nvPr>
        </p:nvGraphicFramePr>
        <p:xfrm>
          <a:off x="559964" y="3903840"/>
          <a:ext cx="4542717" cy="1640100"/>
        </p:xfrm>
        <a:graphic>
          <a:graphicData uri="http://schemas.openxmlformats.org/drawingml/2006/table">
            <a:tbl>
              <a:tblPr firstRow="1" bandRow="1">
                <a:tableStyleId>{5C22544A-7EE6-4342-B048-85BDC9FD1C3A}</a:tableStyleId>
              </a:tblPr>
              <a:tblGrid>
                <a:gridCol w="1514239">
                  <a:extLst>
                    <a:ext uri="{9D8B030D-6E8A-4147-A177-3AD203B41FA5}">
                      <a16:colId xmlns:a16="http://schemas.microsoft.com/office/drawing/2014/main" val="2457695658"/>
                    </a:ext>
                  </a:extLst>
                </a:gridCol>
                <a:gridCol w="1514239">
                  <a:extLst>
                    <a:ext uri="{9D8B030D-6E8A-4147-A177-3AD203B41FA5}">
                      <a16:colId xmlns:a16="http://schemas.microsoft.com/office/drawing/2014/main" val="1712940068"/>
                    </a:ext>
                  </a:extLst>
                </a:gridCol>
                <a:gridCol w="1514239">
                  <a:extLst>
                    <a:ext uri="{9D8B030D-6E8A-4147-A177-3AD203B41FA5}">
                      <a16:colId xmlns:a16="http://schemas.microsoft.com/office/drawing/2014/main" val="2535785127"/>
                    </a:ext>
                  </a:extLst>
                </a:gridCol>
              </a:tblGrid>
              <a:tr h="500010">
                <a:tc>
                  <a:txBody>
                    <a:bodyPr/>
                    <a:lstStyle/>
                    <a:p>
                      <a:endParaRPr lang="en-US" dirty="0"/>
                    </a:p>
                  </a:txBody>
                  <a:tcPr/>
                </a:tc>
                <a:tc>
                  <a:txBody>
                    <a:bodyPr/>
                    <a:lstStyle/>
                    <a:p>
                      <a:pPr algn="ctr"/>
                      <a:r>
                        <a:rPr lang="en-US" dirty="0"/>
                        <a:t>RMSE (</a:t>
                      </a:r>
                      <a:r>
                        <a:rPr lang="en-US" dirty="0" err="1"/>
                        <a:t>pred</a:t>
                      </a:r>
                      <a:r>
                        <a:rPr lang="en-US" dirty="0"/>
                        <a:t> vs true)</a:t>
                      </a:r>
                    </a:p>
                  </a:txBody>
                  <a:tcPr anchor="b"/>
                </a:tc>
                <a:tc>
                  <a:txBody>
                    <a:bodyPr/>
                    <a:lstStyle/>
                    <a:p>
                      <a:pPr algn="ctr"/>
                      <a:r>
                        <a:rPr lang="en-US" dirty="0"/>
                        <a:t>R2 (</a:t>
                      </a:r>
                      <a:r>
                        <a:rPr lang="en-US" dirty="0" err="1"/>
                        <a:t>pred</a:t>
                      </a:r>
                      <a:r>
                        <a:rPr lang="en-US" dirty="0"/>
                        <a:t> vs true)</a:t>
                      </a:r>
                    </a:p>
                  </a:txBody>
                  <a:tcPr anchor="b"/>
                </a:tc>
                <a:extLst>
                  <a:ext uri="{0D108BD9-81ED-4DB2-BD59-A6C34878D82A}">
                    <a16:rowId xmlns:a16="http://schemas.microsoft.com/office/drawing/2014/main" val="1527720381"/>
                  </a:ext>
                </a:extLst>
              </a:tr>
              <a:tr h="500010">
                <a:tc>
                  <a:txBody>
                    <a:bodyPr/>
                    <a:lstStyle/>
                    <a:p>
                      <a:pPr algn="ctr"/>
                      <a:r>
                        <a:rPr lang="en-US" dirty="0"/>
                        <a:t>In-Sample</a:t>
                      </a:r>
                    </a:p>
                  </a:txBody>
                  <a:tcPr anchor="ctr"/>
                </a:tc>
                <a:tc>
                  <a:txBody>
                    <a:bodyPr/>
                    <a:lstStyle/>
                    <a:p>
                      <a:pPr algn="ctr"/>
                      <a:r>
                        <a:rPr lang="en-US" dirty="0">
                          <a:effectLst/>
                        </a:rPr>
                        <a:t>3.29</a:t>
                      </a:r>
                      <a:endParaRPr lang="en-US" dirty="0"/>
                    </a:p>
                  </a:txBody>
                  <a:tcPr anchor="ctr"/>
                </a:tc>
                <a:tc>
                  <a:txBody>
                    <a:bodyPr/>
                    <a:lstStyle/>
                    <a:p>
                      <a:pPr algn="ctr"/>
                      <a:r>
                        <a:rPr lang="en-US" dirty="0">
                          <a:effectLst/>
                        </a:rPr>
                        <a:t>0.82</a:t>
                      </a:r>
                      <a:endParaRPr lang="en-US" dirty="0"/>
                    </a:p>
                  </a:txBody>
                  <a:tcPr anchor="ctr"/>
                </a:tc>
                <a:extLst>
                  <a:ext uri="{0D108BD9-81ED-4DB2-BD59-A6C34878D82A}">
                    <a16:rowId xmlns:a16="http://schemas.microsoft.com/office/drawing/2014/main" val="2967556673"/>
                  </a:ext>
                </a:extLst>
              </a:tr>
              <a:tr h="500010">
                <a:tc>
                  <a:txBody>
                    <a:bodyPr/>
                    <a:lstStyle/>
                    <a:p>
                      <a:pPr algn="ctr"/>
                      <a:r>
                        <a:rPr lang="en-US" dirty="0"/>
                        <a:t>LOOCV</a:t>
                      </a:r>
                    </a:p>
                  </a:txBody>
                  <a:tcPr anchor="ctr"/>
                </a:tc>
                <a:tc>
                  <a:txBody>
                    <a:bodyPr/>
                    <a:lstStyle/>
                    <a:p>
                      <a:pPr algn="ctr"/>
                      <a:r>
                        <a:rPr lang="en-US" dirty="0">
                          <a:effectLst/>
                        </a:rPr>
                        <a:t>3.37</a:t>
                      </a:r>
                      <a:endParaRPr lang="en-US" dirty="0"/>
                    </a:p>
                  </a:txBody>
                  <a:tcPr anchor="ctr"/>
                </a:tc>
                <a:tc>
                  <a:txBody>
                    <a:bodyPr/>
                    <a:lstStyle/>
                    <a:p>
                      <a:pPr algn="ctr"/>
                      <a:r>
                        <a:rPr lang="en-US" dirty="0">
                          <a:effectLst/>
                        </a:rPr>
                        <a:t>0.81</a:t>
                      </a:r>
                      <a:endParaRPr lang="en-US" dirty="0"/>
                    </a:p>
                  </a:txBody>
                  <a:tcPr anchor="ctr"/>
                </a:tc>
                <a:extLst>
                  <a:ext uri="{0D108BD9-81ED-4DB2-BD59-A6C34878D82A}">
                    <a16:rowId xmlns:a16="http://schemas.microsoft.com/office/drawing/2014/main" val="1232751602"/>
                  </a:ext>
                </a:extLst>
              </a:tr>
            </a:tbl>
          </a:graphicData>
        </a:graphic>
      </p:graphicFrame>
    </p:spTree>
    <p:extLst>
      <p:ext uri="{BB962C8B-B14F-4D97-AF65-F5344CB8AC3E}">
        <p14:creationId xmlns:p14="http://schemas.microsoft.com/office/powerpoint/2010/main" val="137278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475" y="287814"/>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BUS 696: Class 6 Outline</a:t>
            </a:r>
          </a:p>
        </p:txBody>
      </p:sp>
      <p:sp>
        <p:nvSpPr>
          <p:cNvPr id="4" name="TextBox 3"/>
          <p:cNvSpPr txBox="1"/>
          <p:nvPr/>
        </p:nvSpPr>
        <p:spPr>
          <a:xfrm>
            <a:off x="621475" y="1414130"/>
            <a:ext cx="9144000" cy="6133859"/>
          </a:xfrm>
          <a:prstGeom prst="rect">
            <a:avLst/>
          </a:prstGeom>
          <a:noFill/>
        </p:spPr>
        <p:txBody>
          <a:bodyPr wrap="square" rtlCol="0">
            <a:spAutoFit/>
          </a:bodyPr>
          <a:lstStyle/>
          <a:p>
            <a:pPr marL="514350" indent="-514350">
              <a:lnSpc>
                <a:spcPct val="150000"/>
              </a:lnSpc>
              <a:buFont typeface="+mj-lt"/>
              <a:buAutoNum type="arabicPeriod"/>
            </a:pPr>
            <a:r>
              <a:rPr lang="en-US" sz="2200" dirty="0">
                <a:latin typeface="Calibri" charset="0"/>
                <a:ea typeface="Calibri" charset="0"/>
                <a:cs typeface="Calibri" charset="0"/>
              </a:rPr>
              <a:t>AI in the News</a:t>
            </a:r>
          </a:p>
          <a:p>
            <a:pPr marL="514350" indent="-514350">
              <a:lnSpc>
                <a:spcPct val="150000"/>
              </a:lnSpc>
              <a:buFont typeface="+mj-lt"/>
              <a:buAutoNum type="arabicPeriod"/>
            </a:pPr>
            <a:r>
              <a:rPr lang="en-US" sz="2200" dirty="0">
                <a:latin typeface="Calibri" charset="0"/>
                <a:ea typeface="Calibri" charset="0"/>
                <a:cs typeface="Calibri" charset="0"/>
              </a:rPr>
              <a:t>Review</a:t>
            </a:r>
          </a:p>
          <a:p>
            <a:pPr marL="514350" indent="-514350">
              <a:lnSpc>
                <a:spcPct val="150000"/>
              </a:lnSpc>
              <a:buFont typeface="+mj-lt"/>
              <a:buAutoNum type="arabicPeriod"/>
            </a:pPr>
            <a:r>
              <a:rPr lang="en-US" sz="2200" dirty="0">
                <a:latin typeface="Calibri" charset="0"/>
                <a:ea typeface="Calibri" charset="0"/>
                <a:cs typeface="Calibri" charset="0"/>
              </a:rPr>
              <a:t>Lift Charts</a:t>
            </a:r>
          </a:p>
          <a:p>
            <a:pPr marL="514350" indent="-514350">
              <a:lnSpc>
                <a:spcPct val="150000"/>
              </a:lnSpc>
              <a:buFont typeface="+mj-lt"/>
              <a:buAutoNum type="arabicPeriod"/>
            </a:pPr>
            <a:r>
              <a:rPr lang="en-US" sz="2200" dirty="0">
                <a:latin typeface="Calibri" charset="0"/>
                <a:ea typeface="Calibri" charset="0"/>
                <a:cs typeface="Calibri" charset="0"/>
              </a:rPr>
              <a:t>Calibration Plots</a:t>
            </a:r>
          </a:p>
          <a:p>
            <a:pPr marL="514350" indent="-514350">
              <a:lnSpc>
                <a:spcPct val="150000"/>
              </a:lnSpc>
              <a:buFont typeface="+mj-lt"/>
              <a:buAutoNum type="arabicPeriod"/>
            </a:pPr>
            <a:r>
              <a:rPr lang="en-US" sz="2200" dirty="0">
                <a:latin typeface="Calibri" charset="0"/>
                <a:ea typeface="Calibri" charset="0"/>
                <a:cs typeface="Calibri" charset="0"/>
              </a:rPr>
              <a:t>Severe Class Imbalance Issues</a:t>
            </a:r>
          </a:p>
          <a:p>
            <a:pPr marL="514350" indent="-514350">
              <a:lnSpc>
                <a:spcPct val="150000"/>
              </a:lnSpc>
              <a:buFont typeface="+mj-lt"/>
              <a:buAutoNum type="arabicPeriod"/>
            </a:pPr>
            <a:r>
              <a:rPr lang="en-US" sz="2200" dirty="0">
                <a:latin typeface="Calibri" charset="0"/>
                <a:ea typeface="Calibri" charset="0"/>
                <a:cs typeface="Calibri" charset="0"/>
              </a:rPr>
              <a:t>Leave-One-Out Cross-Validation</a:t>
            </a:r>
          </a:p>
          <a:p>
            <a:pPr marL="514350" indent="-514350">
              <a:lnSpc>
                <a:spcPct val="150000"/>
              </a:lnSpc>
              <a:buFont typeface="+mj-lt"/>
              <a:buAutoNum type="arabicPeriod"/>
            </a:pPr>
            <a:r>
              <a:rPr lang="en-US" sz="2200" b="1" dirty="0">
                <a:latin typeface="Calibri" charset="0"/>
                <a:ea typeface="Calibri" charset="0"/>
                <a:cs typeface="Calibri" charset="0"/>
              </a:rPr>
              <a:t>K-Fold Cross-Validation</a:t>
            </a:r>
          </a:p>
          <a:p>
            <a:pPr marL="514350" indent="-514350">
              <a:lnSpc>
                <a:spcPct val="150000"/>
              </a:lnSpc>
              <a:buFont typeface="+mj-lt"/>
              <a:buAutoNum type="arabicPeriod"/>
            </a:pPr>
            <a:r>
              <a:rPr lang="en-US" sz="2200" dirty="0">
                <a:latin typeface="Calibri" charset="0"/>
                <a:ea typeface="Calibri" charset="0"/>
                <a:cs typeface="Calibri" charset="0"/>
              </a:rPr>
              <a:t>Bootstrapping</a:t>
            </a: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618BADC6-C7BF-4456-B41A-3524AD1A38AD}" type="slidenum">
              <a:rPr lang="en-US" smtClean="0"/>
              <a:t>34</a:t>
            </a:fld>
            <a:endParaRPr lang="en-US"/>
          </a:p>
        </p:txBody>
      </p:sp>
    </p:spTree>
    <p:extLst>
      <p:ext uri="{BB962C8B-B14F-4D97-AF65-F5344CB8AC3E}">
        <p14:creationId xmlns:p14="http://schemas.microsoft.com/office/powerpoint/2010/main" val="882264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K-Fold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35</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K-Fold Cross-Validation in contrast randomly partitions the data into k folds.</a:t>
            </a:r>
          </a:p>
          <a:p>
            <a:pPr>
              <a:lnSpc>
                <a:spcPct val="110000"/>
              </a:lnSpc>
            </a:pPr>
            <a:r>
              <a:rPr lang="en-US" sz="2200" dirty="0"/>
              <a:t>We start by estimating a model in folds 2,…,k, and using that predicted model to predict into fold 1. </a:t>
            </a:r>
          </a:p>
          <a:p>
            <a:pPr>
              <a:lnSpc>
                <a:spcPct val="110000"/>
              </a:lnSpc>
            </a:pPr>
            <a:r>
              <a:rPr lang="en-US" sz="2200" dirty="0"/>
              <a:t>This process is repeated until all folds have predictions</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2125558020"/>
                  </p:ext>
                </p:extLst>
              </p:nvPr>
            </p:nvGraphicFramePr>
            <p:xfrm>
              <a:off x="7462156" y="1453242"/>
              <a:ext cx="3376748"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𝑪𝑽</m:t>
                                    </m:r>
                                  </m:sup>
                                </m:sSup>
                              </m:oMath>
                            </m:oMathPara>
                          </a14:m>
                          <a:endParaRPr lang="en-US" sz="2000" dirty="0"/>
                        </a:p>
                      </a:txBody>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2125558020"/>
                  </p:ext>
                </p:extLst>
              </p:nvPr>
            </p:nvGraphicFramePr>
            <p:xfrm>
              <a:off x="7462156" y="1453242"/>
              <a:ext cx="3376748"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719" t="-6849" r="-302158" b="-612329"/>
                          </a:stretch>
                        </a:blip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p:spTree>
    <p:extLst>
      <p:ext uri="{BB962C8B-B14F-4D97-AF65-F5344CB8AC3E}">
        <p14:creationId xmlns:p14="http://schemas.microsoft.com/office/powerpoint/2010/main" val="2614782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K-Fold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36</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E.g. we set k = 3 and do 3-Fold Cross-Validation</a:t>
            </a:r>
          </a:p>
          <a:p>
            <a:pPr>
              <a:lnSpc>
                <a:spcPct val="110000"/>
              </a:lnSpc>
            </a:pPr>
            <a:endParaRPr lang="en-US" sz="2200" dirty="0"/>
          </a:p>
          <a:p>
            <a:pPr>
              <a:lnSpc>
                <a:spcPct val="110000"/>
              </a:lnSpc>
            </a:pPr>
            <a:r>
              <a:rPr lang="en-US" sz="2200" dirty="0"/>
              <a:t>Fit a model using observations 1-3 and 5 (folds 2-3) </a:t>
            </a:r>
          </a:p>
          <a:p>
            <a:pPr>
              <a:lnSpc>
                <a:spcPct val="110000"/>
              </a:lnSpc>
            </a:pPr>
            <a:r>
              <a:rPr lang="en-US" sz="2200" dirty="0"/>
              <a:t>Then use this model to predict into fold 1.</a:t>
            </a:r>
          </a:p>
          <a:p>
            <a:pPr>
              <a:lnSpc>
                <a:spcPct val="110000"/>
              </a:lnSpc>
            </a:pPr>
            <a:endParaRPr lang="en-US" sz="2200" dirty="0"/>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45251414"/>
                  </p:ext>
                </p:extLst>
              </p:nvPr>
            </p:nvGraphicFramePr>
            <p:xfrm>
              <a:off x="7462156" y="1453242"/>
              <a:ext cx="4220935"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3220890073"/>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𝑪𝑽</m:t>
                                    </m:r>
                                  </m:sup>
                                </m:sSup>
                              </m:oMath>
                            </m:oMathPara>
                          </a14:m>
                          <a:endParaRPr lang="en-US" sz="2000" dirty="0"/>
                        </a:p>
                      </a:txBody>
                      <a:tcPr/>
                    </a:tc>
                    <a:tc>
                      <a:txBody>
                        <a:bodyPr/>
                        <a:lstStyle/>
                        <a:p>
                          <a:pPr algn="ctr"/>
                          <a:r>
                            <a:rPr lang="en-US" sz="2000" dirty="0"/>
                            <a:t>Fold</a:t>
                          </a:r>
                        </a:p>
                      </a:txBody>
                      <a:tcPr>
                        <a:solidFill>
                          <a:schemeClr val="accent4">
                            <a:lumMod val="40000"/>
                            <a:lumOff val="60000"/>
                          </a:schemeClr>
                        </a:solid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45251414"/>
                  </p:ext>
                </p:extLst>
              </p:nvPr>
            </p:nvGraphicFramePr>
            <p:xfrm>
              <a:off x="7462156" y="1453242"/>
              <a:ext cx="4220935"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3220890073"/>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719" t="-6849" r="-401439" b="-612329"/>
                          </a:stretch>
                        </a:blipFill>
                      </a:tcPr>
                    </a:tc>
                    <a:tc>
                      <a:txBody>
                        <a:bodyPr/>
                        <a:lstStyle/>
                        <a:p>
                          <a:pPr algn="ctr"/>
                          <a:r>
                            <a:rPr lang="en-US" sz="2000" dirty="0"/>
                            <a:t>Fold</a:t>
                          </a:r>
                        </a:p>
                      </a:txBody>
                      <a:tcPr>
                        <a:solidFill>
                          <a:schemeClr val="accent4">
                            <a:lumMod val="40000"/>
                            <a:lumOff val="60000"/>
                          </a:schemeClr>
                        </a:solid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627BF36-3BB0-4287-A57B-313655DA58D8}"/>
                  </a:ext>
                </a:extLst>
              </p:cNvPr>
              <p:cNvSpPr/>
              <p:nvPr/>
            </p:nvSpPr>
            <p:spPr>
              <a:xfrm>
                <a:off x="5344856" y="5910907"/>
                <a:ext cx="2955296" cy="445443"/>
              </a:xfrm>
              <a:prstGeom prst="rect">
                <a:avLst/>
              </a:prstGeom>
            </p:spPr>
            <p:txBody>
              <a:bodyPr wrap="none">
                <a:spAutoFit/>
              </a:bodyPr>
              <a:lstStyle/>
              <a:p>
                <a14:m>
                  <m:oMath xmlns:m="http://schemas.openxmlformats.org/officeDocument/2006/math">
                    <m:sSup>
                      <m:sSupPr>
                        <m:ctrlPr>
                          <a:rPr lang="en-US" sz="2200" i="1" smtClean="0">
                            <a:solidFill>
                              <a:schemeClr val="tx1">
                                <a:lumMod val="50000"/>
                                <a:lumOff val="50000"/>
                              </a:schemeClr>
                            </a:solidFill>
                            <a:latin typeface="Cambria Math" panose="02040503050406030204" pitchFamily="18" charset="0"/>
                          </a:rPr>
                        </m:ctrlPr>
                      </m:sSupPr>
                      <m:e>
                        <m:r>
                          <a:rPr lang="en-US" sz="2200" i="1">
                            <a:solidFill>
                              <a:schemeClr val="tx1">
                                <a:lumMod val="50000"/>
                                <a:lumOff val="50000"/>
                              </a:schemeClr>
                            </a:solidFill>
                            <a:latin typeface="Cambria Math" panose="02040503050406030204" pitchFamily="18" charset="0"/>
                          </a:rPr>
                          <m:t>𝑋</m:t>
                        </m:r>
                      </m:e>
                      <m:sup>
                        <m:r>
                          <a:rPr lang="en-US" sz="2200" i="1">
                            <a:solidFill>
                              <a:schemeClr val="tx1">
                                <a:lumMod val="50000"/>
                                <a:lumOff val="50000"/>
                              </a:schemeClr>
                            </a:solidFill>
                            <a:latin typeface="Cambria Math" panose="02040503050406030204" pitchFamily="18" charset="0"/>
                          </a:rPr>
                          <m:t>{−</m:t>
                        </m:r>
                        <m:r>
                          <a:rPr lang="en-US" sz="2200" b="0" i="1" smtClean="0">
                            <a:solidFill>
                              <a:schemeClr val="tx1">
                                <a:lumMod val="50000"/>
                                <a:lumOff val="50000"/>
                              </a:schemeClr>
                            </a:solidFill>
                            <a:latin typeface="Cambria Math" panose="02040503050406030204" pitchFamily="18" charset="0"/>
                          </a:rPr>
                          <m:t>1</m:t>
                        </m:r>
                        <m:r>
                          <a:rPr lang="en-US" sz="2200" i="1">
                            <a:solidFill>
                              <a:schemeClr val="tx1">
                                <a:lumMod val="50000"/>
                                <a:lumOff val="50000"/>
                              </a:schemeClr>
                            </a:solidFill>
                            <a:latin typeface="Cambria Math" panose="02040503050406030204" pitchFamily="18" charset="0"/>
                          </a:rPr>
                          <m:t>}</m:t>
                        </m:r>
                      </m:sup>
                    </m:sSup>
                    <m:r>
                      <a:rPr lang="en-US" sz="2200" b="0" i="1" smtClean="0">
                        <a:solidFill>
                          <a:schemeClr val="tx1">
                            <a:lumMod val="50000"/>
                            <a:lumOff val="50000"/>
                          </a:schemeClr>
                        </a:solidFill>
                        <a:latin typeface="Cambria Math" panose="02040503050406030204" pitchFamily="18" charset="0"/>
                      </a:rPr>
                      <m:t>:</m:t>
                    </m:r>
                  </m:oMath>
                </a14:m>
                <a:r>
                  <a:rPr lang="en-US" sz="2200" dirty="0">
                    <a:solidFill>
                      <a:schemeClr val="tx1">
                        <a:lumMod val="50000"/>
                        <a:lumOff val="50000"/>
                      </a:schemeClr>
                    </a:solidFill>
                  </a:rPr>
                  <a:t> X excluding fold 1</a:t>
                </a:r>
              </a:p>
            </p:txBody>
          </p:sp>
        </mc:Choice>
        <mc:Fallback>
          <p:sp>
            <p:nvSpPr>
              <p:cNvPr id="11" name="Rectangle 10">
                <a:extLst>
                  <a:ext uri="{FF2B5EF4-FFF2-40B4-BE49-F238E27FC236}">
                    <a16:creationId xmlns:a16="http://schemas.microsoft.com/office/drawing/2014/main" id="{F627BF36-3BB0-4287-A57B-313655DA58D8}"/>
                  </a:ext>
                </a:extLst>
              </p:cNvPr>
              <p:cNvSpPr>
                <a:spLocks noRot="1" noChangeAspect="1" noMove="1" noResize="1" noEditPoints="1" noAdjustHandles="1" noChangeArrowheads="1" noChangeShapeType="1" noTextEdit="1"/>
              </p:cNvSpPr>
              <p:nvPr/>
            </p:nvSpPr>
            <p:spPr>
              <a:xfrm>
                <a:off x="5344856" y="5910907"/>
                <a:ext cx="2955296" cy="445443"/>
              </a:xfrm>
              <a:prstGeom prst="rect">
                <a:avLst/>
              </a:prstGeom>
              <a:blipFill>
                <a:blip r:embed="rId3"/>
                <a:stretch>
                  <a:fillRect l="-206" t="-5479" r="-1649" b="-27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A7B2508-AAD0-4380-A744-3B1096E01974}"/>
                  </a:ext>
                </a:extLst>
              </p:cNvPr>
              <p:cNvSpPr txBox="1"/>
              <p:nvPr/>
            </p:nvSpPr>
            <p:spPr>
              <a:xfrm>
                <a:off x="4909470" y="2371282"/>
                <a:ext cx="1615186" cy="3928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e>
                        <m: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e>
                              </m:d>
                            </m:sup>
                          </m:sSup>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oMath>
                  </m:oMathPara>
                </a14:m>
                <a:endParaRPr lang="en-US" sz="2200" dirty="0"/>
              </a:p>
            </p:txBody>
          </p:sp>
        </mc:Choice>
        <mc:Fallback>
          <p:sp>
            <p:nvSpPr>
              <p:cNvPr id="20" name="TextBox 19">
                <a:extLst>
                  <a:ext uri="{FF2B5EF4-FFF2-40B4-BE49-F238E27FC236}">
                    <a16:creationId xmlns:a16="http://schemas.microsoft.com/office/drawing/2014/main" id="{5A7B2508-AAD0-4380-A744-3B1096E01974}"/>
                  </a:ext>
                </a:extLst>
              </p:cNvPr>
              <p:cNvSpPr txBox="1">
                <a:spLocks noRot="1" noChangeAspect="1" noMove="1" noResize="1" noEditPoints="1" noAdjustHandles="1" noChangeArrowheads="1" noChangeShapeType="1" noTextEdit="1"/>
              </p:cNvSpPr>
              <p:nvPr/>
            </p:nvSpPr>
            <p:spPr>
              <a:xfrm>
                <a:off x="4909470" y="2371282"/>
                <a:ext cx="1615186" cy="392800"/>
              </a:xfrm>
              <a:prstGeom prst="rect">
                <a:avLst/>
              </a:prstGeom>
              <a:blipFill>
                <a:blip r:embed="rId4"/>
                <a:stretch>
                  <a:fillRect l="-5660" t="-17188" r="-6038" b="-23438"/>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B83B392D-E85C-44DC-B10C-E2EDA9C600F8}"/>
              </a:ext>
            </a:extLst>
          </p:cNvPr>
          <p:cNvCxnSpPr>
            <a:cxnSpLocks/>
          </p:cNvCxnSpPr>
          <p:nvPr/>
        </p:nvCxnSpPr>
        <p:spPr>
          <a:xfrm>
            <a:off x="6602931" y="2610161"/>
            <a:ext cx="1241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1A10B89-6F4B-41EC-87F7-E7F58CF871CA}"/>
              </a:ext>
            </a:extLst>
          </p:cNvPr>
          <p:cNvCxnSpPr>
            <a:cxnSpLocks/>
          </p:cNvCxnSpPr>
          <p:nvPr/>
        </p:nvCxnSpPr>
        <p:spPr>
          <a:xfrm>
            <a:off x="6409416" y="2899281"/>
            <a:ext cx="1800933" cy="1040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Left Brace 27">
            <a:extLst>
              <a:ext uri="{FF2B5EF4-FFF2-40B4-BE49-F238E27FC236}">
                <a16:creationId xmlns:a16="http://schemas.microsoft.com/office/drawing/2014/main" id="{C94E1F1C-1E0C-497D-A4AF-59AF749B24BE}"/>
              </a:ext>
            </a:extLst>
          </p:cNvPr>
          <p:cNvSpPr/>
          <p:nvPr/>
        </p:nvSpPr>
        <p:spPr>
          <a:xfrm>
            <a:off x="7975794" y="2018802"/>
            <a:ext cx="324358" cy="118271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456B6E93-5435-4F83-B062-23595C6E1334}"/>
              </a:ext>
            </a:extLst>
          </p:cNvPr>
          <p:cNvSpPr txBox="1"/>
          <p:nvPr/>
        </p:nvSpPr>
        <p:spPr>
          <a:xfrm>
            <a:off x="7774338" y="3280776"/>
            <a:ext cx="418704" cy="369332"/>
          </a:xfrm>
          <a:prstGeom prst="rect">
            <a:avLst/>
          </a:prstGeom>
          <a:noFill/>
        </p:spPr>
        <p:txBody>
          <a:bodyPr wrap="none" rtlCol="0">
            <a:spAutoFit/>
          </a:bodyPr>
          <a:lstStyle/>
          <a:p>
            <a:r>
              <a:rPr lang="en-US" dirty="0">
                <a:solidFill>
                  <a:srgbClr val="00B050"/>
                </a:solidFill>
              </a:rPr>
              <a:t>11</a:t>
            </a:r>
          </a:p>
        </p:txBody>
      </p:sp>
      <p:sp>
        <p:nvSpPr>
          <p:cNvPr id="31" name="TextBox 30">
            <a:extLst>
              <a:ext uri="{FF2B5EF4-FFF2-40B4-BE49-F238E27FC236}">
                <a16:creationId xmlns:a16="http://schemas.microsoft.com/office/drawing/2014/main" id="{8767FF07-E4E6-4559-B00D-26B213B79162}"/>
              </a:ext>
            </a:extLst>
          </p:cNvPr>
          <p:cNvSpPr txBox="1"/>
          <p:nvPr/>
        </p:nvSpPr>
        <p:spPr>
          <a:xfrm>
            <a:off x="7762769" y="4146662"/>
            <a:ext cx="418704" cy="369332"/>
          </a:xfrm>
          <a:prstGeom prst="rect">
            <a:avLst/>
          </a:prstGeom>
          <a:noFill/>
        </p:spPr>
        <p:txBody>
          <a:bodyPr wrap="none" rtlCol="0">
            <a:spAutoFit/>
          </a:bodyPr>
          <a:lstStyle/>
          <a:p>
            <a:r>
              <a:rPr lang="en-US" dirty="0">
                <a:solidFill>
                  <a:srgbClr val="00B050"/>
                </a:solidFill>
              </a:rPr>
              <a:t>23</a:t>
            </a:r>
          </a:p>
        </p:txBody>
      </p:sp>
    </p:spTree>
    <p:extLst>
      <p:ext uri="{BB962C8B-B14F-4D97-AF65-F5344CB8AC3E}">
        <p14:creationId xmlns:p14="http://schemas.microsoft.com/office/powerpoint/2010/main" val="1668258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0" grpId="0"/>
      <p:bldP spid="28" grpId="0" animBg="1"/>
      <p:bldP spid="30" grpId="0"/>
      <p:bldP spid="3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K-Fold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37</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E.g. we set k = 3 and do 3-Fold Cross-Validation</a:t>
            </a:r>
          </a:p>
          <a:p>
            <a:pPr>
              <a:lnSpc>
                <a:spcPct val="110000"/>
              </a:lnSpc>
            </a:pPr>
            <a:endParaRPr lang="en-US" sz="2200" dirty="0"/>
          </a:p>
          <a:p>
            <a:pPr>
              <a:lnSpc>
                <a:spcPct val="110000"/>
              </a:lnSpc>
            </a:pPr>
            <a:r>
              <a:rPr lang="en-US" sz="2200" dirty="0"/>
              <a:t>Next we fit a </a:t>
            </a:r>
            <a:r>
              <a:rPr lang="en-US" sz="2200" dirty="0" err="1"/>
              <a:t>a</a:t>
            </a:r>
            <a:r>
              <a:rPr lang="en-US" sz="2200" dirty="0"/>
              <a:t> model using folds 1 &amp; 3 </a:t>
            </a:r>
          </a:p>
          <a:p>
            <a:pPr>
              <a:lnSpc>
                <a:spcPct val="110000"/>
              </a:lnSpc>
            </a:pPr>
            <a:r>
              <a:rPr lang="en-US" sz="2200" dirty="0"/>
              <a:t>Then use this model to predict into fold 2.</a:t>
            </a:r>
          </a:p>
          <a:p>
            <a:pPr>
              <a:lnSpc>
                <a:spcPct val="110000"/>
              </a:lnSpc>
            </a:pPr>
            <a:endParaRPr lang="en-US" sz="2200" dirty="0"/>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2779010259"/>
                  </p:ext>
                </p:extLst>
              </p:nvPr>
            </p:nvGraphicFramePr>
            <p:xfrm>
              <a:off x="7462156" y="1453242"/>
              <a:ext cx="4220935"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3220890073"/>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𝑪𝑽</m:t>
                                    </m:r>
                                  </m:sup>
                                </m:sSup>
                              </m:oMath>
                            </m:oMathPara>
                          </a14:m>
                          <a:endParaRPr lang="en-US" sz="2000" dirty="0"/>
                        </a:p>
                      </a:txBody>
                      <a:tcPr/>
                    </a:tc>
                    <a:tc>
                      <a:txBody>
                        <a:bodyPr/>
                        <a:lstStyle/>
                        <a:p>
                          <a:pPr algn="ctr"/>
                          <a:r>
                            <a:rPr lang="en-US" sz="2000" dirty="0"/>
                            <a:t>Fold</a:t>
                          </a:r>
                        </a:p>
                      </a:txBody>
                      <a:tcPr>
                        <a:solidFill>
                          <a:schemeClr val="accent4">
                            <a:lumMod val="40000"/>
                            <a:lumOff val="60000"/>
                          </a:schemeClr>
                        </a:solid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extLst>
                  <p:ext uri="{D42A27DB-BD31-4B8C-83A1-F6EECF244321}">
                    <p14:modId xmlns:p14="http://schemas.microsoft.com/office/powerpoint/2010/main" val="2779010259"/>
                  </p:ext>
                </p:extLst>
              </p:nvPr>
            </p:nvGraphicFramePr>
            <p:xfrm>
              <a:off x="7462156" y="1453242"/>
              <a:ext cx="4220935"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3220890073"/>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719" t="-6849" r="-401439" b="-612329"/>
                          </a:stretch>
                        </a:blipFill>
                      </a:tcPr>
                    </a:tc>
                    <a:tc>
                      <a:txBody>
                        <a:bodyPr/>
                        <a:lstStyle/>
                        <a:p>
                          <a:pPr algn="ctr"/>
                          <a:r>
                            <a:rPr lang="en-US" sz="2000" dirty="0"/>
                            <a:t>Fold</a:t>
                          </a:r>
                        </a:p>
                      </a:txBody>
                      <a:tcPr>
                        <a:solidFill>
                          <a:schemeClr val="accent4">
                            <a:lumMod val="40000"/>
                            <a:lumOff val="60000"/>
                          </a:schemeClr>
                        </a:solid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627BF36-3BB0-4287-A57B-313655DA58D8}"/>
                  </a:ext>
                </a:extLst>
              </p:cNvPr>
              <p:cNvSpPr/>
              <p:nvPr/>
            </p:nvSpPr>
            <p:spPr>
              <a:xfrm>
                <a:off x="5344856" y="5910907"/>
                <a:ext cx="2955296" cy="445443"/>
              </a:xfrm>
              <a:prstGeom prst="rect">
                <a:avLst/>
              </a:prstGeom>
            </p:spPr>
            <p:txBody>
              <a:bodyPr wrap="none">
                <a:spAutoFit/>
              </a:bodyPr>
              <a:lstStyle/>
              <a:p>
                <a14:m>
                  <m:oMath xmlns:m="http://schemas.openxmlformats.org/officeDocument/2006/math">
                    <m:sSup>
                      <m:sSupPr>
                        <m:ctrlPr>
                          <a:rPr lang="en-US" sz="2200" i="1" smtClean="0">
                            <a:solidFill>
                              <a:schemeClr val="tx1">
                                <a:lumMod val="50000"/>
                                <a:lumOff val="50000"/>
                              </a:schemeClr>
                            </a:solidFill>
                            <a:latin typeface="Cambria Math" panose="02040503050406030204" pitchFamily="18" charset="0"/>
                          </a:rPr>
                        </m:ctrlPr>
                      </m:sSupPr>
                      <m:e>
                        <m:r>
                          <a:rPr lang="en-US" sz="2200" i="1">
                            <a:solidFill>
                              <a:schemeClr val="tx1">
                                <a:lumMod val="50000"/>
                                <a:lumOff val="50000"/>
                              </a:schemeClr>
                            </a:solidFill>
                            <a:latin typeface="Cambria Math" panose="02040503050406030204" pitchFamily="18" charset="0"/>
                          </a:rPr>
                          <m:t>𝑋</m:t>
                        </m:r>
                      </m:e>
                      <m:sup>
                        <m:r>
                          <a:rPr lang="en-US" sz="2200" i="1">
                            <a:solidFill>
                              <a:schemeClr val="tx1">
                                <a:lumMod val="50000"/>
                                <a:lumOff val="50000"/>
                              </a:schemeClr>
                            </a:solidFill>
                            <a:latin typeface="Cambria Math" panose="02040503050406030204" pitchFamily="18" charset="0"/>
                          </a:rPr>
                          <m:t>{−</m:t>
                        </m:r>
                        <m:r>
                          <a:rPr lang="en-US" sz="2200" b="0" i="1" smtClean="0">
                            <a:solidFill>
                              <a:schemeClr val="tx1">
                                <a:lumMod val="50000"/>
                                <a:lumOff val="50000"/>
                              </a:schemeClr>
                            </a:solidFill>
                            <a:latin typeface="Cambria Math" panose="02040503050406030204" pitchFamily="18" charset="0"/>
                          </a:rPr>
                          <m:t>3</m:t>
                        </m:r>
                        <m:r>
                          <a:rPr lang="en-US" sz="2200" i="1">
                            <a:solidFill>
                              <a:schemeClr val="tx1">
                                <a:lumMod val="50000"/>
                                <a:lumOff val="50000"/>
                              </a:schemeClr>
                            </a:solidFill>
                            <a:latin typeface="Cambria Math" panose="02040503050406030204" pitchFamily="18" charset="0"/>
                          </a:rPr>
                          <m:t>}</m:t>
                        </m:r>
                      </m:sup>
                    </m:sSup>
                    <m:r>
                      <a:rPr lang="en-US" sz="2200" b="0" i="1" smtClean="0">
                        <a:solidFill>
                          <a:schemeClr val="tx1">
                            <a:lumMod val="50000"/>
                            <a:lumOff val="50000"/>
                          </a:schemeClr>
                        </a:solidFill>
                        <a:latin typeface="Cambria Math" panose="02040503050406030204" pitchFamily="18" charset="0"/>
                      </a:rPr>
                      <m:t>:</m:t>
                    </m:r>
                  </m:oMath>
                </a14:m>
                <a:r>
                  <a:rPr lang="en-US" sz="2200" dirty="0">
                    <a:solidFill>
                      <a:schemeClr val="tx1">
                        <a:lumMod val="50000"/>
                        <a:lumOff val="50000"/>
                      </a:schemeClr>
                    </a:solidFill>
                  </a:rPr>
                  <a:t> X excluding fold 1</a:t>
                </a:r>
              </a:p>
            </p:txBody>
          </p:sp>
        </mc:Choice>
        <mc:Fallback>
          <p:sp>
            <p:nvSpPr>
              <p:cNvPr id="11" name="Rectangle 10">
                <a:extLst>
                  <a:ext uri="{FF2B5EF4-FFF2-40B4-BE49-F238E27FC236}">
                    <a16:creationId xmlns:a16="http://schemas.microsoft.com/office/drawing/2014/main" id="{F627BF36-3BB0-4287-A57B-313655DA58D8}"/>
                  </a:ext>
                </a:extLst>
              </p:cNvPr>
              <p:cNvSpPr>
                <a:spLocks noRot="1" noChangeAspect="1" noMove="1" noResize="1" noEditPoints="1" noAdjustHandles="1" noChangeArrowheads="1" noChangeShapeType="1" noTextEdit="1"/>
              </p:cNvSpPr>
              <p:nvPr/>
            </p:nvSpPr>
            <p:spPr>
              <a:xfrm>
                <a:off x="5344856" y="5910907"/>
                <a:ext cx="2955296" cy="445443"/>
              </a:xfrm>
              <a:prstGeom prst="rect">
                <a:avLst/>
              </a:prstGeom>
              <a:blipFill>
                <a:blip r:embed="rId3"/>
                <a:stretch>
                  <a:fillRect l="-206" t="-5479" r="-1649" b="-27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A7B2508-AAD0-4380-A744-3B1096E01974}"/>
                  </a:ext>
                </a:extLst>
              </p:cNvPr>
              <p:cNvSpPr txBox="1"/>
              <p:nvPr/>
            </p:nvSpPr>
            <p:spPr>
              <a:xfrm>
                <a:off x="4909470" y="2371282"/>
                <a:ext cx="1615186" cy="3928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e>
                        <m: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−2</m:t>
                                  </m:r>
                                </m:e>
                              </m:d>
                            </m:sup>
                          </m:sSup>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oMath>
                  </m:oMathPara>
                </a14:m>
                <a:endParaRPr lang="en-US" sz="2200" dirty="0"/>
              </a:p>
            </p:txBody>
          </p:sp>
        </mc:Choice>
        <mc:Fallback>
          <p:sp>
            <p:nvSpPr>
              <p:cNvPr id="20" name="TextBox 19">
                <a:extLst>
                  <a:ext uri="{FF2B5EF4-FFF2-40B4-BE49-F238E27FC236}">
                    <a16:creationId xmlns:a16="http://schemas.microsoft.com/office/drawing/2014/main" id="{5A7B2508-AAD0-4380-A744-3B1096E01974}"/>
                  </a:ext>
                </a:extLst>
              </p:cNvPr>
              <p:cNvSpPr txBox="1">
                <a:spLocks noRot="1" noChangeAspect="1" noMove="1" noResize="1" noEditPoints="1" noAdjustHandles="1" noChangeArrowheads="1" noChangeShapeType="1" noTextEdit="1"/>
              </p:cNvSpPr>
              <p:nvPr/>
            </p:nvSpPr>
            <p:spPr>
              <a:xfrm>
                <a:off x="4909470" y="2371282"/>
                <a:ext cx="1615186" cy="392800"/>
              </a:xfrm>
              <a:prstGeom prst="rect">
                <a:avLst/>
              </a:prstGeom>
              <a:blipFill>
                <a:blip r:embed="rId4"/>
                <a:stretch>
                  <a:fillRect l="-5660" t="-17188" r="-6038" b="-23438"/>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B83B392D-E85C-44DC-B10C-E2EDA9C600F8}"/>
              </a:ext>
            </a:extLst>
          </p:cNvPr>
          <p:cNvCxnSpPr>
            <a:cxnSpLocks/>
          </p:cNvCxnSpPr>
          <p:nvPr/>
        </p:nvCxnSpPr>
        <p:spPr>
          <a:xfrm>
            <a:off x="6602931" y="2610161"/>
            <a:ext cx="1241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1A10B89-6F4B-41EC-87F7-E7F58CF871CA}"/>
              </a:ext>
            </a:extLst>
          </p:cNvPr>
          <p:cNvCxnSpPr>
            <a:cxnSpLocks/>
          </p:cNvCxnSpPr>
          <p:nvPr/>
        </p:nvCxnSpPr>
        <p:spPr>
          <a:xfrm>
            <a:off x="6409416" y="2899281"/>
            <a:ext cx="1800933" cy="529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Left Brace 27">
            <a:extLst>
              <a:ext uri="{FF2B5EF4-FFF2-40B4-BE49-F238E27FC236}">
                <a16:creationId xmlns:a16="http://schemas.microsoft.com/office/drawing/2014/main" id="{C94E1F1C-1E0C-497D-A4AF-59AF749B24BE}"/>
              </a:ext>
            </a:extLst>
          </p:cNvPr>
          <p:cNvSpPr/>
          <p:nvPr/>
        </p:nvSpPr>
        <p:spPr>
          <a:xfrm>
            <a:off x="7975794" y="2371282"/>
            <a:ext cx="312830" cy="83023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456B6E93-5435-4F83-B062-23595C6E1334}"/>
              </a:ext>
            </a:extLst>
          </p:cNvPr>
          <p:cNvSpPr txBox="1"/>
          <p:nvPr/>
        </p:nvSpPr>
        <p:spPr>
          <a:xfrm>
            <a:off x="7774338" y="3280776"/>
            <a:ext cx="418704" cy="369332"/>
          </a:xfrm>
          <a:prstGeom prst="rect">
            <a:avLst/>
          </a:prstGeom>
          <a:noFill/>
        </p:spPr>
        <p:txBody>
          <a:bodyPr wrap="none" rtlCol="0">
            <a:spAutoFit/>
          </a:bodyPr>
          <a:lstStyle/>
          <a:p>
            <a:r>
              <a:rPr lang="en-US" dirty="0">
                <a:solidFill>
                  <a:srgbClr val="00B050"/>
                </a:solidFill>
              </a:rPr>
              <a:t>11</a:t>
            </a:r>
          </a:p>
        </p:txBody>
      </p:sp>
      <p:sp>
        <p:nvSpPr>
          <p:cNvPr id="31" name="TextBox 30">
            <a:extLst>
              <a:ext uri="{FF2B5EF4-FFF2-40B4-BE49-F238E27FC236}">
                <a16:creationId xmlns:a16="http://schemas.microsoft.com/office/drawing/2014/main" id="{8767FF07-E4E6-4559-B00D-26B213B79162}"/>
              </a:ext>
            </a:extLst>
          </p:cNvPr>
          <p:cNvSpPr txBox="1"/>
          <p:nvPr/>
        </p:nvSpPr>
        <p:spPr>
          <a:xfrm>
            <a:off x="7762769" y="4146662"/>
            <a:ext cx="418704" cy="369332"/>
          </a:xfrm>
          <a:prstGeom prst="rect">
            <a:avLst/>
          </a:prstGeom>
          <a:noFill/>
        </p:spPr>
        <p:txBody>
          <a:bodyPr wrap="none" rtlCol="0">
            <a:spAutoFit/>
          </a:bodyPr>
          <a:lstStyle/>
          <a:p>
            <a:r>
              <a:rPr lang="en-US" dirty="0">
                <a:solidFill>
                  <a:srgbClr val="00B050"/>
                </a:solidFill>
              </a:rPr>
              <a:t>23</a:t>
            </a:r>
          </a:p>
        </p:txBody>
      </p:sp>
      <p:cxnSp>
        <p:nvCxnSpPr>
          <p:cNvPr id="13" name="Straight Arrow Connector 12">
            <a:extLst>
              <a:ext uri="{FF2B5EF4-FFF2-40B4-BE49-F238E27FC236}">
                <a16:creationId xmlns:a16="http://schemas.microsoft.com/office/drawing/2014/main" id="{EA99EECF-DB2A-4771-802D-26A2FD9F2936}"/>
              </a:ext>
            </a:extLst>
          </p:cNvPr>
          <p:cNvCxnSpPr>
            <a:cxnSpLocks/>
          </p:cNvCxnSpPr>
          <p:nvPr/>
        </p:nvCxnSpPr>
        <p:spPr>
          <a:xfrm>
            <a:off x="6331141" y="3138161"/>
            <a:ext cx="1879208" cy="1108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04D1113-1FB9-4995-AB94-5DBC98AD8D23}"/>
              </a:ext>
            </a:extLst>
          </p:cNvPr>
          <p:cNvSpPr txBox="1"/>
          <p:nvPr/>
        </p:nvSpPr>
        <p:spPr>
          <a:xfrm>
            <a:off x="7750607" y="1931761"/>
            <a:ext cx="418704" cy="369332"/>
          </a:xfrm>
          <a:prstGeom prst="rect">
            <a:avLst/>
          </a:prstGeom>
          <a:noFill/>
        </p:spPr>
        <p:txBody>
          <a:bodyPr wrap="none" rtlCol="0">
            <a:spAutoFit/>
          </a:bodyPr>
          <a:lstStyle/>
          <a:p>
            <a:r>
              <a:rPr lang="en-US" dirty="0">
                <a:solidFill>
                  <a:srgbClr val="00B050"/>
                </a:solidFill>
              </a:rPr>
              <a:t>22</a:t>
            </a:r>
          </a:p>
        </p:txBody>
      </p:sp>
      <p:sp>
        <p:nvSpPr>
          <p:cNvPr id="18" name="TextBox 17">
            <a:extLst>
              <a:ext uri="{FF2B5EF4-FFF2-40B4-BE49-F238E27FC236}">
                <a16:creationId xmlns:a16="http://schemas.microsoft.com/office/drawing/2014/main" id="{74404BDC-AB9D-4CE4-B1D5-486E582FCF8A}"/>
              </a:ext>
            </a:extLst>
          </p:cNvPr>
          <p:cNvSpPr txBox="1"/>
          <p:nvPr/>
        </p:nvSpPr>
        <p:spPr>
          <a:xfrm>
            <a:off x="7750607" y="3713719"/>
            <a:ext cx="418704" cy="369332"/>
          </a:xfrm>
          <a:prstGeom prst="rect">
            <a:avLst/>
          </a:prstGeom>
          <a:noFill/>
        </p:spPr>
        <p:txBody>
          <a:bodyPr wrap="none" rtlCol="0">
            <a:spAutoFit/>
          </a:bodyPr>
          <a:lstStyle/>
          <a:p>
            <a:r>
              <a:rPr lang="en-US" dirty="0">
                <a:solidFill>
                  <a:srgbClr val="00B050"/>
                </a:solidFill>
              </a:rPr>
              <a:t>14</a:t>
            </a:r>
          </a:p>
        </p:txBody>
      </p:sp>
    </p:spTree>
    <p:extLst>
      <p:ext uri="{BB962C8B-B14F-4D97-AF65-F5344CB8AC3E}">
        <p14:creationId xmlns:p14="http://schemas.microsoft.com/office/powerpoint/2010/main" val="2588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0" grpId="0"/>
      <p:bldP spid="28" grpId="0" animBg="1"/>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Resampling: K-Fold Cross-Validation</a:t>
            </a:r>
          </a:p>
        </p:txBody>
      </p:sp>
      <p:sp>
        <p:nvSpPr>
          <p:cNvPr id="5" name="Slide Number Placeholder 4"/>
          <p:cNvSpPr>
            <a:spLocks noGrp="1"/>
          </p:cNvSpPr>
          <p:nvPr>
            <p:ph type="sldNum" sz="quarter" idx="12"/>
          </p:nvPr>
        </p:nvSpPr>
        <p:spPr/>
        <p:txBody>
          <a:bodyPr/>
          <a:lstStyle/>
          <a:p>
            <a:fld id="{618BADC6-C7BF-4456-B41A-3524AD1A38AD}" type="slidenum">
              <a:rPr lang="en-US" smtClean="0"/>
              <a:t>38</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3993896" cy="4364246"/>
          </a:xfrm>
        </p:spPr>
        <p:txBody>
          <a:bodyPr numCol="1">
            <a:normAutofit/>
          </a:bodyPr>
          <a:lstStyle/>
          <a:p>
            <a:pPr>
              <a:lnSpc>
                <a:spcPct val="110000"/>
              </a:lnSpc>
            </a:pPr>
            <a:r>
              <a:rPr lang="en-US" sz="2200" dirty="0"/>
              <a:t>E.g. we set k = 3 and do 3-Fold Cross-Validation</a:t>
            </a:r>
          </a:p>
          <a:p>
            <a:pPr>
              <a:lnSpc>
                <a:spcPct val="110000"/>
              </a:lnSpc>
            </a:pPr>
            <a:endParaRPr lang="en-US" sz="2200" dirty="0"/>
          </a:p>
          <a:p>
            <a:pPr>
              <a:lnSpc>
                <a:spcPct val="110000"/>
              </a:lnSpc>
            </a:pPr>
            <a:r>
              <a:rPr lang="en-US" sz="2200" dirty="0"/>
              <a:t>Finally we predict using data in folds 1-2 </a:t>
            </a:r>
          </a:p>
          <a:p>
            <a:pPr>
              <a:lnSpc>
                <a:spcPct val="110000"/>
              </a:lnSpc>
            </a:pPr>
            <a:r>
              <a:rPr lang="en-US" sz="2200" dirty="0"/>
              <a:t>Then use this model to predict into fold 3.</a:t>
            </a:r>
          </a:p>
          <a:p>
            <a:pPr>
              <a:lnSpc>
                <a:spcPct val="110000"/>
              </a:lnSpc>
            </a:pPr>
            <a:endParaRPr lang="en-US" sz="2200" dirty="0"/>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nvGraphicFramePr>
            <p:xfrm>
              <a:off x="7462156" y="1453242"/>
              <a:ext cx="4220935"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3220890073"/>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𝑪𝑽</m:t>
                                    </m:r>
                                  </m:sup>
                                </m:sSup>
                              </m:oMath>
                            </m:oMathPara>
                          </a14:m>
                          <a:endParaRPr lang="en-US" sz="2000" dirty="0"/>
                        </a:p>
                      </a:txBody>
                      <a:tcPr/>
                    </a:tc>
                    <a:tc>
                      <a:txBody>
                        <a:bodyPr/>
                        <a:lstStyle/>
                        <a:p>
                          <a:pPr algn="ctr"/>
                          <a:r>
                            <a:rPr lang="en-US" sz="2000" dirty="0"/>
                            <a:t>Fold</a:t>
                          </a:r>
                        </a:p>
                      </a:txBody>
                      <a:tcPr>
                        <a:solidFill>
                          <a:schemeClr val="accent4">
                            <a:lumMod val="40000"/>
                            <a:lumOff val="60000"/>
                          </a:schemeClr>
                        </a:solid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7" name="Table 6">
                <a:extLst>
                  <a:ext uri="{FF2B5EF4-FFF2-40B4-BE49-F238E27FC236}">
                    <a16:creationId xmlns:a16="http://schemas.microsoft.com/office/drawing/2014/main" id="{46419529-1259-497C-AEEC-3C098D3D795D}"/>
                  </a:ext>
                </a:extLst>
              </p:cNvPr>
              <p:cNvGraphicFramePr>
                <a:graphicFrameLocks noGrp="1"/>
              </p:cNvGraphicFramePr>
              <p:nvPr/>
            </p:nvGraphicFramePr>
            <p:xfrm>
              <a:off x="7462156" y="1453242"/>
              <a:ext cx="4220935"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3220890073"/>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719" t="-6849" r="-401439" b="-612329"/>
                          </a:stretch>
                        </a:blipFill>
                      </a:tcPr>
                    </a:tc>
                    <a:tc>
                      <a:txBody>
                        <a:bodyPr/>
                        <a:lstStyle/>
                        <a:p>
                          <a:pPr algn="ctr"/>
                          <a:r>
                            <a:rPr lang="en-US" sz="2000" dirty="0"/>
                            <a:t>Fold</a:t>
                          </a:r>
                        </a:p>
                      </a:txBody>
                      <a:tcPr>
                        <a:solidFill>
                          <a:schemeClr val="accent4">
                            <a:lumMod val="40000"/>
                            <a:lumOff val="60000"/>
                          </a:schemeClr>
                        </a:solid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3</a:t>
                          </a:r>
                        </a:p>
                      </a:txBody>
                      <a:tcPr>
                        <a:solidFill>
                          <a:schemeClr val="accent4">
                            <a:lumMod val="40000"/>
                            <a:lumOff val="60000"/>
                          </a:schemeClr>
                        </a:solidFill>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2</a:t>
                          </a:r>
                        </a:p>
                      </a:txBody>
                      <a:tcPr>
                        <a:solidFill>
                          <a:schemeClr val="accent4">
                            <a:lumMod val="40000"/>
                            <a:lumOff val="60000"/>
                          </a:schemeClr>
                        </a:solidFill>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1</a:t>
                          </a:r>
                        </a:p>
                      </a:txBody>
                      <a:tcPr>
                        <a:solidFill>
                          <a:schemeClr val="accent4">
                            <a:lumMod val="40000"/>
                            <a:lumOff val="60000"/>
                          </a:schemeClr>
                        </a:solidFill>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F627BF36-3BB0-4287-A57B-313655DA58D8}"/>
                  </a:ext>
                </a:extLst>
              </p:cNvPr>
              <p:cNvSpPr/>
              <p:nvPr/>
            </p:nvSpPr>
            <p:spPr>
              <a:xfrm>
                <a:off x="5344856" y="5910907"/>
                <a:ext cx="2955296" cy="445443"/>
              </a:xfrm>
              <a:prstGeom prst="rect">
                <a:avLst/>
              </a:prstGeom>
            </p:spPr>
            <p:txBody>
              <a:bodyPr wrap="none">
                <a:spAutoFit/>
              </a:bodyPr>
              <a:lstStyle/>
              <a:p>
                <a14:m>
                  <m:oMath xmlns:m="http://schemas.openxmlformats.org/officeDocument/2006/math">
                    <m:sSup>
                      <m:sSupPr>
                        <m:ctrlPr>
                          <a:rPr lang="en-US" sz="2200" i="1" smtClean="0">
                            <a:solidFill>
                              <a:schemeClr val="tx1">
                                <a:lumMod val="50000"/>
                                <a:lumOff val="50000"/>
                              </a:schemeClr>
                            </a:solidFill>
                            <a:latin typeface="Cambria Math" panose="02040503050406030204" pitchFamily="18" charset="0"/>
                          </a:rPr>
                        </m:ctrlPr>
                      </m:sSupPr>
                      <m:e>
                        <m:r>
                          <a:rPr lang="en-US" sz="2200" i="1">
                            <a:solidFill>
                              <a:schemeClr val="tx1">
                                <a:lumMod val="50000"/>
                                <a:lumOff val="50000"/>
                              </a:schemeClr>
                            </a:solidFill>
                            <a:latin typeface="Cambria Math" panose="02040503050406030204" pitchFamily="18" charset="0"/>
                          </a:rPr>
                          <m:t>𝑋</m:t>
                        </m:r>
                      </m:e>
                      <m:sup>
                        <m:r>
                          <a:rPr lang="en-US" sz="2200" i="1">
                            <a:solidFill>
                              <a:schemeClr val="tx1">
                                <a:lumMod val="50000"/>
                                <a:lumOff val="50000"/>
                              </a:schemeClr>
                            </a:solidFill>
                            <a:latin typeface="Cambria Math" panose="02040503050406030204" pitchFamily="18" charset="0"/>
                          </a:rPr>
                          <m:t>{−</m:t>
                        </m:r>
                        <m:r>
                          <a:rPr lang="en-US" sz="2200" b="0" i="1" smtClean="0">
                            <a:solidFill>
                              <a:schemeClr val="tx1">
                                <a:lumMod val="50000"/>
                                <a:lumOff val="50000"/>
                              </a:schemeClr>
                            </a:solidFill>
                            <a:latin typeface="Cambria Math" panose="02040503050406030204" pitchFamily="18" charset="0"/>
                          </a:rPr>
                          <m:t>3</m:t>
                        </m:r>
                        <m:r>
                          <a:rPr lang="en-US" sz="2200" i="1">
                            <a:solidFill>
                              <a:schemeClr val="tx1">
                                <a:lumMod val="50000"/>
                                <a:lumOff val="50000"/>
                              </a:schemeClr>
                            </a:solidFill>
                            <a:latin typeface="Cambria Math" panose="02040503050406030204" pitchFamily="18" charset="0"/>
                          </a:rPr>
                          <m:t>}</m:t>
                        </m:r>
                      </m:sup>
                    </m:sSup>
                    <m:r>
                      <a:rPr lang="en-US" sz="2200" b="0" i="1" smtClean="0">
                        <a:solidFill>
                          <a:schemeClr val="tx1">
                            <a:lumMod val="50000"/>
                            <a:lumOff val="50000"/>
                          </a:schemeClr>
                        </a:solidFill>
                        <a:latin typeface="Cambria Math" panose="02040503050406030204" pitchFamily="18" charset="0"/>
                      </a:rPr>
                      <m:t>:</m:t>
                    </m:r>
                  </m:oMath>
                </a14:m>
                <a:r>
                  <a:rPr lang="en-US" sz="2200" dirty="0">
                    <a:solidFill>
                      <a:schemeClr val="tx1">
                        <a:lumMod val="50000"/>
                        <a:lumOff val="50000"/>
                      </a:schemeClr>
                    </a:solidFill>
                  </a:rPr>
                  <a:t> X excluding fold 1</a:t>
                </a:r>
              </a:p>
            </p:txBody>
          </p:sp>
        </mc:Choice>
        <mc:Fallback>
          <p:sp>
            <p:nvSpPr>
              <p:cNvPr id="11" name="Rectangle 10">
                <a:extLst>
                  <a:ext uri="{FF2B5EF4-FFF2-40B4-BE49-F238E27FC236}">
                    <a16:creationId xmlns:a16="http://schemas.microsoft.com/office/drawing/2014/main" id="{F627BF36-3BB0-4287-A57B-313655DA58D8}"/>
                  </a:ext>
                </a:extLst>
              </p:cNvPr>
              <p:cNvSpPr>
                <a:spLocks noRot="1" noChangeAspect="1" noMove="1" noResize="1" noEditPoints="1" noAdjustHandles="1" noChangeArrowheads="1" noChangeShapeType="1" noTextEdit="1"/>
              </p:cNvSpPr>
              <p:nvPr/>
            </p:nvSpPr>
            <p:spPr>
              <a:xfrm>
                <a:off x="5344856" y="5910907"/>
                <a:ext cx="2955296" cy="445443"/>
              </a:xfrm>
              <a:prstGeom prst="rect">
                <a:avLst/>
              </a:prstGeom>
              <a:blipFill>
                <a:blip r:embed="rId3"/>
                <a:stretch>
                  <a:fillRect l="-206" t="-5479" r="-1649" b="-273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A7B2508-AAD0-4380-A744-3B1096E01974}"/>
                  </a:ext>
                </a:extLst>
              </p:cNvPr>
              <p:cNvSpPr txBox="1"/>
              <p:nvPr/>
            </p:nvSpPr>
            <p:spPr>
              <a:xfrm>
                <a:off x="4909470" y="2371282"/>
                <a:ext cx="1615186" cy="3928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𝑓</m:t>
                              </m:r>
                            </m:e>
                          </m:acc>
                        </m:e>
                        <m:sub>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−3</m:t>
                                  </m:r>
                                </m:e>
                              </m:d>
                            </m:sup>
                          </m:sSup>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𝑋</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m:t>
                      </m:r>
                    </m:oMath>
                  </m:oMathPara>
                </a14:m>
                <a:endParaRPr lang="en-US" sz="2200" dirty="0"/>
              </a:p>
            </p:txBody>
          </p:sp>
        </mc:Choice>
        <mc:Fallback>
          <p:sp>
            <p:nvSpPr>
              <p:cNvPr id="20" name="TextBox 19">
                <a:extLst>
                  <a:ext uri="{FF2B5EF4-FFF2-40B4-BE49-F238E27FC236}">
                    <a16:creationId xmlns:a16="http://schemas.microsoft.com/office/drawing/2014/main" id="{5A7B2508-AAD0-4380-A744-3B1096E01974}"/>
                  </a:ext>
                </a:extLst>
              </p:cNvPr>
              <p:cNvSpPr txBox="1">
                <a:spLocks noRot="1" noChangeAspect="1" noMove="1" noResize="1" noEditPoints="1" noAdjustHandles="1" noChangeArrowheads="1" noChangeShapeType="1" noTextEdit="1"/>
              </p:cNvSpPr>
              <p:nvPr/>
            </p:nvSpPr>
            <p:spPr>
              <a:xfrm>
                <a:off x="4909470" y="2371282"/>
                <a:ext cx="1615186" cy="392800"/>
              </a:xfrm>
              <a:prstGeom prst="rect">
                <a:avLst/>
              </a:prstGeom>
              <a:blipFill>
                <a:blip r:embed="rId4"/>
                <a:stretch>
                  <a:fillRect l="-5660" t="-17188" r="-6038" b="-23438"/>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B83B392D-E85C-44DC-B10C-E2EDA9C600F8}"/>
              </a:ext>
            </a:extLst>
          </p:cNvPr>
          <p:cNvCxnSpPr>
            <a:cxnSpLocks/>
          </p:cNvCxnSpPr>
          <p:nvPr/>
        </p:nvCxnSpPr>
        <p:spPr>
          <a:xfrm flipV="1">
            <a:off x="6602931" y="2116427"/>
            <a:ext cx="1697221" cy="493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Left Brace 27">
            <a:extLst>
              <a:ext uri="{FF2B5EF4-FFF2-40B4-BE49-F238E27FC236}">
                <a16:creationId xmlns:a16="http://schemas.microsoft.com/office/drawing/2014/main" id="{C94E1F1C-1E0C-497D-A4AF-59AF749B24BE}"/>
              </a:ext>
            </a:extLst>
          </p:cNvPr>
          <p:cNvSpPr/>
          <p:nvPr/>
        </p:nvSpPr>
        <p:spPr>
          <a:xfrm>
            <a:off x="8087240" y="3373175"/>
            <a:ext cx="246218" cy="115036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456B6E93-5435-4F83-B062-23595C6E1334}"/>
              </a:ext>
            </a:extLst>
          </p:cNvPr>
          <p:cNvSpPr txBox="1"/>
          <p:nvPr/>
        </p:nvSpPr>
        <p:spPr>
          <a:xfrm>
            <a:off x="7774338" y="3280776"/>
            <a:ext cx="418704" cy="369332"/>
          </a:xfrm>
          <a:prstGeom prst="rect">
            <a:avLst/>
          </a:prstGeom>
          <a:noFill/>
        </p:spPr>
        <p:txBody>
          <a:bodyPr wrap="none" rtlCol="0">
            <a:spAutoFit/>
          </a:bodyPr>
          <a:lstStyle/>
          <a:p>
            <a:r>
              <a:rPr lang="en-US" dirty="0">
                <a:solidFill>
                  <a:srgbClr val="00B050"/>
                </a:solidFill>
              </a:rPr>
              <a:t>11</a:t>
            </a:r>
          </a:p>
        </p:txBody>
      </p:sp>
      <p:sp>
        <p:nvSpPr>
          <p:cNvPr id="31" name="TextBox 30">
            <a:extLst>
              <a:ext uri="{FF2B5EF4-FFF2-40B4-BE49-F238E27FC236}">
                <a16:creationId xmlns:a16="http://schemas.microsoft.com/office/drawing/2014/main" id="{8767FF07-E4E6-4559-B00D-26B213B79162}"/>
              </a:ext>
            </a:extLst>
          </p:cNvPr>
          <p:cNvSpPr txBox="1"/>
          <p:nvPr/>
        </p:nvSpPr>
        <p:spPr>
          <a:xfrm>
            <a:off x="7762769" y="4146662"/>
            <a:ext cx="418704" cy="369332"/>
          </a:xfrm>
          <a:prstGeom prst="rect">
            <a:avLst/>
          </a:prstGeom>
          <a:noFill/>
        </p:spPr>
        <p:txBody>
          <a:bodyPr wrap="none" rtlCol="0">
            <a:spAutoFit/>
          </a:bodyPr>
          <a:lstStyle/>
          <a:p>
            <a:r>
              <a:rPr lang="en-US" dirty="0">
                <a:solidFill>
                  <a:srgbClr val="00B050"/>
                </a:solidFill>
              </a:rPr>
              <a:t>23</a:t>
            </a:r>
          </a:p>
        </p:txBody>
      </p:sp>
      <p:cxnSp>
        <p:nvCxnSpPr>
          <p:cNvPr id="13" name="Straight Arrow Connector 12">
            <a:extLst>
              <a:ext uri="{FF2B5EF4-FFF2-40B4-BE49-F238E27FC236}">
                <a16:creationId xmlns:a16="http://schemas.microsoft.com/office/drawing/2014/main" id="{EA99EECF-DB2A-4771-802D-26A2FD9F2936}"/>
              </a:ext>
            </a:extLst>
          </p:cNvPr>
          <p:cNvCxnSpPr>
            <a:cxnSpLocks/>
          </p:cNvCxnSpPr>
          <p:nvPr/>
        </p:nvCxnSpPr>
        <p:spPr>
          <a:xfrm>
            <a:off x="6331141" y="3138161"/>
            <a:ext cx="1838170" cy="575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04D1113-1FB9-4995-AB94-5DBC98AD8D23}"/>
              </a:ext>
            </a:extLst>
          </p:cNvPr>
          <p:cNvSpPr txBox="1"/>
          <p:nvPr/>
        </p:nvSpPr>
        <p:spPr>
          <a:xfrm>
            <a:off x="7750607" y="1931761"/>
            <a:ext cx="418704" cy="369332"/>
          </a:xfrm>
          <a:prstGeom prst="rect">
            <a:avLst/>
          </a:prstGeom>
          <a:noFill/>
        </p:spPr>
        <p:txBody>
          <a:bodyPr wrap="none" rtlCol="0">
            <a:spAutoFit/>
          </a:bodyPr>
          <a:lstStyle/>
          <a:p>
            <a:r>
              <a:rPr lang="en-US" dirty="0">
                <a:solidFill>
                  <a:srgbClr val="00B050"/>
                </a:solidFill>
              </a:rPr>
              <a:t>22</a:t>
            </a:r>
          </a:p>
        </p:txBody>
      </p:sp>
      <p:sp>
        <p:nvSpPr>
          <p:cNvPr id="18" name="TextBox 17">
            <a:extLst>
              <a:ext uri="{FF2B5EF4-FFF2-40B4-BE49-F238E27FC236}">
                <a16:creationId xmlns:a16="http://schemas.microsoft.com/office/drawing/2014/main" id="{74404BDC-AB9D-4CE4-B1D5-486E582FCF8A}"/>
              </a:ext>
            </a:extLst>
          </p:cNvPr>
          <p:cNvSpPr txBox="1"/>
          <p:nvPr/>
        </p:nvSpPr>
        <p:spPr>
          <a:xfrm>
            <a:off x="7750607" y="3713719"/>
            <a:ext cx="418704" cy="369332"/>
          </a:xfrm>
          <a:prstGeom prst="rect">
            <a:avLst/>
          </a:prstGeom>
          <a:noFill/>
        </p:spPr>
        <p:txBody>
          <a:bodyPr wrap="none" rtlCol="0">
            <a:spAutoFit/>
          </a:bodyPr>
          <a:lstStyle/>
          <a:p>
            <a:r>
              <a:rPr lang="en-US" dirty="0">
                <a:solidFill>
                  <a:srgbClr val="00B050"/>
                </a:solidFill>
              </a:rPr>
              <a:t>14</a:t>
            </a:r>
          </a:p>
        </p:txBody>
      </p:sp>
      <p:sp>
        <p:nvSpPr>
          <p:cNvPr id="22" name="TextBox 21">
            <a:extLst>
              <a:ext uri="{FF2B5EF4-FFF2-40B4-BE49-F238E27FC236}">
                <a16:creationId xmlns:a16="http://schemas.microsoft.com/office/drawing/2014/main" id="{05D753A7-D70E-4E6E-A9C6-6B38D7D48A4C}"/>
              </a:ext>
            </a:extLst>
          </p:cNvPr>
          <p:cNvSpPr txBox="1"/>
          <p:nvPr/>
        </p:nvSpPr>
        <p:spPr>
          <a:xfrm>
            <a:off x="7750607" y="2443156"/>
            <a:ext cx="418704" cy="369332"/>
          </a:xfrm>
          <a:prstGeom prst="rect">
            <a:avLst/>
          </a:prstGeom>
          <a:noFill/>
        </p:spPr>
        <p:txBody>
          <a:bodyPr wrap="none" rtlCol="0">
            <a:spAutoFit/>
          </a:bodyPr>
          <a:lstStyle/>
          <a:p>
            <a:r>
              <a:rPr lang="en-US" dirty="0">
                <a:solidFill>
                  <a:srgbClr val="00B050"/>
                </a:solidFill>
              </a:rPr>
              <a:t>17</a:t>
            </a:r>
          </a:p>
        </p:txBody>
      </p:sp>
      <p:sp>
        <p:nvSpPr>
          <p:cNvPr id="24" name="TextBox 23">
            <a:extLst>
              <a:ext uri="{FF2B5EF4-FFF2-40B4-BE49-F238E27FC236}">
                <a16:creationId xmlns:a16="http://schemas.microsoft.com/office/drawing/2014/main" id="{15CA472B-5E7F-4E43-BD38-490139384E98}"/>
              </a:ext>
            </a:extLst>
          </p:cNvPr>
          <p:cNvSpPr txBox="1"/>
          <p:nvPr/>
        </p:nvSpPr>
        <p:spPr>
          <a:xfrm>
            <a:off x="7751119" y="2824098"/>
            <a:ext cx="418704" cy="369332"/>
          </a:xfrm>
          <a:prstGeom prst="rect">
            <a:avLst/>
          </a:prstGeom>
          <a:noFill/>
        </p:spPr>
        <p:txBody>
          <a:bodyPr wrap="none" rtlCol="0">
            <a:spAutoFit/>
          </a:bodyPr>
          <a:lstStyle/>
          <a:p>
            <a:r>
              <a:rPr lang="en-US" dirty="0">
                <a:solidFill>
                  <a:srgbClr val="00B050"/>
                </a:solidFill>
              </a:rPr>
              <a:t>13</a:t>
            </a:r>
          </a:p>
        </p:txBody>
      </p:sp>
    </p:spTree>
    <p:extLst>
      <p:ext uri="{BB962C8B-B14F-4D97-AF65-F5344CB8AC3E}">
        <p14:creationId xmlns:p14="http://schemas.microsoft.com/office/powerpoint/2010/main" val="147757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0" grpId="0"/>
      <p:bldP spid="28" grpId="0" animBg="1"/>
      <p:bldP spid="22"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13" name="Table 12">
                <a:extLst>
                  <a:ext uri="{FF2B5EF4-FFF2-40B4-BE49-F238E27FC236}">
                    <a16:creationId xmlns:a16="http://schemas.microsoft.com/office/drawing/2014/main" id="{5BF9CB18-28E3-4326-BB56-1CD10CD73752}"/>
                  </a:ext>
                </a:extLst>
              </p:cNvPr>
              <p:cNvGraphicFramePr>
                <a:graphicFrameLocks noGrp="1"/>
              </p:cNvGraphicFramePr>
              <p:nvPr>
                <p:extLst>
                  <p:ext uri="{D42A27DB-BD31-4B8C-83A1-F6EECF244321}">
                    <p14:modId xmlns:p14="http://schemas.microsoft.com/office/powerpoint/2010/main" val="2521632806"/>
                  </p:ext>
                </p:extLst>
              </p:nvPr>
            </p:nvGraphicFramePr>
            <p:xfrm>
              <a:off x="7462156" y="1453242"/>
              <a:ext cx="3376748"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pPr algn="ctr"/>
                          <a14:m>
                            <m:oMathPara xmlns:m="http://schemas.openxmlformats.org/officeDocument/2006/math">
                              <m:oMathParaPr>
                                <m:jc m:val="centerGroup"/>
                              </m:oMathParaPr>
                              <m:oMath xmlns:m="http://schemas.openxmlformats.org/officeDocument/2006/math">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𝒚</m:t>
                                        </m:r>
                                      </m:e>
                                    </m:acc>
                                  </m:e>
                                  <m:sup>
                                    <m:r>
                                      <a:rPr lang="en-US" sz="2000" b="1" i="1" smtClean="0">
                                        <a:latin typeface="Cambria Math" panose="02040503050406030204" pitchFamily="18" charset="0"/>
                                      </a:rPr>
                                      <m:t>𝑪𝑽</m:t>
                                    </m:r>
                                  </m:sup>
                                </m:sSup>
                              </m:oMath>
                            </m:oMathPara>
                          </a14:m>
                          <a:endParaRPr lang="en-US" sz="2000" dirty="0"/>
                        </a:p>
                      </a:txBody>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Choice>
        <mc:Fallback>
          <p:graphicFrame>
            <p:nvGraphicFramePr>
              <p:cNvPr id="13" name="Table 12">
                <a:extLst>
                  <a:ext uri="{FF2B5EF4-FFF2-40B4-BE49-F238E27FC236}">
                    <a16:creationId xmlns:a16="http://schemas.microsoft.com/office/drawing/2014/main" id="{5BF9CB18-28E3-4326-BB56-1CD10CD73752}"/>
                  </a:ext>
                </a:extLst>
              </p:cNvPr>
              <p:cNvGraphicFramePr>
                <a:graphicFrameLocks noGrp="1"/>
              </p:cNvGraphicFramePr>
              <p:nvPr>
                <p:extLst>
                  <p:ext uri="{D42A27DB-BD31-4B8C-83A1-F6EECF244321}">
                    <p14:modId xmlns:p14="http://schemas.microsoft.com/office/powerpoint/2010/main" val="2521632806"/>
                  </p:ext>
                </p:extLst>
              </p:nvPr>
            </p:nvGraphicFramePr>
            <p:xfrm>
              <a:off x="7462156" y="1453242"/>
              <a:ext cx="3376748" cy="3102428"/>
            </p:xfrm>
            <a:graphic>
              <a:graphicData uri="http://schemas.openxmlformats.org/drawingml/2006/table">
                <a:tbl>
                  <a:tblPr firstRow="1" bandRow="1">
                    <a:tableStyleId>{5C22544A-7EE6-4342-B048-85BDC9FD1C3A}</a:tableStyleId>
                  </a:tblPr>
                  <a:tblGrid>
                    <a:gridCol w="844187">
                      <a:extLst>
                        <a:ext uri="{9D8B030D-6E8A-4147-A177-3AD203B41FA5}">
                          <a16:colId xmlns:a16="http://schemas.microsoft.com/office/drawing/2014/main" val="60216096"/>
                        </a:ext>
                      </a:extLst>
                    </a:gridCol>
                    <a:gridCol w="844187">
                      <a:extLst>
                        <a:ext uri="{9D8B030D-6E8A-4147-A177-3AD203B41FA5}">
                          <a16:colId xmlns:a16="http://schemas.microsoft.com/office/drawing/2014/main" val="1902441845"/>
                        </a:ext>
                      </a:extLst>
                    </a:gridCol>
                    <a:gridCol w="844187">
                      <a:extLst>
                        <a:ext uri="{9D8B030D-6E8A-4147-A177-3AD203B41FA5}">
                          <a16:colId xmlns:a16="http://schemas.microsoft.com/office/drawing/2014/main" val="3913740695"/>
                        </a:ext>
                      </a:extLst>
                    </a:gridCol>
                    <a:gridCol w="844187">
                      <a:extLst>
                        <a:ext uri="{9D8B030D-6E8A-4147-A177-3AD203B41FA5}">
                          <a16:colId xmlns:a16="http://schemas.microsoft.com/office/drawing/2014/main" val="3825220780"/>
                        </a:ext>
                      </a:extLst>
                    </a:gridCol>
                  </a:tblGrid>
                  <a:tr h="443204">
                    <a:tc>
                      <a:txBody>
                        <a:bodyPr/>
                        <a:lstStyle/>
                        <a:p>
                          <a:endParaRPr lang="en-US"/>
                        </a:p>
                      </a:txBody>
                      <a:tcPr>
                        <a:blipFill>
                          <a:blip r:embed="rId2"/>
                          <a:stretch>
                            <a:fillRect l="-719" t="-6849" r="-302158" b="-612329"/>
                          </a:stretch>
                        </a:blipFill>
                      </a:tcPr>
                    </a:tc>
                    <a:tc>
                      <a:txBody>
                        <a:bodyPr/>
                        <a:lstStyle/>
                        <a:p>
                          <a:pPr algn="ctr"/>
                          <a:r>
                            <a:rPr lang="en-US" sz="2000" dirty="0"/>
                            <a:t>mpg</a:t>
                          </a:r>
                        </a:p>
                      </a:txBody>
                      <a:tcPr/>
                    </a:tc>
                    <a:tc>
                      <a:txBody>
                        <a:bodyPr/>
                        <a:lstStyle/>
                        <a:p>
                          <a:pPr algn="ctr"/>
                          <a:r>
                            <a:rPr lang="en-US" sz="2000" dirty="0" err="1"/>
                            <a:t>cyl</a:t>
                          </a:r>
                          <a:endParaRPr lang="en-US" sz="2000" dirty="0"/>
                        </a:p>
                      </a:txBody>
                      <a:tcPr/>
                    </a:tc>
                    <a:tc>
                      <a:txBody>
                        <a:bodyPr/>
                        <a:lstStyle/>
                        <a:p>
                          <a:pPr algn="ctr"/>
                          <a:r>
                            <a:rPr lang="en-US" sz="2000" dirty="0" err="1"/>
                            <a:t>Displ</a:t>
                          </a:r>
                          <a:endParaRPr lang="en-US" sz="2000" dirty="0"/>
                        </a:p>
                      </a:txBody>
                      <a:tcPr/>
                    </a:tc>
                    <a:extLst>
                      <a:ext uri="{0D108BD9-81ED-4DB2-BD59-A6C34878D82A}">
                        <a16:rowId xmlns:a16="http://schemas.microsoft.com/office/drawing/2014/main" val="3335160094"/>
                      </a:ext>
                    </a:extLst>
                  </a:tr>
                  <a:tr h="443204">
                    <a:tc>
                      <a:txBody>
                        <a:bodyPr/>
                        <a:lstStyle/>
                        <a:p>
                          <a:pPr algn="ctr"/>
                          <a:endParaRPr lang="en-US" sz="2000" dirty="0">
                            <a:solidFill>
                              <a:srgbClr val="00B050"/>
                            </a:solidFill>
                          </a:endParaRPr>
                        </a:p>
                      </a:txBody>
                      <a:tcPr/>
                    </a:tc>
                    <a:tc>
                      <a:txBody>
                        <a:bodyPr/>
                        <a:lstStyle/>
                        <a:p>
                          <a:pPr algn="ctr"/>
                          <a:r>
                            <a:rPr lang="en-US" sz="2000" dirty="0"/>
                            <a:t>20</a:t>
                          </a:r>
                        </a:p>
                      </a:txBody>
                      <a:tcPr/>
                    </a:tc>
                    <a:tc>
                      <a:txBody>
                        <a:bodyPr/>
                        <a:lstStyle/>
                        <a:p>
                          <a:pPr algn="ctr"/>
                          <a:r>
                            <a:rPr lang="en-US" sz="2000" dirty="0"/>
                            <a:t>4</a:t>
                          </a:r>
                        </a:p>
                      </a:txBody>
                      <a:tcPr/>
                    </a:tc>
                    <a:tc>
                      <a:txBody>
                        <a:bodyPr/>
                        <a:lstStyle/>
                        <a:p>
                          <a:pPr algn="ctr"/>
                          <a:r>
                            <a:rPr lang="en-US" sz="2000" dirty="0"/>
                            <a:t>3</a:t>
                          </a:r>
                        </a:p>
                      </a:txBody>
                      <a:tcPr/>
                    </a:tc>
                    <a:extLst>
                      <a:ext uri="{0D108BD9-81ED-4DB2-BD59-A6C34878D82A}">
                        <a16:rowId xmlns:a16="http://schemas.microsoft.com/office/drawing/2014/main" val="2393223121"/>
                      </a:ext>
                    </a:extLst>
                  </a:tr>
                  <a:tr h="443204">
                    <a:tc>
                      <a:txBody>
                        <a:bodyPr/>
                        <a:lstStyle/>
                        <a:p>
                          <a:pPr algn="ctr"/>
                          <a:endParaRPr lang="en-US" sz="2000" dirty="0"/>
                        </a:p>
                      </a:txBody>
                      <a:tcPr/>
                    </a:tc>
                    <a:tc>
                      <a:txBody>
                        <a:bodyPr/>
                        <a:lstStyle/>
                        <a:p>
                          <a:pPr algn="ctr"/>
                          <a:r>
                            <a:rPr lang="en-US" sz="2000" dirty="0"/>
                            <a:t>15</a:t>
                          </a:r>
                        </a:p>
                      </a:txBody>
                      <a:tcPr/>
                    </a:tc>
                    <a:tc>
                      <a:txBody>
                        <a:bodyPr/>
                        <a:lstStyle/>
                        <a:p>
                          <a:pPr algn="ctr"/>
                          <a:r>
                            <a:rPr lang="en-US" sz="2000" dirty="0"/>
                            <a:t>6</a:t>
                          </a:r>
                        </a:p>
                      </a:txBody>
                      <a:tcPr/>
                    </a:tc>
                    <a:tc>
                      <a:txBody>
                        <a:bodyPr/>
                        <a:lstStyle/>
                        <a:p>
                          <a:pPr algn="ctr"/>
                          <a:r>
                            <a:rPr lang="en-US" sz="2000" dirty="0"/>
                            <a:t>5</a:t>
                          </a:r>
                        </a:p>
                      </a:txBody>
                      <a:tcPr/>
                    </a:tc>
                    <a:extLst>
                      <a:ext uri="{0D108BD9-81ED-4DB2-BD59-A6C34878D82A}">
                        <a16:rowId xmlns:a16="http://schemas.microsoft.com/office/drawing/2014/main" val="211457331"/>
                      </a:ext>
                    </a:extLst>
                  </a:tr>
                  <a:tr h="443204">
                    <a:tc>
                      <a:txBody>
                        <a:bodyPr/>
                        <a:lstStyle/>
                        <a:p>
                          <a:pPr algn="ctr"/>
                          <a:endParaRPr lang="en-US" sz="2000" dirty="0"/>
                        </a:p>
                      </a:txBody>
                      <a:tcPr/>
                    </a:tc>
                    <a:tc>
                      <a:txBody>
                        <a:bodyPr/>
                        <a:lstStyle/>
                        <a:p>
                          <a:pPr algn="ctr"/>
                          <a:r>
                            <a:rPr lang="en-US" sz="2000" dirty="0"/>
                            <a:t>12</a:t>
                          </a:r>
                        </a:p>
                      </a:txBody>
                      <a:tcPr/>
                    </a:tc>
                    <a:tc>
                      <a:txBody>
                        <a:bodyPr/>
                        <a:lstStyle/>
                        <a:p>
                          <a:pPr algn="ctr"/>
                          <a:r>
                            <a:rPr lang="en-US" sz="2000" dirty="0"/>
                            <a:t>4</a:t>
                          </a:r>
                        </a:p>
                      </a:txBody>
                      <a:tcPr/>
                    </a:tc>
                    <a:tc>
                      <a:txBody>
                        <a:bodyPr/>
                        <a:lstStyle/>
                        <a:p>
                          <a:pPr algn="ctr"/>
                          <a:r>
                            <a:rPr lang="en-US" sz="2000" dirty="0"/>
                            <a:t>2.4</a:t>
                          </a:r>
                        </a:p>
                      </a:txBody>
                      <a:tcPr/>
                    </a:tc>
                    <a:extLst>
                      <a:ext uri="{0D108BD9-81ED-4DB2-BD59-A6C34878D82A}">
                        <a16:rowId xmlns:a16="http://schemas.microsoft.com/office/drawing/2014/main" val="2280016260"/>
                      </a:ext>
                    </a:extLst>
                  </a:tr>
                  <a:tr h="443204">
                    <a:tc>
                      <a:txBody>
                        <a:bodyPr/>
                        <a:lstStyle/>
                        <a:p>
                          <a:pPr algn="ctr"/>
                          <a:endParaRPr lang="en-US" sz="2000" dirty="0"/>
                        </a:p>
                      </a:txBody>
                      <a:tcPr/>
                    </a:tc>
                    <a:tc>
                      <a:txBody>
                        <a:bodyPr/>
                        <a:lstStyle/>
                        <a:p>
                          <a:pPr algn="ctr"/>
                          <a:r>
                            <a:rPr lang="en-US" sz="2000" dirty="0"/>
                            <a:t>10</a:t>
                          </a:r>
                        </a:p>
                      </a:txBody>
                      <a:tcPr/>
                    </a:tc>
                    <a:tc>
                      <a:txBody>
                        <a:bodyPr/>
                        <a:lstStyle/>
                        <a:p>
                          <a:pPr algn="ctr"/>
                          <a:r>
                            <a:rPr lang="en-US" sz="2000" dirty="0"/>
                            <a:t>8</a:t>
                          </a:r>
                        </a:p>
                      </a:txBody>
                      <a:tcPr/>
                    </a:tc>
                    <a:tc>
                      <a:txBody>
                        <a:bodyPr/>
                        <a:lstStyle/>
                        <a:p>
                          <a:pPr algn="ctr"/>
                          <a:r>
                            <a:rPr lang="en-US" sz="2000" dirty="0"/>
                            <a:t>4.6</a:t>
                          </a:r>
                        </a:p>
                      </a:txBody>
                      <a:tcPr/>
                    </a:tc>
                    <a:extLst>
                      <a:ext uri="{0D108BD9-81ED-4DB2-BD59-A6C34878D82A}">
                        <a16:rowId xmlns:a16="http://schemas.microsoft.com/office/drawing/2014/main" val="2196428025"/>
                      </a:ext>
                    </a:extLst>
                  </a:tr>
                  <a:tr h="443204">
                    <a:tc>
                      <a:txBody>
                        <a:bodyPr/>
                        <a:lstStyle/>
                        <a:p>
                          <a:pPr algn="ctr"/>
                          <a:endParaRPr lang="en-US" sz="2000" dirty="0"/>
                        </a:p>
                      </a:txBody>
                      <a:tcPr/>
                    </a:tc>
                    <a:tc>
                      <a:txBody>
                        <a:bodyPr/>
                        <a:lstStyle/>
                        <a:p>
                          <a:pPr algn="ctr"/>
                          <a:r>
                            <a:rPr lang="en-US" sz="2000" dirty="0"/>
                            <a:t>14</a:t>
                          </a:r>
                        </a:p>
                      </a:txBody>
                      <a:tcPr/>
                    </a:tc>
                    <a:tc>
                      <a:txBody>
                        <a:bodyPr/>
                        <a:lstStyle/>
                        <a:p>
                          <a:pPr algn="ctr"/>
                          <a:r>
                            <a:rPr lang="en-US" sz="2000" dirty="0"/>
                            <a:t>6</a:t>
                          </a:r>
                        </a:p>
                      </a:txBody>
                      <a:tcPr/>
                    </a:tc>
                    <a:tc>
                      <a:txBody>
                        <a:bodyPr/>
                        <a:lstStyle/>
                        <a:p>
                          <a:pPr algn="ctr"/>
                          <a:r>
                            <a:rPr lang="en-US" sz="2000" dirty="0"/>
                            <a:t>3</a:t>
                          </a:r>
                        </a:p>
                      </a:txBody>
                      <a:tcPr/>
                    </a:tc>
                    <a:extLst>
                      <a:ext uri="{0D108BD9-81ED-4DB2-BD59-A6C34878D82A}">
                        <a16:rowId xmlns:a16="http://schemas.microsoft.com/office/drawing/2014/main" val="1534354521"/>
                      </a:ext>
                    </a:extLst>
                  </a:tr>
                  <a:tr h="443204">
                    <a:tc>
                      <a:txBody>
                        <a:bodyPr/>
                        <a:lstStyle/>
                        <a:p>
                          <a:pPr algn="ctr"/>
                          <a:endParaRPr lang="en-US" sz="2000" dirty="0"/>
                        </a:p>
                      </a:txBody>
                      <a:tcPr/>
                    </a:tc>
                    <a:tc>
                      <a:txBody>
                        <a:bodyPr/>
                        <a:lstStyle/>
                        <a:p>
                          <a:pPr algn="ctr"/>
                          <a:r>
                            <a:rPr lang="en-US" sz="2000" dirty="0"/>
                            <a:t>25</a:t>
                          </a:r>
                        </a:p>
                      </a:txBody>
                      <a:tcPr/>
                    </a:tc>
                    <a:tc>
                      <a:txBody>
                        <a:bodyPr/>
                        <a:lstStyle/>
                        <a:p>
                          <a:pPr algn="ctr"/>
                          <a:r>
                            <a:rPr lang="en-US" sz="2000" dirty="0"/>
                            <a:t>4</a:t>
                          </a:r>
                        </a:p>
                      </a:txBody>
                      <a:tcPr/>
                    </a:tc>
                    <a:tc>
                      <a:txBody>
                        <a:bodyPr/>
                        <a:lstStyle/>
                        <a:p>
                          <a:pPr algn="ctr"/>
                          <a:r>
                            <a:rPr lang="en-US" sz="2000" dirty="0"/>
                            <a:t>2</a:t>
                          </a:r>
                        </a:p>
                      </a:txBody>
                      <a:tcPr/>
                    </a:tc>
                    <a:extLst>
                      <a:ext uri="{0D108BD9-81ED-4DB2-BD59-A6C34878D82A}">
                        <a16:rowId xmlns:a16="http://schemas.microsoft.com/office/drawing/2014/main" val="2710678374"/>
                      </a:ext>
                    </a:extLst>
                  </a:tr>
                </a:tbl>
              </a:graphicData>
            </a:graphic>
          </p:graphicFrame>
        </mc:Fallback>
      </mc:AlternateContent>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K-Fold Cross-Validation Error</a:t>
            </a:r>
          </a:p>
        </p:txBody>
      </p:sp>
      <p:sp>
        <p:nvSpPr>
          <p:cNvPr id="5" name="Slide Number Placeholder 4"/>
          <p:cNvSpPr>
            <a:spLocks noGrp="1"/>
          </p:cNvSpPr>
          <p:nvPr>
            <p:ph type="sldNum" sz="quarter" idx="12"/>
          </p:nvPr>
        </p:nvSpPr>
        <p:spPr/>
        <p:txBody>
          <a:bodyPr/>
          <a:lstStyle/>
          <a:p>
            <a:fld id="{618BADC6-C7BF-4456-B41A-3524AD1A38AD}" type="slidenum">
              <a:rPr lang="en-US" smtClean="0"/>
              <a:t>39</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735949" y="1098653"/>
                <a:ext cx="4619822" cy="4364246"/>
              </a:xfrm>
            </p:spPr>
            <p:txBody>
              <a:bodyPr numCol="1">
                <a:normAutofit/>
              </a:bodyPr>
              <a:lstStyle/>
              <a:p>
                <a:pPr>
                  <a:lnSpc>
                    <a:spcPct val="110000"/>
                  </a:lnSpc>
                </a:pPr>
                <a:r>
                  <a:rPr lang="en-US" sz="2000" dirty="0"/>
                  <a:t>At the end we have a series of  </a:t>
                </a:r>
                <a14:m>
                  <m:oMath xmlns:m="http://schemas.openxmlformats.org/officeDocument/2006/math">
                    <m:sSup>
                      <m:sSupPr>
                        <m:ctrlPr>
                          <a:rPr lang="en-US" sz="2000" b="0" i="1" dirty="0"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p>
                        <m:r>
                          <a:rPr lang="en-US" sz="2000" b="0" i="1" dirty="0" smtClean="0">
                            <a:latin typeface="Cambria Math" panose="02040503050406030204" pitchFamily="18" charset="0"/>
                          </a:rPr>
                          <m:t>𝐶𝑉</m:t>
                        </m:r>
                      </m:sup>
                    </m:sSup>
                  </m:oMath>
                </a14:m>
                <a:r>
                  <a:rPr lang="en-US" sz="2000" dirty="0"/>
                  <a:t>. </a:t>
                </a:r>
              </a:p>
              <a:p>
                <a:pPr>
                  <a:lnSpc>
                    <a:spcPct val="110000"/>
                  </a:lnSpc>
                </a:pPr>
                <a:r>
                  <a:rPr lang="en-US" sz="2000" dirty="0"/>
                  <a:t>Again these were calculated using models that were trained on data excluding this observation</a:t>
                </a:r>
              </a:p>
              <a:p>
                <a:pPr>
                  <a:lnSpc>
                    <a:spcPct val="110000"/>
                  </a:lnSpc>
                </a:pPr>
                <a:r>
                  <a:rPr lang="en-US" sz="2000" dirty="0"/>
                  <a:t>We can then calculate </a:t>
                </a:r>
                <a14:m>
                  <m:oMath xmlns:m="http://schemas.openxmlformats.org/officeDocument/2006/math">
                    <m:r>
                      <a:rPr lang="en-US" sz="2000" i="1">
                        <a:latin typeface="Cambria Math" panose="02040503050406030204" pitchFamily="18" charset="0"/>
                      </a:rPr>
                      <m:t>𝑀𝑆</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b="0" i="1" smtClean="0">
                            <a:latin typeface="Cambria Math" panose="02040503050406030204" pitchFamily="18" charset="0"/>
                          </a:rPr>
                          <m:t>𝑖</m:t>
                        </m:r>
                      </m:sub>
                    </m:sSub>
                  </m:oMath>
                </a14:m>
                <a:r>
                  <a:rPr lang="en-US" sz="2000" dirty="0"/>
                  <a:t> which is mean-squared-error in each fold</a:t>
                </a:r>
              </a:p>
              <a:p>
                <a:pPr>
                  <a:lnSpc>
                    <a:spcPct val="110000"/>
                  </a:lnSpc>
                </a:pPr>
                <a:r>
                  <a:rPr lang="en-US" sz="2000" dirty="0"/>
                  <a:t>We average these to get an average across-fold MSE</a:t>
                </a:r>
              </a:p>
            </p:txBody>
          </p:sp>
        </mc:Choice>
        <mc:Fallback>
          <p:sp>
            <p:nvSpPr>
              <p:cNvPr id="6" name="Content Placeholder 5">
                <a:extLst>
                  <a:ext uri="{FF2B5EF4-FFF2-40B4-BE49-F238E27FC236}">
                    <a16:creationId xmlns:a16="http://schemas.microsoft.com/office/drawing/2014/main" id="{106ACB7C-836F-4A73-A76C-1043D33E3AB5}"/>
                  </a:ext>
                </a:extLst>
              </p:cNvPr>
              <p:cNvSpPr>
                <a:spLocks noGrp="1" noRot="1" noChangeAspect="1" noMove="1" noResize="1" noEditPoints="1" noAdjustHandles="1" noChangeArrowheads="1" noChangeShapeType="1" noTextEdit="1"/>
              </p:cNvSpPr>
              <p:nvPr>
                <p:ph idx="1"/>
              </p:nvPr>
            </p:nvSpPr>
            <p:spPr>
              <a:xfrm>
                <a:off x="735949" y="1098653"/>
                <a:ext cx="4619822" cy="4364246"/>
              </a:xfrm>
              <a:blipFill>
                <a:blip r:embed="rId3"/>
                <a:stretch>
                  <a:fillRect l="-1187" t="-419"/>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25BBA9C1-4E44-40C8-942A-80E7F5021140}"/>
              </a:ext>
            </a:extLst>
          </p:cNvPr>
          <p:cNvSpPr txBox="1"/>
          <p:nvPr/>
        </p:nvSpPr>
        <p:spPr>
          <a:xfrm>
            <a:off x="7757327" y="1936480"/>
            <a:ext cx="418704" cy="369332"/>
          </a:xfrm>
          <a:prstGeom prst="rect">
            <a:avLst/>
          </a:prstGeom>
          <a:noFill/>
        </p:spPr>
        <p:txBody>
          <a:bodyPr wrap="none" rtlCol="0">
            <a:spAutoFit/>
          </a:bodyPr>
          <a:lstStyle/>
          <a:p>
            <a:r>
              <a:rPr lang="en-US" dirty="0">
                <a:solidFill>
                  <a:srgbClr val="00B050"/>
                </a:solidFill>
              </a:rPr>
              <a:t>18</a:t>
            </a:r>
          </a:p>
        </p:txBody>
      </p:sp>
      <p:sp>
        <p:nvSpPr>
          <p:cNvPr id="17" name="TextBox 16">
            <a:extLst>
              <a:ext uri="{FF2B5EF4-FFF2-40B4-BE49-F238E27FC236}">
                <a16:creationId xmlns:a16="http://schemas.microsoft.com/office/drawing/2014/main" id="{9448D5DE-450D-4077-8A97-E8CE3D4AF9F0}"/>
              </a:ext>
            </a:extLst>
          </p:cNvPr>
          <p:cNvSpPr txBox="1"/>
          <p:nvPr/>
        </p:nvSpPr>
        <p:spPr>
          <a:xfrm>
            <a:off x="7757327" y="2380674"/>
            <a:ext cx="418704" cy="369332"/>
          </a:xfrm>
          <a:prstGeom prst="rect">
            <a:avLst/>
          </a:prstGeom>
          <a:noFill/>
        </p:spPr>
        <p:txBody>
          <a:bodyPr wrap="none" rtlCol="0">
            <a:spAutoFit/>
          </a:bodyPr>
          <a:lstStyle/>
          <a:p>
            <a:r>
              <a:rPr lang="en-US" dirty="0">
                <a:solidFill>
                  <a:srgbClr val="00B050"/>
                </a:solidFill>
              </a:rPr>
              <a:t>16</a:t>
            </a:r>
          </a:p>
        </p:txBody>
      </p:sp>
      <p:sp>
        <p:nvSpPr>
          <p:cNvPr id="18" name="TextBox 17">
            <a:extLst>
              <a:ext uri="{FF2B5EF4-FFF2-40B4-BE49-F238E27FC236}">
                <a16:creationId xmlns:a16="http://schemas.microsoft.com/office/drawing/2014/main" id="{5F2FD34A-228A-466F-B8B9-1B092A0DF959}"/>
              </a:ext>
            </a:extLst>
          </p:cNvPr>
          <p:cNvSpPr txBox="1"/>
          <p:nvPr/>
        </p:nvSpPr>
        <p:spPr>
          <a:xfrm>
            <a:off x="7757327" y="2852429"/>
            <a:ext cx="418704" cy="369332"/>
          </a:xfrm>
          <a:prstGeom prst="rect">
            <a:avLst/>
          </a:prstGeom>
          <a:noFill/>
        </p:spPr>
        <p:txBody>
          <a:bodyPr wrap="none" rtlCol="0">
            <a:spAutoFit/>
          </a:bodyPr>
          <a:lstStyle/>
          <a:p>
            <a:r>
              <a:rPr lang="en-US" dirty="0">
                <a:solidFill>
                  <a:srgbClr val="00B050"/>
                </a:solidFill>
              </a:rPr>
              <a:t>12</a:t>
            </a:r>
          </a:p>
        </p:txBody>
      </p:sp>
      <p:sp>
        <p:nvSpPr>
          <p:cNvPr id="19" name="TextBox 18">
            <a:extLst>
              <a:ext uri="{FF2B5EF4-FFF2-40B4-BE49-F238E27FC236}">
                <a16:creationId xmlns:a16="http://schemas.microsoft.com/office/drawing/2014/main" id="{8E52F9CF-E46A-4019-9562-CFD8D701BADF}"/>
              </a:ext>
            </a:extLst>
          </p:cNvPr>
          <p:cNvSpPr txBox="1"/>
          <p:nvPr/>
        </p:nvSpPr>
        <p:spPr>
          <a:xfrm>
            <a:off x="7774338" y="3280776"/>
            <a:ext cx="418704" cy="369332"/>
          </a:xfrm>
          <a:prstGeom prst="rect">
            <a:avLst/>
          </a:prstGeom>
          <a:noFill/>
        </p:spPr>
        <p:txBody>
          <a:bodyPr wrap="none" rtlCol="0">
            <a:spAutoFit/>
          </a:bodyPr>
          <a:lstStyle/>
          <a:p>
            <a:r>
              <a:rPr lang="en-US" dirty="0">
                <a:solidFill>
                  <a:srgbClr val="00B050"/>
                </a:solidFill>
              </a:rPr>
              <a:t>11</a:t>
            </a:r>
          </a:p>
        </p:txBody>
      </p:sp>
      <p:sp>
        <p:nvSpPr>
          <p:cNvPr id="20" name="TextBox 19">
            <a:extLst>
              <a:ext uri="{FF2B5EF4-FFF2-40B4-BE49-F238E27FC236}">
                <a16:creationId xmlns:a16="http://schemas.microsoft.com/office/drawing/2014/main" id="{992A5F10-E01D-4EEF-B712-42AFD44E1AA0}"/>
              </a:ext>
            </a:extLst>
          </p:cNvPr>
          <p:cNvSpPr txBox="1"/>
          <p:nvPr/>
        </p:nvSpPr>
        <p:spPr>
          <a:xfrm>
            <a:off x="7757327" y="3672506"/>
            <a:ext cx="418704" cy="369332"/>
          </a:xfrm>
          <a:prstGeom prst="rect">
            <a:avLst/>
          </a:prstGeom>
          <a:noFill/>
        </p:spPr>
        <p:txBody>
          <a:bodyPr wrap="none" rtlCol="0">
            <a:spAutoFit/>
          </a:bodyPr>
          <a:lstStyle/>
          <a:p>
            <a:r>
              <a:rPr lang="en-US" dirty="0">
                <a:solidFill>
                  <a:srgbClr val="00B050"/>
                </a:solidFill>
              </a:rPr>
              <a:t>11</a:t>
            </a:r>
          </a:p>
        </p:txBody>
      </p:sp>
      <p:sp>
        <p:nvSpPr>
          <p:cNvPr id="21" name="TextBox 20">
            <a:extLst>
              <a:ext uri="{FF2B5EF4-FFF2-40B4-BE49-F238E27FC236}">
                <a16:creationId xmlns:a16="http://schemas.microsoft.com/office/drawing/2014/main" id="{1EFCF8CF-B2F2-4303-8565-FCCDAEC0FE16}"/>
              </a:ext>
            </a:extLst>
          </p:cNvPr>
          <p:cNvSpPr txBox="1"/>
          <p:nvPr/>
        </p:nvSpPr>
        <p:spPr>
          <a:xfrm>
            <a:off x="7777295" y="4141875"/>
            <a:ext cx="418704" cy="369332"/>
          </a:xfrm>
          <a:prstGeom prst="rect">
            <a:avLst/>
          </a:prstGeom>
          <a:noFill/>
        </p:spPr>
        <p:txBody>
          <a:bodyPr wrap="none" rtlCol="0">
            <a:spAutoFit/>
          </a:bodyPr>
          <a:lstStyle/>
          <a:p>
            <a:r>
              <a:rPr lang="en-US" dirty="0">
                <a:solidFill>
                  <a:srgbClr val="00B050"/>
                </a:solidFill>
              </a:rPr>
              <a:t>22</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30BADD0D-DC8D-45E2-ABEF-A5BF52F5EF7C}"/>
                  </a:ext>
                </a:extLst>
              </p:cNvPr>
              <p:cNvSpPr txBox="1"/>
              <p:nvPr/>
            </p:nvSpPr>
            <p:spPr>
              <a:xfrm>
                <a:off x="5772540" y="5121790"/>
                <a:ext cx="2641942" cy="69980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𝑉</m:t>
                          </m:r>
                        </m:e>
                        <m:sub>
                          <m:r>
                            <a:rPr lang="en-US" sz="2200" b="0" i="1" smtClean="0">
                              <a:latin typeface="Cambria Math" panose="02040503050406030204" pitchFamily="18" charset="0"/>
                            </a:rPr>
                            <m:t>(</m:t>
                          </m:r>
                          <m:r>
                            <a:rPr lang="en-US" sz="2200" b="0" i="1" smtClean="0">
                              <a:latin typeface="Cambria Math" panose="02040503050406030204" pitchFamily="18" charset="0"/>
                            </a:rPr>
                            <m:t>𝑘</m:t>
                          </m:r>
                          <m:r>
                            <a:rPr lang="en-US" sz="2200" b="0" i="1" smtClean="0">
                              <a:latin typeface="Cambria Math" panose="02040503050406030204" pitchFamily="18" charset="0"/>
                            </a:rPr>
                            <m:t>)</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𝑘</m:t>
                          </m:r>
                        </m:den>
                      </m:f>
                      <m:nary>
                        <m:naryPr>
                          <m:chr m:val="∑"/>
                          <m:limLoc m:val="subSup"/>
                          <m:ctrlPr>
                            <a:rPr lang="en-US" sz="2200" b="0" i="1" smtClean="0">
                              <a:latin typeface="Cambria Math" panose="02040503050406030204" pitchFamily="18" charset="0"/>
                            </a:rPr>
                          </m:ctrlPr>
                        </m:naryPr>
                        <m:sub>
                          <m:r>
                            <m:rPr>
                              <m:brk m:alnAt="25"/>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𝑘</m:t>
                          </m:r>
                        </m:sup>
                        <m:e>
                          <m:r>
                            <a:rPr lang="en-US" sz="2200" b="0" i="1" smtClean="0">
                              <a:latin typeface="Cambria Math" panose="02040503050406030204" pitchFamily="18" charset="0"/>
                            </a:rPr>
                            <m:t>𝑀𝑆</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𝑖</m:t>
                              </m:r>
                            </m:sub>
                          </m:sSub>
                        </m:e>
                      </m:nary>
                    </m:oMath>
                  </m:oMathPara>
                </a14:m>
                <a:endParaRPr lang="en-US" sz="2200" dirty="0"/>
              </a:p>
            </p:txBody>
          </p:sp>
        </mc:Choice>
        <mc:Fallback>
          <p:sp>
            <p:nvSpPr>
              <p:cNvPr id="22" name="TextBox 21">
                <a:extLst>
                  <a:ext uri="{FF2B5EF4-FFF2-40B4-BE49-F238E27FC236}">
                    <a16:creationId xmlns:a16="http://schemas.microsoft.com/office/drawing/2014/main" id="{30BADD0D-DC8D-45E2-ABEF-A5BF52F5EF7C}"/>
                  </a:ext>
                </a:extLst>
              </p:cNvPr>
              <p:cNvSpPr txBox="1">
                <a:spLocks noRot="1" noChangeAspect="1" noMove="1" noResize="1" noEditPoints="1" noAdjustHandles="1" noChangeArrowheads="1" noChangeShapeType="1" noTextEdit="1"/>
              </p:cNvSpPr>
              <p:nvPr/>
            </p:nvSpPr>
            <p:spPr>
              <a:xfrm>
                <a:off x="5772540" y="5121790"/>
                <a:ext cx="2641942" cy="69980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013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8BADC6-C7BF-4456-B41A-3524AD1A38AD}" type="slidenum">
              <a:rPr lang="en-US" smtClean="0"/>
              <a:t>4</a:t>
            </a:fld>
            <a:endParaRPr lang="en-US"/>
          </a:p>
        </p:txBody>
      </p:sp>
      <p:sp>
        <p:nvSpPr>
          <p:cNvPr id="8" name="Title 1"/>
          <p:cNvSpPr txBox="1">
            <a:spLocks/>
          </p:cNvSpPr>
          <p:nvPr/>
        </p:nvSpPr>
        <p:spPr>
          <a:xfrm>
            <a:off x="477181" y="0"/>
            <a:ext cx="11004445" cy="9797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rPr>
              <a:t>Review: Sensitivity and Specificity</a:t>
            </a: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nvGraphicFramePr>
            <p:xfrm>
              <a:off x="710374" y="1077998"/>
              <a:ext cx="9233727" cy="2553788"/>
            </p:xfrm>
            <a:graphic>
              <a:graphicData uri="http://schemas.openxmlformats.org/drawingml/2006/table">
                <a:tbl>
                  <a:tblPr firstRow="1" bandRow="1">
                    <a:tableStyleId>{5C22544A-7EE6-4342-B048-85BDC9FD1C3A}</a:tableStyleId>
                  </a:tblPr>
                  <a:tblGrid>
                    <a:gridCol w="2033967">
                      <a:extLst>
                        <a:ext uri="{9D8B030D-6E8A-4147-A177-3AD203B41FA5}">
                          <a16:colId xmlns:a16="http://schemas.microsoft.com/office/drawing/2014/main" val="20000"/>
                        </a:ext>
                      </a:extLst>
                    </a:gridCol>
                    <a:gridCol w="676495">
                      <a:extLst>
                        <a:ext uri="{9D8B030D-6E8A-4147-A177-3AD203B41FA5}">
                          <a16:colId xmlns:a16="http://schemas.microsoft.com/office/drawing/2014/main" val="20001"/>
                        </a:ext>
                      </a:extLst>
                    </a:gridCol>
                    <a:gridCol w="2016063">
                      <a:extLst>
                        <a:ext uri="{9D8B030D-6E8A-4147-A177-3AD203B41FA5}">
                          <a16:colId xmlns:a16="http://schemas.microsoft.com/office/drawing/2014/main" val="20002"/>
                        </a:ext>
                      </a:extLst>
                    </a:gridCol>
                    <a:gridCol w="2253601">
                      <a:extLst>
                        <a:ext uri="{9D8B030D-6E8A-4147-A177-3AD203B41FA5}">
                          <a16:colId xmlns:a16="http://schemas.microsoft.com/office/drawing/2014/main" val="20003"/>
                        </a:ext>
                      </a:extLst>
                    </a:gridCol>
                    <a:gridCol w="2253601">
                      <a:extLst>
                        <a:ext uri="{9D8B030D-6E8A-4147-A177-3AD203B41FA5}">
                          <a16:colId xmlns:a16="http://schemas.microsoft.com/office/drawing/2014/main" val="20004"/>
                        </a:ext>
                      </a:extLst>
                    </a:gridCol>
                  </a:tblGrid>
                  <a:tr h="398067">
                    <a:tc>
                      <a:txBody>
                        <a:bodyPr/>
                        <a:lstStyle/>
                        <a:p>
                          <a:pPr algn="ctr"/>
                          <a:endParaRPr lang="en-US" sz="2300" dirty="0"/>
                        </a:p>
                      </a:txBody>
                      <a:tcPr marL="79544" marR="79544" marT="39772" marB="39772" anchor="ctr">
                        <a:solidFill>
                          <a:schemeClr val="accent1">
                            <a:lumMod val="75000"/>
                          </a:schemeClr>
                        </a:solidFill>
                      </a:tcPr>
                    </a:tc>
                    <a:tc>
                      <a:txBody>
                        <a:bodyPr/>
                        <a:lstStyle/>
                        <a:p>
                          <a:pPr algn="ctr"/>
                          <a:endParaRPr lang="en-US" sz="2300" dirty="0"/>
                        </a:p>
                      </a:txBody>
                      <a:tcPr marL="79544" marR="79544" marT="39772" marB="39772" anchor="ctr">
                        <a:lnB w="38100" cmpd="sng">
                          <a:noFill/>
                        </a:lnB>
                        <a:solidFill>
                          <a:schemeClr val="accent1">
                            <a:lumMod val="75000"/>
                          </a:schemeClr>
                        </a:solidFill>
                      </a:tcPr>
                    </a:tc>
                    <a:tc gridSpan="2">
                      <a:txBody>
                        <a:bodyPr/>
                        <a:lstStyle/>
                        <a:p>
                          <a:pPr algn="ctr"/>
                          <a:r>
                            <a:rPr lang="en-US" sz="2300" dirty="0"/>
                            <a:t>True default status</a:t>
                          </a:r>
                        </a:p>
                      </a:txBody>
                      <a:tcPr marL="79544" marR="79544" marT="39772" marB="39772" anchor="ctr">
                        <a:lnB w="38100" cmpd="sng">
                          <a:noFill/>
                        </a:lnB>
                        <a:solidFill>
                          <a:schemeClr val="accent1">
                            <a:lumMod val="75000"/>
                          </a:schemeClr>
                        </a:solidFill>
                      </a:tcPr>
                    </a:tc>
                    <a:tc hMerge="1">
                      <a:txBody>
                        <a:bodyPr/>
                        <a:lstStyle/>
                        <a:p>
                          <a:endParaRPr lang="en-US" dirty="0"/>
                        </a:p>
                      </a:txBody>
                      <a:tcPr/>
                    </a:tc>
                    <a:tc>
                      <a:txBody>
                        <a:bodyPr/>
                        <a:lstStyle/>
                        <a:p>
                          <a:pPr algn="ctr"/>
                          <a:endParaRPr lang="en-US" sz="2300" dirty="0"/>
                        </a:p>
                      </a:txBody>
                      <a:tcPr marL="79544" marR="79544" marT="39772" marB="39772" anchor="ctr">
                        <a:lnB w="38100" cmpd="sng">
                          <a:noFill/>
                        </a:lnB>
                        <a:solidFill>
                          <a:schemeClr val="accent1">
                            <a:lumMod val="75000"/>
                          </a:schemeClr>
                        </a:solidFill>
                      </a:tcPr>
                    </a:tc>
                    <a:extLst>
                      <a:ext uri="{0D108BD9-81ED-4DB2-BD59-A6C34878D82A}">
                        <a16:rowId xmlns:a16="http://schemas.microsoft.com/office/drawing/2014/main" val="10000"/>
                      </a:ext>
                    </a:extLst>
                  </a:tr>
                  <a:tr h="398067">
                    <a:tc>
                      <a:txBody>
                        <a:bodyPr/>
                        <a:lstStyle/>
                        <a:p>
                          <a:pPr algn="ctr"/>
                          <a:endParaRPr lang="en-US" sz="2300" dirty="0"/>
                        </a:p>
                      </a:txBody>
                      <a:tcPr marL="79544" marR="79544" marT="39772" marB="39772" anchor="ctr">
                        <a:lnR w="12700" cmpd="sng">
                          <a:noFill/>
                        </a:lnR>
                        <a:solidFill>
                          <a:schemeClr val="accent1">
                            <a:lumMod val="75000"/>
                          </a:schemeClr>
                        </a:solidFill>
                      </a:tcPr>
                    </a:tc>
                    <a:tc>
                      <a:txBody>
                        <a:bodyPr/>
                        <a:lstStyle/>
                        <a:p>
                          <a:pPr algn="ctr"/>
                          <a:endParaRPr lang="en-US" sz="2300" dirty="0"/>
                        </a:p>
                      </a:txBody>
                      <a:tcPr marL="79544" marR="79544" marT="39772" marB="39772"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b="1" dirty="0"/>
                            <a:t>No</a:t>
                          </a:r>
                        </a:p>
                      </a:txBody>
                      <a:tcPr marL="79544" marR="79544" marT="39772" marB="39772"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b="1" dirty="0"/>
                            <a:t>Yes</a:t>
                          </a:r>
                        </a:p>
                      </a:txBody>
                      <a:tcPr marL="79544" marR="79544" marT="39772" marB="39772"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300" b="1" dirty="0"/>
                        </a:p>
                      </a:txBody>
                      <a:tcPr marL="79544" marR="79544" marT="39772" marB="39772"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5920">
                    <a:tc rowSpan="2">
                      <a:txBody>
                        <a:bodyPr/>
                        <a:lstStyle/>
                        <a:p>
                          <a:pPr algn="ctr"/>
                          <a:r>
                            <a:rPr lang="en-US" sz="2300" b="1" dirty="0">
                              <a:solidFill>
                                <a:schemeClr val="bg1"/>
                              </a:solidFill>
                            </a:rPr>
                            <a:t>Predicted default status (cutoff p&gt;0.6)</a:t>
                          </a:r>
                        </a:p>
                      </a:txBody>
                      <a:tcPr marL="79544" marR="79544" marT="39772" marB="39772" anchor="ctr">
                        <a:solidFill>
                          <a:schemeClr val="accent1">
                            <a:lumMod val="75000"/>
                          </a:schemeClr>
                        </a:solidFill>
                      </a:tcPr>
                    </a:tc>
                    <a:tc>
                      <a:txBody>
                        <a:bodyPr/>
                        <a:lstStyle/>
                        <a:p>
                          <a:pPr algn="ctr"/>
                          <a:r>
                            <a:rPr lang="en-US" sz="2300" b="1" dirty="0"/>
                            <a:t>No</a:t>
                          </a:r>
                        </a:p>
                      </a:txBody>
                      <a:tcPr marL="79544" marR="79544" marT="39772" marB="39772"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300" dirty="0"/>
                            <a:t>TN = 485</a:t>
                          </a:r>
                        </a:p>
                      </a:txBody>
                      <a:tcPr marL="79544" marR="79544" marT="39772" marB="39772"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300" dirty="0">
                              <a:solidFill>
                                <a:srgbClr val="FF0000"/>
                              </a:solidFill>
                            </a:rPr>
                            <a:t>FN = 11</a:t>
                          </a:r>
                        </a:p>
                      </a:txBody>
                      <a:tcPr marL="79544" marR="79544" marT="39772" marB="39772" anchor="ctr">
                        <a:lnT w="12700" cap="flat" cmpd="sng" algn="ctr">
                          <a:solidFill>
                            <a:schemeClr val="tx1"/>
                          </a:solidFill>
                          <a:prstDash val="solid"/>
                          <a:round/>
                          <a:headEnd type="none" w="med" len="med"/>
                          <a:tailEnd type="none" w="med" len="med"/>
                        </a:lnT>
                      </a:tcPr>
                    </a:tc>
                    <a:tc>
                      <a:txBody>
                        <a:bodyPr/>
                        <a:lstStyle/>
                        <a:p>
                          <a:pPr algn="ctr"/>
                          <a14:m>
                            <m:oMath xmlns:m="http://schemas.openxmlformats.org/officeDocument/2006/math">
                              <m:sSup>
                                <m:sSupPr>
                                  <m:ctrlPr>
                                    <a:rPr lang="en-US" sz="2300" b="0" i="1" smtClean="0">
                                      <a:solidFill>
                                        <a:schemeClr val="bg1">
                                          <a:lumMod val="50000"/>
                                        </a:schemeClr>
                                      </a:solidFill>
                                      <a:latin typeface="Cambria Math" panose="02040503050406030204" pitchFamily="18" charset="0"/>
                                    </a:rPr>
                                  </m:ctrlPr>
                                </m:sSupPr>
                                <m:e>
                                  <m:r>
                                    <m:rPr>
                                      <m:sty m:val="p"/>
                                    </m:rPr>
                                    <a:rPr lang="en-US" sz="2300" b="0" i="0" smtClean="0">
                                      <a:solidFill>
                                        <a:schemeClr val="bg1">
                                          <a:lumMod val="50000"/>
                                        </a:schemeClr>
                                      </a:solidFill>
                                      <a:latin typeface="Cambria Math" charset="0"/>
                                    </a:rPr>
                                    <m:t>N</m:t>
                                  </m:r>
                                </m:e>
                                <m:sup>
                                  <m:r>
                                    <a:rPr lang="en-US" sz="2300" b="0" i="0" smtClean="0">
                                      <a:solidFill>
                                        <a:schemeClr val="bg1">
                                          <a:lumMod val="50000"/>
                                        </a:schemeClr>
                                      </a:solidFill>
                                      <a:latin typeface="Cambria Math" charset="0"/>
                                    </a:rPr>
                                    <m:t>∗</m:t>
                                  </m:r>
                                </m:sup>
                              </m:sSup>
                            </m:oMath>
                          </a14:m>
                          <a:r>
                            <a:rPr lang="en-US" sz="2300" i="0" dirty="0">
                              <a:solidFill>
                                <a:schemeClr val="bg1">
                                  <a:lumMod val="50000"/>
                                </a:schemeClr>
                              </a:solidFill>
                            </a:rPr>
                            <a:t> = 495</a:t>
                          </a:r>
                        </a:p>
                      </a:txBody>
                      <a:tcPr marL="79544" marR="79544" marT="39772" marB="39772"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2"/>
                      </a:ext>
                    </a:extLst>
                  </a:tr>
                  <a:tr h="698380">
                    <a:tc vMerge="1">
                      <a:txBody>
                        <a:bodyPr/>
                        <a:lstStyle/>
                        <a:p>
                          <a:endParaRPr lang="en-US" dirty="0"/>
                        </a:p>
                      </a:txBody>
                      <a:tcPr/>
                    </a:tc>
                    <a:tc>
                      <a:txBody>
                        <a:bodyPr/>
                        <a:lstStyle/>
                        <a:p>
                          <a:pPr algn="ctr"/>
                          <a:r>
                            <a:rPr lang="en-US" sz="2300" b="1" dirty="0"/>
                            <a:t>Yes</a:t>
                          </a:r>
                        </a:p>
                      </a:txBody>
                      <a:tcPr marL="79544" marR="79544" marT="39772" marB="39772" anchor="ctr">
                        <a:lnR w="12700" cap="flat" cmpd="sng" algn="ctr">
                          <a:solidFill>
                            <a:schemeClr val="tx1"/>
                          </a:solidFill>
                          <a:prstDash val="solid"/>
                          <a:round/>
                          <a:headEnd type="none" w="med" len="med"/>
                          <a:tailEnd type="none" w="med" len="med"/>
                        </a:lnR>
                      </a:tcPr>
                    </a:tc>
                    <a:tc>
                      <a:txBody>
                        <a:bodyPr/>
                        <a:lstStyle/>
                        <a:p>
                          <a:pPr algn="ctr"/>
                          <a:r>
                            <a:rPr lang="en-US" sz="2300" dirty="0">
                              <a:solidFill>
                                <a:srgbClr val="FF0000"/>
                              </a:solidFill>
                            </a:rPr>
                            <a:t>FP = 1</a:t>
                          </a:r>
                        </a:p>
                      </a:txBody>
                      <a:tcPr marL="79544" marR="79544" marT="39772" marB="39772" anchor="ctr">
                        <a:lnL w="12700" cap="flat" cmpd="sng" algn="ctr">
                          <a:solidFill>
                            <a:schemeClr val="tx1"/>
                          </a:solidFill>
                          <a:prstDash val="solid"/>
                          <a:round/>
                          <a:headEnd type="none" w="med" len="med"/>
                          <a:tailEnd type="none" w="med" len="med"/>
                        </a:lnL>
                      </a:tcPr>
                    </a:tc>
                    <a:tc>
                      <a:txBody>
                        <a:bodyPr/>
                        <a:lstStyle/>
                        <a:p>
                          <a:pPr algn="ctr"/>
                          <a:r>
                            <a:rPr lang="en-US" sz="2300" dirty="0"/>
                            <a:t>TP = 3</a:t>
                          </a:r>
                        </a:p>
                      </a:txBody>
                      <a:tcPr marL="79544" marR="79544" marT="39772" marB="39772" anchor="ctr"/>
                    </a:tc>
                    <a:tc>
                      <a:txBody>
                        <a:bodyPr/>
                        <a:lstStyle/>
                        <a:p>
                          <a:pPr algn="ctr"/>
                          <a14:m>
                            <m:oMath xmlns:m="http://schemas.openxmlformats.org/officeDocument/2006/math">
                              <m:sSup>
                                <m:sSupPr>
                                  <m:ctrlPr>
                                    <a:rPr lang="en-US" sz="2300" b="0" i="1" smtClean="0">
                                      <a:solidFill>
                                        <a:schemeClr val="bg1">
                                          <a:lumMod val="50000"/>
                                        </a:schemeClr>
                                      </a:solidFill>
                                      <a:latin typeface="Cambria Math" panose="02040503050406030204" pitchFamily="18" charset="0"/>
                                    </a:rPr>
                                  </m:ctrlPr>
                                </m:sSupPr>
                                <m:e>
                                  <m:r>
                                    <m:rPr>
                                      <m:sty m:val="p"/>
                                    </m:rPr>
                                    <a:rPr lang="en-US" sz="2300" b="0" i="0" smtClean="0">
                                      <a:solidFill>
                                        <a:schemeClr val="bg1">
                                          <a:lumMod val="50000"/>
                                        </a:schemeClr>
                                      </a:solidFill>
                                      <a:latin typeface="Cambria Math" charset="0"/>
                                    </a:rPr>
                                    <m:t>P</m:t>
                                  </m:r>
                                </m:e>
                                <m:sup>
                                  <m:r>
                                    <a:rPr lang="en-US" sz="2300" b="0" i="0" smtClean="0">
                                      <a:solidFill>
                                        <a:schemeClr val="bg1">
                                          <a:lumMod val="50000"/>
                                        </a:schemeClr>
                                      </a:solidFill>
                                      <a:latin typeface="Cambria Math" charset="0"/>
                                    </a:rPr>
                                    <m:t>∗</m:t>
                                  </m:r>
                                </m:sup>
                              </m:sSup>
                            </m:oMath>
                          </a14:m>
                          <a:r>
                            <a:rPr lang="en-US" sz="2300" dirty="0">
                              <a:solidFill>
                                <a:schemeClr val="bg1">
                                  <a:lumMod val="50000"/>
                                </a:schemeClr>
                              </a:solidFill>
                            </a:rPr>
                            <a:t>= 5</a:t>
                          </a:r>
                        </a:p>
                      </a:txBody>
                      <a:tcPr marL="79544" marR="79544" marT="39772" marB="39772" anchor="ctr"/>
                    </a:tc>
                    <a:extLst>
                      <a:ext uri="{0D108BD9-81ED-4DB2-BD59-A6C34878D82A}">
                        <a16:rowId xmlns:a16="http://schemas.microsoft.com/office/drawing/2014/main" val="10003"/>
                      </a:ext>
                    </a:extLst>
                  </a:tr>
                  <a:tr h="459360">
                    <a:tc>
                      <a:txBody>
                        <a:bodyPr/>
                        <a:lstStyle/>
                        <a:p>
                          <a:pPr algn="ctr"/>
                          <a:endParaRPr lang="en-US" sz="2300" b="1" dirty="0">
                            <a:solidFill>
                              <a:schemeClr val="bg1"/>
                            </a:solidFill>
                          </a:endParaRPr>
                        </a:p>
                      </a:txBody>
                      <a:tcPr marL="79544" marR="79544" marT="39772" marB="39772" anchor="ctr">
                        <a:solidFill>
                          <a:schemeClr val="accent1">
                            <a:lumMod val="75000"/>
                          </a:schemeClr>
                        </a:solidFill>
                      </a:tcPr>
                    </a:tc>
                    <a:tc>
                      <a:txBody>
                        <a:bodyPr/>
                        <a:lstStyle/>
                        <a:p>
                          <a:pPr algn="ctr"/>
                          <a:endParaRPr lang="en-US" sz="2300" b="1" dirty="0"/>
                        </a:p>
                      </a:txBody>
                      <a:tcPr marL="79544" marR="79544" marT="39772" marB="39772" anchor="ctr">
                        <a:lnR w="12700" cap="flat" cmpd="sng" algn="ctr">
                          <a:solidFill>
                            <a:schemeClr val="tx1"/>
                          </a:solidFill>
                          <a:prstDash val="solid"/>
                          <a:round/>
                          <a:headEnd type="none" w="med" len="med"/>
                          <a:tailEnd type="none" w="med" len="med"/>
                        </a:lnR>
                      </a:tcPr>
                    </a:tc>
                    <a:tc>
                      <a:txBody>
                        <a:bodyPr/>
                        <a:lstStyle/>
                        <a:p>
                          <a:pPr algn="ctr"/>
                          <a:r>
                            <a:rPr lang="en-US" sz="2300" dirty="0">
                              <a:solidFill>
                                <a:schemeClr val="bg1">
                                  <a:lumMod val="50000"/>
                                </a:schemeClr>
                              </a:solidFill>
                            </a:rPr>
                            <a:t>N = 486</a:t>
                          </a:r>
                        </a:p>
                      </a:txBody>
                      <a:tcPr marL="79544" marR="79544" marT="39772" marB="39772" anchor="ctr">
                        <a:lnL w="12700" cap="flat" cmpd="sng" algn="ctr">
                          <a:solidFill>
                            <a:schemeClr val="tx1"/>
                          </a:solidFill>
                          <a:prstDash val="solid"/>
                          <a:round/>
                          <a:headEnd type="none" w="med" len="med"/>
                          <a:tailEnd type="none" w="med" len="med"/>
                        </a:lnL>
                      </a:tcPr>
                    </a:tc>
                    <a:tc>
                      <a:txBody>
                        <a:bodyPr/>
                        <a:lstStyle/>
                        <a:p>
                          <a:pPr algn="ctr"/>
                          <a:r>
                            <a:rPr lang="en-US" sz="2300" dirty="0">
                              <a:solidFill>
                                <a:schemeClr val="bg1">
                                  <a:lumMod val="50000"/>
                                </a:schemeClr>
                              </a:solidFill>
                            </a:rPr>
                            <a:t>P = 14</a:t>
                          </a:r>
                        </a:p>
                      </a:txBody>
                      <a:tcPr marL="79544" marR="79544" marT="39772" marB="39772" anchor="ctr"/>
                    </a:tc>
                    <a:tc>
                      <a:txBody>
                        <a:bodyPr/>
                        <a:lstStyle/>
                        <a:p>
                          <a:pPr algn="ctr"/>
                          <a:endParaRPr lang="en-US" sz="2300" dirty="0">
                            <a:solidFill>
                              <a:schemeClr val="bg1">
                                <a:lumMod val="50000"/>
                              </a:schemeClr>
                            </a:solidFill>
                          </a:endParaRPr>
                        </a:p>
                      </a:txBody>
                      <a:tcPr marL="79544" marR="79544" marT="39772" marB="39772" anchor="ctr"/>
                    </a:tc>
                    <a:extLst>
                      <a:ext uri="{0D108BD9-81ED-4DB2-BD59-A6C34878D82A}">
                        <a16:rowId xmlns:a16="http://schemas.microsoft.com/office/drawing/2014/main" val="10004"/>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489306051"/>
                  </p:ext>
                </p:extLst>
              </p:nvPr>
            </p:nvGraphicFramePr>
            <p:xfrm>
              <a:off x="710374" y="1077998"/>
              <a:ext cx="9233727" cy="2553788"/>
            </p:xfrm>
            <a:graphic>
              <a:graphicData uri="http://schemas.openxmlformats.org/drawingml/2006/table">
                <a:tbl>
                  <a:tblPr firstRow="1" bandRow="1">
                    <a:tableStyleId>{5C22544A-7EE6-4342-B048-85BDC9FD1C3A}</a:tableStyleId>
                  </a:tblPr>
                  <a:tblGrid>
                    <a:gridCol w="2033967">
                      <a:extLst>
                        <a:ext uri="{9D8B030D-6E8A-4147-A177-3AD203B41FA5}">
                          <a16:colId xmlns:a16="http://schemas.microsoft.com/office/drawing/2014/main" val="20000"/>
                        </a:ext>
                      </a:extLst>
                    </a:gridCol>
                    <a:gridCol w="676495">
                      <a:extLst>
                        <a:ext uri="{9D8B030D-6E8A-4147-A177-3AD203B41FA5}">
                          <a16:colId xmlns:a16="http://schemas.microsoft.com/office/drawing/2014/main" val="20001"/>
                        </a:ext>
                      </a:extLst>
                    </a:gridCol>
                    <a:gridCol w="2016063">
                      <a:extLst>
                        <a:ext uri="{9D8B030D-6E8A-4147-A177-3AD203B41FA5}">
                          <a16:colId xmlns:a16="http://schemas.microsoft.com/office/drawing/2014/main" val="20002"/>
                        </a:ext>
                      </a:extLst>
                    </a:gridCol>
                    <a:gridCol w="2253601">
                      <a:extLst>
                        <a:ext uri="{9D8B030D-6E8A-4147-A177-3AD203B41FA5}">
                          <a16:colId xmlns:a16="http://schemas.microsoft.com/office/drawing/2014/main" val="20003"/>
                        </a:ext>
                      </a:extLst>
                    </a:gridCol>
                    <a:gridCol w="2253601">
                      <a:extLst>
                        <a:ext uri="{9D8B030D-6E8A-4147-A177-3AD203B41FA5}">
                          <a16:colId xmlns:a16="http://schemas.microsoft.com/office/drawing/2014/main" val="20004"/>
                        </a:ext>
                      </a:extLst>
                    </a:gridCol>
                  </a:tblGrid>
                  <a:tr h="430064">
                    <a:tc>
                      <a:txBody>
                        <a:bodyPr/>
                        <a:lstStyle/>
                        <a:p>
                          <a:pPr algn="ctr"/>
                          <a:endParaRPr lang="en-US" sz="2300" dirty="0"/>
                        </a:p>
                      </a:txBody>
                      <a:tcPr marL="79544" marR="79544" marT="39772" marB="39772" anchor="ctr">
                        <a:solidFill>
                          <a:schemeClr val="accent1">
                            <a:lumMod val="75000"/>
                          </a:schemeClr>
                        </a:solidFill>
                      </a:tcPr>
                    </a:tc>
                    <a:tc>
                      <a:txBody>
                        <a:bodyPr/>
                        <a:lstStyle/>
                        <a:p>
                          <a:pPr algn="ctr"/>
                          <a:endParaRPr lang="en-US" sz="2300" dirty="0"/>
                        </a:p>
                      </a:txBody>
                      <a:tcPr marL="79544" marR="79544" marT="39772" marB="39772" anchor="ctr">
                        <a:lnB w="38100" cmpd="sng">
                          <a:noFill/>
                        </a:lnB>
                        <a:solidFill>
                          <a:schemeClr val="accent1">
                            <a:lumMod val="75000"/>
                          </a:schemeClr>
                        </a:solidFill>
                      </a:tcPr>
                    </a:tc>
                    <a:tc gridSpan="2">
                      <a:txBody>
                        <a:bodyPr/>
                        <a:lstStyle/>
                        <a:p>
                          <a:pPr algn="ctr"/>
                          <a:r>
                            <a:rPr lang="en-US" sz="2300" dirty="0"/>
                            <a:t>True default status</a:t>
                          </a:r>
                        </a:p>
                      </a:txBody>
                      <a:tcPr marL="79544" marR="79544" marT="39772" marB="39772" anchor="ctr">
                        <a:lnB w="38100" cmpd="sng">
                          <a:noFill/>
                        </a:lnB>
                        <a:solidFill>
                          <a:schemeClr val="accent1">
                            <a:lumMod val="75000"/>
                          </a:schemeClr>
                        </a:solidFill>
                      </a:tcPr>
                    </a:tc>
                    <a:tc hMerge="1">
                      <a:txBody>
                        <a:bodyPr/>
                        <a:lstStyle/>
                        <a:p>
                          <a:endParaRPr lang="en-US" dirty="0"/>
                        </a:p>
                      </a:txBody>
                      <a:tcPr/>
                    </a:tc>
                    <a:tc>
                      <a:txBody>
                        <a:bodyPr/>
                        <a:lstStyle/>
                        <a:p>
                          <a:pPr algn="ctr"/>
                          <a:endParaRPr lang="en-US" sz="2300" dirty="0"/>
                        </a:p>
                      </a:txBody>
                      <a:tcPr marL="79544" marR="79544" marT="39772" marB="39772" anchor="ctr">
                        <a:lnB w="38100" cmpd="sng">
                          <a:noFill/>
                        </a:lnB>
                        <a:solidFill>
                          <a:schemeClr val="accent1">
                            <a:lumMod val="75000"/>
                          </a:schemeClr>
                        </a:solidFill>
                      </a:tcPr>
                    </a:tc>
                    <a:extLst>
                      <a:ext uri="{0D108BD9-81ED-4DB2-BD59-A6C34878D82A}">
                        <a16:rowId xmlns:a16="http://schemas.microsoft.com/office/drawing/2014/main" val="10000"/>
                      </a:ext>
                    </a:extLst>
                  </a:tr>
                  <a:tr h="430064">
                    <a:tc>
                      <a:txBody>
                        <a:bodyPr/>
                        <a:lstStyle/>
                        <a:p>
                          <a:pPr algn="ctr"/>
                          <a:endParaRPr lang="en-US" sz="2300" dirty="0"/>
                        </a:p>
                      </a:txBody>
                      <a:tcPr marL="79544" marR="79544" marT="39772" marB="39772" anchor="ctr">
                        <a:lnR w="12700" cmpd="sng">
                          <a:noFill/>
                        </a:lnR>
                        <a:solidFill>
                          <a:schemeClr val="accent1">
                            <a:lumMod val="75000"/>
                          </a:schemeClr>
                        </a:solidFill>
                      </a:tcPr>
                    </a:tc>
                    <a:tc>
                      <a:txBody>
                        <a:bodyPr/>
                        <a:lstStyle/>
                        <a:p>
                          <a:pPr algn="ctr"/>
                          <a:endParaRPr lang="en-US" sz="2300" dirty="0"/>
                        </a:p>
                      </a:txBody>
                      <a:tcPr marL="79544" marR="79544" marT="39772" marB="39772" anchor="ct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b="1" dirty="0"/>
                            <a:t>No</a:t>
                          </a:r>
                        </a:p>
                      </a:txBody>
                      <a:tcPr marL="79544" marR="79544" marT="39772" marB="39772" anchor="ct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00" b="1" dirty="0"/>
                            <a:t>Yes</a:t>
                          </a:r>
                        </a:p>
                      </a:txBody>
                      <a:tcPr marL="79544" marR="79544" marT="39772" marB="39772"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300" b="1" dirty="0"/>
                        </a:p>
                      </a:txBody>
                      <a:tcPr marL="79544" marR="79544" marT="39772" marB="39772" anchor="ct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5920">
                    <a:tc rowSpan="2">
                      <a:txBody>
                        <a:bodyPr/>
                        <a:lstStyle/>
                        <a:p>
                          <a:pPr algn="ctr"/>
                          <a:r>
                            <a:rPr lang="en-US" sz="2300" b="1" dirty="0">
                              <a:solidFill>
                                <a:schemeClr val="bg1"/>
                              </a:solidFill>
                            </a:rPr>
                            <a:t>Predicted default status (cutoff p&gt;0.6)</a:t>
                          </a:r>
                        </a:p>
                      </a:txBody>
                      <a:tcPr marL="79544" marR="79544" marT="39772" marB="39772" anchor="ctr">
                        <a:solidFill>
                          <a:schemeClr val="accent1">
                            <a:lumMod val="75000"/>
                          </a:schemeClr>
                        </a:solidFill>
                      </a:tcPr>
                    </a:tc>
                    <a:tc>
                      <a:txBody>
                        <a:bodyPr/>
                        <a:lstStyle/>
                        <a:p>
                          <a:pPr algn="ctr"/>
                          <a:r>
                            <a:rPr lang="en-US" sz="2300" b="1" dirty="0"/>
                            <a:t>No</a:t>
                          </a:r>
                        </a:p>
                      </a:txBody>
                      <a:tcPr marL="79544" marR="79544" marT="39772" marB="39772"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300" dirty="0"/>
                            <a:t>TN = 485</a:t>
                          </a:r>
                        </a:p>
                      </a:txBody>
                      <a:tcPr marL="79544" marR="79544" marT="39772" marB="39772"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300" dirty="0">
                              <a:solidFill>
                                <a:srgbClr val="FF0000"/>
                              </a:solidFill>
                            </a:rPr>
                            <a:t>FN = 11</a:t>
                          </a:r>
                        </a:p>
                      </a:txBody>
                      <a:tcPr marL="79544" marR="79544" marT="39772" marB="39772" anchor="ctr">
                        <a:lnT w="12700" cap="flat" cmpd="sng" algn="ctr">
                          <a:solidFill>
                            <a:schemeClr val="tx1"/>
                          </a:solidFill>
                          <a:prstDash val="solid"/>
                          <a:round/>
                          <a:headEnd type="none" w="med" len="med"/>
                          <a:tailEnd type="none" w="med" len="med"/>
                        </a:lnT>
                      </a:tcPr>
                    </a:tc>
                    <a:tc>
                      <a:txBody>
                        <a:bodyPr/>
                        <a:lstStyle/>
                        <a:p>
                          <a:endParaRPr lang="en-US"/>
                        </a:p>
                      </a:txBody>
                      <a:tcPr marL="79544" marR="79544" marT="39772" marB="39772" anchor="ctr">
                        <a:lnT w="12700" cap="flat" cmpd="sng" algn="ctr">
                          <a:solidFill>
                            <a:schemeClr val="tx1"/>
                          </a:solidFill>
                          <a:prstDash val="solid"/>
                          <a:round/>
                          <a:headEnd type="none" w="med" len="med"/>
                          <a:tailEnd type="none" w="med" len="med"/>
                        </a:lnT>
                        <a:blipFill>
                          <a:blip r:embed="rId2"/>
                          <a:stretch>
                            <a:fillRect l="-310000" t="-167416" r="-541" b="-237079"/>
                          </a:stretch>
                        </a:blipFill>
                      </a:tcPr>
                    </a:tc>
                    <a:extLst>
                      <a:ext uri="{0D108BD9-81ED-4DB2-BD59-A6C34878D82A}">
                        <a16:rowId xmlns:a16="http://schemas.microsoft.com/office/drawing/2014/main" val="10002"/>
                      </a:ext>
                    </a:extLst>
                  </a:tr>
                  <a:tr h="698380">
                    <a:tc vMerge="1">
                      <a:txBody>
                        <a:bodyPr/>
                        <a:lstStyle/>
                        <a:p>
                          <a:endParaRPr lang="en-US" dirty="0"/>
                        </a:p>
                      </a:txBody>
                      <a:tcPr/>
                    </a:tc>
                    <a:tc>
                      <a:txBody>
                        <a:bodyPr/>
                        <a:lstStyle/>
                        <a:p>
                          <a:pPr algn="ctr"/>
                          <a:r>
                            <a:rPr lang="en-US" sz="2300" b="1" dirty="0"/>
                            <a:t>Yes</a:t>
                          </a:r>
                        </a:p>
                      </a:txBody>
                      <a:tcPr marL="79544" marR="79544" marT="39772" marB="39772" anchor="ctr">
                        <a:lnR w="12700" cap="flat" cmpd="sng" algn="ctr">
                          <a:solidFill>
                            <a:schemeClr val="tx1"/>
                          </a:solidFill>
                          <a:prstDash val="solid"/>
                          <a:round/>
                          <a:headEnd type="none" w="med" len="med"/>
                          <a:tailEnd type="none" w="med" len="med"/>
                        </a:lnR>
                      </a:tcPr>
                    </a:tc>
                    <a:tc>
                      <a:txBody>
                        <a:bodyPr/>
                        <a:lstStyle/>
                        <a:p>
                          <a:pPr algn="ctr"/>
                          <a:r>
                            <a:rPr lang="en-US" sz="2300" dirty="0">
                              <a:solidFill>
                                <a:srgbClr val="FF0000"/>
                              </a:solidFill>
                            </a:rPr>
                            <a:t>FP = 1</a:t>
                          </a:r>
                        </a:p>
                      </a:txBody>
                      <a:tcPr marL="79544" marR="79544" marT="39772" marB="39772" anchor="ctr">
                        <a:lnL w="12700" cap="flat" cmpd="sng" algn="ctr">
                          <a:solidFill>
                            <a:schemeClr val="tx1"/>
                          </a:solidFill>
                          <a:prstDash val="solid"/>
                          <a:round/>
                          <a:headEnd type="none" w="med" len="med"/>
                          <a:tailEnd type="none" w="med" len="med"/>
                        </a:lnL>
                      </a:tcPr>
                    </a:tc>
                    <a:tc>
                      <a:txBody>
                        <a:bodyPr/>
                        <a:lstStyle/>
                        <a:p>
                          <a:pPr algn="ctr"/>
                          <a:r>
                            <a:rPr lang="en-US" sz="2300" dirty="0"/>
                            <a:t>TP = 3</a:t>
                          </a:r>
                        </a:p>
                      </a:txBody>
                      <a:tcPr marL="79544" marR="79544" marT="39772" marB="39772" anchor="ctr"/>
                    </a:tc>
                    <a:tc>
                      <a:txBody>
                        <a:bodyPr/>
                        <a:lstStyle/>
                        <a:p>
                          <a:endParaRPr lang="en-US"/>
                        </a:p>
                      </a:txBody>
                      <a:tcPr marL="79544" marR="79544" marT="39772" marB="39772" anchor="ctr">
                        <a:blipFill>
                          <a:blip r:embed="rId2"/>
                          <a:stretch>
                            <a:fillRect l="-310000" t="-208772" r="-541" b="-85088"/>
                          </a:stretch>
                        </a:blipFill>
                      </a:tcPr>
                    </a:tc>
                    <a:extLst>
                      <a:ext uri="{0D108BD9-81ED-4DB2-BD59-A6C34878D82A}">
                        <a16:rowId xmlns:a16="http://schemas.microsoft.com/office/drawing/2014/main" val="10003"/>
                      </a:ext>
                    </a:extLst>
                  </a:tr>
                  <a:tr h="459360">
                    <a:tc>
                      <a:txBody>
                        <a:bodyPr/>
                        <a:lstStyle/>
                        <a:p>
                          <a:pPr algn="ctr"/>
                          <a:endParaRPr lang="en-US" sz="2300" b="1" dirty="0">
                            <a:solidFill>
                              <a:schemeClr val="bg1"/>
                            </a:solidFill>
                          </a:endParaRPr>
                        </a:p>
                      </a:txBody>
                      <a:tcPr marL="79544" marR="79544" marT="39772" marB="39772" anchor="ctr">
                        <a:solidFill>
                          <a:schemeClr val="accent1">
                            <a:lumMod val="75000"/>
                          </a:schemeClr>
                        </a:solidFill>
                      </a:tcPr>
                    </a:tc>
                    <a:tc>
                      <a:txBody>
                        <a:bodyPr/>
                        <a:lstStyle/>
                        <a:p>
                          <a:pPr algn="ctr"/>
                          <a:endParaRPr lang="en-US" sz="2300" b="1" dirty="0"/>
                        </a:p>
                      </a:txBody>
                      <a:tcPr marL="79544" marR="79544" marT="39772" marB="39772" anchor="ctr">
                        <a:lnR w="12700" cap="flat" cmpd="sng" algn="ctr">
                          <a:solidFill>
                            <a:schemeClr val="tx1"/>
                          </a:solidFill>
                          <a:prstDash val="solid"/>
                          <a:round/>
                          <a:headEnd type="none" w="med" len="med"/>
                          <a:tailEnd type="none" w="med" len="med"/>
                        </a:lnR>
                      </a:tcPr>
                    </a:tc>
                    <a:tc>
                      <a:txBody>
                        <a:bodyPr/>
                        <a:lstStyle/>
                        <a:p>
                          <a:pPr algn="ctr"/>
                          <a:r>
                            <a:rPr lang="en-US" sz="2300" dirty="0">
                              <a:solidFill>
                                <a:schemeClr val="bg1">
                                  <a:lumMod val="50000"/>
                                </a:schemeClr>
                              </a:solidFill>
                            </a:rPr>
                            <a:t>N = 486</a:t>
                          </a:r>
                        </a:p>
                      </a:txBody>
                      <a:tcPr marL="79544" marR="79544" marT="39772" marB="39772" anchor="ctr">
                        <a:lnL w="12700" cap="flat" cmpd="sng" algn="ctr">
                          <a:solidFill>
                            <a:schemeClr val="tx1"/>
                          </a:solidFill>
                          <a:prstDash val="solid"/>
                          <a:round/>
                          <a:headEnd type="none" w="med" len="med"/>
                          <a:tailEnd type="none" w="med" len="med"/>
                        </a:lnL>
                      </a:tcPr>
                    </a:tc>
                    <a:tc>
                      <a:txBody>
                        <a:bodyPr/>
                        <a:lstStyle/>
                        <a:p>
                          <a:pPr algn="ctr"/>
                          <a:r>
                            <a:rPr lang="en-US" sz="2300" dirty="0">
                              <a:solidFill>
                                <a:schemeClr val="bg1">
                                  <a:lumMod val="50000"/>
                                </a:schemeClr>
                              </a:solidFill>
                            </a:rPr>
                            <a:t>P = 14</a:t>
                          </a:r>
                        </a:p>
                      </a:txBody>
                      <a:tcPr marL="79544" marR="79544" marT="39772" marB="39772" anchor="ctr"/>
                    </a:tc>
                    <a:tc>
                      <a:txBody>
                        <a:bodyPr/>
                        <a:lstStyle/>
                        <a:p>
                          <a:pPr algn="ctr"/>
                          <a:endParaRPr lang="en-US" sz="2300" dirty="0">
                            <a:solidFill>
                              <a:schemeClr val="bg1">
                                <a:lumMod val="50000"/>
                              </a:schemeClr>
                            </a:solidFill>
                          </a:endParaRPr>
                        </a:p>
                      </a:txBody>
                      <a:tcPr marL="79544" marR="79544" marT="39772" marB="39772" anchor="ctr"/>
                    </a:tc>
                    <a:extLst>
                      <a:ext uri="{0D108BD9-81ED-4DB2-BD59-A6C34878D82A}">
                        <a16:rowId xmlns:a16="http://schemas.microsoft.com/office/drawing/2014/main" val="10004"/>
                      </a:ext>
                    </a:extLst>
                  </a:tr>
                </a:tbl>
              </a:graphicData>
            </a:graphic>
          </p:graphicFrame>
        </mc:Fallback>
      </mc:AlternateContent>
      <p:sp>
        <p:nvSpPr>
          <p:cNvPr id="6" name="Text Placeholder 13"/>
          <p:cNvSpPr txBox="1">
            <a:spLocks/>
          </p:cNvSpPr>
          <p:nvPr/>
        </p:nvSpPr>
        <p:spPr bwMode="auto">
          <a:xfrm>
            <a:off x="1055435" y="3887117"/>
            <a:ext cx="8888666" cy="3785770"/>
          </a:xfrm>
          <a:prstGeom prst="rect">
            <a:avLst/>
          </a:prstGeom>
          <a:noFill/>
          <a:ln w="9525">
            <a:noFill/>
            <a:miter lim="800000"/>
            <a:headEnd/>
            <a:tailEnd/>
          </a:ln>
        </p:spPr>
        <p:txBody>
          <a:bodyPr lIns="0" tIns="0" rIns="0" bIns="0">
            <a:noAutofit/>
          </a:bodyPr>
          <a:lstStyle>
            <a:lvl1pPr marL="342900" indent="-342900">
              <a:lnSpc>
                <a:spcPct val="150000"/>
              </a:lnSpc>
              <a:spcBef>
                <a:spcPts val="1800"/>
              </a:spcBef>
              <a:buClr>
                <a:srgbClr val="404040"/>
              </a:buCl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1pPr>
            <a:lvl2pPr marL="285750" indent="-285750">
              <a:lnSpc>
                <a:spcPct val="110000"/>
              </a:lnSpc>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2pPr>
            <a:lvl3pPr marL="285750" indent="-285750">
              <a:lnSpc>
                <a:spcPct val="110000"/>
              </a:lnSpc>
              <a:buClr>
                <a:schemeClr val="tx1"/>
              </a:buClr>
              <a:buFont typeface="Arial" panose="020B0604020202020204" pitchFamily="34" charset="0"/>
              <a:buChar char="•"/>
              <a:tabLst>
                <a:tab pos="8402638" algn="r"/>
              </a:tabLst>
              <a:defRPr>
                <a:solidFill>
                  <a:schemeClr val="tx2"/>
                </a:solidFill>
                <a:latin typeface="Arial" panose="020B0604020202020204" pitchFamily="34" charset="0"/>
                <a:ea typeface="MS PGothic" panose="020B0600070205080204" pitchFamily="34" charset="-128"/>
                <a:cs typeface="Arial" panose="020B0604020202020204" pitchFamily="34" charset="0"/>
              </a:defRPr>
            </a:lvl3pPr>
            <a:lvl4pPr marL="831850" indent="-285750">
              <a:lnSpc>
                <a:spcPct val="110000"/>
              </a:lnSpc>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4pPr>
            <a:lvl5pPr marL="1196975" indent="-285750">
              <a:lnSpc>
                <a:spcPct val="110000"/>
              </a:lnSpc>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5pPr>
            <a:lvl6pPr marL="1654175" indent="-285750" eaLnBrk="0" fontAlgn="base" hangingPunct="0">
              <a:lnSpc>
                <a:spcPct val="110000"/>
              </a:lnSpc>
              <a:spcBef>
                <a:spcPct val="0"/>
              </a:spcBef>
              <a:spcAft>
                <a:spcPct val="0"/>
              </a:spcAft>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6pPr>
            <a:lvl7pPr marL="2111375" indent="-285750" eaLnBrk="0" fontAlgn="base" hangingPunct="0">
              <a:lnSpc>
                <a:spcPct val="110000"/>
              </a:lnSpc>
              <a:spcBef>
                <a:spcPct val="0"/>
              </a:spcBef>
              <a:spcAft>
                <a:spcPct val="0"/>
              </a:spcAft>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7pPr>
            <a:lvl8pPr marL="2568575" indent="-285750" eaLnBrk="0" fontAlgn="base" hangingPunct="0">
              <a:lnSpc>
                <a:spcPct val="110000"/>
              </a:lnSpc>
              <a:spcBef>
                <a:spcPct val="0"/>
              </a:spcBef>
              <a:spcAft>
                <a:spcPct val="0"/>
              </a:spcAft>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8pPr>
            <a:lvl9pPr marL="3025775" indent="-285750" eaLnBrk="0" fontAlgn="base" hangingPunct="0">
              <a:lnSpc>
                <a:spcPct val="110000"/>
              </a:lnSpc>
              <a:spcBef>
                <a:spcPct val="0"/>
              </a:spcBef>
              <a:spcAft>
                <a:spcPct val="0"/>
              </a:spcAft>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9pPr>
          </a:lstStyle>
          <a:p>
            <a:pPr lvl="2">
              <a:lnSpc>
                <a:spcPct val="100000"/>
              </a:lnSpc>
            </a:pPr>
            <a:r>
              <a:rPr lang="en-US" altLang="en-US" sz="2400" b="1" dirty="0">
                <a:solidFill>
                  <a:schemeClr val="tx1"/>
                </a:solidFill>
                <a:latin typeface="Calibri" charset="0"/>
                <a:ea typeface="Calibri" charset="0"/>
                <a:cs typeface="Calibri" charset="0"/>
              </a:rPr>
              <a:t>Sensitivity: </a:t>
            </a:r>
            <a:r>
              <a:rPr lang="en-US" altLang="en-US" sz="2400" dirty="0">
                <a:solidFill>
                  <a:schemeClr val="tx1"/>
                </a:solidFill>
                <a:latin typeface="Calibri" charset="0"/>
                <a:ea typeface="Calibri" charset="0"/>
                <a:cs typeface="Calibri" charset="0"/>
              </a:rPr>
              <a:t>True </a:t>
            </a:r>
            <a:r>
              <a:rPr lang="en-US" altLang="en-US" sz="2400" u="sng" dirty="0">
                <a:solidFill>
                  <a:schemeClr val="tx1"/>
                </a:solidFill>
                <a:latin typeface="Calibri" charset="0"/>
                <a:ea typeface="Calibri" charset="0"/>
                <a:cs typeface="Calibri" charset="0"/>
              </a:rPr>
              <a:t>positive </a:t>
            </a:r>
            <a:r>
              <a:rPr lang="en-US" altLang="en-US" sz="2400" dirty="0">
                <a:solidFill>
                  <a:schemeClr val="tx1"/>
                </a:solidFill>
                <a:latin typeface="Calibri" charset="0"/>
                <a:ea typeface="Calibri" charset="0"/>
                <a:cs typeface="Calibri" charset="0"/>
              </a:rPr>
              <a:t>rate (aka 1 – power or recall) </a:t>
            </a:r>
          </a:p>
          <a:p>
            <a:pPr lvl="3">
              <a:lnSpc>
                <a:spcPct val="100000"/>
              </a:lnSpc>
            </a:pPr>
            <a:r>
              <a:rPr lang="en-US" altLang="en-US" sz="2400" dirty="0">
                <a:solidFill>
                  <a:schemeClr val="bg1">
                    <a:lumMod val="50000"/>
                  </a:schemeClr>
                </a:solidFill>
                <a:latin typeface="Calibri" charset="0"/>
                <a:ea typeface="Calibri" charset="0"/>
                <a:cs typeface="Calibri" charset="0"/>
              </a:rPr>
              <a:t>TP/P = 3 / 14 = 21.4%</a:t>
            </a:r>
          </a:p>
          <a:p>
            <a:pPr lvl="2">
              <a:lnSpc>
                <a:spcPct val="100000"/>
              </a:lnSpc>
            </a:pPr>
            <a:r>
              <a:rPr lang="en-US" altLang="en-US" sz="2400" b="1" dirty="0">
                <a:solidFill>
                  <a:schemeClr val="tx1"/>
                </a:solidFill>
                <a:latin typeface="Calibri" charset="0"/>
                <a:ea typeface="Calibri" charset="0"/>
                <a:cs typeface="Calibri" charset="0"/>
              </a:rPr>
              <a:t>Specificity: </a:t>
            </a:r>
            <a:r>
              <a:rPr lang="en-US" altLang="en-US" sz="2400" dirty="0">
                <a:solidFill>
                  <a:schemeClr val="tx1"/>
                </a:solidFill>
                <a:latin typeface="Calibri" charset="0"/>
                <a:ea typeface="Calibri" charset="0"/>
                <a:cs typeface="Calibri" charset="0"/>
              </a:rPr>
              <a:t>True </a:t>
            </a:r>
            <a:r>
              <a:rPr lang="en-US" altLang="en-US" sz="2400" u="sng" dirty="0">
                <a:solidFill>
                  <a:schemeClr val="tx1"/>
                </a:solidFill>
                <a:latin typeface="Calibri" charset="0"/>
                <a:ea typeface="Calibri" charset="0"/>
                <a:cs typeface="Calibri" charset="0"/>
              </a:rPr>
              <a:t>negative</a:t>
            </a:r>
            <a:r>
              <a:rPr lang="en-US" altLang="en-US" sz="2400" dirty="0">
                <a:solidFill>
                  <a:schemeClr val="tx1"/>
                </a:solidFill>
                <a:latin typeface="Calibri" charset="0"/>
                <a:ea typeface="Calibri" charset="0"/>
                <a:cs typeface="Calibri" charset="0"/>
              </a:rPr>
              <a:t> rate  </a:t>
            </a:r>
          </a:p>
          <a:p>
            <a:pPr lvl="3">
              <a:lnSpc>
                <a:spcPct val="100000"/>
              </a:lnSpc>
            </a:pPr>
            <a:r>
              <a:rPr lang="en-US" altLang="en-US" sz="2400" dirty="0">
                <a:solidFill>
                  <a:schemeClr val="bg1">
                    <a:lumMod val="50000"/>
                  </a:schemeClr>
                </a:solidFill>
                <a:latin typeface="Calibri" charset="0"/>
                <a:ea typeface="Calibri" charset="0"/>
                <a:cs typeface="Calibri" charset="0"/>
              </a:rPr>
              <a:t>TN/N = 485 / 486= 99.7%</a:t>
            </a:r>
          </a:p>
          <a:p>
            <a:pPr lvl="3">
              <a:lnSpc>
                <a:spcPct val="100000"/>
              </a:lnSpc>
            </a:pPr>
            <a:endParaRPr lang="en-US" altLang="en-US" sz="2400" dirty="0">
              <a:solidFill>
                <a:schemeClr val="bg1">
                  <a:lumMod val="50000"/>
                </a:schemeClr>
              </a:solidFill>
              <a:latin typeface="Calibri" charset="0"/>
              <a:ea typeface="Calibri" charset="0"/>
              <a:cs typeface="Calibri" charset="0"/>
            </a:endParaRPr>
          </a:p>
          <a:p>
            <a:pPr lvl="2">
              <a:lnSpc>
                <a:spcPct val="100000"/>
              </a:lnSpc>
            </a:pPr>
            <a:r>
              <a:rPr lang="en-US" altLang="en-US" sz="2400" b="1" dirty="0">
                <a:solidFill>
                  <a:schemeClr val="tx1"/>
                </a:solidFill>
                <a:latin typeface="Calibri" charset="0"/>
                <a:ea typeface="Calibri" charset="0"/>
                <a:cs typeface="Calibri" charset="0"/>
              </a:rPr>
              <a:t>False positive rate </a:t>
            </a:r>
            <a:r>
              <a:rPr lang="en-US" altLang="en-US" sz="2400" dirty="0">
                <a:solidFill>
                  <a:schemeClr val="tx1"/>
                </a:solidFill>
                <a:latin typeface="Calibri" charset="0"/>
                <a:ea typeface="Calibri" charset="0"/>
                <a:cs typeface="Calibri" charset="0"/>
              </a:rPr>
              <a:t>(aka Type I error, 1 - Specificity)</a:t>
            </a:r>
          </a:p>
          <a:p>
            <a:pPr lvl="3">
              <a:lnSpc>
                <a:spcPct val="100000"/>
              </a:lnSpc>
            </a:pPr>
            <a:r>
              <a:rPr lang="en-US" sz="2400" dirty="0">
                <a:solidFill>
                  <a:schemeClr val="bg1">
                    <a:lumMod val="50000"/>
                  </a:schemeClr>
                </a:solidFill>
                <a:latin typeface="Calibri" charset="0"/>
                <a:ea typeface="Calibri" charset="0"/>
                <a:cs typeface="Calibri" charset="0"/>
              </a:rPr>
              <a:t>FP/N = 1/486= 0.002%</a:t>
            </a:r>
          </a:p>
          <a:p>
            <a:pPr lvl="2">
              <a:lnSpc>
                <a:spcPct val="100000"/>
              </a:lnSpc>
            </a:pPr>
            <a:endParaRPr lang="en-US" altLang="en-US" sz="2400" dirty="0">
              <a:solidFill>
                <a:schemeClr val="tx1"/>
              </a:solidFill>
              <a:latin typeface="Calibri" charset="0"/>
              <a:ea typeface="Calibri" charset="0"/>
              <a:cs typeface="Calibri" charset="0"/>
            </a:endParaRPr>
          </a:p>
        </p:txBody>
      </p:sp>
    </p:spTree>
    <p:extLst>
      <p:ext uri="{BB962C8B-B14F-4D97-AF65-F5344CB8AC3E}">
        <p14:creationId xmlns:p14="http://schemas.microsoft.com/office/powerpoint/2010/main" val="397052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K-Fold Cross-Validation in R</a:t>
            </a:r>
          </a:p>
        </p:txBody>
      </p:sp>
      <p:sp>
        <p:nvSpPr>
          <p:cNvPr id="5" name="Slide Number Placeholder 4"/>
          <p:cNvSpPr>
            <a:spLocks noGrp="1"/>
          </p:cNvSpPr>
          <p:nvPr>
            <p:ph type="sldNum" sz="quarter" idx="12"/>
          </p:nvPr>
        </p:nvSpPr>
        <p:spPr/>
        <p:txBody>
          <a:bodyPr/>
          <a:lstStyle/>
          <a:p>
            <a:fld id="{618BADC6-C7BF-4456-B41A-3524AD1A38AD}" type="slidenum">
              <a:rPr lang="en-US" smtClean="0"/>
              <a:t>40</a:t>
            </a:fld>
            <a:endParaRPr lang="en-US"/>
          </a:p>
        </p:txBody>
      </p:sp>
      <p:sp>
        <p:nvSpPr>
          <p:cNvPr id="6" name="Content Placeholder 5">
            <a:extLst>
              <a:ext uri="{FF2B5EF4-FFF2-40B4-BE49-F238E27FC236}">
                <a16:creationId xmlns:a16="http://schemas.microsoft.com/office/drawing/2014/main" id="{106ACB7C-836F-4A73-A76C-1043D33E3AB5}"/>
              </a:ext>
            </a:extLst>
          </p:cNvPr>
          <p:cNvSpPr>
            <a:spLocks noGrp="1"/>
          </p:cNvSpPr>
          <p:nvPr>
            <p:ph idx="1"/>
          </p:nvPr>
        </p:nvSpPr>
        <p:spPr>
          <a:xfrm>
            <a:off x="6733978" y="1382858"/>
            <a:ext cx="4619822" cy="4364246"/>
          </a:xfrm>
        </p:spPr>
        <p:txBody>
          <a:bodyPr numCol="1">
            <a:normAutofit/>
          </a:bodyPr>
          <a:lstStyle/>
          <a:p>
            <a:pPr>
              <a:lnSpc>
                <a:spcPct val="110000"/>
              </a:lnSpc>
            </a:pPr>
            <a:r>
              <a:rPr lang="en-US" sz="2200" dirty="0"/>
              <a:t>Many ways to create folds, but the </a:t>
            </a:r>
            <a:r>
              <a:rPr lang="en-US" sz="2200" dirty="0" err="1"/>
              <a:t>createFolds</a:t>
            </a:r>
            <a:r>
              <a:rPr lang="en-US" sz="2200" dirty="0"/>
              <a:t>() package in `caret` is helpful here. </a:t>
            </a:r>
          </a:p>
          <a:p>
            <a:pPr>
              <a:lnSpc>
                <a:spcPct val="110000"/>
              </a:lnSpc>
            </a:pPr>
            <a:endParaRPr lang="en-US" sz="2200" dirty="0"/>
          </a:p>
        </p:txBody>
      </p:sp>
      <p:pic>
        <p:nvPicPr>
          <p:cNvPr id="12" name="Picture 11">
            <a:extLst>
              <a:ext uri="{FF2B5EF4-FFF2-40B4-BE49-F238E27FC236}">
                <a16:creationId xmlns:a16="http://schemas.microsoft.com/office/drawing/2014/main" id="{9B679FBF-3646-4175-86A0-3D8841807B4C}"/>
              </a:ext>
            </a:extLst>
          </p:cNvPr>
          <p:cNvPicPr>
            <a:picLocks noChangeAspect="1"/>
          </p:cNvPicPr>
          <p:nvPr/>
        </p:nvPicPr>
        <p:blipFill>
          <a:blip r:embed="rId2"/>
          <a:stretch>
            <a:fillRect/>
          </a:stretch>
        </p:blipFill>
        <p:spPr>
          <a:xfrm>
            <a:off x="704850" y="1262841"/>
            <a:ext cx="5311194" cy="1235430"/>
          </a:xfrm>
          <a:prstGeom prst="rect">
            <a:avLst/>
          </a:prstGeom>
        </p:spPr>
      </p:pic>
      <p:pic>
        <p:nvPicPr>
          <p:cNvPr id="13" name="Picture 12">
            <a:extLst>
              <a:ext uri="{FF2B5EF4-FFF2-40B4-BE49-F238E27FC236}">
                <a16:creationId xmlns:a16="http://schemas.microsoft.com/office/drawing/2014/main" id="{066FC0F1-3B80-4C24-8670-7BEA2ED4105D}"/>
              </a:ext>
            </a:extLst>
          </p:cNvPr>
          <p:cNvPicPr>
            <a:picLocks noChangeAspect="1"/>
          </p:cNvPicPr>
          <p:nvPr/>
        </p:nvPicPr>
        <p:blipFill>
          <a:blip r:embed="rId3"/>
          <a:stretch>
            <a:fillRect/>
          </a:stretch>
        </p:blipFill>
        <p:spPr>
          <a:xfrm>
            <a:off x="704850" y="3164341"/>
            <a:ext cx="9068115" cy="2582763"/>
          </a:xfrm>
          <a:prstGeom prst="rect">
            <a:avLst/>
          </a:prstGeom>
        </p:spPr>
      </p:pic>
    </p:spTree>
    <p:extLst>
      <p:ext uri="{BB962C8B-B14F-4D97-AF65-F5344CB8AC3E}">
        <p14:creationId xmlns:p14="http://schemas.microsoft.com/office/powerpoint/2010/main" val="233345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K-Fold Cross-Validation in R</a:t>
            </a:r>
          </a:p>
        </p:txBody>
      </p:sp>
      <p:sp>
        <p:nvSpPr>
          <p:cNvPr id="5" name="Slide Number Placeholder 4"/>
          <p:cNvSpPr>
            <a:spLocks noGrp="1"/>
          </p:cNvSpPr>
          <p:nvPr>
            <p:ph type="sldNum" sz="quarter" idx="12"/>
          </p:nvPr>
        </p:nvSpPr>
        <p:spPr/>
        <p:txBody>
          <a:bodyPr/>
          <a:lstStyle/>
          <a:p>
            <a:fld id="{618BADC6-C7BF-4456-B41A-3524AD1A38AD}" type="slidenum">
              <a:rPr lang="en-US" smtClean="0"/>
              <a:t>41</a:t>
            </a:fld>
            <a:endParaRPr lang="en-US"/>
          </a:p>
        </p:txBody>
      </p:sp>
      <p:graphicFrame>
        <p:nvGraphicFramePr>
          <p:cNvPr id="10" name="Table 9">
            <a:extLst>
              <a:ext uri="{FF2B5EF4-FFF2-40B4-BE49-F238E27FC236}">
                <a16:creationId xmlns:a16="http://schemas.microsoft.com/office/drawing/2014/main" id="{582A32F2-778C-4ED6-9D9A-E19D775FFC17}"/>
              </a:ext>
            </a:extLst>
          </p:cNvPr>
          <p:cNvGraphicFramePr>
            <a:graphicFrameLocks noGrp="1"/>
          </p:cNvGraphicFramePr>
          <p:nvPr>
            <p:extLst>
              <p:ext uri="{D42A27DB-BD31-4B8C-83A1-F6EECF244321}">
                <p14:modId xmlns:p14="http://schemas.microsoft.com/office/powerpoint/2010/main" val="2704361838"/>
              </p:ext>
            </p:extLst>
          </p:nvPr>
        </p:nvGraphicFramePr>
        <p:xfrm>
          <a:off x="6634192" y="1491583"/>
          <a:ext cx="4542717" cy="2140110"/>
        </p:xfrm>
        <a:graphic>
          <a:graphicData uri="http://schemas.openxmlformats.org/drawingml/2006/table">
            <a:tbl>
              <a:tblPr firstRow="1" bandRow="1">
                <a:tableStyleId>{5C22544A-7EE6-4342-B048-85BDC9FD1C3A}</a:tableStyleId>
              </a:tblPr>
              <a:tblGrid>
                <a:gridCol w="1514239">
                  <a:extLst>
                    <a:ext uri="{9D8B030D-6E8A-4147-A177-3AD203B41FA5}">
                      <a16:colId xmlns:a16="http://schemas.microsoft.com/office/drawing/2014/main" val="2457695658"/>
                    </a:ext>
                  </a:extLst>
                </a:gridCol>
                <a:gridCol w="1514239">
                  <a:extLst>
                    <a:ext uri="{9D8B030D-6E8A-4147-A177-3AD203B41FA5}">
                      <a16:colId xmlns:a16="http://schemas.microsoft.com/office/drawing/2014/main" val="1712940068"/>
                    </a:ext>
                  </a:extLst>
                </a:gridCol>
                <a:gridCol w="1514239">
                  <a:extLst>
                    <a:ext uri="{9D8B030D-6E8A-4147-A177-3AD203B41FA5}">
                      <a16:colId xmlns:a16="http://schemas.microsoft.com/office/drawing/2014/main" val="2535785127"/>
                    </a:ext>
                  </a:extLst>
                </a:gridCol>
              </a:tblGrid>
              <a:tr h="500010">
                <a:tc>
                  <a:txBody>
                    <a:bodyPr/>
                    <a:lstStyle/>
                    <a:p>
                      <a:endParaRPr lang="en-US" dirty="0"/>
                    </a:p>
                  </a:txBody>
                  <a:tcPr/>
                </a:tc>
                <a:tc>
                  <a:txBody>
                    <a:bodyPr/>
                    <a:lstStyle/>
                    <a:p>
                      <a:pPr algn="ctr"/>
                      <a:r>
                        <a:rPr lang="en-US" dirty="0"/>
                        <a:t>RMSE (</a:t>
                      </a:r>
                      <a:r>
                        <a:rPr lang="en-US" dirty="0" err="1"/>
                        <a:t>pred</a:t>
                      </a:r>
                      <a:r>
                        <a:rPr lang="en-US" dirty="0"/>
                        <a:t> vs true)</a:t>
                      </a:r>
                    </a:p>
                  </a:txBody>
                  <a:tcPr anchor="b"/>
                </a:tc>
                <a:tc>
                  <a:txBody>
                    <a:bodyPr/>
                    <a:lstStyle/>
                    <a:p>
                      <a:pPr algn="ctr"/>
                      <a:r>
                        <a:rPr lang="en-US" dirty="0"/>
                        <a:t>R2 (</a:t>
                      </a:r>
                      <a:r>
                        <a:rPr lang="en-US" dirty="0" err="1"/>
                        <a:t>pred</a:t>
                      </a:r>
                      <a:r>
                        <a:rPr lang="en-US" dirty="0"/>
                        <a:t> vs true)</a:t>
                      </a:r>
                    </a:p>
                  </a:txBody>
                  <a:tcPr anchor="b"/>
                </a:tc>
                <a:extLst>
                  <a:ext uri="{0D108BD9-81ED-4DB2-BD59-A6C34878D82A}">
                    <a16:rowId xmlns:a16="http://schemas.microsoft.com/office/drawing/2014/main" val="1527720381"/>
                  </a:ext>
                </a:extLst>
              </a:tr>
              <a:tr h="500010">
                <a:tc>
                  <a:txBody>
                    <a:bodyPr/>
                    <a:lstStyle/>
                    <a:p>
                      <a:pPr algn="ctr"/>
                      <a:r>
                        <a:rPr lang="en-US" dirty="0"/>
                        <a:t>In-Sample</a:t>
                      </a:r>
                    </a:p>
                  </a:txBody>
                  <a:tcPr anchor="ctr"/>
                </a:tc>
                <a:tc>
                  <a:txBody>
                    <a:bodyPr/>
                    <a:lstStyle/>
                    <a:p>
                      <a:pPr algn="ctr"/>
                      <a:r>
                        <a:rPr lang="en-US" dirty="0">
                          <a:effectLst/>
                        </a:rPr>
                        <a:t>3.29</a:t>
                      </a:r>
                      <a:endParaRPr lang="en-US" dirty="0"/>
                    </a:p>
                  </a:txBody>
                  <a:tcPr anchor="ctr"/>
                </a:tc>
                <a:tc>
                  <a:txBody>
                    <a:bodyPr/>
                    <a:lstStyle/>
                    <a:p>
                      <a:pPr algn="ctr"/>
                      <a:r>
                        <a:rPr lang="en-US" dirty="0">
                          <a:effectLst/>
                        </a:rPr>
                        <a:t>0.82</a:t>
                      </a:r>
                      <a:endParaRPr lang="en-US" dirty="0"/>
                    </a:p>
                  </a:txBody>
                  <a:tcPr anchor="ctr"/>
                </a:tc>
                <a:extLst>
                  <a:ext uri="{0D108BD9-81ED-4DB2-BD59-A6C34878D82A}">
                    <a16:rowId xmlns:a16="http://schemas.microsoft.com/office/drawing/2014/main" val="2967556673"/>
                  </a:ext>
                </a:extLst>
              </a:tr>
              <a:tr h="500010">
                <a:tc>
                  <a:txBody>
                    <a:bodyPr/>
                    <a:lstStyle/>
                    <a:p>
                      <a:pPr algn="ctr"/>
                      <a:r>
                        <a:rPr lang="en-US" dirty="0"/>
                        <a:t>LOOCV</a:t>
                      </a:r>
                    </a:p>
                  </a:txBody>
                  <a:tcPr anchor="ctr"/>
                </a:tc>
                <a:tc>
                  <a:txBody>
                    <a:bodyPr/>
                    <a:lstStyle/>
                    <a:p>
                      <a:pPr algn="ctr"/>
                      <a:r>
                        <a:rPr lang="en-US" dirty="0">
                          <a:effectLst/>
                        </a:rPr>
                        <a:t>3.37</a:t>
                      </a:r>
                      <a:endParaRPr lang="en-US" dirty="0"/>
                    </a:p>
                  </a:txBody>
                  <a:tcPr anchor="ctr"/>
                </a:tc>
                <a:tc>
                  <a:txBody>
                    <a:bodyPr/>
                    <a:lstStyle/>
                    <a:p>
                      <a:pPr algn="ctr"/>
                      <a:r>
                        <a:rPr lang="en-US" dirty="0">
                          <a:effectLst/>
                        </a:rPr>
                        <a:t>0.812</a:t>
                      </a:r>
                      <a:endParaRPr lang="en-US" dirty="0"/>
                    </a:p>
                  </a:txBody>
                  <a:tcPr anchor="ctr"/>
                </a:tc>
                <a:extLst>
                  <a:ext uri="{0D108BD9-81ED-4DB2-BD59-A6C34878D82A}">
                    <a16:rowId xmlns:a16="http://schemas.microsoft.com/office/drawing/2014/main" val="1232751602"/>
                  </a:ext>
                </a:extLst>
              </a:tr>
              <a:tr h="500010">
                <a:tc>
                  <a:txBody>
                    <a:bodyPr/>
                    <a:lstStyle/>
                    <a:p>
                      <a:pPr algn="ctr"/>
                      <a:r>
                        <a:rPr lang="en-US" dirty="0"/>
                        <a:t>K-Fold CV</a:t>
                      </a:r>
                    </a:p>
                  </a:txBody>
                  <a:tcPr anchor="ctr"/>
                </a:tc>
                <a:tc>
                  <a:txBody>
                    <a:bodyPr/>
                    <a:lstStyle/>
                    <a:p>
                      <a:pPr algn="ctr"/>
                      <a:r>
                        <a:rPr lang="en-US" dirty="0"/>
                        <a:t>3.37</a:t>
                      </a:r>
                    </a:p>
                  </a:txBody>
                  <a:tcPr anchor="ctr"/>
                </a:tc>
                <a:tc>
                  <a:txBody>
                    <a:bodyPr/>
                    <a:lstStyle/>
                    <a:p>
                      <a:pPr algn="ctr"/>
                      <a:r>
                        <a:rPr lang="en-US" dirty="0"/>
                        <a:t>0.812</a:t>
                      </a:r>
                    </a:p>
                  </a:txBody>
                  <a:tcPr anchor="ctr"/>
                </a:tc>
                <a:extLst>
                  <a:ext uri="{0D108BD9-81ED-4DB2-BD59-A6C34878D82A}">
                    <a16:rowId xmlns:a16="http://schemas.microsoft.com/office/drawing/2014/main" val="971509742"/>
                  </a:ext>
                </a:extLst>
              </a:tr>
            </a:tbl>
          </a:graphicData>
        </a:graphic>
      </p:graphicFrame>
      <p:pic>
        <p:nvPicPr>
          <p:cNvPr id="4" name="Picture 3">
            <a:extLst>
              <a:ext uri="{FF2B5EF4-FFF2-40B4-BE49-F238E27FC236}">
                <a16:creationId xmlns:a16="http://schemas.microsoft.com/office/drawing/2014/main" id="{9597DDBA-8C29-4218-9CB6-D7678BCCCD26}"/>
              </a:ext>
            </a:extLst>
          </p:cNvPr>
          <p:cNvPicPr>
            <a:picLocks noChangeAspect="1"/>
          </p:cNvPicPr>
          <p:nvPr/>
        </p:nvPicPr>
        <p:blipFill>
          <a:blip r:embed="rId2"/>
          <a:stretch>
            <a:fillRect/>
          </a:stretch>
        </p:blipFill>
        <p:spPr>
          <a:xfrm>
            <a:off x="629639" y="1407658"/>
            <a:ext cx="5305425" cy="1724025"/>
          </a:xfrm>
          <a:prstGeom prst="rect">
            <a:avLst/>
          </a:prstGeom>
        </p:spPr>
      </p:pic>
      <p:pic>
        <p:nvPicPr>
          <p:cNvPr id="7" name="Picture 6">
            <a:extLst>
              <a:ext uri="{FF2B5EF4-FFF2-40B4-BE49-F238E27FC236}">
                <a16:creationId xmlns:a16="http://schemas.microsoft.com/office/drawing/2014/main" id="{23CC1A9B-1E05-4C68-B1B1-87A87EAB2D3E}"/>
              </a:ext>
            </a:extLst>
          </p:cNvPr>
          <p:cNvPicPr>
            <a:picLocks noChangeAspect="1"/>
          </p:cNvPicPr>
          <p:nvPr/>
        </p:nvPicPr>
        <p:blipFill>
          <a:blip r:embed="rId3"/>
          <a:stretch>
            <a:fillRect/>
          </a:stretch>
        </p:blipFill>
        <p:spPr>
          <a:xfrm>
            <a:off x="629639" y="3597622"/>
            <a:ext cx="5219700" cy="2352675"/>
          </a:xfrm>
          <a:prstGeom prst="rect">
            <a:avLst/>
          </a:prstGeom>
        </p:spPr>
      </p:pic>
    </p:spTree>
    <p:extLst>
      <p:ext uri="{BB962C8B-B14F-4D97-AF65-F5344CB8AC3E}">
        <p14:creationId xmlns:p14="http://schemas.microsoft.com/office/powerpoint/2010/main" val="397357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475" y="287814"/>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BUS 696: Class 6 Outline</a:t>
            </a:r>
          </a:p>
        </p:txBody>
      </p:sp>
      <p:sp>
        <p:nvSpPr>
          <p:cNvPr id="4" name="TextBox 3"/>
          <p:cNvSpPr txBox="1"/>
          <p:nvPr/>
        </p:nvSpPr>
        <p:spPr>
          <a:xfrm>
            <a:off x="621475" y="1414130"/>
            <a:ext cx="9144000" cy="6133859"/>
          </a:xfrm>
          <a:prstGeom prst="rect">
            <a:avLst/>
          </a:prstGeom>
          <a:noFill/>
        </p:spPr>
        <p:txBody>
          <a:bodyPr wrap="square" rtlCol="0">
            <a:spAutoFit/>
          </a:bodyPr>
          <a:lstStyle/>
          <a:p>
            <a:pPr marL="514350" indent="-514350">
              <a:lnSpc>
                <a:spcPct val="150000"/>
              </a:lnSpc>
              <a:buFont typeface="+mj-lt"/>
              <a:buAutoNum type="arabicPeriod"/>
            </a:pPr>
            <a:r>
              <a:rPr lang="en-US" sz="2200" dirty="0">
                <a:latin typeface="Calibri" charset="0"/>
                <a:ea typeface="Calibri" charset="0"/>
                <a:cs typeface="Calibri" charset="0"/>
              </a:rPr>
              <a:t>AI in the News</a:t>
            </a:r>
          </a:p>
          <a:p>
            <a:pPr marL="514350" indent="-514350">
              <a:lnSpc>
                <a:spcPct val="150000"/>
              </a:lnSpc>
              <a:buFont typeface="+mj-lt"/>
              <a:buAutoNum type="arabicPeriod"/>
            </a:pPr>
            <a:r>
              <a:rPr lang="en-US" sz="2200" dirty="0">
                <a:latin typeface="Calibri" charset="0"/>
                <a:ea typeface="Calibri" charset="0"/>
                <a:cs typeface="Calibri" charset="0"/>
              </a:rPr>
              <a:t>Review</a:t>
            </a:r>
          </a:p>
          <a:p>
            <a:pPr marL="514350" indent="-514350">
              <a:lnSpc>
                <a:spcPct val="150000"/>
              </a:lnSpc>
              <a:buFont typeface="+mj-lt"/>
              <a:buAutoNum type="arabicPeriod"/>
            </a:pPr>
            <a:r>
              <a:rPr lang="en-US" sz="2200" dirty="0">
                <a:latin typeface="Calibri" charset="0"/>
                <a:ea typeface="Calibri" charset="0"/>
                <a:cs typeface="Calibri" charset="0"/>
              </a:rPr>
              <a:t>Lift Charts</a:t>
            </a:r>
          </a:p>
          <a:p>
            <a:pPr marL="514350" indent="-514350">
              <a:lnSpc>
                <a:spcPct val="150000"/>
              </a:lnSpc>
              <a:buFont typeface="+mj-lt"/>
              <a:buAutoNum type="arabicPeriod"/>
            </a:pPr>
            <a:r>
              <a:rPr lang="en-US" sz="2200" dirty="0">
                <a:latin typeface="Calibri" charset="0"/>
                <a:ea typeface="Calibri" charset="0"/>
                <a:cs typeface="Calibri" charset="0"/>
              </a:rPr>
              <a:t>Calibration Plots</a:t>
            </a:r>
          </a:p>
          <a:p>
            <a:pPr marL="514350" indent="-514350">
              <a:lnSpc>
                <a:spcPct val="150000"/>
              </a:lnSpc>
              <a:buFont typeface="+mj-lt"/>
              <a:buAutoNum type="arabicPeriod"/>
            </a:pPr>
            <a:r>
              <a:rPr lang="en-US" sz="2200" dirty="0">
                <a:latin typeface="Calibri" charset="0"/>
                <a:ea typeface="Calibri" charset="0"/>
                <a:cs typeface="Calibri" charset="0"/>
              </a:rPr>
              <a:t>Severe Class Imbalance Issues</a:t>
            </a:r>
          </a:p>
          <a:p>
            <a:pPr marL="514350" indent="-514350">
              <a:lnSpc>
                <a:spcPct val="150000"/>
              </a:lnSpc>
              <a:buFont typeface="+mj-lt"/>
              <a:buAutoNum type="arabicPeriod"/>
            </a:pPr>
            <a:r>
              <a:rPr lang="en-US" sz="2200" dirty="0">
                <a:latin typeface="Calibri" charset="0"/>
                <a:ea typeface="Calibri" charset="0"/>
                <a:cs typeface="Calibri" charset="0"/>
              </a:rPr>
              <a:t>Leave-One-Out Cross-Validation</a:t>
            </a:r>
          </a:p>
          <a:p>
            <a:pPr marL="514350" indent="-514350">
              <a:lnSpc>
                <a:spcPct val="150000"/>
              </a:lnSpc>
              <a:buFont typeface="+mj-lt"/>
              <a:buAutoNum type="arabicPeriod"/>
            </a:pPr>
            <a:r>
              <a:rPr lang="en-US" sz="2200" dirty="0">
                <a:latin typeface="Calibri" charset="0"/>
                <a:ea typeface="Calibri" charset="0"/>
                <a:cs typeface="Calibri" charset="0"/>
              </a:rPr>
              <a:t>K-Fold Cross-Validation</a:t>
            </a:r>
          </a:p>
          <a:p>
            <a:pPr marL="514350" indent="-514350">
              <a:lnSpc>
                <a:spcPct val="150000"/>
              </a:lnSpc>
              <a:buFont typeface="+mj-lt"/>
              <a:buAutoNum type="arabicPeriod"/>
            </a:pPr>
            <a:r>
              <a:rPr lang="en-US" sz="2200" b="1" dirty="0">
                <a:latin typeface="Calibri" charset="0"/>
                <a:ea typeface="Calibri" charset="0"/>
                <a:cs typeface="Calibri" charset="0"/>
              </a:rPr>
              <a:t>Bootstrapping</a:t>
            </a: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618BADC6-C7BF-4456-B41A-3524AD1A38AD}" type="slidenum">
              <a:rPr lang="en-US" smtClean="0"/>
              <a:t>42</a:t>
            </a:fld>
            <a:endParaRPr lang="en-US"/>
          </a:p>
        </p:txBody>
      </p:sp>
    </p:spTree>
    <p:extLst>
      <p:ext uri="{BB962C8B-B14F-4D97-AF65-F5344CB8AC3E}">
        <p14:creationId xmlns:p14="http://schemas.microsoft.com/office/powerpoint/2010/main" val="3534119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Bootstrap</a:t>
            </a:r>
          </a:p>
        </p:txBody>
      </p:sp>
      <p:sp>
        <p:nvSpPr>
          <p:cNvPr id="5" name="Slide Number Placeholder 4"/>
          <p:cNvSpPr>
            <a:spLocks noGrp="1"/>
          </p:cNvSpPr>
          <p:nvPr>
            <p:ph type="sldNum" sz="quarter" idx="12"/>
          </p:nvPr>
        </p:nvSpPr>
        <p:spPr/>
        <p:txBody>
          <a:bodyPr/>
          <a:lstStyle/>
          <a:p>
            <a:fld id="{618BADC6-C7BF-4456-B41A-3524AD1A38AD}" type="slidenum">
              <a:rPr lang="en-US" smtClean="0"/>
              <a:t>43</a:t>
            </a:fld>
            <a:endParaRPr lang="en-US"/>
          </a:p>
        </p:txBody>
      </p:sp>
      <mc:AlternateContent xmlns:mc="http://schemas.openxmlformats.org/markup-compatibility/2006">
        <mc:Choice xmlns:a14="http://schemas.microsoft.com/office/drawing/2010/main" Requires="a14">
          <p:sp>
            <p:nvSpPr>
              <p:cNvPr id="8" name="Content Placeholder 5">
                <a:extLst>
                  <a:ext uri="{FF2B5EF4-FFF2-40B4-BE49-F238E27FC236}">
                    <a16:creationId xmlns:a16="http://schemas.microsoft.com/office/drawing/2014/main" id="{CDB36924-29C8-4007-8B24-9EBF40904973}"/>
                  </a:ext>
                </a:extLst>
              </p:cNvPr>
              <p:cNvSpPr>
                <a:spLocks noGrp="1"/>
              </p:cNvSpPr>
              <p:nvPr>
                <p:ph idx="1"/>
              </p:nvPr>
            </p:nvSpPr>
            <p:spPr>
              <a:xfrm>
                <a:off x="735949" y="1098653"/>
                <a:ext cx="4007501" cy="4364246"/>
              </a:xfrm>
            </p:spPr>
            <p:txBody>
              <a:bodyPr numCol="1">
                <a:normAutofit/>
              </a:bodyPr>
              <a:lstStyle/>
              <a:p>
                <a:pPr>
                  <a:lnSpc>
                    <a:spcPct val="110000"/>
                  </a:lnSpc>
                </a:pPr>
                <a:r>
                  <a:rPr lang="en-US" sz="2000" dirty="0"/>
                  <a:t>The idea of the bootstrap is we take the original data (which is itself a sample from some population of possible data) and generate B bootstrap resamples. </a:t>
                </a:r>
              </a:p>
              <a:p>
                <a:pPr>
                  <a:lnSpc>
                    <a:spcPct val="110000"/>
                  </a:lnSpc>
                </a:pPr>
                <a:endParaRPr lang="en-US" sz="2000" dirty="0"/>
              </a:p>
              <a:p>
                <a:pPr>
                  <a:lnSpc>
                    <a:spcPct val="110000"/>
                  </a:lnSpc>
                </a:pPr>
                <a:r>
                  <a:rPr lang="en-US" sz="2000" dirty="0"/>
                  <a:t>To do that we sample with replacement the original dataset until we have B bootstrap datasets, each of size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𝑏</m:t>
                        </m:r>
                      </m:sub>
                    </m:sSub>
                  </m:oMath>
                </a14:m>
                <a:endParaRPr lang="en-US" sz="2000" dirty="0"/>
              </a:p>
            </p:txBody>
          </p:sp>
        </mc:Choice>
        <mc:Fallback>
          <p:sp>
            <p:nvSpPr>
              <p:cNvPr id="8" name="Content Placeholder 5">
                <a:extLst>
                  <a:ext uri="{FF2B5EF4-FFF2-40B4-BE49-F238E27FC236}">
                    <a16:creationId xmlns:a16="http://schemas.microsoft.com/office/drawing/2014/main" id="{CDB36924-29C8-4007-8B24-9EBF40904973}"/>
                  </a:ext>
                </a:extLst>
              </p:cNvPr>
              <p:cNvSpPr>
                <a:spLocks noGrp="1" noRot="1" noChangeAspect="1" noMove="1" noResize="1" noEditPoints="1" noAdjustHandles="1" noChangeArrowheads="1" noChangeShapeType="1" noTextEdit="1"/>
              </p:cNvSpPr>
              <p:nvPr>
                <p:ph idx="1"/>
              </p:nvPr>
            </p:nvSpPr>
            <p:spPr>
              <a:xfrm>
                <a:off x="735949" y="1098653"/>
                <a:ext cx="4007501" cy="4364246"/>
              </a:xfrm>
              <a:blipFill>
                <a:blip r:embed="rId2"/>
                <a:stretch>
                  <a:fillRect l="-1370" t="-41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7F40A8F6-A247-4921-A2B6-05DB9BEDC1FF}"/>
              </a:ext>
            </a:extLst>
          </p:cNvPr>
          <p:cNvPicPr>
            <a:picLocks noChangeAspect="1"/>
          </p:cNvPicPr>
          <p:nvPr/>
        </p:nvPicPr>
        <p:blipFill>
          <a:blip r:embed="rId3"/>
          <a:stretch>
            <a:fillRect/>
          </a:stretch>
        </p:blipFill>
        <p:spPr>
          <a:xfrm>
            <a:off x="4972051" y="962300"/>
            <a:ext cx="6918552" cy="3631577"/>
          </a:xfrm>
          <a:prstGeom prst="rect">
            <a:avLst/>
          </a:prstGeom>
        </p:spPr>
      </p:pic>
    </p:spTree>
    <p:extLst>
      <p:ext uri="{BB962C8B-B14F-4D97-AF65-F5344CB8AC3E}">
        <p14:creationId xmlns:p14="http://schemas.microsoft.com/office/powerpoint/2010/main" val="3221092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Bootstrapping in R </a:t>
            </a:r>
          </a:p>
        </p:txBody>
      </p:sp>
      <p:sp>
        <p:nvSpPr>
          <p:cNvPr id="5" name="Slide Number Placeholder 4"/>
          <p:cNvSpPr>
            <a:spLocks noGrp="1"/>
          </p:cNvSpPr>
          <p:nvPr>
            <p:ph type="sldNum" sz="quarter" idx="12"/>
          </p:nvPr>
        </p:nvSpPr>
        <p:spPr/>
        <p:txBody>
          <a:bodyPr/>
          <a:lstStyle/>
          <a:p>
            <a:fld id="{618BADC6-C7BF-4456-B41A-3524AD1A38AD}" type="slidenum">
              <a:rPr lang="en-US" smtClean="0"/>
              <a:t>44</a:t>
            </a:fld>
            <a:endParaRPr lang="en-US"/>
          </a:p>
        </p:txBody>
      </p:sp>
      <p:sp>
        <p:nvSpPr>
          <p:cNvPr id="8" name="Content Placeholder 5">
            <a:extLst>
              <a:ext uri="{FF2B5EF4-FFF2-40B4-BE49-F238E27FC236}">
                <a16:creationId xmlns:a16="http://schemas.microsoft.com/office/drawing/2014/main" id="{CDB36924-29C8-4007-8B24-9EBF40904973}"/>
              </a:ext>
            </a:extLst>
          </p:cNvPr>
          <p:cNvSpPr>
            <a:spLocks noGrp="1"/>
          </p:cNvSpPr>
          <p:nvPr>
            <p:ph idx="1"/>
          </p:nvPr>
        </p:nvSpPr>
        <p:spPr>
          <a:xfrm>
            <a:off x="6819702" y="1309203"/>
            <a:ext cx="4007501" cy="4364246"/>
          </a:xfrm>
        </p:spPr>
        <p:txBody>
          <a:bodyPr numCol="1">
            <a:normAutofit/>
          </a:bodyPr>
          <a:lstStyle/>
          <a:p>
            <a:pPr>
              <a:lnSpc>
                <a:spcPct val="110000"/>
              </a:lnSpc>
            </a:pPr>
            <a:r>
              <a:rPr lang="en-US" sz="2000" dirty="0"/>
              <a:t>Again, many ways to do it. First we do it by hand.</a:t>
            </a:r>
          </a:p>
        </p:txBody>
      </p:sp>
      <p:pic>
        <p:nvPicPr>
          <p:cNvPr id="4" name="Picture 3">
            <a:extLst>
              <a:ext uri="{FF2B5EF4-FFF2-40B4-BE49-F238E27FC236}">
                <a16:creationId xmlns:a16="http://schemas.microsoft.com/office/drawing/2014/main" id="{11CCCC1C-EECC-47FF-A397-37028204038B}"/>
              </a:ext>
            </a:extLst>
          </p:cNvPr>
          <p:cNvPicPr>
            <a:picLocks noChangeAspect="1"/>
          </p:cNvPicPr>
          <p:nvPr/>
        </p:nvPicPr>
        <p:blipFill>
          <a:blip r:embed="rId2"/>
          <a:stretch>
            <a:fillRect/>
          </a:stretch>
        </p:blipFill>
        <p:spPr>
          <a:xfrm>
            <a:off x="629639" y="1360812"/>
            <a:ext cx="5619022" cy="2190652"/>
          </a:xfrm>
          <a:prstGeom prst="rect">
            <a:avLst/>
          </a:prstGeom>
        </p:spPr>
      </p:pic>
    </p:spTree>
    <p:extLst>
      <p:ext uri="{BB962C8B-B14F-4D97-AF65-F5344CB8AC3E}">
        <p14:creationId xmlns:p14="http://schemas.microsoft.com/office/powerpoint/2010/main" val="2585983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9639" y="136525"/>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Bootstrapping in R </a:t>
            </a:r>
          </a:p>
        </p:txBody>
      </p:sp>
      <p:sp>
        <p:nvSpPr>
          <p:cNvPr id="5" name="Slide Number Placeholder 4"/>
          <p:cNvSpPr>
            <a:spLocks noGrp="1"/>
          </p:cNvSpPr>
          <p:nvPr>
            <p:ph type="sldNum" sz="quarter" idx="12"/>
          </p:nvPr>
        </p:nvSpPr>
        <p:spPr/>
        <p:txBody>
          <a:bodyPr/>
          <a:lstStyle/>
          <a:p>
            <a:fld id="{618BADC6-C7BF-4456-B41A-3524AD1A38AD}" type="slidenum">
              <a:rPr lang="en-US" smtClean="0"/>
              <a:t>45</a:t>
            </a:fld>
            <a:endParaRPr lang="en-US"/>
          </a:p>
        </p:txBody>
      </p:sp>
      <p:pic>
        <p:nvPicPr>
          <p:cNvPr id="9" name="Picture 8">
            <a:extLst>
              <a:ext uri="{FF2B5EF4-FFF2-40B4-BE49-F238E27FC236}">
                <a16:creationId xmlns:a16="http://schemas.microsoft.com/office/drawing/2014/main" id="{3292191A-38AE-44EA-A1CF-18E4C3E9802C}"/>
              </a:ext>
            </a:extLst>
          </p:cNvPr>
          <p:cNvPicPr>
            <a:picLocks noChangeAspect="1"/>
          </p:cNvPicPr>
          <p:nvPr/>
        </p:nvPicPr>
        <p:blipFill>
          <a:blip r:embed="rId2"/>
          <a:stretch>
            <a:fillRect/>
          </a:stretch>
        </p:blipFill>
        <p:spPr>
          <a:xfrm>
            <a:off x="336777" y="1262841"/>
            <a:ext cx="6214593" cy="4488317"/>
          </a:xfrm>
          <a:prstGeom prst="rect">
            <a:avLst/>
          </a:prstGeom>
        </p:spPr>
      </p:pic>
      <p:pic>
        <p:nvPicPr>
          <p:cNvPr id="11" name="Picture 10">
            <a:extLst>
              <a:ext uri="{FF2B5EF4-FFF2-40B4-BE49-F238E27FC236}">
                <a16:creationId xmlns:a16="http://schemas.microsoft.com/office/drawing/2014/main" id="{6E8A9D99-F020-4654-93B0-873D827CA8D4}"/>
              </a:ext>
            </a:extLst>
          </p:cNvPr>
          <p:cNvPicPr>
            <a:picLocks noChangeAspect="1"/>
          </p:cNvPicPr>
          <p:nvPr/>
        </p:nvPicPr>
        <p:blipFill>
          <a:blip r:embed="rId3"/>
          <a:stretch>
            <a:fillRect/>
          </a:stretch>
        </p:blipFill>
        <p:spPr>
          <a:xfrm>
            <a:off x="6968325" y="4054220"/>
            <a:ext cx="4905375" cy="1876425"/>
          </a:xfrm>
          <a:prstGeom prst="rect">
            <a:avLst/>
          </a:prstGeom>
        </p:spPr>
      </p:pic>
      <p:sp>
        <p:nvSpPr>
          <p:cNvPr id="12" name="Rectangle 11">
            <a:extLst>
              <a:ext uri="{FF2B5EF4-FFF2-40B4-BE49-F238E27FC236}">
                <a16:creationId xmlns:a16="http://schemas.microsoft.com/office/drawing/2014/main" id="{276159CF-2002-4DED-881D-E81EE166AEA0}"/>
              </a:ext>
            </a:extLst>
          </p:cNvPr>
          <p:cNvSpPr/>
          <p:nvPr/>
        </p:nvSpPr>
        <p:spPr>
          <a:xfrm>
            <a:off x="7915553" y="1262841"/>
            <a:ext cx="3016426" cy="769441"/>
          </a:xfrm>
          <a:prstGeom prst="rect">
            <a:avLst/>
          </a:prstGeom>
        </p:spPr>
        <p:txBody>
          <a:bodyPr wrap="square">
            <a:spAutoFit/>
          </a:bodyPr>
          <a:lstStyle/>
          <a:p>
            <a:r>
              <a:rPr lang="en-US" sz="2200" dirty="0">
                <a:solidFill>
                  <a:schemeClr val="tx1">
                    <a:lumMod val="50000"/>
                    <a:lumOff val="50000"/>
                  </a:schemeClr>
                </a:solidFill>
              </a:rPr>
              <a:t>Linear model coefficient on original sample</a:t>
            </a:r>
          </a:p>
        </p:txBody>
      </p:sp>
      <p:cxnSp>
        <p:nvCxnSpPr>
          <p:cNvPr id="13" name="Straight Arrow Connector 12">
            <a:extLst>
              <a:ext uri="{FF2B5EF4-FFF2-40B4-BE49-F238E27FC236}">
                <a16:creationId xmlns:a16="http://schemas.microsoft.com/office/drawing/2014/main" id="{F92840CC-FE31-46BE-AE7C-E03D54421680}"/>
              </a:ext>
            </a:extLst>
          </p:cNvPr>
          <p:cNvCxnSpPr>
            <a:cxnSpLocks/>
          </p:cNvCxnSpPr>
          <p:nvPr/>
        </p:nvCxnSpPr>
        <p:spPr>
          <a:xfrm flipH="1">
            <a:off x="3780065" y="1494064"/>
            <a:ext cx="413548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CAF686DC-4CC2-4599-8C92-ED91A6FADDB6}"/>
              </a:ext>
            </a:extLst>
          </p:cNvPr>
          <p:cNvSpPr/>
          <p:nvPr/>
        </p:nvSpPr>
        <p:spPr>
          <a:xfrm>
            <a:off x="7915553" y="2421731"/>
            <a:ext cx="3555268" cy="1107996"/>
          </a:xfrm>
          <a:prstGeom prst="rect">
            <a:avLst/>
          </a:prstGeom>
        </p:spPr>
        <p:txBody>
          <a:bodyPr wrap="square">
            <a:spAutoFit/>
          </a:bodyPr>
          <a:lstStyle/>
          <a:p>
            <a:r>
              <a:rPr lang="en-US" sz="2200" dirty="0">
                <a:solidFill>
                  <a:schemeClr val="tx1">
                    <a:lumMod val="50000"/>
                    <a:lumOff val="50000"/>
                  </a:schemeClr>
                </a:solidFill>
              </a:rPr>
              <a:t>Each point shows a coefficient from a different bootstrapped sample</a:t>
            </a:r>
          </a:p>
        </p:txBody>
      </p:sp>
    </p:spTree>
    <p:extLst>
      <p:ext uri="{BB962C8B-B14F-4D97-AF65-F5344CB8AC3E}">
        <p14:creationId xmlns:p14="http://schemas.microsoft.com/office/powerpoint/2010/main" val="19115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8D75F7-6F2C-4E24-A348-367EE5783A67}"/>
              </a:ext>
            </a:extLst>
          </p:cNvPr>
          <p:cNvSpPr txBox="1">
            <a:spLocks/>
          </p:cNvSpPr>
          <p:nvPr/>
        </p:nvSpPr>
        <p:spPr>
          <a:xfrm>
            <a:off x="621474" y="86578"/>
            <a:ext cx="10876619" cy="1077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ROC Curve</a:t>
            </a:r>
          </a:p>
        </p:txBody>
      </p:sp>
      <p:sp>
        <p:nvSpPr>
          <p:cNvPr id="5" name="Content Placeholder 5">
            <a:extLst>
              <a:ext uri="{FF2B5EF4-FFF2-40B4-BE49-F238E27FC236}">
                <a16:creationId xmlns:a16="http://schemas.microsoft.com/office/drawing/2014/main" id="{24151800-0945-4A97-B71D-48866783EE17}"/>
              </a:ext>
            </a:extLst>
          </p:cNvPr>
          <p:cNvSpPr>
            <a:spLocks noGrp="1"/>
          </p:cNvSpPr>
          <p:nvPr>
            <p:ph idx="1"/>
          </p:nvPr>
        </p:nvSpPr>
        <p:spPr>
          <a:xfrm>
            <a:off x="621475" y="1379047"/>
            <a:ext cx="4180108" cy="4762833"/>
          </a:xfrm>
        </p:spPr>
        <p:txBody>
          <a:bodyPr numCol="1">
            <a:normAutofit/>
          </a:bodyPr>
          <a:lstStyle/>
          <a:p>
            <a:pPr>
              <a:lnSpc>
                <a:spcPct val="120000"/>
              </a:lnSpc>
            </a:pPr>
            <a:r>
              <a:rPr lang="en-US" sz="2400" dirty="0"/>
              <a:t>Can we show consequences of FPs and FNs as we vary the cutoff probability to assign classes?</a:t>
            </a:r>
          </a:p>
          <a:p>
            <a:pPr>
              <a:lnSpc>
                <a:spcPct val="120000"/>
              </a:lnSpc>
            </a:pPr>
            <a:r>
              <a:rPr lang="en-US" sz="2400" dirty="0"/>
              <a:t>Idea of a ROC (</a:t>
            </a:r>
            <a:r>
              <a:rPr lang="en-US" sz="2400" u="sng" dirty="0"/>
              <a:t>Receiver Operator Curve</a:t>
            </a:r>
            <a:r>
              <a:rPr lang="en-US" sz="2400" dirty="0"/>
              <a:t>) plot</a:t>
            </a:r>
            <a:endParaRPr lang="en-US" dirty="0"/>
          </a:p>
        </p:txBody>
      </p:sp>
      <p:cxnSp>
        <p:nvCxnSpPr>
          <p:cNvPr id="6" name="Straight Arrow Connector 5">
            <a:extLst>
              <a:ext uri="{FF2B5EF4-FFF2-40B4-BE49-F238E27FC236}">
                <a16:creationId xmlns:a16="http://schemas.microsoft.com/office/drawing/2014/main" id="{05CCBD50-06BD-4B7F-BCAF-1B84FAF3C59A}"/>
              </a:ext>
            </a:extLst>
          </p:cNvPr>
          <p:cNvCxnSpPr>
            <a:cxnSpLocks/>
          </p:cNvCxnSpPr>
          <p:nvPr/>
        </p:nvCxnSpPr>
        <p:spPr>
          <a:xfrm flipV="1">
            <a:off x="6285718" y="1004835"/>
            <a:ext cx="0" cy="43925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43C3B16-580E-4CCC-8C2B-98ECB933C5C7}"/>
              </a:ext>
            </a:extLst>
          </p:cNvPr>
          <p:cNvCxnSpPr>
            <a:cxnSpLocks/>
          </p:cNvCxnSpPr>
          <p:nvPr/>
        </p:nvCxnSpPr>
        <p:spPr>
          <a:xfrm flipV="1">
            <a:off x="6285718" y="5397410"/>
            <a:ext cx="503544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ADB32B5-4E82-4898-9D12-C89A75A00428}"/>
              </a:ext>
            </a:extLst>
          </p:cNvPr>
          <p:cNvSpPr txBox="1"/>
          <p:nvPr/>
        </p:nvSpPr>
        <p:spPr>
          <a:xfrm>
            <a:off x="4551903" y="2737103"/>
            <a:ext cx="1733815" cy="791427"/>
          </a:xfrm>
          <a:prstGeom prst="rect">
            <a:avLst/>
          </a:prstGeom>
          <a:noFill/>
        </p:spPr>
        <p:txBody>
          <a:bodyPr wrap="square" rtlCol="0">
            <a:spAutoFit/>
          </a:bodyPr>
          <a:lstStyle/>
          <a:p>
            <a:pPr algn="ctr"/>
            <a:r>
              <a:rPr lang="en-US" dirty="0"/>
              <a:t>True positive </a:t>
            </a:r>
          </a:p>
          <a:p>
            <a:pPr algn="ctr"/>
            <a:r>
              <a:rPr lang="en-US" dirty="0"/>
              <a:t>rate</a:t>
            </a:r>
          </a:p>
        </p:txBody>
      </p:sp>
      <p:sp>
        <p:nvSpPr>
          <p:cNvPr id="14" name="TextBox 13">
            <a:extLst>
              <a:ext uri="{FF2B5EF4-FFF2-40B4-BE49-F238E27FC236}">
                <a16:creationId xmlns:a16="http://schemas.microsoft.com/office/drawing/2014/main" id="{115B20A1-7EB1-472D-A0AA-DCA4F5B44959}"/>
              </a:ext>
            </a:extLst>
          </p:cNvPr>
          <p:cNvSpPr txBox="1"/>
          <p:nvPr/>
        </p:nvSpPr>
        <p:spPr>
          <a:xfrm>
            <a:off x="7539926" y="5586730"/>
            <a:ext cx="2298211" cy="452244"/>
          </a:xfrm>
          <a:prstGeom prst="rect">
            <a:avLst/>
          </a:prstGeom>
          <a:noFill/>
        </p:spPr>
        <p:txBody>
          <a:bodyPr wrap="square" rtlCol="0">
            <a:spAutoFit/>
          </a:bodyPr>
          <a:lstStyle/>
          <a:p>
            <a:pPr algn="ctr"/>
            <a:r>
              <a:rPr lang="en-US" dirty="0"/>
              <a:t>False Positive Rate</a:t>
            </a:r>
          </a:p>
        </p:txBody>
      </p:sp>
      <p:cxnSp>
        <p:nvCxnSpPr>
          <p:cNvPr id="18" name="Straight Connector 17">
            <a:extLst>
              <a:ext uri="{FF2B5EF4-FFF2-40B4-BE49-F238E27FC236}">
                <a16:creationId xmlns:a16="http://schemas.microsoft.com/office/drawing/2014/main" id="{35B3184F-8F87-47EE-B1B6-492991BC15CC}"/>
              </a:ext>
            </a:extLst>
          </p:cNvPr>
          <p:cNvCxnSpPr>
            <a:cxnSpLocks/>
          </p:cNvCxnSpPr>
          <p:nvPr/>
        </p:nvCxnSpPr>
        <p:spPr>
          <a:xfrm flipV="1">
            <a:off x="6285718" y="1884579"/>
            <a:ext cx="4284972" cy="3512831"/>
          </a:xfrm>
          <a:prstGeom prst="line">
            <a:avLst/>
          </a:prstGeom>
          <a:ln w="1905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367FD339-C0FA-4BF0-BB19-608B4B43482C}"/>
              </a:ext>
            </a:extLst>
          </p:cNvPr>
          <p:cNvSpPr/>
          <p:nvPr/>
        </p:nvSpPr>
        <p:spPr>
          <a:xfrm>
            <a:off x="6394704" y="4038960"/>
            <a:ext cx="133126" cy="17548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3875BE7-D956-4226-AF63-68664AF72873}"/>
              </a:ext>
            </a:extLst>
          </p:cNvPr>
          <p:cNvSpPr txBox="1"/>
          <p:nvPr/>
        </p:nvSpPr>
        <p:spPr>
          <a:xfrm>
            <a:off x="5284105" y="1080968"/>
            <a:ext cx="844237" cy="452244"/>
          </a:xfrm>
          <a:prstGeom prst="rect">
            <a:avLst/>
          </a:prstGeom>
          <a:noFill/>
        </p:spPr>
        <p:txBody>
          <a:bodyPr wrap="square" rtlCol="0">
            <a:spAutoFit/>
          </a:bodyPr>
          <a:lstStyle/>
          <a:p>
            <a:r>
              <a:rPr lang="en-US" dirty="0"/>
              <a:t>100%</a:t>
            </a:r>
          </a:p>
        </p:txBody>
      </p:sp>
      <p:sp>
        <p:nvSpPr>
          <p:cNvPr id="22" name="TextBox 21">
            <a:extLst>
              <a:ext uri="{FF2B5EF4-FFF2-40B4-BE49-F238E27FC236}">
                <a16:creationId xmlns:a16="http://schemas.microsoft.com/office/drawing/2014/main" id="{256204D7-9AB5-47BF-8155-0E98BEC24AA3}"/>
              </a:ext>
            </a:extLst>
          </p:cNvPr>
          <p:cNvSpPr txBox="1"/>
          <p:nvPr/>
        </p:nvSpPr>
        <p:spPr>
          <a:xfrm>
            <a:off x="10570690" y="5574989"/>
            <a:ext cx="844237" cy="452244"/>
          </a:xfrm>
          <a:prstGeom prst="rect">
            <a:avLst/>
          </a:prstGeom>
          <a:noFill/>
        </p:spPr>
        <p:txBody>
          <a:bodyPr wrap="square" rtlCol="0">
            <a:spAutoFit/>
          </a:bodyPr>
          <a:lstStyle/>
          <a:p>
            <a:r>
              <a:rPr lang="en-US" dirty="0"/>
              <a:t>100%</a:t>
            </a:r>
          </a:p>
        </p:txBody>
      </p:sp>
      <p:sp>
        <p:nvSpPr>
          <p:cNvPr id="23" name="TextBox 22">
            <a:extLst>
              <a:ext uri="{FF2B5EF4-FFF2-40B4-BE49-F238E27FC236}">
                <a16:creationId xmlns:a16="http://schemas.microsoft.com/office/drawing/2014/main" id="{27A86EDB-2EA2-49C1-B9F5-E1CA8C67D428}"/>
              </a:ext>
            </a:extLst>
          </p:cNvPr>
          <p:cNvSpPr txBox="1"/>
          <p:nvPr/>
        </p:nvSpPr>
        <p:spPr>
          <a:xfrm>
            <a:off x="6211395" y="3605747"/>
            <a:ext cx="1328530" cy="338554"/>
          </a:xfrm>
          <a:prstGeom prst="rect">
            <a:avLst/>
          </a:prstGeom>
          <a:noFill/>
        </p:spPr>
        <p:txBody>
          <a:bodyPr wrap="square" rtlCol="0">
            <a:spAutoFit/>
          </a:bodyPr>
          <a:lstStyle/>
          <a:p>
            <a:pPr algn="ctr"/>
            <a:r>
              <a:rPr lang="en-US" sz="1600" dirty="0">
                <a:solidFill>
                  <a:schemeClr val="accent1">
                    <a:lumMod val="50000"/>
                  </a:schemeClr>
                </a:solidFill>
              </a:rPr>
              <a:t>Cutoff p&gt;0.5</a:t>
            </a:r>
          </a:p>
        </p:txBody>
      </p:sp>
      <p:sp>
        <p:nvSpPr>
          <p:cNvPr id="31" name="Oval 30">
            <a:extLst>
              <a:ext uri="{FF2B5EF4-FFF2-40B4-BE49-F238E27FC236}">
                <a16:creationId xmlns:a16="http://schemas.microsoft.com/office/drawing/2014/main" id="{75FA40EC-5947-4817-8B8C-EC1A1D4BD82E}"/>
              </a:ext>
            </a:extLst>
          </p:cNvPr>
          <p:cNvSpPr/>
          <p:nvPr/>
        </p:nvSpPr>
        <p:spPr>
          <a:xfrm>
            <a:off x="6402868" y="2989746"/>
            <a:ext cx="133126" cy="17548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204AE29-B0EF-432D-888E-0066E310002E}"/>
              </a:ext>
            </a:extLst>
          </p:cNvPr>
          <p:cNvSpPr txBox="1"/>
          <p:nvPr/>
        </p:nvSpPr>
        <p:spPr>
          <a:xfrm>
            <a:off x="6285717" y="2600210"/>
            <a:ext cx="1328530" cy="338554"/>
          </a:xfrm>
          <a:prstGeom prst="rect">
            <a:avLst/>
          </a:prstGeom>
          <a:noFill/>
        </p:spPr>
        <p:txBody>
          <a:bodyPr wrap="square" rtlCol="0">
            <a:spAutoFit/>
          </a:bodyPr>
          <a:lstStyle/>
          <a:p>
            <a:pPr algn="ctr"/>
            <a:r>
              <a:rPr lang="en-US" sz="1600" dirty="0">
                <a:solidFill>
                  <a:schemeClr val="accent1">
                    <a:lumMod val="50000"/>
                  </a:schemeClr>
                </a:solidFill>
              </a:rPr>
              <a:t>Cutoff p&gt;0.4</a:t>
            </a:r>
          </a:p>
        </p:txBody>
      </p:sp>
      <p:graphicFrame>
        <p:nvGraphicFramePr>
          <p:cNvPr id="33" name="Table 32">
            <a:extLst>
              <a:ext uri="{FF2B5EF4-FFF2-40B4-BE49-F238E27FC236}">
                <a16:creationId xmlns:a16="http://schemas.microsoft.com/office/drawing/2014/main" id="{8B2601BA-0BA6-4EE9-93C6-F659CA51E662}"/>
              </a:ext>
            </a:extLst>
          </p:cNvPr>
          <p:cNvGraphicFramePr>
            <a:graphicFrameLocks noGrp="1"/>
          </p:cNvGraphicFramePr>
          <p:nvPr>
            <p:extLst/>
          </p:nvPr>
        </p:nvGraphicFramePr>
        <p:xfrm>
          <a:off x="854839" y="4672330"/>
          <a:ext cx="4429266" cy="1828800"/>
        </p:xfrm>
        <a:graphic>
          <a:graphicData uri="http://schemas.openxmlformats.org/drawingml/2006/table">
            <a:tbl>
              <a:tblPr firstRow="1" bandRow="1">
                <a:tableStyleId>{5C22544A-7EE6-4342-B048-85BDC9FD1C3A}</a:tableStyleId>
              </a:tblPr>
              <a:tblGrid>
                <a:gridCol w="1476422">
                  <a:extLst>
                    <a:ext uri="{9D8B030D-6E8A-4147-A177-3AD203B41FA5}">
                      <a16:colId xmlns:a16="http://schemas.microsoft.com/office/drawing/2014/main" val="843849169"/>
                    </a:ext>
                  </a:extLst>
                </a:gridCol>
                <a:gridCol w="1476422">
                  <a:extLst>
                    <a:ext uri="{9D8B030D-6E8A-4147-A177-3AD203B41FA5}">
                      <a16:colId xmlns:a16="http://schemas.microsoft.com/office/drawing/2014/main" val="2169165127"/>
                    </a:ext>
                  </a:extLst>
                </a:gridCol>
                <a:gridCol w="1476422">
                  <a:extLst>
                    <a:ext uri="{9D8B030D-6E8A-4147-A177-3AD203B41FA5}">
                      <a16:colId xmlns:a16="http://schemas.microsoft.com/office/drawing/2014/main" val="2257568680"/>
                    </a:ext>
                  </a:extLst>
                </a:gridCol>
              </a:tblGrid>
              <a:tr h="219095">
                <a:tc>
                  <a:txBody>
                    <a:bodyPr/>
                    <a:lstStyle/>
                    <a:p>
                      <a:pPr algn="ctr"/>
                      <a:r>
                        <a:rPr lang="en-US" dirty="0"/>
                        <a:t>Cutoff</a:t>
                      </a:r>
                    </a:p>
                  </a:txBody>
                  <a:tcPr/>
                </a:tc>
                <a:tc>
                  <a:txBody>
                    <a:bodyPr/>
                    <a:lstStyle/>
                    <a:p>
                      <a:pPr algn="ctr"/>
                      <a:r>
                        <a:rPr lang="en-US" dirty="0"/>
                        <a:t>TPR</a:t>
                      </a:r>
                    </a:p>
                  </a:txBody>
                  <a:tcPr/>
                </a:tc>
                <a:tc>
                  <a:txBody>
                    <a:bodyPr/>
                    <a:lstStyle/>
                    <a:p>
                      <a:pPr algn="ctr"/>
                      <a:r>
                        <a:rPr lang="en-US" dirty="0"/>
                        <a:t>FPR</a:t>
                      </a:r>
                    </a:p>
                  </a:txBody>
                  <a:tcPr/>
                </a:tc>
                <a:extLst>
                  <a:ext uri="{0D108BD9-81ED-4DB2-BD59-A6C34878D82A}">
                    <a16:rowId xmlns:a16="http://schemas.microsoft.com/office/drawing/2014/main" val="225283861"/>
                  </a:ext>
                </a:extLst>
              </a:tr>
              <a:tr h="212553">
                <a:tc>
                  <a:txBody>
                    <a:bodyPr/>
                    <a:lstStyle/>
                    <a:p>
                      <a:pPr algn="ctr"/>
                      <a:r>
                        <a:rPr lang="en-US" dirty="0"/>
                        <a:t>0.01</a:t>
                      </a:r>
                    </a:p>
                  </a:txBody>
                  <a:tcPr/>
                </a:tc>
                <a:tc>
                  <a:txBody>
                    <a:bodyPr/>
                    <a:lstStyle/>
                    <a:p>
                      <a:pPr algn="ctr"/>
                      <a:r>
                        <a:rPr lang="en-US" dirty="0"/>
                        <a:t>100%</a:t>
                      </a:r>
                    </a:p>
                  </a:txBody>
                  <a:tcPr/>
                </a:tc>
                <a:tc>
                  <a:txBody>
                    <a:bodyPr/>
                    <a:lstStyle/>
                    <a:p>
                      <a:pPr algn="ctr"/>
                      <a:r>
                        <a:rPr lang="en-US" dirty="0"/>
                        <a:t>22.6%</a:t>
                      </a:r>
                    </a:p>
                  </a:txBody>
                  <a:tcPr/>
                </a:tc>
                <a:extLst>
                  <a:ext uri="{0D108BD9-81ED-4DB2-BD59-A6C34878D82A}">
                    <a16:rowId xmlns:a16="http://schemas.microsoft.com/office/drawing/2014/main" val="779193977"/>
                  </a:ext>
                </a:extLst>
              </a:tr>
              <a:tr h="212553">
                <a:tc>
                  <a:txBody>
                    <a:bodyPr/>
                    <a:lstStyle/>
                    <a:p>
                      <a:pPr algn="ctr"/>
                      <a:r>
                        <a:rPr lang="en-US" dirty="0"/>
                        <a:t>0.4</a:t>
                      </a:r>
                    </a:p>
                  </a:txBody>
                  <a:tcPr/>
                </a:tc>
                <a:tc>
                  <a:txBody>
                    <a:bodyPr/>
                    <a:lstStyle/>
                    <a:p>
                      <a:pPr algn="ctr"/>
                      <a:r>
                        <a:rPr lang="en-US" dirty="0"/>
                        <a:t>57%</a:t>
                      </a:r>
                    </a:p>
                  </a:txBody>
                  <a:tcPr/>
                </a:tc>
                <a:tc>
                  <a:txBody>
                    <a:bodyPr/>
                    <a:lstStyle/>
                    <a:p>
                      <a:pPr algn="ctr"/>
                      <a:r>
                        <a:rPr lang="en-US" dirty="0"/>
                        <a:t>0.008</a:t>
                      </a:r>
                    </a:p>
                  </a:txBody>
                  <a:tcPr/>
                </a:tc>
                <a:extLst>
                  <a:ext uri="{0D108BD9-81ED-4DB2-BD59-A6C34878D82A}">
                    <a16:rowId xmlns:a16="http://schemas.microsoft.com/office/drawing/2014/main" val="3280048341"/>
                  </a:ext>
                </a:extLst>
              </a:tr>
              <a:tr h="212553">
                <a:tc>
                  <a:txBody>
                    <a:bodyPr/>
                    <a:lstStyle/>
                    <a:p>
                      <a:pPr algn="ctr"/>
                      <a:r>
                        <a:rPr lang="en-US" dirty="0"/>
                        <a:t>0.5</a:t>
                      </a:r>
                    </a:p>
                  </a:txBody>
                  <a:tcPr/>
                </a:tc>
                <a:tc>
                  <a:txBody>
                    <a:bodyPr/>
                    <a:lstStyle/>
                    <a:p>
                      <a:pPr algn="ctr"/>
                      <a:r>
                        <a:rPr lang="en-US"/>
                        <a:t>21.4%</a:t>
                      </a:r>
                      <a:endParaRPr lang="en-US" dirty="0"/>
                    </a:p>
                  </a:txBody>
                  <a:tcPr/>
                </a:tc>
                <a:tc>
                  <a:txBody>
                    <a:bodyPr/>
                    <a:lstStyle/>
                    <a:p>
                      <a:pPr algn="ctr"/>
                      <a:r>
                        <a:rPr lang="en-US" dirty="0"/>
                        <a:t>0.004%</a:t>
                      </a:r>
                    </a:p>
                  </a:txBody>
                  <a:tcPr/>
                </a:tc>
                <a:extLst>
                  <a:ext uri="{0D108BD9-81ED-4DB2-BD59-A6C34878D82A}">
                    <a16:rowId xmlns:a16="http://schemas.microsoft.com/office/drawing/2014/main" val="890612066"/>
                  </a:ext>
                </a:extLst>
              </a:tr>
              <a:tr h="212553">
                <a:tc>
                  <a:txBody>
                    <a:bodyPr/>
                    <a:lstStyle/>
                    <a:p>
                      <a:pPr algn="ctr"/>
                      <a:r>
                        <a:rPr lang="en-US"/>
                        <a:t>0.6</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21.4%</a:t>
                      </a:r>
                      <a:endParaRPr lang="en-US" dirty="0"/>
                    </a:p>
                  </a:txBody>
                  <a:tcPr/>
                </a:tc>
                <a:tc>
                  <a:txBody>
                    <a:bodyPr/>
                    <a:lstStyle/>
                    <a:p>
                      <a:pPr algn="ctr"/>
                      <a:r>
                        <a:rPr lang="en-US" dirty="0"/>
                        <a:t>0.002%</a:t>
                      </a:r>
                    </a:p>
                  </a:txBody>
                  <a:tcPr/>
                </a:tc>
                <a:extLst>
                  <a:ext uri="{0D108BD9-81ED-4DB2-BD59-A6C34878D82A}">
                    <a16:rowId xmlns:a16="http://schemas.microsoft.com/office/drawing/2014/main" val="700193223"/>
                  </a:ext>
                </a:extLst>
              </a:tr>
            </a:tbl>
          </a:graphicData>
        </a:graphic>
      </p:graphicFrame>
      <p:sp>
        <p:nvSpPr>
          <p:cNvPr id="34" name="Oval 33">
            <a:extLst>
              <a:ext uri="{FF2B5EF4-FFF2-40B4-BE49-F238E27FC236}">
                <a16:creationId xmlns:a16="http://schemas.microsoft.com/office/drawing/2014/main" id="{AFD3BA1A-3C13-4B66-8EA8-19B97D0D765A}"/>
              </a:ext>
            </a:extLst>
          </p:cNvPr>
          <p:cNvSpPr/>
          <p:nvPr/>
        </p:nvSpPr>
        <p:spPr>
          <a:xfrm>
            <a:off x="7404483" y="1180208"/>
            <a:ext cx="133126" cy="175482"/>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FBCB6F2-46CE-4F63-8FAD-C29F27583861}"/>
              </a:ext>
            </a:extLst>
          </p:cNvPr>
          <p:cNvSpPr txBox="1"/>
          <p:nvPr/>
        </p:nvSpPr>
        <p:spPr>
          <a:xfrm>
            <a:off x="7287332" y="790672"/>
            <a:ext cx="1328530" cy="338554"/>
          </a:xfrm>
          <a:prstGeom prst="rect">
            <a:avLst/>
          </a:prstGeom>
          <a:noFill/>
        </p:spPr>
        <p:txBody>
          <a:bodyPr wrap="square" rtlCol="0">
            <a:spAutoFit/>
          </a:bodyPr>
          <a:lstStyle/>
          <a:p>
            <a:pPr algn="ctr"/>
            <a:r>
              <a:rPr lang="en-US" sz="1600" dirty="0">
                <a:solidFill>
                  <a:schemeClr val="accent1">
                    <a:lumMod val="50000"/>
                  </a:schemeClr>
                </a:solidFill>
              </a:rPr>
              <a:t>Cutoff p&gt;0.01</a:t>
            </a:r>
          </a:p>
        </p:txBody>
      </p:sp>
      <p:sp>
        <p:nvSpPr>
          <p:cNvPr id="36" name="TextBox 35">
            <a:extLst>
              <a:ext uri="{FF2B5EF4-FFF2-40B4-BE49-F238E27FC236}">
                <a16:creationId xmlns:a16="http://schemas.microsoft.com/office/drawing/2014/main" id="{71EFA63D-9334-4113-8756-3D0BFA14A1BF}"/>
              </a:ext>
            </a:extLst>
          </p:cNvPr>
          <p:cNvSpPr txBox="1"/>
          <p:nvPr/>
        </p:nvSpPr>
        <p:spPr>
          <a:xfrm>
            <a:off x="9146982" y="1233414"/>
            <a:ext cx="2847417" cy="646331"/>
          </a:xfrm>
          <a:prstGeom prst="rect">
            <a:avLst/>
          </a:prstGeom>
          <a:noFill/>
        </p:spPr>
        <p:txBody>
          <a:bodyPr wrap="square" rtlCol="0">
            <a:spAutoFit/>
          </a:bodyPr>
          <a:lstStyle/>
          <a:p>
            <a:pPr algn="ctr"/>
            <a:r>
              <a:rPr lang="en-US" dirty="0">
                <a:solidFill>
                  <a:schemeClr val="tx1">
                    <a:lumMod val="50000"/>
                    <a:lumOff val="50000"/>
                  </a:schemeClr>
                </a:solidFill>
              </a:rPr>
              <a:t>If model is no better than chance on this line</a:t>
            </a:r>
          </a:p>
        </p:txBody>
      </p:sp>
      <p:sp>
        <p:nvSpPr>
          <p:cNvPr id="38" name="Freeform: Shape 37">
            <a:extLst>
              <a:ext uri="{FF2B5EF4-FFF2-40B4-BE49-F238E27FC236}">
                <a16:creationId xmlns:a16="http://schemas.microsoft.com/office/drawing/2014/main" id="{78BEB55B-EF37-45F8-B92F-52A23D72EB41}"/>
              </a:ext>
            </a:extLst>
          </p:cNvPr>
          <p:cNvSpPr/>
          <p:nvPr/>
        </p:nvSpPr>
        <p:spPr>
          <a:xfrm>
            <a:off x="6310365" y="1034417"/>
            <a:ext cx="4330839" cy="4311306"/>
          </a:xfrm>
          <a:custGeom>
            <a:avLst/>
            <a:gdLst>
              <a:gd name="connsiteX0" fmla="*/ 0 w 4330839"/>
              <a:gd name="connsiteY0" fmla="*/ 4311306 h 4311306"/>
              <a:gd name="connsiteX1" fmla="*/ 10048 w 4330839"/>
              <a:gd name="connsiteY1" fmla="*/ 3738550 h 4311306"/>
              <a:gd name="connsiteX2" fmla="*/ 20097 w 4330839"/>
              <a:gd name="connsiteY2" fmla="*/ 3668212 h 4311306"/>
              <a:gd name="connsiteX3" fmla="*/ 40193 w 4330839"/>
              <a:gd name="connsiteY3" fmla="*/ 3507438 h 4311306"/>
              <a:gd name="connsiteX4" fmla="*/ 60290 w 4330839"/>
              <a:gd name="connsiteY4" fmla="*/ 3427051 h 4311306"/>
              <a:gd name="connsiteX5" fmla="*/ 90435 w 4330839"/>
              <a:gd name="connsiteY5" fmla="*/ 3256229 h 4311306"/>
              <a:gd name="connsiteX6" fmla="*/ 120580 w 4330839"/>
              <a:gd name="connsiteY6" fmla="*/ 3065310 h 4311306"/>
              <a:gd name="connsiteX7" fmla="*/ 130628 w 4330839"/>
              <a:gd name="connsiteY7" fmla="*/ 2944730 h 4311306"/>
              <a:gd name="connsiteX8" fmla="*/ 150725 w 4330839"/>
              <a:gd name="connsiteY8" fmla="*/ 2723667 h 4311306"/>
              <a:gd name="connsiteX9" fmla="*/ 160773 w 4330839"/>
              <a:gd name="connsiteY9" fmla="*/ 2572941 h 4311306"/>
              <a:gd name="connsiteX10" fmla="*/ 170822 w 4330839"/>
              <a:gd name="connsiteY10" fmla="*/ 1889653 h 4311306"/>
              <a:gd name="connsiteX11" fmla="*/ 180870 w 4330839"/>
              <a:gd name="connsiteY11" fmla="*/ 1849460 h 4311306"/>
              <a:gd name="connsiteX12" fmla="*/ 200967 w 4330839"/>
              <a:gd name="connsiteY12" fmla="*/ 1718831 h 4311306"/>
              <a:gd name="connsiteX13" fmla="*/ 211015 w 4330839"/>
              <a:gd name="connsiteY13" fmla="*/ 1688686 h 4311306"/>
              <a:gd name="connsiteX14" fmla="*/ 221064 w 4330839"/>
              <a:gd name="connsiteY14" fmla="*/ 1608299 h 4311306"/>
              <a:gd name="connsiteX15" fmla="*/ 231112 w 4330839"/>
              <a:gd name="connsiteY15" fmla="*/ 1548009 h 4311306"/>
              <a:gd name="connsiteX16" fmla="*/ 251209 w 4330839"/>
              <a:gd name="connsiteY16" fmla="*/ 1397284 h 4311306"/>
              <a:gd name="connsiteX17" fmla="*/ 281354 w 4330839"/>
              <a:gd name="connsiteY17" fmla="*/ 1276704 h 4311306"/>
              <a:gd name="connsiteX18" fmla="*/ 291402 w 4330839"/>
              <a:gd name="connsiteY18" fmla="*/ 1246559 h 4311306"/>
              <a:gd name="connsiteX19" fmla="*/ 301450 w 4330839"/>
              <a:gd name="connsiteY19" fmla="*/ 1216414 h 4311306"/>
              <a:gd name="connsiteX20" fmla="*/ 321547 w 4330839"/>
              <a:gd name="connsiteY20" fmla="*/ 1186269 h 4311306"/>
              <a:gd name="connsiteX21" fmla="*/ 351692 w 4330839"/>
              <a:gd name="connsiteY21" fmla="*/ 1095834 h 4311306"/>
              <a:gd name="connsiteX22" fmla="*/ 371789 w 4330839"/>
              <a:gd name="connsiteY22" fmla="*/ 1035543 h 4311306"/>
              <a:gd name="connsiteX23" fmla="*/ 391886 w 4330839"/>
              <a:gd name="connsiteY23" fmla="*/ 995350 h 4311306"/>
              <a:gd name="connsiteX24" fmla="*/ 411982 w 4330839"/>
              <a:gd name="connsiteY24" fmla="*/ 965205 h 4311306"/>
              <a:gd name="connsiteX25" fmla="*/ 422031 w 4330839"/>
              <a:gd name="connsiteY25" fmla="*/ 935060 h 4311306"/>
              <a:gd name="connsiteX26" fmla="*/ 442127 w 4330839"/>
              <a:gd name="connsiteY26" fmla="*/ 904915 h 4311306"/>
              <a:gd name="connsiteX27" fmla="*/ 482321 w 4330839"/>
              <a:gd name="connsiteY27" fmla="*/ 814480 h 4311306"/>
              <a:gd name="connsiteX28" fmla="*/ 492369 w 4330839"/>
              <a:gd name="connsiteY28" fmla="*/ 784335 h 4311306"/>
              <a:gd name="connsiteX29" fmla="*/ 512466 w 4330839"/>
              <a:gd name="connsiteY29" fmla="*/ 744141 h 4311306"/>
              <a:gd name="connsiteX30" fmla="*/ 532562 w 4330839"/>
              <a:gd name="connsiteY30" fmla="*/ 663754 h 4311306"/>
              <a:gd name="connsiteX31" fmla="*/ 562708 w 4330839"/>
              <a:gd name="connsiteY31" fmla="*/ 643658 h 4311306"/>
              <a:gd name="connsiteX32" fmla="*/ 653143 w 4330839"/>
              <a:gd name="connsiteY32" fmla="*/ 563271 h 4311306"/>
              <a:gd name="connsiteX33" fmla="*/ 693336 w 4330839"/>
              <a:gd name="connsiteY33" fmla="*/ 533126 h 4311306"/>
              <a:gd name="connsiteX34" fmla="*/ 723481 w 4330839"/>
              <a:gd name="connsiteY34" fmla="*/ 502981 h 4311306"/>
              <a:gd name="connsiteX35" fmla="*/ 823965 w 4330839"/>
              <a:gd name="connsiteY35" fmla="*/ 442691 h 4311306"/>
              <a:gd name="connsiteX36" fmla="*/ 874206 w 4330839"/>
              <a:gd name="connsiteY36" fmla="*/ 402497 h 4311306"/>
              <a:gd name="connsiteX37" fmla="*/ 904351 w 4330839"/>
              <a:gd name="connsiteY37" fmla="*/ 372352 h 4311306"/>
              <a:gd name="connsiteX38" fmla="*/ 964642 w 4330839"/>
              <a:gd name="connsiteY38" fmla="*/ 332159 h 4311306"/>
              <a:gd name="connsiteX39" fmla="*/ 994787 w 4330839"/>
              <a:gd name="connsiteY39" fmla="*/ 312062 h 4311306"/>
              <a:gd name="connsiteX40" fmla="*/ 1024932 w 4330839"/>
              <a:gd name="connsiteY40" fmla="*/ 291965 h 4311306"/>
              <a:gd name="connsiteX41" fmla="*/ 1105319 w 4330839"/>
              <a:gd name="connsiteY41" fmla="*/ 261820 h 4311306"/>
              <a:gd name="connsiteX42" fmla="*/ 1165609 w 4330839"/>
              <a:gd name="connsiteY42" fmla="*/ 241724 h 4311306"/>
              <a:gd name="connsiteX43" fmla="*/ 1266092 w 4330839"/>
              <a:gd name="connsiteY43" fmla="*/ 201530 h 4311306"/>
              <a:gd name="connsiteX44" fmla="*/ 1336431 w 4330839"/>
              <a:gd name="connsiteY44" fmla="*/ 181434 h 4311306"/>
              <a:gd name="connsiteX45" fmla="*/ 1406769 w 4330839"/>
              <a:gd name="connsiteY45" fmla="*/ 171385 h 4311306"/>
              <a:gd name="connsiteX46" fmla="*/ 1517301 w 4330839"/>
              <a:gd name="connsiteY46" fmla="*/ 151288 h 4311306"/>
              <a:gd name="connsiteX47" fmla="*/ 1627833 w 4330839"/>
              <a:gd name="connsiteY47" fmla="*/ 141240 h 4311306"/>
              <a:gd name="connsiteX48" fmla="*/ 1668026 w 4330839"/>
              <a:gd name="connsiteY48" fmla="*/ 131192 h 4311306"/>
              <a:gd name="connsiteX49" fmla="*/ 1808703 w 4330839"/>
              <a:gd name="connsiteY49" fmla="*/ 111095 h 4311306"/>
              <a:gd name="connsiteX50" fmla="*/ 1969477 w 4330839"/>
              <a:gd name="connsiteY50" fmla="*/ 90998 h 4311306"/>
              <a:gd name="connsiteX51" fmla="*/ 2170444 w 4330839"/>
              <a:gd name="connsiteY51" fmla="*/ 80950 h 4311306"/>
              <a:gd name="connsiteX52" fmla="*/ 2431701 w 4330839"/>
              <a:gd name="connsiteY52" fmla="*/ 70902 h 4311306"/>
              <a:gd name="connsiteX53" fmla="*/ 2622620 w 4330839"/>
              <a:gd name="connsiteY53" fmla="*/ 60853 h 4311306"/>
              <a:gd name="connsiteX54" fmla="*/ 2984360 w 4330839"/>
              <a:gd name="connsiteY54" fmla="*/ 50805 h 4311306"/>
              <a:gd name="connsiteX55" fmla="*/ 3054699 w 4330839"/>
              <a:gd name="connsiteY55" fmla="*/ 40757 h 4311306"/>
              <a:gd name="connsiteX56" fmla="*/ 3084844 w 4330839"/>
              <a:gd name="connsiteY56" fmla="*/ 30708 h 4311306"/>
              <a:gd name="connsiteX57" fmla="*/ 3436536 w 4330839"/>
              <a:gd name="connsiteY57" fmla="*/ 20660 h 4311306"/>
              <a:gd name="connsiteX58" fmla="*/ 4330839 w 4330839"/>
              <a:gd name="connsiteY58" fmla="*/ 10612 h 43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330839" h="4311306">
                <a:moveTo>
                  <a:pt x="0" y="4311306"/>
                </a:moveTo>
                <a:cubicBezTo>
                  <a:pt x="3349" y="4120387"/>
                  <a:pt x="4084" y="3929405"/>
                  <a:pt x="10048" y="3738550"/>
                </a:cubicBezTo>
                <a:cubicBezTo>
                  <a:pt x="10788" y="3714877"/>
                  <a:pt x="17330" y="3691734"/>
                  <a:pt x="20097" y="3668212"/>
                </a:cubicBezTo>
                <a:cubicBezTo>
                  <a:pt x="27943" y="3601522"/>
                  <a:pt x="27171" y="3568208"/>
                  <a:pt x="40193" y="3507438"/>
                </a:cubicBezTo>
                <a:cubicBezTo>
                  <a:pt x="45980" y="3480431"/>
                  <a:pt x="56384" y="3454394"/>
                  <a:pt x="60290" y="3427051"/>
                </a:cubicBezTo>
                <a:cubicBezTo>
                  <a:pt x="81885" y="3275889"/>
                  <a:pt x="65408" y="3331312"/>
                  <a:pt x="90435" y="3256229"/>
                </a:cubicBezTo>
                <a:cubicBezTo>
                  <a:pt x="111846" y="3084946"/>
                  <a:pt x="93454" y="3146693"/>
                  <a:pt x="120580" y="3065310"/>
                </a:cubicBezTo>
                <a:cubicBezTo>
                  <a:pt x="123929" y="3025117"/>
                  <a:pt x="127945" y="2984973"/>
                  <a:pt x="130628" y="2944730"/>
                </a:cubicBezTo>
                <a:cubicBezTo>
                  <a:pt x="144392" y="2738276"/>
                  <a:pt x="125358" y="2825138"/>
                  <a:pt x="150725" y="2723667"/>
                </a:cubicBezTo>
                <a:cubicBezTo>
                  <a:pt x="154074" y="2673425"/>
                  <a:pt x="159560" y="2623280"/>
                  <a:pt x="160773" y="2572941"/>
                </a:cubicBezTo>
                <a:cubicBezTo>
                  <a:pt x="166260" y="2345220"/>
                  <a:pt x="164497" y="2117352"/>
                  <a:pt x="170822" y="1889653"/>
                </a:cubicBezTo>
                <a:cubicBezTo>
                  <a:pt x="171205" y="1875848"/>
                  <a:pt x="178400" y="1863047"/>
                  <a:pt x="180870" y="1849460"/>
                </a:cubicBezTo>
                <a:cubicBezTo>
                  <a:pt x="188880" y="1805407"/>
                  <a:pt x="191258" y="1762521"/>
                  <a:pt x="200967" y="1718831"/>
                </a:cubicBezTo>
                <a:cubicBezTo>
                  <a:pt x="203265" y="1708491"/>
                  <a:pt x="207666" y="1698734"/>
                  <a:pt x="211015" y="1688686"/>
                </a:cubicBezTo>
                <a:cubicBezTo>
                  <a:pt x="214365" y="1661890"/>
                  <a:pt x="217245" y="1635032"/>
                  <a:pt x="221064" y="1608299"/>
                </a:cubicBezTo>
                <a:cubicBezTo>
                  <a:pt x="223945" y="1588130"/>
                  <a:pt x="228862" y="1568258"/>
                  <a:pt x="231112" y="1548009"/>
                </a:cubicBezTo>
                <a:cubicBezTo>
                  <a:pt x="247503" y="1400484"/>
                  <a:pt x="226970" y="1469996"/>
                  <a:pt x="251209" y="1397284"/>
                </a:cubicBezTo>
                <a:cubicBezTo>
                  <a:pt x="264740" y="1316096"/>
                  <a:pt x="254814" y="1356325"/>
                  <a:pt x="281354" y="1276704"/>
                </a:cubicBezTo>
                <a:lnTo>
                  <a:pt x="291402" y="1246559"/>
                </a:lnTo>
                <a:cubicBezTo>
                  <a:pt x="294751" y="1236511"/>
                  <a:pt x="295575" y="1225227"/>
                  <a:pt x="301450" y="1216414"/>
                </a:cubicBezTo>
                <a:lnTo>
                  <a:pt x="321547" y="1186269"/>
                </a:lnTo>
                <a:lnTo>
                  <a:pt x="351692" y="1095834"/>
                </a:lnTo>
                <a:cubicBezTo>
                  <a:pt x="351696" y="1095823"/>
                  <a:pt x="371784" y="1035554"/>
                  <a:pt x="371789" y="1035543"/>
                </a:cubicBezTo>
                <a:cubicBezTo>
                  <a:pt x="378488" y="1022145"/>
                  <a:pt x="384454" y="1008356"/>
                  <a:pt x="391886" y="995350"/>
                </a:cubicBezTo>
                <a:cubicBezTo>
                  <a:pt x="397878" y="984865"/>
                  <a:pt x="406581" y="976007"/>
                  <a:pt x="411982" y="965205"/>
                </a:cubicBezTo>
                <a:cubicBezTo>
                  <a:pt x="416719" y="955731"/>
                  <a:pt x="417294" y="944534"/>
                  <a:pt x="422031" y="935060"/>
                </a:cubicBezTo>
                <a:cubicBezTo>
                  <a:pt x="427432" y="924258"/>
                  <a:pt x="437222" y="915951"/>
                  <a:pt x="442127" y="904915"/>
                </a:cubicBezTo>
                <a:cubicBezTo>
                  <a:pt x="489955" y="797300"/>
                  <a:pt x="436841" y="882699"/>
                  <a:pt x="482321" y="814480"/>
                </a:cubicBezTo>
                <a:cubicBezTo>
                  <a:pt x="485670" y="804432"/>
                  <a:pt x="488197" y="794070"/>
                  <a:pt x="492369" y="784335"/>
                </a:cubicBezTo>
                <a:cubicBezTo>
                  <a:pt x="498270" y="770567"/>
                  <a:pt x="507729" y="758352"/>
                  <a:pt x="512466" y="744141"/>
                </a:cubicBezTo>
                <a:cubicBezTo>
                  <a:pt x="513538" y="740926"/>
                  <a:pt x="523968" y="674496"/>
                  <a:pt x="532562" y="663754"/>
                </a:cubicBezTo>
                <a:cubicBezTo>
                  <a:pt x="540106" y="654324"/>
                  <a:pt x="553682" y="651681"/>
                  <a:pt x="562708" y="643658"/>
                </a:cubicBezTo>
                <a:cubicBezTo>
                  <a:pt x="709880" y="512841"/>
                  <a:pt x="566061" y="625473"/>
                  <a:pt x="653143" y="563271"/>
                </a:cubicBezTo>
                <a:cubicBezTo>
                  <a:pt x="666771" y="553537"/>
                  <a:pt x="680621" y="544025"/>
                  <a:pt x="693336" y="533126"/>
                </a:cubicBezTo>
                <a:cubicBezTo>
                  <a:pt x="704125" y="523878"/>
                  <a:pt x="712264" y="511705"/>
                  <a:pt x="723481" y="502981"/>
                </a:cubicBezTo>
                <a:cubicBezTo>
                  <a:pt x="767137" y="469026"/>
                  <a:pt x="780213" y="464566"/>
                  <a:pt x="823965" y="442691"/>
                </a:cubicBezTo>
                <a:cubicBezTo>
                  <a:pt x="868908" y="375275"/>
                  <a:pt x="815965" y="441325"/>
                  <a:pt x="874206" y="402497"/>
                </a:cubicBezTo>
                <a:cubicBezTo>
                  <a:pt x="886030" y="394614"/>
                  <a:pt x="893134" y="381076"/>
                  <a:pt x="904351" y="372352"/>
                </a:cubicBezTo>
                <a:cubicBezTo>
                  <a:pt x="923417" y="357523"/>
                  <a:pt x="944545" y="345557"/>
                  <a:pt x="964642" y="332159"/>
                </a:cubicBezTo>
                <a:lnTo>
                  <a:pt x="994787" y="312062"/>
                </a:lnTo>
                <a:cubicBezTo>
                  <a:pt x="1004835" y="305363"/>
                  <a:pt x="1013475" y="295784"/>
                  <a:pt x="1024932" y="291965"/>
                </a:cubicBezTo>
                <a:cubicBezTo>
                  <a:pt x="1114522" y="262103"/>
                  <a:pt x="973152" y="309880"/>
                  <a:pt x="1105319" y="261820"/>
                </a:cubicBezTo>
                <a:cubicBezTo>
                  <a:pt x="1125227" y="254581"/>
                  <a:pt x="1146662" y="251198"/>
                  <a:pt x="1165609" y="241724"/>
                </a:cubicBezTo>
                <a:cubicBezTo>
                  <a:pt x="1224748" y="212154"/>
                  <a:pt x="1191594" y="226363"/>
                  <a:pt x="1266092" y="201530"/>
                </a:cubicBezTo>
                <a:cubicBezTo>
                  <a:pt x="1291921" y="192920"/>
                  <a:pt x="1308672" y="186481"/>
                  <a:pt x="1336431" y="181434"/>
                </a:cubicBezTo>
                <a:cubicBezTo>
                  <a:pt x="1359733" y="177197"/>
                  <a:pt x="1383407" y="175279"/>
                  <a:pt x="1406769" y="171385"/>
                </a:cubicBezTo>
                <a:cubicBezTo>
                  <a:pt x="1460050" y="162505"/>
                  <a:pt x="1460372" y="157986"/>
                  <a:pt x="1517301" y="151288"/>
                </a:cubicBezTo>
                <a:cubicBezTo>
                  <a:pt x="1554044" y="146965"/>
                  <a:pt x="1590989" y="144589"/>
                  <a:pt x="1627833" y="141240"/>
                </a:cubicBezTo>
                <a:cubicBezTo>
                  <a:pt x="1641231" y="137891"/>
                  <a:pt x="1654404" y="133462"/>
                  <a:pt x="1668026" y="131192"/>
                </a:cubicBezTo>
                <a:cubicBezTo>
                  <a:pt x="1714750" y="123405"/>
                  <a:pt x="1762749" y="122583"/>
                  <a:pt x="1808703" y="111095"/>
                </a:cubicBezTo>
                <a:cubicBezTo>
                  <a:pt x="1882913" y="92543"/>
                  <a:pt x="1850066" y="98461"/>
                  <a:pt x="1969477" y="90998"/>
                </a:cubicBezTo>
                <a:cubicBezTo>
                  <a:pt x="2036419" y="86814"/>
                  <a:pt x="2103435" y="83863"/>
                  <a:pt x="2170444" y="80950"/>
                </a:cubicBezTo>
                <a:lnTo>
                  <a:pt x="2431701" y="70902"/>
                </a:lnTo>
                <a:lnTo>
                  <a:pt x="2622620" y="60853"/>
                </a:lnTo>
                <a:lnTo>
                  <a:pt x="2984360" y="50805"/>
                </a:lnTo>
                <a:cubicBezTo>
                  <a:pt x="3007806" y="47456"/>
                  <a:pt x="3031475" y="45402"/>
                  <a:pt x="3054699" y="40757"/>
                </a:cubicBezTo>
                <a:cubicBezTo>
                  <a:pt x="3065085" y="38680"/>
                  <a:pt x="3074267" y="31265"/>
                  <a:pt x="3084844" y="30708"/>
                </a:cubicBezTo>
                <a:cubicBezTo>
                  <a:pt x="3201960" y="24544"/>
                  <a:pt x="3319305" y="24009"/>
                  <a:pt x="3436536" y="20660"/>
                </a:cubicBezTo>
                <a:cubicBezTo>
                  <a:pt x="3793288" y="-18978"/>
                  <a:pt x="3496641" y="10612"/>
                  <a:pt x="4330839" y="10612"/>
                </a:cubicBezTo>
              </a:path>
            </a:pathLst>
          </a:custGeom>
          <a:ln w="38100">
            <a:prstDash val="sysDash"/>
          </a:ln>
        </p:spPr>
        <p:style>
          <a:lnRef idx="2">
            <a:schemeClr val="accent5"/>
          </a:lnRef>
          <a:fillRef idx="0">
            <a:schemeClr val="accent5"/>
          </a:fillRef>
          <a:effectRef idx="1">
            <a:schemeClr val="accent5"/>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797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0" grpId="0" animBg="1"/>
      <p:bldP spid="21" grpId="0"/>
      <p:bldP spid="22" grpId="0"/>
      <p:bldP spid="23" grpId="0"/>
      <p:bldP spid="31" grpId="0" animBg="1"/>
      <p:bldP spid="32" grpId="0"/>
      <p:bldP spid="34" grpId="0" animBg="1"/>
      <p:bldP spid="35" grpId="0"/>
      <p:bldP spid="36"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7E4FB8-8EFF-4C97-8444-1F9B7C75A59F}"/>
              </a:ext>
            </a:extLst>
          </p:cNvPr>
          <p:cNvSpPr txBox="1">
            <a:spLocks/>
          </p:cNvSpPr>
          <p:nvPr/>
        </p:nvSpPr>
        <p:spPr>
          <a:xfrm>
            <a:off x="621474" y="86578"/>
            <a:ext cx="10876619" cy="1077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accent1"/>
                </a:solidFill>
              </a:rPr>
              <a:t>ROC Curves in R</a:t>
            </a:r>
          </a:p>
        </p:txBody>
      </p:sp>
      <p:pic>
        <p:nvPicPr>
          <p:cNvPr id="2" name="Picture 1">
            <a:extLst>
              <a:ext uri="{FF2B5EF4-FFF2-40B4-BE49-F238E27FC236}">
                <a16:creationId xmlns:a16="http://schemas.microsoft.com/office/drawing/2014/main" id="{56EFBD8E-E50C-4CFD-8020-FF9FCA9D6ED3}"/>
              </a:ext>
            </a:extLst>
          </p:cNvPr>
          <p:cNvPicPr>
            <a:picLocks noChangeAspect="1"/>
          </p:cNvPicPr>
          <p:nvPr/>
        </p:nvPicPr>
        <p:blipFill>
          <a:blip r:embed="rId2"/>
          <a:stretch>
            <a:fillRect/>
          </a:stretch>
        </p:blipFill>
        <p:spPr>
          <a:xfrm>
            <a:off x="5211809" y="1350042"/>
            <a:ext cx="6358717" cy="4328862"/>
          </a:xfrm>
          <a:prstGeom prst="rect">
            <a:avLst/>
          </a:prstGeom>
        </p:spPr>
      </p:pic>
      <p:pic>
        <p:nvPicPr>
          <p:cNvPr id="6" name="Picture 5">
            <a:extLst>
              <a:ext uri="{FF2B5EF4-FFF2-40B4-BE49-F238E27FC236}">
                <a16:creationId xmlns:a16="http://schemas.microsoft.com/office/drawing/2014/main" id="{29516FAA-9D3D-4524-AD41-8CC8FA17DA7F}"/>
              </a:ext>
            </a:extLst>
          </p:cNvPr>
          <p:cNvPicPr>
            <a:picLocks noChangeAspect="1"/>
          </p:cNvPicPr>
          <p:nvPr/>
        </p:nvPicPr>
        <p:blipFill>
          <a:blip r:embed="rId3"/>
          <a:stretch>
            <a:fillRect/>
          </a:stretch>
        </p:blipFill>
        <p:spPr>
          <a:xfrm>
            <a:off x="621474" y="1714500"/>
            <a:ext cx="4029075" cy="1714500"/>
          </a:xfrm>
          <a:prstGeom prst="rect">
            <a:avLst/>
          </a:prstGeom>
        </p:spPr>
      </p:pic>
    </p:spTree>
    <p:extLst>
      <p:ext uri="{BB962C8B-B14F-4D97-AF65-F5344CB8AC3E}">
        <p14:creationId xmlns:p14="http://schemas.microsoft.com/office/powerpoint/2010/main" val="118043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18BADC6-C7BF-4456-B41A-3524AD1A38AD}" type="slidenum">
              <a:rPr lang="en-US" smtClean="0"/>
              <a:t>7</a:t>
            </a:fld>
            <a:endParaRPr lang="en-US"/>
          </a:p>
        </p:txBody>
      </p:sp>
      <p:sp>
        <p:nvSpPr>
          <p:cNvPr id="8" name="Title 1"/>
          <p:cNvSpPr txBox="1">
            <a:spLocks/>
          </p:cNvSpPr>
          <p:nvPr/>
        </p:nvSpPr>
        <p:spPr>
          <a:xfrm>
            <a:off x="477181" y="0"/>
            <a:ext cx="10876619" cy="1077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AUC = Area Under Curve</a:t>
            </a:r>
          </a:p>
        </p:txBody>
      </p:sp>
      <p:sp>
        <p:nvSpPr>
          <p:cNvPr id="6" name="Text Placeholder 13"/>
          <p:cNvSpPr txBox="1">
            <a:spLocks/>
          </p:cNvSpPr>
          <p:nvPr/>
        </p:nvSpPr>
        <p:spPr bwMode="auto">
          <a:xfrm>
            <a:off x="6438099" y="1669465"/>
            <a:ext cx="5513454" cy="3785770"/>
          </a:xfrm>
          <a:prstGeom prst="rect">
            <a:avLst/>
          </a:prstGeom>
          <a:noFill/>
          <a:ln w="9525">
            <a:noFill/>
            <a:miter lim="800000"/>
            <a:headEnd/>
            <a:tailEnd/>
          </a:ln>
        </p:spPr>
        <p:txBody>
          <a:bodyPr lIns="0" tIns="0" rIns="0" bIns="0">
            <a:noAutofit/>
          </a:bodyPr>
          <a:lstStyle>
            <a:lvl1pPr marL="342900" indent="-342900">
              <a:lnSpc>
                <a:spcPct val="150000"/>
              </a:lnSpc>
              <a:spcBef>
                <a:spcPts val="1800"/>
              </a:spcBef>
              <a:buClr>
                <a:srgbClr val="404040"/>
              </a:buCl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1pPr>
            <a:lvl2pPr marL="285750" indent="-285750">
              <a:lnSpc>
                <a:spcPct val="110000"/>
              </a:lnSpc>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2pPr>
            <a:lvl3pPr marL="285750" indent="-285750">
              <a:lnSpc>
                <a:spcPct val="110000"/>
              </a:lnSpc>
              <a:buClr>
                <a:schemeClr val="tx1"/>
              </a:buClr>
              <a:buFont typeface="Arial" panose="020B0604020202020204" pitchFamily="34" charset="0"/>
              <a:buChar char="•"/>
              <a:tabLst>
                <a:tab pos="8402638" algn="r"/>
              </a:tabLst>
              <a:defRPr>
                <a:solidFill>
                  <a:schemeClr val="tx2"/>
                </a:solidFill>
                <a:latin typeface="Arial" panose="020B0604020202020204" pitchFamily="34" charset="0"/>
                <a:ea typeface="MS PGothic" panose="020B0600070205080204" pitchFamily="34" charset="-128"/>
                <a:cs typeface="Arial" panose="020B0604020202020204" pitchFamily="34" charset="0"/>
              </a:defRPr>
            </a:lvl3pPr>
            <a:lvl4pPr marL="831850" indent="-285750">
              <a:lnSpc>
                <a:spcPct val="110000"/>
              </a:lnSpc>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4pPr>
            <a:lvl5pPr marL="1196975" indent="-285750">
              <a:lnSpc>
                <a:spcPct val="110000"/>
              </a:lnSpc>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5pPr>
            <a:lvl6pPr marL="1654175" indent="-285750" eaLnBrk="0" fontAlgn="base" hangingPunct="0">
              <a:lnSpc>
                <a:spcPct val="110000"/>
              </a:lnSpc>
              <a:spcBef>
                <a:spcPct val="0"/>
              </a:spcBef>
              <a:spcAft>
                <a:spcPct val="0"/>
              </a:spcAft>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6pPr>
            <a:lvl7pPr marL="2111375" indent="-285750" eaLnBrk="0" fontAlgn="base" hangingPunct="0">
              <a:lnSpc>
                <a:spcPct val="110000"/>
              </a:lnSpc>
              <a:spcBef>
                <a:spcPct val="0"/>
              </a:spcBef>
              <a:spcAft>
                <a:spcPct val="0"/>
              </a:spcAft>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7pPr>
            <a:lvl8pPr marL="2568575" indent="-285750" eaLnBrk="0" fontAlgn="base" hangingPunct="0">
              <a:lnSpc>
                <a:spcPct val="110000"/>
              </a:lnSpc>
              <a:spcBef>
                <a:spcPct val="0"/>
              </a:spcBef>
              <a:spcAft>
                <a:spcPct val="0"/>
              </a:spcAft>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8pPr>
            <a:lvl9pPr marL="3025775" indent="-285750" eaLnBrk="0" fontAlgn="base" hangingPunct="0">
              <a:lnSpc>
                <a:spcPct val="110000"/>
              </a:lnSpc>
              <a:spcBef>
                <a:spcPct val="0"/>
              </a:spcBef>
              <a:spcAft>
                <a:spcPct val="0"/>
              </a:spcAft>
              <a:buClr>
                <a:srgbClr val="595959"/>
              </a:buClr>
              <a:buFont typeface="Arial" panose="020B0604020202020204" pitchFamily="34" charset="0"/>
              <a:buChar char="•"/>
              <a:tabLst>
                <a:tab pos="8402638" algn="r"/>
              </a:tabLst>
              <a:defRPr>
                <a:solidFill>
                  <a:srgbClr val="595959"/>
                </a:solidFill>
                <a:latin typeface="Arial" panose="020B0604020202020204" pitchFamily="34" charset="0"/>
                <a:ea typeface="MS PGothic" panose="020B0600070205080204" pitchFamily="34" charset="-128"/>
                <a:cs typeface="Arial" panose="020B0604020202020204" pitchFamily="34" charset="0"/>
              </a:defRPr>
            </a:lvl9pPr>
          </a:lstStyle>
          <a:p>
            <a:pPr lvl="2">
              <a:lnSpc>
                <a:spcPct val="100000"/>
              </a:lnSpc>
              <a:spcBef>
                <a:spcPts val="0"/>
              </a:spcBef>
            </a:pPr>
            <a:r>
              <a:rPr lang="en-US" altLang="en-US" sz="2400" dirty="0">
                <a:solidFill>
                  <a:schemeClr val="tx1"/>
                </a:solidFill>
                <a:latin typeface="+mn-lt"/>
              </a:rPr>
              <a:t>Better models lie up and to the left</a:t>
            </a:r>
          </a:p>
          <a:p>
            <a:pPr lvl="2">
              <a:lnSpc>
                <a:spcPct val="100000"/>
              </a:lnSpc>
              <a:spcBef>
                <a:spcPts val="0"/>
              </a:spcBef>
            </a:pPr>
            <a:r>
              <a:rPr lang="en-US" altLang="en-US" sz="2400" dirty="0">
                <a:solidFill>
                  <a:schemeClr val="tx1"/>
                </a:solidFill>
                <a:latin typeface="+mn-lt"/>
              </a:rPr>
              <a:t>AUC calculates how much total area is under a particular curve</a:t>
            </a:r>
          </a:p>
          <a:p>
            <a:pPr lvl="2">
              <a:lnSpc>
                <a:spcPct val="100000"/>
              </a:lnSpc>
              <a:spcBef>
                <a:spcPts val="0"/>
              </a:spcBef>
            </a:pPr>
            <a:endParaRPr lang="en-US" altLang="en-US" sz="2400" dirty="0">
              <a:solidFill>
                <a:schemeClr val="tx1"/>
              </a:solidFill>
              <a:latin typeface="+mn-lt"/>
            </a:endParaRPr>
          </a:p>
          <a:p>
            <a:pPr lvl="2">
              <a:lnSpc>
                <a:spcPct val="100000"/>
              </a:lnSpc>
              <a:spcBef>
                <a:spcPts val="0"/>
              </a:spcBef>
            </a:pPr>
            <a:r>
              <a:rPr lang="en-US" altLang="en-US" sz="2400" dirty="0">
                <a:solidFill>
                  <a:schemeClr val="tx1"/>
                </a:solidFill>
                <a:latin typeface="+mn-lt"/>
              </a:rPr>
              <a:t>E.g. model with just X = student is much worse than X = student + balance + income</a:t>
            </a:r>
          </a:p>
          <a:p>
            <a:pPr lvl="2">
              <a:lnSpc>
                <a:spcPct val="100000"/>
              </a:lnSpc>
              <a:spcBef>
                <a:spcPts val="0"/>
              </a:spcBef>
            </a:pPr>
            <a:endParaRPr lang="en-US" altLang="en-US" sz="2400" dirty="0">
              <a:solidFill>
                <a:schemeClr val="tx1"/>
              </a:solidFill>
              <a:latin typeface="+mn-lt"/>
            </a:endParaRPr>
          </a:p>
          <a:p>
            <a:pPr marL="0" lvl="2" indent="0">
              <a:lnSpc>
                <a:spcPct val="100000"/>
              </a:lnSpc>
              <a:spcBef>
                <a:spcPts val="0"/>
              </a:spcBef>
              <a:buNone/>
            </a:pPr>
            <a:endParaRPr lang="en-US" altLang="en-US" sz="2400" b="0" dirty="0">
              <a:solidFill>
                <a:schemeClr val="bg1">
                  <a:lumMod val="50000"/>
                </a:schemeClr>
              </a:solidFill>
              <a:latin typeface="+mn-lt"/>
            </a:endParaRPr>
          </a:p>
        </p:txBody>
      </p:sp>
      <p:pic>
        <p:nvPicPr>
          <p:cNvPr id="2" name="Picture 1">
            <a:extLst>
              <a:ext uri="{FF2B5EF4-FFF2-40B4-BE49-F238E27FC236}">
                <a16:creationId xmlns:a16="http://schemas.microsoft.com/office/drawing/2014/main" id="{BB6E060D-512B-40C5-A348-AD4FABFEB063}"/>
              </a:ext>
            </a:extLst>
          </p:cNvPr>
          <p:cNvPicPr>
            <a:picLocks noChangeAspect="1"/>
          </p:cNvPicPr>
          <p:nvPr/>
        </p:nvPicPr>
        <p:blipFill>
          <a:blip r:embed="rId2"/>
          <a:stretch>
            <a:fillRect/>
          </a:stretch>
        </p:blipFill>
        <p:spPr>
          <a:xfrm>
            <a:off x="558453" y="1559510"/>
            <a:ext cx="5554817" cy="3706454"/>
          </a:xfrm>
          <a:prstGeom prst="rect">
            <a:avLst/>
          </a:prstGeom>
        </p:spPr>
      </p:pic>
      <p:pic>
        <p:nvPicPr>
          <p:cNvPr id="3" name="Picture 2">
            <a:extLst>
              <a:ext uri="{FF2B5EF4-FFF2-40B4-BE49-F238E27FC236}">
                <a16:creationId xmlns:a16="http://schemas.microsoft.com/office/drawing/2014/main" id="{E6FB4F1F-1F26-49B7-A53E-D6632A38FD5D}"/>
              </a:ext>
            </a:extLst>
          </p:cNvPr>
          <p:cNvPicPr>
            <a:picLocks noChangeAspect="1"/>
          </p:cNvPicPr>
          <p:nvPr/>
        </p:nvPicPr>
        <p:blipFill>
          <a:blip r:embed="rId3"/>
          <a:stretch>
            <a:fillRect/>
          </a:stretch>
        </p:blipFill>
        <p:spPr>
          <a:xfrm>
            <a:off x="6650491" y="4683710"/>
            <a:ext cx="2352675" cy="771525"/>
          </a:xfrm>
          <a:prstGeom prst="rect">
            <a:avLst/>
          </a:prstGeom>
        </p:spPr>
      </p:pic>
    </p:spTree>
    <p:extLst>
      <p:ext uri="{BB962C8B-B14F-4D97-AF65-F5344CB8AC3E}">
        <p14:creationId xmlns:p14="http://schemas.microsoft.com/office/powerpoint/2010/main" val="128191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475" y="287814"/>
            <a:ext cx="9144000" cy="11263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BUS 696: Class 6 Outline</a:t>
            </a:r>
          </a:p>
        </p:txBody>
      </p:sp>
      <p:sp>
        <p:nvSpPr>
          <p:cNvPr id="4" name="TextBox 3"/>
          <p:cNvSpPr txBox="1"/>
          <p:nvPr/>
        </p:nvSpPr>
        <p:spPr>
          <a:xfrm>
            <a:off x="621475" y="1414130"/>
            <a:ext cx="9144000" cy="6133859"/>
          </a:xfrm>
          <a:prstGeom prst="rect">
            <a:avLst/>
          </a:prstGeom>
          <a:noFill/>
        </p:spPr>
        <p:txBody>
          <a:bodyPr wrap="square" rtlCol="0">
            <a:spAutoFit/>
          </a:bodyPr>
          <a:lstStyle/>
          <a:p>
            <a:pPr marL="514350" indent="-514350">
              <a:lnSpc>
                <a:spcPct val="150000"/>
              </a:lnSpc>
              <a:buFont typeface="+mj-lt"/>
              <a:buAutoNum type="arabicPeriod"/>
            </a:pPr>
            <a:r>
              <a:rPr lang="en-US" sz="2200" dirty="0">
                <a:latin typeface="Calibri" charset="0"/>
                <a:ea typeface="Calibri" charset="0"/>
                <a:cs typeface="Calibri" charset="0"/>
              </a:rPr>
              <a:t>AI in the News</a:t>
            </a:r>
          </a:p>
          <a:p>
            <a:pPr marL="514350" indent="-514350">
              <a:lnSpc>
                <a:spcPct val="150000"/>
              </a:lnSpc>
              <a:buFont typeface="+mj-lt"/>
              <a:buAutoNum type="arabicPeriod"/>
            </a:pPr>
            <a:r>
              <a:rPr lang="en-US" sz="2200" dirty="0">
                <a:latin typeface="Calibri" charset="0"/>
                <a:ea typeface="Calibri" charset="0"/>
                <a:cs typeface="Calibri" charset="0"/>
              </a:rPr>
              <a:t>Review</a:t>
            </a:r>
          </a:p>
          <a:p>
            <a:pPr marL="514350" indent="-514350">
              <a:lnSpc>
                <a:spcPct val="150000"/>
              </a:lnSpc>
              <a:buFont typeface="+mj-lt"/>
              <a:buAutoNum type="arabicPeriod"/>
            </a:pPr>
            <a:r>
              <a:rPr lang="en-US" sz="2200" b="1" dirty="0">
                <a:latin typeface="Calibri" charset="0"/>
                <a:ea typeface="Calibri" charset="0"/>
                <a:cs typeface="Calibri" charset="0"/>
              </a:rPr>
              <a:t>Lift Charts</a:t>
            </a:r>
          </a:p>
          <a:p>
            <a:pPr marL="514350" indent="-514350">
              <a:lnSpc>
                <a:spcPct val="150000"/>
              </a:lnSpc>
              <a:buFont typeface="+mj-lt"/>
              <a:buAutoNum type="arabicPeriod"/>
            </a:pPr>
            <a:r>
              <a:rPr lang="en-US" sz="2200" dirty="0">
                <a:latin typeface="Calibri" charset="0"/>
                <a:ea typeface="Calibri" charset="0"/>
                <a:cs typeface="Calibri" charset="0"/>
              </a:rPr>
              <a:t>Calibration Plots</a:t>
            </a:r>
          </a:p>
          <a:p>
            <a:pPr marL="514350" indent="-514350">
              <a:lnSpc>
                <a:spcPct val="150000"/>
              </a:lnSpc>
              <a:buFont typeface="+mj-lt"/>
              <a:buAutoNum type="arabicPeriod"/>
            </a:pPr>
            <a:r>
              <a:rPr lang="en-US" sz="2200" dirty="0">
                <a:latin typeface="Calibri" charset="0"/>
                <a:ea typeface="Calibri" charset="0"/>
                <a:cs typeface="Calibri" charset="0"/>
              </a:rPr>
              <a:t>Severe Class Imbalance Issues</a:t>
            </a:r>
          </a:p>
          <a:p>
            <a:pPr marL="514350" indent="-514350">
              <a:lnSpc>
                <a:spcPct val="150000"/>
              </a:lnSpc>
              <a:buFont typeface="+mj-lt"/>
              <a:buAutoNum type="arabicPeriod"/>
            </a:pPr>
            <a:r>
              <a:rPr lang="en-US" sz="2200" dirty="0">
                <a:latin typeface="Calibri" charset="0"/>
                <a:ea typeface="Calibri" charset="0"/>
                <a:cs typeface="Calibri" charset="0"/>
              </a:rPr>
              <a:t>Leave-One-Out Cross-Validation</a:t>
            </a:r>
          </a:p>
          <a:p>
            <a:pPr marL="514350" indent="-514350">
              <a:lnSpc>
                <a:spcPct val="150000"/>
              </a:lnSpc>
              <a:buFont typeface="+mj-lt"/>
              <a:buAutoNum type="arabicPeriod"/>
            </a:pPr>
            <a:r>
              <a:rPr lang="en-US" sz="2200" dirty="0">
                <a:latin typeface="Calibri" charset="0"/>
                <a:ea typeface="Calibri" charset="0"/>
                <a:cs typeface="Calibri" charset="0"/>
              </a:rPr>
              <a:t>K-Fold Cross-Validation</a:t>
            </a:r>
          </a:p>
          <a:p>
            <a:pPr marL="514350" indent="-514350">
              <a:lnSpc>
                <a:spcPct val="150000"/>
              </a:lnSpc>
              <a:buFont typeface="+mj-lt"/>
              <a:buAutoNum type="arabicPeriod"/>
            </a:pPr>
            <a:r>
              <a:rPr lang="en-US" sz="2200" dirty="0">
                <a:latin typeface="Calibri" charset="0"/>
                <a:ea typeface="Calibri" charset="0"/>
                <a:cs typeface="Calibri" charset="0"/>
              </a:rPr>
              <a:t>Bootstrapping</a:t>
            </a: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a:p>
            <a:pPr marL="514350" indent="-514350">
              <a:lnSpc>
                <a:spcPct val="150000"/>
              </a:lnSpc>
              <a:buFont typeface="+mj-lt"/>
              <a:buAutoNum type="arabicPeriod"/>
            </a:pPr>
            <a:endParaRPr lang="en-US" sz="2200" dirty="0">
              <a:latin typeface="Calibri" charset="0"/>
              <a:ea typeface="Calibri" charset="0"/>
              <a:cs typeface="Calibri" charset="0"/>
            </a:endParaRPr>
          </a:p>
        </p:txBody>
      </p:sp>
      <p:sp>
        <p:nvSpPr>
          <p:cNvPr id="5" name="Slide Number Placeholder 4"/>
          <p:cNvSpPr>
            <a:spLocks noGrp="1"/>
          </p:cNvSpPr>
          <p:nvPr>
            <p:ph type="sldNum" sz="quarter" idx="12"/>
          </p:nvPr>
        </p:nvSpPr>
        <p:spPr/>
        <p:txBody>
          <a:bodyPr/>
          <a:lstStyle/>
          <a:p>
            <a:fld id="{618BADC6-C7BF-4456-B41A-3524AD1A38AD}" type="slidenum">
              <a:rPr lang="en-US" smtClean="0"/>
              <a:t>8</a:t>
            </a:fld>
            <a:endParaRPr lang="en-US"/>
          </a:p>
        </p:txBody>
      </p:sp>
    </p:spTree>
    <p:extLst>
      <p:ext uri="{BB962C8B-B14F-4D97-AF65-F5344CB8AC3E}">
        <p14:creationId xmlns:p14="http://schemas.microsoft.com/office/powerpoint/2010/main" val="2899265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621474" y="86578"/>
            <a:ext cx="10876619" cy="1077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1"/>
                </a:solidFill>
              </a:rPr>
              <a:t>Lift Chart</a:t>
            </a:r>
          </a:p>
        </p:txBody>
      </p:sp>
      <p:sp>
        <p:nvSpPr>
          <p:cNvPr id="7" name="Content Placeholder 5"/>
          <p:cNvSpPr>
            <a:spLocks noGrp="1"/>
          </p:cNvSpPr>
          <p:nvPr>
            <p:ph idx="1"/>
          </p:nvPr>
        </p:nvSpPr>
        <p:spPr>
          <a:xfrm>
            <a:off x="798070" y="1051308"/>
            <a:ext cx="4513438" cy="4642114"/>
          </a:xfrm>
        </p:spPr>
        <p:txBody>
          <a:bodyPr numCol="1">
            <a:normAutofit/>
          </a:bodyPr>
          <a:lstStyle/>
          <a:p>
            <a:r>
              <a:rPr lang="en-US" sz="2400" dirty="0"/>
              <a:t>How useful is our predictive model?</a:t>
            </a:r>
            <a:br>
              <a:rPr lang="en-US" sz="2400" dirty="0"/>
            </a:br>
            <a:endParaRPr lang="en-US" sz="2400" dirty="0"/>
          </a:p>
          <a:p>
            <a:r>
              <a:rPr lang="en-US" sz="2400" dirty="0"/>
              <a:t>One way of judging this is to say if we order observations by model predictions (highest to lowest) how many observations will we have to “test” before we find all observations with the event</a:t>
            </a:r>
          </a:p>
        </p:txBody>
      </p:sp>
      <p:cxnSp>
        <p:nvCxnSpPr>
          <p:cNvPr id="4" name="Straight Arrow Connector 3">
            <a:extLst>
              <a:ext uri="{FF2B5EF4-FFF2-40B4-BE49-F238E27FC236}">
                <a16:creationId xmlns:a16="http://schemas.microsoft.com/office/drawing/2014/main" id="{4F0B6B06-CF86-5C49-9C72-A5488E69D830}"/>
              </a:ext>
            </a:extLst>
          </p:cNvPr>
          <p:cNvCxnSpPr>
            <a:cxnSpLocks/>
          </p:cNvCxnSpPr>
          <p:nvPr/>
        </p:nvCxnSpPr>
        <p:spPr>
          <a:xfrm flipV="1">
            <a:off x="7045322" y="1051308"/>
            <a:ext cx="0" cy="43925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B813301-A07F-BD44-8F25-BDFA9681948E}"/>
              </a:ext>
            </a:extLst>
          </p:cNvPr>
          <p:cNvCxnSpPr>
            <a:cxnSpLocks/>
          </p:cNvCxnSpPr>
          <p:nvPr/>
        </p:nvCxnSpPr>
        <p:spPr>
          <a:xfrm flipV="1">
            <a:off x="7045322" y="5443884"/>
            <a:ext cx="451343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1EFF2EB-F53E-674D-B495-DA1543DFA745}"/>
              </a:ext>
            </a:extLst>
          </p:cNvPr>
          <p:cNvSpPr txBox="1"/>
          <p:nvPr/>
        </p:nvSpPr>
        <p:spPr>
          <a:xfrm>
            <a:off x="5351638" y="2782669"/>
            <a:ext cx="1733815" cy="646331"/>
          </a:xfrm>
          <a:prstGeom prst="rect">
            <a:avLst/>
          </a:prstGeom>
          <a:noFill/>
        </p:spPr>
        <p:txBody>
          <a:bodyPr wrap="square" rtlCol="0">
            <a:spAutoFit/>
          </a:bodyPr>
          <a:lstStyle/>
          <a:p>
            <a:pPr algn="ctr"/>
            <a:r>
              <a:rPr lang="en-US" dirty="0"/>
              <a:t>% samples</a:t>
            </a:r>
          </a:p>
          <a:p>
            <a:pPr algn="ctr"/>
            <a:r>
              <a:rPr lang="en-US" dirty="0"/>
              <a:t>found</a:t>
            </a:r>
          </a:p>
        </p:txBody>
      </p:sp>
      <p:sp>
        <p:nvSpPr>
          <p:cNvPr id="9" name="TextBox 8">
            <a:extLst>
              <a:ext uri="{FF2B5EF4-FFF2-40B4-BE49-F238E27FC236}">
                <a16:creationId xmlns:a16="http://schemas.microsoft.com/office/drawing/2014/main" id="{D7AEE648-569A-E644-8927-314A83626EA0}"/>
              </a:ext>
            </a:extLst>
          </p:cNvPr>
          <p:cNvSpPr txBox="1"/>
          <p:nvPr/>
        </p:nvSpPr>
        <p:spPr>
          <a:xfrm>
            <a:off x="8299530" y="5633203"/>
            <a:ext cx="2298211" cy="369332"/>
          </a:xfrm>
          <a:prstGeom prst="rect">
            <a:avLst/>
          </a:prstGeom>
          <a:noFill/>
        </p:spPr>
        <p:txBody>
          <a:bodyPr wrap="square" rtlCol="0">
            <a:spAutoFit/>
          </a:bodyPr>
          <a:lstStyle/>
          <a:p>
            <a:pPr algn="ctr"/>
            <a:r>
              <a:rPr lang="en-US" dirty="0"/>
              <a:t>% samples tested</a:t>
            </a:r>
          </a:p>
        </p:txBody>
      </p:sp>
      <p:cxnSp>
        <p:nvCxnSpPr>
          <p:cNvPr id="10" name="Straight Connector 9">
            <a:extLst>
              <a:ext uri="{FF2B5EF4-FFF2-40B4-BE49-F238E27FC236}">
                <a16:creationId xmlns:a16="http://schemas.microsoft.com/office/drawing/2014/main" id="{8E76F907-B7D5-F34A-BF3F-49E8B1C90EF0}"/>
              </a:ext>
            </a:extLst>
          </p:cNvPr>
          <p:cNvCxnSpPr>
            <a:cxnSpLocks/>
          </p:cNvCxnSpPr>
          <p:nvPr/>
        </p:nvCxnSpPr>
        <p:spPr>
          <a:xfrm flipV="1">
            <a:off x="7085453" y="1414115"/>
            <a:ext cx="4171027" cy="4029769"/>
          </a:xfrm>
          <a:prstGeom prst="line">
            <a:avLst/>
          </a:prstGeom>
          <a:ln w="19050">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4B931E4-1393-2E46-A930-7B9999A1149D}"/>
              </a:ext>
            </a:extLst>
          </p:cNvPr>
          <p:cNvSpPr txBox="1"/>
          <p:nvPr/>
        </p:nvSpPr>
        <p:spPr>
          <a:xfrm>
            <a:off x="10058955" y="490785"/>
            <a:ext cx="1963660" cy="923330"/>
          </a:xfrm>
          <a:prstGeom prst="rect">
            <a:avLst/>
          </a:prstGeom>
          <a:noFill/>
        </p:spPr>
        <p:txBody>
          <a:bodyPr wrap="square" rtlCol="0">
            <a:spAutoFit/>
          </a:bodyPr>
          <a:lstStyle/>
          <a:p>
            <a:pPr algn="ctr"/>
            <a:r>
              <a:rPr lang="en-US" dirty="0">
                <a:solidFill>
                  <a:schemeClr val="tx1">
                    <a:lumMod val="50000"/>
                    <a:lumOff val="50000"/>
                  </a:schemeClr>
                </a:solidFill>
              </a:rPr>
              <a:t>45 degree line:</a:t>
            </a:r>
          </a:p>
          <a:p>
            <a:pPr algn="ctr"/>
            <a:r>
              <a:rPr lang="en-US" dirty="0">
                <a:solidFill>
                  <a:schemeClr val="tx1">
                    <a:lumMod val="50000"/>
                    <a:lumOff val="50000"/>
                  </a:schemeClr>
                </a:solidFill>
              </a:rPr>
              <a:t>Model is no better than chance</a:t>
            </a:r>
          </a:p>
        </p:txBody>
      </p:sp>
      <p:sp>
        <p:nvSpPr>
          <p:cNvPr id="13" name="TextBox 12">
            <a:extLst>
              <a:ext uri="{FF2B5EF4-FFF2-40B4-BE49-F238E27FC236}">
                <a16:creationId xmlns:a16="http://schemas.microsoft.com/office/drawing/2014/main" id="{C0B383C0-2360-7C4C-B635-07CCAD39EED8}"/>
              </a:ext>
            </a:extLst>
          </p:cNvPr>
          <p:cNvSpPr txBox="1"/>
          <p:nvPr/>
        </p:nvSpPr>
        <p:spPr>
          <a:xfrm>
            <a:off x="9027665" y="3964230"/>
            <a:ext cx="1963660" cy="646331"/>
          </a:xfrm>
          <a:prstGeom prst="rect">
            <a:avLst/>
          </a:prstGeom>
          <a:noFill/>
        </p:spPr>
        <p:txBody>
          <a:bodyPr wrap="square" rtlCol="0">
            <a:spAutoFit/>
          </a:bodyPr>
          <a:lstStyle/>
          <a:p>
            <a:pPr algn="ctr"/>
            <a:r>
              <a:rPr lang="en-US" dirty="0">
                <a:solidFill>
                  <a:schemeClr val="tx1">
                    <a:lumMod val="50000"/>
                    <a:lumOff val="50000"/>
                  </a:schemeClr>
                </a:solidFill>
              </a:rPr>
              <a:t>Worse than chance</a:t>
            </a:r>
          </a:p>
        </p:txBody>
      </p:sp>
      <p:sp>
        <p:nvSpPr>
          <p:cNvPr id="14" name="TextBox 13">
            <a:extLst>
              <a:ext uri="{FF2B5EF4-FFF2-40B4-BE49-F238E27FC236}">
                <a16:creationId xmlns:a16="http://schemas.microsoft.com/office/drawing/2014/main" id="{5851AD77-25E2-AF4D-81F0-83E715596C9D}"/>
              </a:ext>
            </a:extLst>
          </p:cNvPr>
          <p:cNvSpPr txBox="1"/>
          <p:nvPr/>
        </p:nvSpPr>
        <p:spPr>
          <a:xfrm>
            <a:off x="7699849" y="2633623"/>
            <a:ext cx="1704579" cy="646331"/>
          </a:xfrm>
          <a:prstGeom prst="rect">
            <a:avLst/>
          </a:prstGeom>
          <a:noFill/>
        </p:spPr>
        <p:txBody>
          <a:bodyPr wrap="square" rtlCol="0">
            <a:spAutoFit/>
          </a:bodyPr>
          <a:lstStyle/>
          <a:p>
            <a:pPr algn="ctr"/>
            <a:r>
              <a:rPr lang="en-US" dirty="0">
                <a:solidFill>
                  <a:schemeClr val="tx1">
                    <a:lumMod val="50000"/>
                    <a:lumOff val="50000"/>
                  </a:schemeClr>
                </a:solidFill>
              </a:rPr>
              <a:t>Better than chance</a:t>
            </a:r>
          </a:p>
        </p:txBody>
      </p:sp>
    </p:spTree>
    <p:extLst>
      <p:ext uri="{BB962C8B-B14F-4D97-AF65-F5344CB8AC3E}">
        <p14:creationId xmlns:p14="http://schemas.microsoft.com/office/powerpoint/2010/main" val="361911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9202</TotalTime>
  <Words>2036</Words>
  <Application>Microsoft Office PowerPoint</Application>
  <PresentationFormat>Widescreen</PresentationFormat>
  <Paragraphs>726</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Cambria Math</vt:lpstr>
      <vt:lpstr>Office Theme</vt:lpstr>
      <vt:lpstr>Class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Chapman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 Data Visualizations: Hall of Shame</dc:title>
  <dc:creator>Hersh, Jonathan</dc:creator>
  <cp:lastModifiedBy>Hersh, Jonathan</cp:lastModifiedBy>
  <cp:revision>265</cp:revision>
  <dcterms:created xsi:type="dcterms:W3CDTF">2017-09-18T21:16:23Z</dcterms:created>
  <dcterms:modified xsi:type="dcterms:W3CDTF">2019-10-02T01:52:48Z</dcterms:modified>
</cp:coreProperties>
</file>