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373" r:id="rId3"/>
    <p:sldId id="491" r:id="rId4"/>
    <p:sldId id="498" r:id="rId5"/>
    <p:sldId id="492" r:id="rId6"/>
    <p:sldId id="493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5" r:id="rId16"/>
    <p:sldId id="466" r:id="rId17"/>
    <p:sldId id="467" r:id="rId18"/>
    <p:sldId id="473" r:id="rId19"/>
    <p:sldId id="468" r:id="rId20"/>
    <p:sldId id="474" r:id="rId21"/>
    <p:sldId id="479" r:id="rId22"/>
    <p:sldId id="476" r:id="rId23"/>
    <p:sldId id="477" r:id="rId24"/>
    <p:sldId id="484" r:id="rId25"/>
    <p:sldId id="494" r:id="rId26"/>
    <p:sldId id="485" r:id="rId27"/>
    <p:sldId id="486" r:id="rId28"/>
    <p:sldId id="496" r:id="rId29"/>
    <p:sldId id="4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0DDF8-3975-334B-9567-ABD73A927FA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772AA-36C2-4846-861A-69DDC769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6493-EDE4-4AEA-9CD4-38A935C1EF60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C7E7-2313-4E20-B4C9-FBAE3284453F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6F80-F74F-414C-AAA3-E72A79347FA5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6808-8DAD-4964-A052-5EA514916EEF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BB59-B470-47E5-8892-C68FE607094E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9F2F-4FBF-4EF4-9913-A060D8680BC2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5E89-0C17-4577-81E5-77445DF4F77F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80C5-8EB8-49B1-BE22-E64A3A9EA057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E366-4A0A-4DC2-A864-28E16DF0951A}" type="datetime1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9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FA4-F364-4CAB-9761-B7AFB2793E3E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4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A354-4F4A-4BA0-BCCB-2623F7B4E3EA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0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898D-9BC1-483B-A689-6B5729313223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ADC6-C7BF-4456-B41A-3524AD1A3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470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Class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BUS 696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Prof. Jonathan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Hersh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3725" y="136525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Baseball salary data: how to partition/stratify?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2625100-31CF-42FE-A77D-EAD7EB77F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84" y="951071"/>
            <a:ext cx="7564582" cy="55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Baseball salary data: how to partition/stratify?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5D450E-A696-4052-8941-43C0144F3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27" y="963634"/>
            <a:ext cx="7849253" cy="5575278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ACB100-BC3B-4AAC-95A4-39F96FBD2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27" y="1116034"/>
            <a:ext cx="7849253" cy="55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Baseball salary data: how to partition/stratify?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16796-3803-4DC0-A58F-410920140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64" b="1451"/>
          <a:stretch/>
        </p:blipFill>
        <p:spPr>
          <a:xfrm>
            <a:off x="1265697" y="935405"/>
            <a:ext cx="7676826" cy="5420945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687AAC4-1B63-4259-A486-047D07CC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013" y="1399826"/>
            <a:ext cx="2983424" cy="4762833"/>
          </a:xfrm>
        </p:spPr>
        <p:txBody>
          <a:bodyPr numCol="1">
            <a:normAutofit/>
          </a:bodyPr>
          <a:lstStyle/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dirty="0"/>
              <a:t>Only linear classification rules are allowed, e.g. year &gt; 10</a:t>
            </a:r>
          </a:p>
        </p:txBody>
      </p:sp>
    </p:spTree>
    <p:extLst>
      <p:ext uri="{BB962C8B-B14F-4D97-AF65-F5344CB8AC3E}">
        <p14:creationId xmlns:p14="http://schemas.microsoft.com/office/powerpoint/2010/main" val="386128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A10DDB4-057E-4419-A01D-41FFBDA9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63" y="992080"/>
            <a:ext cx="7153200" cy="4873839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Baseball salary data: split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687AAC4-1B63-4259-A486-047D07CC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2568"/>
            <a:ext cx="10662834" cy="823493"/>
          </a:xfrm>
        </p:spPr>
        <p:txBody>
          <a:bodyPr numCol="1">
            <a:normAutofit/>
          </a:bodyPr>
          <a:lstStyle/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dirty="0"/>
              <a:t>Split 1: years &gt; 4.5</a:t>
            </a:r>
          </a:p>
        </p:txBody>
      </p:sp>
    </p:spTree>
    <p:extLst>
      <p:ext uri="{BB962C8B-B14F-4D97-AF65-F5344CB8AC3E}">
        <p14:creationId xmlns:p14="http://schemas.microsoft.com/office/powerpoint/2010/main" val="192177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Baseball salary data: split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687AAC4-1B63-4259-A486-047D07CC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819" y="1234804"/>
            <a:ext cx="3232688" cy="4484071"/>
          </a:xfrm>
        </p:spPr>
        <p:txBody>
          <a:bodyPr numCol="1">
            <a:normAutofit/>
          </a:bodyPr>
          <a:lstStyle/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dirty="0"/>
              <a:t>Split 1: years &gt; 4.5</a:t>
            </a: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dirty="0"/>
              <a:t>Split 2: hits &gt; 117.5</a:t>
            </a:r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4499875-B839-4D16-AC7D-D2B7A3EC4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67" y="901157"/>
            <a:ext cx="7375452" cy="52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4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Tree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687AAC4-1B63-4259-A486-047D07CC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819" y="1234804"/>
            <a:ext cx="3232688" cy="4484071"/>
          </a:xfrm>
        </p:spPr>
        <p:txBody>
          <a:bodyPr numCol="1"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dirty="0"/>
              <a:t>Trees are read top-down</a:t>
            </a: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dirty="0"/>
              <a:t>Most important split is at top</a:t>
            </a:r>
          </a:p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Length represents how much within-cluster variance decreases from split 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023ABF-A79B-4B04-B9E1-A86C765D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96" y="1067772"/>
            <a:ext cx="6831080" cy="52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Tree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16</a:t>
            </a:fld>
            <a:endParaRPr lang="en-US"/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3B2445-AD7D-4E2C-9086-9338841B6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20" y="1126315"/>
            <a:ext cx="7810380" cy="5068333"/>
          </a:xfrm>
        </p:spPr>
      </p:pic>
    </p:spTree>
    <p:extLst>
      <p:ext uri="{BB962C8B-B14F-4D97-AF65-F5344CB8AC3E}">
        <p14:creationId xmlns:p14="http://schemas.microsoft.com/office/powerpoint/2010/main" val="406420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Tree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737735AA-0CCA-4272-A4E4-7A134070B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0307" y="1234804"/>
                <a:ext cx="2743199" cy="4484071"/>
              </a:xfrm>
            </p:spPr>
            <p:txBody>
              <a:bodyPr numCol="1"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dirty="0"/>
                  <a:t>At the end of the tree are “</a:t>
                </a:r>
                <a:r>
                  <a:rPr lang="en-US" dirty="0" err="1"/>
                  <a:t>leafs</a:t>
                </a:r>
                <a:r>
                  <a:rPr lang="en-US" dirty="0"/>
                  <a:t>”</a:t>
                </a:r>
              </a:p>
              <a:p>
                <a:pPr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For regression, </a:t>
                </a:r>
                <a:r>
                  <a:rPr lang="en-US" dirty="0" err="1">
                    <a:solidFill>
                      <a:schemeClr val="tx1"/>
                    </a:solidFill>
                  </a:rPr>
                  <a:t>avg</a:t>
                </a:r>
                <a:r>
                  <a:rPr lang="en-US" dirty="0">
                    <a:solidFill>
                      <a:schemeClr val="tx1"/>
                    </a:solidFill>
                  </a:rPr>
                  <a:t> value of observations in leaf =&gt;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observation</a:t>
                </a:r>
              </a:p>
            </p:txBody>
          </p:sp>
        </mc:Choice>
        <mc:Fallback xmlns="">
          <p:sp>
            <p:nvSpPr>
              <p:cNvPr id="10" name="Content Placeholder 5">
                <a:extLst>
                  <a:ext uri="{FF2B5EF4-FFF2-40B4-BE49-F238E27FC236}">
                    <a16:creationId xmlns:a16="http://schemas.microsoft.com/office/drawing/2014/main" id="{737735AA-0CCA-4272-A4E4-7A134070B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0307" y="1234804"/>
                <a:ext cx="2743199" cy="4484071"/>
              </a:xfrm>
              <a:blipFill>
                <a:blip r:embed="rId2"/>
                <a:stretch>
                  <a:fillRect l="-4000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06AFDB6-36AE-4DF5-AD85-67A41C4FF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38" y="1139394"/>
            <a:ext cx="7624062" cy="520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2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1475" y="287814"/>
            <a:ext cx="9144000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Details of tree building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14130"/>
            <a:ext cx="9725025" cy="4762833"/>
          </a:xfrm>
        </p:spPr>
        <p:txBody>
          <a:bodyPr numCol="1">
            <a:normAutofit/>
          </a:bodyPr>
          <a:lstStyle/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US" dirty="0"/>
              <a:t>Computationally infeasible to consider all combinations of splits</a:t>
            </a:r>
          </a:p>
          <a:p>
            <a:r>
              <a:rPr lang="en-US" b="1" dirty="0"/>
              <a:t>Instead, use a top-down, greedy approach called recursive binary splitting</a:t>
            </a:r>
          </a:p>
          <a:p>
            <a:r>
              <a:rPr lang="en-US" dirty="0"/>
              <a:t>Greedy here means at each step, we only consider the best split, without caring how it affects successive nodes</a:t>
            </a:r>
          </a:p>
          <a:p>
            <a:r>
              <a:rPr lang="en-US" dirty="0"/>
              <a:t>“top down” because we start with the best split and proceed downward (no backing up)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Pruning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FE6BF4B2-B059-4D67-A93B-D191FB71E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130"/>
                <a:ext cx="6429375" cy="4762833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How do we know when to stop splitting the data?</a:t>
                </a:r>
              </a:p>
              <a:p>
                <a:r>
                  <a:rPr lang="en-US" b="1" dirty="0"/>
                  <a:t>Trees with many splits can overfit the data</a:t>
                </a:r>
              </a:p>
              <a:p>
                <a:r>
                  <a:rPr lang="en-US" dirty="0"/>
                  <a:t>Solution is to grow a large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prune it to obtain a smaller sub-tree</a:t>
                </a:r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FE6BF4B2-B059-4D67-A93B-D191FB71E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130"/>
                <a:ext cx="6429375" cy="4762833"/>
              </a:xfrm>
              <a:blipFill>
                <a:blip r:embed="rId2"/>
                <a:stretch>
                  <a:fillRect l="-1708"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sky, outdoor, tree, person&#10;&#10;Description generated with very high confidence">
            <a:extLst>
              <a:ext uri="{FF2B5EF4-FFF2-40B4-BE49-F238E27FC236}">
                <a16:creationId xmlns:a16="http://schemas.microsoft.com/office/drawing/2014/main" id="{676DB39F-C186-4438-A04A-F9BA164A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1443331"/>
            <a:ext cx="4648200" cy="30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0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1475" y="287814"/>
            <a:ext cx="9144000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BUS 696: Class 9 Announcements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475" y="1414130"/>
            <a:ext cx="9144000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>
                <a:latin typeface="Calibri" charset="0"/>
                <a:ea typeface="Calibri" charset="0"/>
                <a:cs typeface="Calibri" charset="0"/>
              </a:rPr>
              <a:t>Pset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 7 solutions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Problem Set 8 Posted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Final Project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One sheet due today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Reminder: midterm exam next week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4-5 hours to do exam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Any other Qs?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Decision tree algorithm (8.1 in ISLR)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FE6BF4B2-B059-4D67-A93B-D191FB71E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130"/>
                <a:ext cx="9620250" cy="4762833"/>
              </a:xfrm>
            </p:spPr>
            <p:txBody>
              <a:bodyPr numCol="1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recursive binary splitting to grow a large tree on the training data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Apply pruning to large tree to obtain sequence of subtrees,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i="1" dirty="0"/>
                  <a:t>k</a:t>
                </a:r>
                <a:r>
                  <a:rPr lang="en-US" dirty="0"/>
                  <a:t>-fold cross validation 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. For each </a:t>
                </a:r>
                <a:r>
                  <a:rPr lang="en-US" i="1" dirty="0"/>
                  <a:t>k </a:t>
                </a:r>
                <a:r>
                  <a:rPr lang="en-US" dirty="0"/>
                  <a:t>= 1</a:t>
                </a:r>
                <a:r>
                  <a:rPr lang="en-US" i="1" dirty="0"/>
                  <a:t>, . . . ,K </a:t>
                </a:r>
                <a:r>
                  <a:rPr lang="en-US" dirty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Repeat steps 1 and 2 on all but the </a:t>
                </a:r>
                <a:r>
                  <a:rPr lang="en-US" i="1" dirty="0"/>
                  <a:t>k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fold of training data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Evaluate mean squared prediction error on data in left-out </a:t>
                </a:r>
                <a:r>
                  <a:rPr lang="en-US" i="1" dirty="0"/>
                  <a:t>k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fold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Average the results for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1" dirty="0"/>
                  <a:t>. </a:t>
                </a:r>
                <a:r>
                  <a:rPr lang="en-US" dirty="0"/>
                  <a:t>Choose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/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that minimizes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/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Return the subtree that minimizes cross-validated error</a:t>
                </a:r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FE6BF4B2-B059-4D67-A93B-D191FB71E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130"/>
                <a:ext cx="9620250" cy="4762833"/>
              </a:xfrm>
              <a:blipFill>
                <a:blip r:embed="rId2"/>
                <a:stretch>
                  <a:fillRect l="-1331" t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207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Baseball example, unpruned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304E32-CE5D-4B54-A087-1359EF486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27" y="923557"/>
            <a:ext cx="6252377" cy="5635552"/>
          </a:xfrm>
        </p:spPr>
      </p:pic>
    </p:spTree>
    <p:extLst>
      <p:ext uri="{BB962C8B-B14F-4D97-AF65-F5344CB8AC3E}">
        <p14:creationId xmlns:p14="http://schemas.microsoft.com/office/powerpoint/2010/main" val="9376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Cross-validate to find alpha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F322DB-B61C-4CE9-9D08-62FABB020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59" y="1206095"/>
            <a:ext cx="7511114" cy="5070475"/>
          </a:xfrm>
        </p:spPr>
      </p:pic>
    </p:spTree>
    <p:extLst>
      <p:ext uri="{BB962C8B-B14F-4D97-AF65-F5344CB8AC3E}">
        <p14:creationId xmlns:p14="http://schemas.microsoft.com/office/powerpoint/2010/main" val="3282961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Cross-validate to find alpha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AEDB68-A4B4-4636-955D-A49937045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44" y="1126316"/>
            <a:ext cx="7842906" cy="5247332"/>
          </a:xfrm>
        </p:spPr>
      </p:pic>
    </p:spTree>
    <p:extLst>
      <p:ext uri="{BB962C8B-B14F-4D97-AF65-F5344CB8AC3E}">
        <p14:creationId xmlns:p14="http://schemas.microsoft.com/office/powerpoint/2010/main" val="648102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Titanic dataset in ‘titanic’ package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B83F7-E044-434C-8298-F40D16CE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08" y="986518"/>
            <a:ext cx="61436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70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1990BA-FFED-4A50-8D09-6DAF3C09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850446"/>
            <a:ext cx="8362950" cy="558165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82728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Titanic dataset in ‘titanic’ package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3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DA302B-619A-423F-82A5-E09F7F15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36" y="1014621"/>
            <a:ext cx="6085935" cy="5843379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598227" y="0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accent1"/>
                </a:solidFill>
              </a:rPr>
              <a:t>ctree</a:t>
            </a:r>
            <a:r>
              <a:rPr lang="en-US" sz="3200" dirty="0">
                <a:solidFill>
                  <a:schemeClr val="accent1"/>
                </a:solidFill>
              </a:rPr>
              <a:t>() function in package “</a:t>
            </a:r>
            <a:r>
              <a:rPr lang="en-US" sz="3200" dirty="0" err="1">
                <a:solidFill>
                  <a:schemeClr val="accent1"/>
                </a:solidFill>
              </a:rPr>
              <a:t>partykit</a:t>
            </a:r>
            <a:r>
              <a:rPr lang="en-US" sz="3200" dirty="0">
                <a:solidFill>
                  <a:schemeClr val="accent1"/>
                </a:solidFill>
              </a:rPr>
              <a:t>” to build regression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54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8227" y="201478"/>
            <a:ext cx="10343576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Estimate a tree model to predict titanic survival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92BC2-ED7C-4053-A214-295EDE80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94" y="3871311"/>
            <a:ext cx="5194898" cy="893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C5D1C-93E0-4035-A96C-49682A480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10" y="3429000"/>
            <a:ext cx="5076825" cy="290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D87A3-9B5B-4B99-AA7D-55EEFB2E3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94" y="1549722"/>
            <a:ext cx="48006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8227" y="0"/>
            <a:ext cx="8660073" cy="69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Estimate a tree model to predict titanic survival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D9BF7-1F7C-4EE9-8A17-E36DE664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82" y="5245100"/>
            <a:ext cx="5286375" cy="147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A8E258-3F9E-42B0-942A-C6840D5D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39" y="471148"/>
            <a:ext cx="7787368" cy="48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69351" y="288758"/>
            <a:ext cx="8660073" cy="69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Cross –Validate to Determine Optimal Tree Depth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90B65-6EDD-45AC-A80E-2575A75F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2" y="1338713"/>
            <a:ext cx="5505450" cy="335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0EDC22-6933-42AF-880D-205D8E72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410" y="1740418"/>
            <a:ext cx="4663390" cy="42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1475" y="287814"/>
            <a:ext cx="9144000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BUS 696: </a:t>
            </a:r>
            <a:r>
              <a:rPr lang="en-US">
                <a:solidFill>
                  <a:schemeClr val="accent1"/>
                </a:solidFill>
              </a:rPr>
              <a:t>Class 9 </a:t>
            </a:r>
            <a:r>
              <a:rPr lang="en-US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475" y="1414130"/>
            <a:ext cx="9144000" cy="664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AI Would You Invest?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Regression Trees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Regression Trees in 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Example Test Q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7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23CB2F-F8BF-47F0-A937-78F5275B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69" y="68262"/>
            <a:ext cx="4969951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1475" y="287814"/>
            <a:ext cx="9144000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Binary Decision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Does it move?">
            <a:extLst>
              <a:ext uri="{FF2B5EF4-FFF2-40B4-BE49-F238E27FC236}">
                <a16:creationId xmlns:a16="http://schemas.microsoft.com/office/drawing/2014/main" id="{20E22C7A-B773-43E7-8C8F-85D43C25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99" y="1414130"/>
            <a:ext cx="6884325" cy="43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1475" y="287814"/>
            <a:ext cx="10032918" cy="667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Classification Trees: Series of Binary Decision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Are you old? A helpful decision tree">
            <a:extLst>
              <a:ext uri="{FF2B5EF4-FFF2-40B4-BE49-F238E27FC236}">
                <a16:creationId xmlns:a16="http://schemas.microsoft.com/office/drawing/2014/main" id="{071DB9B0-0D32-47E1-8C7A-4FB6EB259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43" y="1018285"/>
            <a:ext cx="2926314" cy="555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48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1475" y="287814"/>
            <a:ext cx="9144000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Regression Trees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14130"/>
            <a:ext cx="5461861" cy="4762833"/>
          </a:xfrm>
        </p:spPr>
        <p:txBody>
          <a:bodyPr numCol="1">
            <a:normAutofit/>
          </a:bodyPr>
          <a:lstStyle/>
          <a:p>
            <a:r>
              <a:rPr lang="en-US" b="1" dirty="0"/>
              <a:t>Tree based methods </a:t>
            </a:r>
            <a:r>
              <a:rPr lang="en-US" b="1" i="1" dirty="0"/>
              <a:t>stratify </a:t>
            </a:r>
            <a:r>
              <a:rPr lang="en-US" b="1" dirty="0"/>
              <a:t>or </a:t>
            </a:r>
            <a:r>
              <a:rPr lang="en-US" b="1" i="1" dirty="0"/>
              <a:t>segment </a:t>
            </a:r>
            <a:r>
              <a:rPr lang="en-US" b="1" dirty="0"/>
              <a:t>the predictor space into different regions</a:t>
            </a:r>
          </a:p>
          <a:p>
            <a:r>
              <a:rPr lang="en-US" dirty="0"/>
              <a:t>Regions are stratified via simple rules</a:t>
            </a:r>
          </a:p>
          <a:p>
            <a:r>
              <a:rPr lang="en-US" dirty="0"/>
              <a:t>The splitting rules can be summarized into a tree that is very intuitive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EF7602-32A4-431C-BA26-03C27CBAAC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16" y="1118046"/>
            <a:ext cx="4461484" cy="41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1475" y="287814"/>
            <a:ext cx="9144000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Pros and Cons of Trees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14130"/>
            <a:ext cx="4361481" cy="476283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Easy to interpret</a:t>
            </a:r>
          </a:p>
          <a:p>
            <a:r>
              <a:rPr lang="en-US" dirty="0"/>
              <a:t>Easy to explain</a:t>
            </a:r>
          </a:p>
          <a:p>
            <a:r>
              <a:rPr lang="en-US" dirty="0"/>
              <a:t>Can be displayed graphically!</a:t>
            </a:r>
          </a:p>
          <a:p>
            <a:r>
              <a:rPr lang="en-US" dirty="0"/>
              <a:t>Bagging, boosting, and random forests very powerful (combining trees)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0867041-CB18-464B-BB5C-460AADFD51F5}"/>
              </a:ext>
            </a:extLst>
          </p:cNvPr>
          <p:cNvSpPr txBox="1">
            <a:spLocks/>
          </p:cNvSpPr>
          <p:nvPr/>
        </p:nvSpPr>
        <p:spPr>
          <a:xfrm>
            <a:off x="5880315" y="1415331"/>
            <a:ext cx="4361481" cy="476283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Slow with large datasets</a:t>
            </a:r>
          </a:p>
          <a:p>
            <a:r>
              <a:rPr lang="en-US" dirty="0"/>
              <a:t>Not easy to use “out of the box”</a:t>
            </a:r>
          </a:p>
          <a:p>
            <a:r>
              <a:rPr lang="en-US" dirty="0"/>
              <a:t>Choice of split can be unstable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9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1475" y="287814"/>
            <a:ext cx="9144000" cy="1126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Decision/Regression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130"/>
                <a:ext cx="5461861" cy="4762833"/>
              </a:xfrm>
            </p:spPr>
            <p:txBody>
              <a:bodyPr numCol="1"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dirty="0"/>
                  <a:t>Decision trees can be applied to both regression problems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classification problems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2,…,}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  <a:spcAft>
                    <a:spcPts val="1000"/>
                  </a:spcAft>
                </a:pPr>
                <a:r>
                  <a:rPr lang="en-US" dirty="0"/>
                  <a:t>We’ll consider both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130"/>
                <a:ext cx="5461861" cy="4762833"/>
              </a:xfrm>
              <a:blipFill>
                <a:blip r:embed="rId2"/>
                <a:stretch>
                  <a:fillRect l="-2011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ADC6-C7BF-4456-B41A-3524AD1A38AD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EF7602-32A4-431C-BA26-03C27CBAA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16" y="1118046"/>
            <a:ext cx="4461484" cy="41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6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11994</TotalTime>
  <Words>612</Words>
  <Application>Microsoft Office PowerPoint</Application>
  <PresentationFormat>Widescreen</PresentationFormat>
  <Paragraphs>117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Class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Chapman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Data Visualizations: Hall of Shame</dc:title>
  <dc:creator>Hersh, Jonathan</dc:creator>
  <cp:lastModifiedBy>Hersh, Jonathan</cp:lastModifiedBy>
  <cp:revision>336</cp:revision>
  <dcterms:created xsi:type="dcterms:W3CDTF">2017-09-18T21:16:23Z</dcterms:created>
  <dcterms:modified xsi:type="dcterms:W3CDTF">2019-10-23T01:54:58Z</dcterms:modified>
</cp:coreProperties>
</file>