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0" r:id="rId8"/>
    <p:sldId id="263" r:id="rId9"/>
    <p:sldId id="264" r:id="rId10"/>
    <p:sldId id="265" r:id="rId11"/>
    <p:sldId id="266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00"/>
  </p:normalViewPr>
  <p:slideViewPr>
    <p:cSldViewPr snapToGrid="0" snapToObjects="1">
      <p:cViewPr varScale="1">
        <p:scale>
          <a:sx n="79" d="100"/>
          <a:sy n="79" d="100"/>
        </p:scale>
        <p:origin x="130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5/26/2019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5/26/2019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5/26/2019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E0B845-7A91-AE4F-A06A-80AC20D89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report</a:t>
            </a:r>
            <a:r>
              <a:rPr lang="de-DE" dirty="0"/>
              <a:t> – Group 22</a:t>
            </a:r>
          </a:p>
        </p:txBody>
      </p:sp>
    </p:spTree>
    <p:extLst>
      <p:ext uri="{BB962C8B-B14F-4D97-AF65-F5344CB8AC3E}">
        <p14:creationId xmlns:p14="http://schemas.microsoft.com/office/powerpoint/2010/main" val="1368015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027A2-7564-7A4F-B4F8-5EF3DF79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C-code </a:t>
            </a:r>
            <a:r>
              <a:rPr lang="de-DE" dirty="0" err="1"/>
              <a:t>implementation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setpoint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semaphores</a:t>
            </a:r>
            <a:r>
              <a:rPr lang="de-DE" dirty="0"/>
              <a:t> -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A4B3519-7053-4F4A-9704-0D8536946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97368"/>
            <a:ext cx="7729728" cy="36642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>
                <a:solidFill>
                  <a:srgbClr val="DCDCAA"/>
                </a:solidFill>
                <a:latin typeface="Menlo" panose="020B0609030804020204" pitchFamily="49" charset="0"/>
              </a:rPr>
              <a:t>xSemaphoreTake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setsema,portMAX_DELAY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de-DE" dirty="0" err="1">
                <a:solidFill>
                  <a:srgbClr val="DCDCAA"/>
                </a:solidFill>
                <a:latin typeface="Menlo" panose="020B0609030804020204" pitchFamily="49" charset="0"/>
              </a:rPr>
              <a:t>commanderGetSetpoint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&amp;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setpoint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, tick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tick++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endParaRPr lang="de-DE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dirty="0" err="1">
                <a:solidFill>
                  <a:srgbClr val="DCDCAA"/>
                </a:solidFill>
                <a:latin typeface="Menlo" panose="020B0609030804020204" pitchFamily="49" charset="0"/>
              </a:rPr>
              <a:t>xSemaphoreGive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setsema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9710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027A2-7564-7A4F-B4F8-5EF3DF79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C-code </a:t>
            </a:r>
            <a:r>
              <a:rPr lang="de-DE" dirty="0" err="1"/>
              <a:t>implementation</a:t>
            </a:r>
            <a:br>
              <a:rPr lang="de-DE" dirty="0"/>
            </a:br>
            <a:r>
              <a:rPr lang="de-DE" dirty="0"/>
              <a:t>- Control </a:t>
            </a:r>
            <a:r>
              <a:rPr lang="de-DE" dirty="0" err="1"/>
              <a:t>function</a:t>
            </a:r>
            <a:r>
              <a:rPr lang="de-DE" dirty="0"/>
              <a:t> -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E6848F5-729F-1D4F-86D4-A83149154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12960"/>
            <a:ext cx="7729728" cy="42129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>
                <a:solidFill>
                  <a:srgbClr val="DCDCAA"/>
                </a:solidFill>
                <a:latin typeface="Menlo" panose="020B0609030804020204" pitchFamily="49" charset="0"/>
              </a:rPr>
              <a:t>xSemaphoreTake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setsema,portMAX_DELAY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); </a:t>
            </a:r>
          </a:p>
          <a:p>
            <a:pPr marL="0" indent="0">
              <a:buNone/>
            </a:pPr>
            <a:r>
              <a:rPr lang="de-DE" dirty="0" err="1">
                <a:solidFill>
                  <a:srgbClr val="DCDCAA"/>
                </a:solidFill>
                <a:latin typeface="Menlo" panose="020B0609030804020204" pitchFamily="49" charset="0"/>
              </a:rPr>
              <a:t>xSemaphoreTake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filtsema,portMAX_DELAY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); </a:t>
            </a:r>
          </a:p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„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Calculate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difference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of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setpoint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and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state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“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  <a:endParaRPr lang="de-DE" dirty="0">
              <a:solidFill>
                <a:schemeClr val="bg1">
                  <a:lumMod val="65000"/>
                </a:schemeClr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dirty="0" err="1">
                <a:solidFill>
                  <a:srgbClr val="DCDCAA"/>
                </a:solidFill>
                <a:latin typeface="Menlo" panose="020B0609030804020204" pitchFamily="49" charset="0"/>
              </a:rPr>
              <a:t>xSemaphoreGive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filtsema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endParaRPr lang="de-DE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„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Multiply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LQR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gain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matrix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with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the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calculated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state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/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setpoint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difference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“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  <a:b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</a:br>
            <a:endParaRPr lang="de-DE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„Add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base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thrust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to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values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“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  <a:endParaRPr lang="de-DE" dirty="0">
              <a:solidFill>
                <a:schemeClr val="tx1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dirty="0" err="1">
                <a:solidFill>
                  <a:srgbClr val="DCDCAA"/>
                </a:solidFill>
                <a:latin typeface="Menlo" panose="020B0609030804020204" pitchFamily="49" charset="0"/>
              </a:rPr>
              <a:t>xSemaphoreGive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setsema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„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Conversion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to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uint16_t“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  <a:endParaRPr lang="de-DE" dirty="0">
              <a:solidFill>
                <a:schemeClr val="tx1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de-DE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581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C2A9291-55AD-4DDC-8735-1BA5A1C98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F688B3-2479-3E40-B349-D6F12C73F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542604"/>
            <a:ext cx="8686800" cy="177279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4800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946283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F688B3-2479-3E40-B349-D6F12C73F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286000"/>
            <a:ext cx="8991600" cy="1828800"/>
          </a:xfrm>
          <a:noFill/>
          <a:ln>
            <a:solidFill>
              <a:schemeClr val="tx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kern="1200" cap="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102997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21A86-BBC9-864E-AE76-FF49CF91D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8D56E7-2D2F-2F44-8C4E-214A9D13C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Modeling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simulation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plant</a:t>
            </a:r>
          </a:p>
          <a:p>
            <a:r>
              <a:rPr lang="de-DE" dirty="0"/>
              <a:t>Evaluation </a:t>
            </a:r>
            <a:r>
              <a:rPr lang="de-DE" dirty="0" err="1"/>
              <a:t>of</a:t>
            </a:r>
            <a:r>
              <a:rPr lang="de-DE" dirty="0"/>
              <a:t> Simulink </a:t>
            </a:r>
            <a:r>
              <a:rPr lang="de-DE" dirty="0" err="1"/>
              <a:t>model</a:t>
            </a:r>
            <a:endParaRPr lang="de-DE" dirty="0"/>
          </a:p>
          <a:p>
            <a:r>
              <a:rPr lang="de-DE" dirty="0"/>
              <a:t>C-code </a:t>
            </a:r>
            <a:r>
              <a:rPr lang="de-DE" dirty="0" err="1"/>
              <a:t>implementation</a:t>
            </a:r>
            <a:endParaRPr lang="de-DE" dirty="0"/>
          </a:p>
          <a:p>
            <a:r>
              <a:rPr lang="de-DE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593836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tshållare för innehåll 3" descr="En bild som visar objekt&#10;&#10;Automatiskt genererad beskrivning">
            <a:extLst>
              <a:ext uri="{FF2B5EF4-FFF2-40B4-BE49-F238E27FC236}">
                <a16:creationId xmlns:a16="http://schemas.microsoft.com/office/drawing/2014/main" id="{326ED907-429E-414A-B1B1-1C40C5C272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936" y="2809398"/>
            <a:ext cx="3688400" cy="1005927"/>
          </a:xfrm>
        </p:spPr>
      </p:pic>
      <p:sp>
        <p:nvSpPr>
          <p:cNvPr id="5" name="Titel 4">
            <a:extLst>
              <a:ext uri="{FF2B5EF4-FFF2-40B4-BE49-F238E27FC236}">
                <a16:creationId xmlns:a16="http://schemas.microsoft.com/office/drawing/2014/main" id="{582405C7-CFCD-664D-8906-CF5E494A7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Modeling of the plant</a:t>
            </a:r>
          </a:p>
        </p:txBody>
      </p:sp>
      <p:pic>
        <p:nvPicPr>
          <p:cNvPr id="7" name="Bildobjekt 6" descr="En bild som visar objekt&#10;&#10;Automatiskt genererad beskrivning">
            <a:extLst>
              <a:ext uri="{FF2B5EF4-FFF2-40B4-BE49-F238E27FC236}">
                <a16:creationId xmlns:a16="http://schemas.microsoft.com/office/drawing/2014/main" id="{14BCBD39-B1E5-4B96-85A2-E170FC6EA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36" y="4051565"/>
            <a:ext cx="2088061" cy="472481"/>
          </a:xfrm>
          <a:prstGeom prst="rect">
            <a:avLst/>
          </a:prstGeom>
        </p:spPr>
      </p:pic>
      <p:pic>
        <p:nvPicPr>
          <p:cNvPr id="9" name="Bildobjekt 8" descr="En bild som visar objekt&#10;&#10;Automatiskt genererad beskrivning">
            <a:extLst>
              <a:ext uri="{FF2B5EF4-FFF2-40B4-BE49-F238E27FC236}">
                <a16:creationId xmlns:a16="http://schemas.microsoft.com/office/drawing/2014/main" id="{8A4BE988-E8B1-46F2-9962-085221331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5726" y="4071747"/>
            <a:ext cx="1104996" cy="495343"/>
          </a:xfrm>
          <a:prstGeom prst="rect">
            <a:avLst/>
          </a:prstGeom>
        </p:spPr>
      </p:pic>
      <p:pic>
        <p:nvPicPr>
          <p:cNvPr id="11" name="Bildobjekt 10">
            <a:extLst>
              <a:ext uri="{FF2B5EF4-FFF2-40B4-BE49-F238E27FC236}">
                <a16:creationId xmlns:a16="http://schemas.microsoft.com/office/drawing/2014/main" id="{5DAFA192-CC7D-43D2-90A1-C1C4015328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5726" y="2451227"/>
            <a:ext cx="4595258" cy="1364098"/>
          </a:xfrm>
          <a:prstGeom prst="rect">
            <a:avLst/>
          </a:prstGeom>
        </p:spPr>
      </p:pic>
      <p:pic>
        <p:nvPicPr>
          <p:cNvPr id="13" name="Bildobjekt 12">
            <a:extLst>
              <a:ext uri="{FF2B5EF4-FFF2-40B4-BE49-F238E27FC236}">
                <a16:creationId xmlns:a16="http://schemas.microsoft.com/office/drawing/2014/main" id="{70170B49-0658-42C3-94F4-B798DEF055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5726" y="4894383"/>
            <a:ext cx="1021168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01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0758FC-88FE-9148-81CF-0F23CDA73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0332"/>
            <a:ext cx="7729728" cy="1188720"/>
          </a:xfrm>
        </p:spPr>
        <p:txBody>
          <a:bodyPr/>
          <a:lstStyle/>
          <a:p>
            <a:r>
              <a:rPr lang="de-DE" dirty="0"/>
              <a:t>Linear analysis toolbox</a:t>
            </a:r>
          </a:p>
        </p:txBody>
      </p:sp>
      <p:pic>
        <p:nvPicPr>
          <p:cNvPr id="5" name="Platshållare för innehåll 4" descr="En bild som visar skärmbild&#10;&#10;Automatiskt genererad beskrivning">
            <a:extLst>
              <a:ext uri="{FF2B5EF4-FFF2-40B4-BE49-F238E27FC236}">
                <a16:creationId xmlns:a16="http://schemas.microsoft.com/office/drawing/2014/main" id="{DD166225-92FC-4E4D-B500-6D3924ECE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435" y="1944851"/>
            <a:ext cx="11397129" cy="4542817"/>
          </a:xfrm>
        </p:spPr>
      </p:pic>
    </p:spTree>
    <p:extLst>
      <p:ext uri="{BB962C8B-B14F-4D97-AF65-F5344CB8AC3E}">
        <p14:creationId xmlns:p14="http://schemas.microsoft.com/office/powerpoint/2010/main" val="3170014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41F9850-D511-4FED-8E9C-DFAF71B9C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Linearization</a:t>
            </a:r>
            <a:endParaRPr lang="sv-SE" dirty="0"/>
          </a:p>
        </p:txBody>
      </p:sp>
      <p:pic>
        <p:nvPicPr>
          <p:cNvPr id="5" name="Platshållare för innehåll 4" descr="En bild som visar visar&#10;&#10;Automatiskt genererad beskrivning">
            <a:extLst>
              <a:ext uri="{FF2B5EF4-FFF2-40B4-BE49-F238E27FC236}">
                <a16:creationId xmlns:a16="http://schemas.microsoft.com/office/drawing/2014/main" id="{259B6FDA-F709-4841-B671-DCDC6FBDF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604" y="4568679"/>
            <a:ext cx="2606266" cy="1394581"/>
          </a:xfrm>
        </p:spPr>
      </p:pic>
      <p:pic>
        <p:nvPicPr>
          <p:cNvPr id="7" name="Bildobjekt 6" descr="En bild som visar objekt&#10;&#10;Automatiskt genererad beskrivning">
            <a:extLst>
              <a:ext uri="{FF2B5EF4-FFF2-40B4-BE49-F238E27FC236}">
                <a16:creationId xmlns:a16="http://schemas.microsoft.com/office/drawing/2014/main" id="{11DD9B3F-1B99-43E9-9934-E059A48A6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061" y="4602973"/>
            <a:ext cx="4823878" cy="1325995"/>
          </a:xfrm>
          <a:prstGeom prst="rect">
            <a:avLst/>
          </a:prstGeo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53E5F8F4-A6C8-4B2D-848E-7F2085120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7934" y="4538198"/>
            <a:ext cx="2697714" cy="1455546"/>
          </a:xfrm>
          <a:prstGeom prst="rect">
            <a:avLst/>
          </a:prstGeom>
        </p:spPr>
      </p:pic>
      <p:pic>
        <p:nvPicPr>
          <p:cNvPr id="11" name="Bildobjekt 10">
            <a:extLst>
              <a:ext uri="{FF2B5EF4-FFF2-40B4-BE49-F238E27FC236}">
                <a16:creationId xmlns:a16="http://schemas.microsoft.com/office/drawing/2014/main" id="{FF2BA231-C653-4D22-A888-5820FA565A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3349" y="2659945"/>
            <a:ext cx="2545301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992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4B236A1-3670-460F-9999-29245AB5E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Integral action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F98FBAF-B739-4136-84B5-47B69FABA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522634"/>
            <a:ext cx="7729728" cy="3101983"/>
          </a:xfrm>
        </p:spPr>
        <p:txBody>
          <a:bodyPr/>
          <a:lstStyle/>
          <a:p>
            <a:r>
              <a:rPr lang="sv-SE" sz="3600" dirty="0" err="1"/>
              <a:t>What</a:t>
            </a:r>
            <a:r>
              <a:rPr lang="sv-SE" sz="3600" dirty="0"/>
              <a:t> is integral action?</a:t>
            </a:r>
          </a:p>
          <a:p>
            <a:r>
              <a:rPr lang="sv-SE" sz="3600" dirty="0" err="1"/>
              <a:t>Why</a:t>
            </a:r>
            <a:r>
              <a:rPr lang="sv-SE" sz="3600" dirty="0"/>
              <a:t> </a:t>
            </a:r>
            <a:r>
              <a:rPr lang="sv-SE" sz="3600" dirty="0" err="1"/>
              <a:t>did</a:t>
            </a:r>
            <a:r>
              <a:rPr lang="sv-SE" sz="3600" dirty="0"/>
              <a:t> </a:t>
            </a:r>
            <a:r>
              <a:rPr lang="sv-SE" sz="3600" dirty="0" err="1"/>
              <a:t>we</a:t>
            </a:r>
            <a:r>
              <a:rPr lang="sv-SE" sz="3600" dirty="0"/>
              <a:t> </a:t>
            </a:r>
            <a:r>
              <a:rPr lang="sv-SE" sz="3600" dirty="0" err="1"/>
              <a:t>add</a:t>
            </a:r>
            <a:r>
              <a:rPr lang="sv-SE" sz="3600" dirty="0"/>
              <a:t> it?</a:t>
            </a:r>
          </a:p>
          <a:p>
            <a:r>
              <a:rPr lang="sv-SE" sz="3600" dirty="0" err="1"/>
              <a:t>Why</a:t>
            </a:r>
            <a:r>
              <a:rPr lang="sv-SE" sz="3600" dirty="0"/>
              <a:t> </a:t>
            </a:r>
            <a:r>
              <a:rPr lang="sv-SE" sz="3600" dirty="0" err="1"/>
              <a:t>did</a:t>
            </a:r>
            <a:r>
              <a:rPr lang="sv-SE" sz="3600" dirty="0"/>
              <a:t> </a:t>
            </a:r>
            <a:r>
              <a:rPr lang="sv-SE" sz="3600" dirty="0" err="1"/>
              <a:t>we</a:t>
            </a:r>
            <a:r>
              <a:rPr lang="sv-SE" sz="3600" dirty="0"/>
              <a:t> </a:t>
            </a:r>
            <a:r>
              <a:rPr lang="sv-SE" sz="3600" dirty="0" err="1"/>
              <a:t>remove</a:t>
            </a:r>
            <a:r>
              <a:rPr lang="sv-SE" sz="3600" dirty="0"/>
              <a:t> it?</a:t>
            </a:r>
          </a:p>
          <a:p>
            <a:endParaRPr lang="sv-SE" dirty="0"/>
          </a:p>
        </p:txBody>
      </p:sp>
      <p:pic>
        <p:nvPicPr>
          <p:cNvPr id="5" name="Bildobjekt 4" descr="En bild som visar objekt, klocka&#10;&#10;Automatiskt genererad beskrivning">
            <a:extLst>
              <a:ext uri="{FF2B5EF4-FFF2-40B4-BE49-F238E27FC236}">
                <a16:creationId xmlns:a16="http://schemas.microsoft.com/office/drawing/2014/main" id="{369564A5-6891-42B6-A0E5-51A73263A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370" y="4198175"/>
            <a:ext cx="1859441" cy="403895"/>
          </a:xfrm>
          <a:prstGeom prst="rect">
            <a:avLst/>
          </a:prstGeom>
        </p:spPr>
      </p:pic>
      <p:pic>
        <p:nvPicPr>
          <p:cNvPr id="7" name="Bildobjekt 6" descr="En bild som visar objekt, klocka, himmel&#10;&#10;Automatiskt genererad beskrivning">
            <a:extLst>
              <a:ext uri="{FF2B5EF4-FFF2-40B4-BE49-F238E27FC236}">
                <a16:creationId xmlns:a16="http://schemas.microsoft.com/office/drawing/2014/main" id="{168F512C-AAAB-4CDA-9FE3-F9668DD35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040" y="2482149"/>
            <a:ext cx="5243014" cy="1501270"/>
          </a:xfrm>
          <a:prstGeom prst="rect">
            <a:avLst/>
          </a:prstGeom>
        </p:spPr>
      </p:pic>
      <p:pic>
        <p:nvPicPr>
          <p:cNvPr id="9" name="Bildobjekt 8" descr="En bild som visar objekt&#10;&#10;Automatiskt genererad beskrivning">
            <a:extLst>
              <a:ext uri="{FF2B5EF4-FFF2-40B4-BE49-F238E27FC236}">
                <a16:creationId xmlns:a16="http://schemas.microsoft.com/office/drawing/2014/main" id="{C66D2278-4A13-4AD3-98BA-C5C9F140D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0040" y="4943500"/>
            <a:ext cx="3231160" cy="6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421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027A2-7564-7A4F-B4F8-5EF3DF79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C-code </a:t>
            </a:r>
            <a:r>
              <a:rPr lang="de-DE" dirty="0" err="1"/>
              <a:t>implementation</a:t>
            </a:r>
            <a:br>
              <a:rPr lang="de-DE" dirty="0"/>
            </a:br>
            <a:r>
              <a:rPr lang="de-DE" dirty="0"/>
              <a:t>- State </a:t>
            </a:r>
            <a:r>
              <a:rPr lang="de-DE" dirty="0" err="1"/>
              <a:t>vector</a:t>
            </a:r>
            <a:r>
              <a:rPr lang="de-DE" dirty="0"/>
              <a:t> -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83414A-B3A6-BE40-8248-C6206154A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>
                <a:solidFill>
                  <a:srgbClr val="569CD6"/>
                </a:solidFill>
                <a:latin typeface="Menlo" panose="020B0609030804020204" pitchFamily="49" charset="0"/>
              </a:rPr>
              <a:t>volatile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rgbClr val="569CD6"/>
                </a:solidFill>
                <a:latin typeface="Menlo" panose="020B0609030804020204" pitchFamily="49" charset="0"/>
              </a:rPr>
              <a:t>struct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pPr marL="0" indent="0">
              <a:buNone/>
            </a:pPr>
            <a:r>
              <a:rPr lang="de-DE" dirty="0">
                <a:solidFill>
                  <a:srgbClr val="6A9955"/>
                </a:solidFill>
                <a:latin typeface="Menlo" panose="020B0609030804020204" pitchFamily="49" charset="0"/>
              </a:rPr>
              <a:t>// </a:t>
            </a:r>
            <a:r>
              <a:rPr lang="de-DE" dirty="0" err="1">
                <a:solidFill>
                  <a:srgbClr val="6A9955"/>
                </a:solidFill>
                <a:latin typeface="Menlo" panose="020B0609030804020204" pitchFamily="49" charset="0"/>
              </a:rPr>
              <a:t>angles</a:t>
            </a:r>
            <a:r>
              <a:rPr lang="de-DE" dirty="0">
                <a:solidFill>
                  <a:srgbClr val="6A9955"/>
                </a:solidFill>
                <a:latin typeface="Menlo" panose="020B0609030804020204" pitchFamily="49" charset="0"/>
              </a:rPr>
              <a:t> - </a:t>
            </a:r>
            <a:r>
              <a:rPr lang="de-DE" dirty="0" err="1">
                <a:solidFill>
                  <a:srgbClr val="6A9955"/>
                </a:solidFill>
                <a:latin typeface="Menlo" panose="020B0609030804020204" pitchFamily="49" charset="0"/>
              </a:rPr>
              <a:t>degree</a:t>
            </a:r>
            <a:endParaRPr lang="de-DE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228600" lvl="1" indent="0">
              <a:buNone/>
            </a:pPr>
            <a:r>
              <a:rPr lang="de-DE" dirty="0" err="1">
                <a:solidFill>
                  <a:srgbClr val="569CD6"/>
                </a:solidFill>
                <a:latin typeface="Menlo" panose="020B0609030804020204" pitchFamily="49" charset="0"/>
              </a:rPr>
              <a:t>float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roll;</a:t>
            </a:r>
          </a:p>
          <a:p>
            <a:pPr marL="228600" lvl="1" indent="0">
              <a:buNone/>
            </a:pPr>
            <a:r>
              <a:rPr lang="de-DE" dirty="0" err="1">
                <a:solidFill>
                  <a:srgbClr val="569CD6"/>
                </a:solidFill>
                <a:latin typeface="Menlo" panose="020B0609030804020204" pitchFamily="49" charset="0"/>
              </a:rPr>
              <a:t>float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pitch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>
                <a:solidFill>
                  <a:srgbClr val="6A9955"/>
                </a:solidFill>
                <a:latin typeface="Menlo" panose="020B0609030804020204" pitchFamily="49" charset="0"/>
              </a:rPr>
              <a:t>// angular </a:t>
            </a:r>
            <a:r>
              <a:rPr lang="de-DE" dirty="0" err="1">
                <a:solidFill>
                  <a:srgbClr val="6A9955"/>
                </a:solidFill>
                <a:latin typeface="Menlo" panose="020B0609030804020204" pitchFamily="49" charset="0"/>
              </a:rPr>
              <a:t>velocity</a:t>
            </a:r>
            <a:r>
              <a:rPr lang="de-DE" dirty="0">
                <a:solidFill>
                  <a:srgbClr val="6A9955"/>
                </a:solidFill>
                <a:latin typeface="Menlo" panose="020B0609030804020204" pitchFamily="49" charset="0"/>
              </a:rPr>
              <a:t> - </a:t>
            </a:r>
            <a:r>
              <a:rPr lang="de-DE" dirty="0" err="1">
                <a:solidFill>
                  <a:srgbClr val="6A9955"/>
                </a:solidFill>
                <a:latin typeface="Menlo" panose="020B0609030804020204" pitchFamily="49" charset="0"/>
              </a:rPr>
              <a:t>degree</a:t>
            </a:r>
            <a:r>
              <a:rPr lang="de-DE" dirty="0">
                <a:solidFill>
                  <a:srgbClr val="6A9955"/>
                </a:solidFill>
                <a:latin typeface="Menlo" panose="020B0609030804020204" pitchFamily="49" charset="0"/>
              </a:rPr>
              <a:t> / sec</a:t>
            </a:r>
            <a:endParaRPr lang="de-DE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228600" lvl="1" indent="0">
              <a:buNone/>
            </a:pPr>
            <a:r>
              <a:rPr lang="de-DE" dirty="0" err="1">
                <a:solidFill>
                  <a:srgbClr val="569CD6"/>
                </a:solidFill>
                <a:latin typeface="Menlo" panose="020B0609030804020204" pitchFamily="49" charset="0"/>
              </a:rPr>
              <a:t>float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rateRoll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;</a:t>
            </a:r>
          </a:p>
          <a:p>
            <a:pPr marL="228600" lvl="1" indent="0">
              <a:buNone/>
            </a:pPr>
            <a:r>
              <a:rPr lang="de-DE" dirty="0" err="1">
                <a:solidFill>
                  <a:srgbClr val="569CD6"/>
                </a:solidFill>
                <a:latin typeface="Menlo" panose="020B0609030804020204" pitchFamily="49" charset="0"/>
              </a:rPr>
              <a:t>float</a:t>
            </a:r>
            <a:r>
              <a:rPr lang="de-DE" dirty="0">
                <a:solidFill>
                  <a:srgbClr val="569CD6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ratePitch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;</a:t>
            </a:r>
          </a:p>
          <a:p>
            <a:pPr marL="228600" lvl="1" indent="0">
              <a:buNone/>
            </a:pPr>
            <a:r>
              <a:rPr lang="de-DE" dirty="0" err="1">
                <a:solidFill>
                  <a:srgbClr val="569CD6"/>
                </a:solidFill>
                <a:latin typeface="Menlo" panose="020B0609030804020204" pitchFamily="49" charset="0"/>
              </a:rPr>
              <a:t>float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rateYaw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}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state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6717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027A2-7564-7A4F-B4F8-5EF3DF79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C-code </a:t>
            </a:r>
            <a:r>
              <a:rPr lang="de-DE" dirty="0" err="1"/>
              <a:t>implementation</a:t>
            </a:r>
            <a:br>
              <a:rPr lang="de-DE" dirty="0"/>
            </a:br>
            <a:r>
              <a:rPr lang="de-DE" dirty="0"/>
              <a:t>- Main </a:t>
            </a:r>
            <a:r>
              <a:rPr lang="de-DE" dirty="0" err="1"/>
              <a:t>function</a:t>
            </a:r>
            <a:r>
              <a:rPr lang="de-DE" dirty="0"/>
              <a:t>-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83414A-B3A6-BE40-8248-C6206154A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027" y="2441094"/>
            <a:ext cx="7729728" cy="4072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dirty="0" err="1">
                <a:solidFill>
                  <a:srgbClr val="569CD6"/>
                </a:solidFill>
                <a:latin typeface="Menlo" panose="020B0609030804020204" pitchFamily="49" charset="0"/>
              </a:rPr>
              <a:t>void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de-DE" sz="1600" dirty="0" err="1">
                <a:solidFill>
                  <a:srgbClr val="DCDCAA"/>
                </a:solidFill>
                <a:latin typeface="Menlo" panose="020B0609030804020204" pitchFamily="49" charset="0"/>
              </a:rPr>
              <a:t>yourCodeInit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sz="1600" dirty="0" err="1">
                <a:solidFill>
                  <a:srgbClr val="569CD6"/>
                </a:solidFill>
                <a:latin typeface="Menlo" panose="020B0609030804020204" pitchFamily="49" charset="0"/>
              </a:rPr>
              <a:t>void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600" dirty="0">
                <a:solidFill>
                  <a:schemeClr val="tx1"/>
                </a:solidFill>
                <a:latin typeface="Menlo" panose="020B0609030804020204" pitchFamily="49" charset="0"/>
              </a:rPr>
              <a:t>tick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de-DE" sz="1600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de-DE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roll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de-DE" sz="1600" dirty="0">
                <a:solidFill>
                  <a:srgbClr val="B5CEA8"/>
                </a:solidFill>
                <a:latin typeface="Menlo" panose="020B0609030804020204" pitchFamily="49" charset="0"/>
              </a:rPr>
              <a:t>0.0f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de-DE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pitch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de-DE" sz="1600" dirty="0">
                <a:solidFill>
                  <a:srgbClr val="B5CEA8"/>
                </a:solidFill>
                <a:latin typeface="Menlo" panose="020B0609030804020204" pitchFamily="49" charset="0"/>
              </a:rPr>
              <a:t>0.0f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1600" dirty="0" err="1">
                <a:solidFill>
                  <a:schemeClr val="tx1"/>
                </a:solidFill>
                <a:latin typeface="Menlo" panose="020B0609030804020204" pitchFamily="49" charset="0"/>
              </a:rPr>
              <a:t>filtsema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de-DE" sz="1600" dirty="0" err="1">
                <a:solidFill>
                  <a:srgbClr val="DCDCAA"/>
                </a:solidFill>
                <a:latin typeface="Menlo" panose="020B0609030804020204" pitchFamily="49" charset="0"/>
              </a:rPr>
              <a:t>xSemaphoreCreateMutex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  </a:t>
            </a:r>
            <a:r>
              <a:rPr lang="de-DE" sz="1600" dirty="0" err="1">
                <a:solidFill>
                  <a:schemeClr val="tx1"/>
                </a:solidFill>
                <a:latin typeface="Menlo" panose="020B0609030804020204" pitchFamily="49" charset="0"/>
              </a:rPr>
              <a:t>setsema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de-DE" sz="1600" dirty="0" err="1">
                <a:solidFill>
                  <a:srgbClr val="DCDCAA"/>
                </a:solidFill>
                <a:latin typeface="Menlo" panose="020B0609030804020204" pitchFamily="49" charset="0"/>
              </a:rPr>
              <a:t>xSemaphoreCreateMutex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();</a:t>
            </a:r>
          </a:p>
          <a:p>
            <a:pPr marL="0" indent="0">
              <a:buNone/>
            </a:pPr>
            <a:b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endParaRPr lang="de-DE" sz="1600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622E6183-A73A-4F43-8B05-DF2E45162898}"/>
              </a:ext>
            </a:extLst>
          </p:cNvPr>
          <p:cNvSpPr txBox="1">
            <a:spLocks/>
          </p:cNvSpPr>
          <p:nvPr/>
        </p:nvSpPr>
        <p:spPr>
          <a:xfrm>
            <a:off x="6096000" y="3144478"/>
            <a:ext cx="7729728" cy="4072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600" dirty="0" err="1">
                <a:solidFill>
                  <a:srgbClr val="DCDCAA"/>
                </a:solidFill>
                <a:latin typeface="Menlo" panose="020B0609030804020204" pitchFamily="49" charset="0"/>
              </a:rPr>
              <a:t>xTaskCreate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sz="1600" dirty="0" err="1">
                <a:solidFill>
                  <a:schemeClr val="tx1"/>
                </a:solidFill>
                <a:latin typeface="Menlo" panose="020B0609030804020204" pitchFamily="49" charset="0"/>
              </a:rPr>
              <a:t>comp_filter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de-DE" sz="1600" dirty="0">
                <a:solidFill>
                  <a:srgbClr val="CE9178"/>
                </a:solidFill>
                <a:latin typeface="Menlo" panose="020B0609030804020204" pitchFamily="49" charset="0"/>
              </a:rPr>
              <a:t>"FILTER"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sz="1600" dirty="0">
                <a:solidFill>
                  <a:srgbClr val="B5CEA8"/>
                </a:solidFill>
                <a:latin typeface="Menlo" panose="020B0609030804020204" pitchFamily="49" charset="0"/>
              </a:rPr>
              <a:t>3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 * </a:t>
            </a:r>
            <a:r>
              <a:rPr lang="de-DE" sz="1600" dirty="0" err="1">
                <a:solidFill>
                  <a:schemeClr val="tx1"/>
                </a:solidFill>
                <a:latin typeface="Menlo" panose="020B0609030804020204" pitchFamily="49" charset="0"/>
              </a:rPr>
              <a:t>configMINIMAL_STACK_SIZE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), </a:t>
            </a:r>
            <a:r>
              <a:rPr lang="de-DE" sz="1600" dirty="0">
                <a:solidFill>
                  <a:srgbClr val="569CD6"/>
                </a:solidFill>
                <a:latin typeface="Menlo" panose="020B0609030804020204" pitchFamily="49" charset="0"/>
              </a:rPr>
              <a:t>NULL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de-DE" sz="1600" dirty="0">
                <a:solidFill>
                  <a:srgbClr val="B5CEA8"/>
                </a:solidFill>
                <a:latin typeface="Menlo" panose="020B0609030804020204" pitchFamily="49" charset="0"/>
              </a:rPr>
              <a:t>3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de-DE" sz="1600" dirty="0">
                <a:solidFill>
                  <a:srgbClr val="569CD6"/>
                </a:solidFill>
                <a:latin typeface="Menlo" panose="020B0609030804020204" pitchFamily="49" charset="0"/>
              </a:rPr>
              <a:t>NULL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600" dirty="0" err="1">
                <a:solidFill>
                  <a:srgbClr val="DCDCAA"/>
                </a:solidFill>
                <a:latin typeface="Menlo" panose="020B0609030804020204" pitchFamily="49" charset="0"/>
              </a:rPr>
              <a:t>xTaskCreate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sz="1600" dirty="0" err="1">
                <a:solidFill>
                  <a:schemeClr val="tx1"/>
                </a:solidFill>
                <a:latin typeface="Menlo" panose="020B0609030804020204" pitchFamily="49" charset="0"/>
              </a:rPr>
              <a:t>setPointtrack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de-DE" sz="1600" dirty="0">
                <a:solidFill>
                  <a:srgbClr val="CE9178"/>
                </a:solidFill>
                <a:latin typeface="Menlo" panose="020B0609030804020204" pitchFamily="49" charset="0"/>
              </a:rPr>
              <a:t>"SETPOINT"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sz="1600" dirty="0">
                <a:solidFill>
                  <a:srgbClr val="B5CEA8"/>
                </a:solidFill>
                <a:latin typeface="Menlo" panose="020B0609030804020204" pitchFamily="49" charset="0"/>
              </a:rPr>
              <a:t>3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 * </a:t>
            </a:r>
            <a:r>
              <a:rPr lang="de-DE" sz="1600" dirty="0" err="1">
                <a:solidFill>
                  <a:schemeClr val="tx1"/>
                </a:solidFill>
                <a:latin typeface="Menlo" panose="020B0609030804020204" pitchFamily="49" charset="0"/>
              </a:rPr>
              <a:t>configMINIMAL_STACK_SIZE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), </a:t>
            </a:r>
            <a:r>
              <a:rPr lang="de-DE" sz="1600" dirty="0">
                <a:solidFill>
                  <a:srgbClr val="569CD6"/>
                </a:solidFill>
                <a:latin typeface="Menlo" panose="020B0609030804020204" pitchFamily="49" charset="0"/>
              </a:rPr>
              <a:t>NULL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de-DE" sz="1600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de-DE" sz="1600" dirty="0">
                <a:solidFill>
                  <a:srgbClr val="569CD6"/>
                </a:solidFill>
                <a:latin typeface="Menlo" panose="020B0609030804020204" pitchFamily="49" charset="0"/>
              </a:rPr>
              <a:t>NULL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600" dirty="0" err="1">
                <a:solidFill>
                  <a:srgbClr val="DCDCAA"/>
                </a:solidFill>
                <a:latin typeface="Menlo" panose="020B0609030804020204" pitchFamily="49" charset="0"/>
              </a:rPr>
              <a:t>xTaskCreate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sz="1600" dirty="0" err="1">
                <a:solidFill>
                  <a:schemeClr val="tx1"/>
                </a:solidFill>
                <a:latin typeface="Menlo" panose="020B0609030804020204" pitchFamily="49" charset="0"/>
              </a:rPr>
              <a:t>controller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de-DE" sz="1600" dirty="0">
                <a:solidFill>
                  <a:srgbClr val="CE9178"/>
                </a:solidFill>
                <a:latin typeface="Menlo" panose="020B0609030804020204" pitchFamily="49" charset="0"/>
              </a:rPr>
              <a:t>"CONTROL"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sz="1600" dirty="0">
                <a:solidFill>
                  <a:srgbClr val="B5CEA8"/>
                </a:solidFill>
                <a:latin typeface="Menlo" panose="020B0609030804020204" pitchFamily="49" charset="0"/>
              </a:rPr>
              <a:t>3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 * </a:t>
            </a:r>
            <a:r>
              <a:rPr lang="de-DE" sz="1600" dirty="0" err="1">
                <a:solidFill>
                  <a:schemeClr val="tx1"/>
                </a:solidFill>
                <a:latin typeface="Menlo" panose="020B0609030804020204" pitchFamily="49" charset="0"/>
              </a:rPr>
              <a:t>configMINIMAL_STACK_SIZE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), </a:t>
            </a:r>
            <a:r>
              <a:rPr lang="de-DE" sz="1600" dirty="0">
                <a:solidFill>
                  <a:srgbClr val="569CD6"/>
                </a:solidFill>
                <a:latin typeface="Menlo" panose="020B0609030804020204" pitchFamily="49" charset="0"/>
              </a:rPr>
              <a:t>NULL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de-DE" sz="1600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de-DE" sz="1600" dirty="0">
                <a:solidFill>
                  <a:srgbClr val="569CD6"/>
                </a:solidFill>
                <a:latin typeface="Menlo" panose="020B0609030804020204" pitchFamily="49" charset="0"/>
              </a:rPr>
              <a:t>NULL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31199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027A2-7564-7A4F-B4F8-5EF3DF79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C-code </a:t>
            </a:r>
            <a:r>
              <a:rPr lang="de-DE" dirty="0" err="1"/>
              <a:t>implementation</a:t>
            </a:r>
            <a:br>
              <a:rPr lang="de-DE" dirty="0"/>
            </a:br>
            <a:r>
              <a:rPr lang="de-DE" dirty="0"/>
              <a:t>- Filter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semaphores</a:t>
            </a:r>
            <a:r>
              <a:rPr lang="de-DE" dirty="0"/>
              <a:t> -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A4B3519-7053-4F4A-9704-0D8536946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923" y="2497368"/>
            <a:ext cx="11254153" cy="366428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 err="1">
                <a:solidFill>
                  <a:srgbClr val="DCDCAA"/>
                </a:solidFill>
                <a:latin typeface="Menlo" panose="020B0609030804020204" pitchFamily="49" charset="0"/>
              </a:rPr>
              <a:t>xSemaphoreTake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filtsema,portMAX_DELAY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); </a:t>
            </a:r>
          </a:p>
          <a:p>
            <a:pPr marL="0" indent="0">
              <a:buNone/>
            </a:pPr>
            <a:endParaRPr lang="de-DE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pitch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= (</a:t>
            </a:r>
            <a:r>
              <a:rPr lang="de-DE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-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gamma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)*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thetaacc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gamma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*(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pitch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h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*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sensorData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gyro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y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roll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= (</a:t>
            </a:r>
            <a:r>
              <a:rPr lang="de-DE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-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gamma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)*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phiacc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gamma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*(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roll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h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*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sensorData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gyro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x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rateRoll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= 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sensorData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gyro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x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ratePitch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= 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sensorData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gyro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y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rateYaw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= 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sensorData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gyro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z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tick++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endParaRPr lang="de-DE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dirty="0" err="1">
                <a:solidFill>
                  <a:srgbClr val="DCDCAA"/>
                </a:solidFill>
                <a:latin typeface="Menlo" panose="020B0609030804020204" pitchFamily="49" charset="0"/>
              </a:rPr>
              <a:t>xSemaphoreGive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filtsema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1163006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Paket</Template>
  <TotalTime>7</TotalTime>
  <Words>341</Words>
  <Application>Microsoft Office PowerPoint</Application>
  <PresentationFormat>Bredbild</PresentationFormat>
  <Paragraphs>69</Paragraphs>
  <Slides>13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13</vt:i4>
      </vt:variant>
    </vt:vector>
  </HeadingPairs>
  <TitlesOfParts>
    <vt:vector size="17" baseType="lpstr">
      <vt:lpstr>Arial</vt:lpstr>
      <vt:lpstr>Gill Sans MT</vt:lpstr>
      <vt:lpstr>Menlo</vt:lpstr>
      <vt:lpstr>Paket</vt:lpstr>
      <vt:lpstr>Project report – Group 22</vt:lpstr>
      <vt:lpstr>Contents</vt:lpstr>
      <vt:lpstr>Modeling of the plant</vt:lpstr>
      <vt:lpstr>Linear analysis toolbox</vt:lpstr>
      <vt:lpstr>Linearization</vt:lpstr>
      <vt:lpstr>Integral action</vt:lpstr>
      <vt:lpstr>C-code implementation - State vector -</vt:lpstr>
      <vt:lpstr>C-code implementation - Main function-</vt:lpstr>
      <vt:lpstr>C-code implementation - Filter function semaphores -</vt:lpstr>
      <vt:lpstr>C-code implementation - setpoint function semaphores -</vt:lpstr>
      <vt:lpstr>C-code implementation - Control function -</vt:lpstr>
      <vt:lpstr>Demonstration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 – Group 22</dc:title>
  <dc:creator>Jonas Herzfeld</dc:creator>
  <cp:lastModifiedBy>Gustav Rosin</cp:lastModifiedBy>
  <cp:revision>9</cp:revision>
  <dcterms:created xsi:type="dcterms:W3CDTF">2019-05-26T10:55:24Z</dcterms:created>
  <dcterms:modified xsi:type="dcterms:W3CDTF">2019-05-26T17:49:15Z</dcterms:modified>
</cp:coreProperties>
</file>