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7" r:id="rId31"/>
    <p:sldId id="298" r:id="rId32"/>
    <p:sldId id="320" r:id="rId33"/>
    <p:sldId id="299" r:id="rId34"/>
    <p:sldId id="301" r:id="rId35"/>
    <p:sldId id="302" r:id="rId36"/>
    <p:sldId id="303" r:id="rId37"/>
    <p:sldId id="304" r:id="rId38"/>
    <p:sldId id="305" r:id="rId39"/>
    <p:sldId id="306" r:id="rId40"/>
    <p:sldId id="321" r:id="rId41"/>
    <p:sldId id="322" r:id="rId42"/>
    <p:sldId id="323" r:id="rId43"/>
    <p:sldId id="324" r:id="rId44"/>
    <p:sldId id="345" r:id="rId45"/>
    <p:sldId id="346" r:id="rId46"/>
    <p:sldId id="347" r:id="rId47"/>
    <p:sldId id="348" r:id="rId48"/>
    <p:sldId id="329" r:id="rId49"/>
    <p:sldId id="330" r:id="rId50"/>
    <p:sldId id="331" r:id="rId51"/>
    <p:sldId id="332" r:id="rId52"/>
    <p:sldId id="349" r:id="rId53"/>
    <p:sldId id="333" r:id="rId54"/>
    <p:sldId id="337" r:id="rId55"/>
    <p:sldId id="338" r:id="rId56"/>
    <p:sldId id="339" r:id="rId57"/>
    <p:sldId id="340" r:id="rId58"/>
    <p:sldId id="341" r:id="rId59"/>
    <p:sldId id="343" r:id="rId60"/>
    <p:sldId id="344" r:id="rId61"/>
    <p:sldId id="318" r:id="rId62"/>
    <p:sldId id="31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83" d="100"/>
          <a:sy n="83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A988-AC16-4091-A4DF-C4113989CE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5451E-F606-4EC1-89F6-1103473D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5A0AC3-686C-4E90-80A8-143CEC27DFA5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 smtClean="0"/>
          </a:p>
        </p:txBody>
      </p:sp>
      <p:sp>
        <p:nvSpPr>
          <p:cNvPr id="81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515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1E7AF6-86CA-4FAD-86D0-82354377F09E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pr8-02.cpp</a:t>
            </a:r>
          </a:p>
        </p:txBody>
      </p:sp>
    </p:spTree>
    <p:extLst>
      <p:ext uri="{BB962C8B-B14F-4D97-AF65-F5344CB8AC3E}">
        <p14:creationId xmlns:p14="http://schemas.microsoft.com/office/powerpoint/2010/main" val="183763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CEFBD0-56E4-42B5-A92D-214B89BBDB9E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pr8-04.cpp</a:t>
            </a:r>
          </a:p>
        </p:txBody>
      </p:sp>
    </p:spTree>
    <p:extLst>
      <p:ext uri="{BB962C8B-B14F-4D97-AF65-F5344CB8AC3E}">
        <p14:creationId xmlns:p14="http://schemas.microsoft.com/office/powerpoint/2010/main" val="312711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5DA23A-4B04-4568-8AFD-9DDA18BAE691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pr8-05.cpp, pr8-06.cpp, and pr8-07.cpp</a:t>
            </a:r>
          </a:p>
        </p:txBody>
      </p:sp>
    </p:spTree>
    <p:extLst>
      <p:ext uri="{BB962C8B-B14F-4D97-AF65-F5344CB8AC3E}">
        <p14:creationId xmlns:p14="http://schemas.microsoft.com/office/powerpoint/2010/main" val="336558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451952-E01D-45DB-9D74-125056B736BA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pr8-05.cpp, pr8-06.cpp, and pr8-07.cpp</a:t>
            </a:r>
          </a:p>
        </p:txBody>
      </p:sp>
    </p:spTree>
    <p:extLst>
      <p:ext uri="{BB962C8B-B14F-4D97-AF65-F5344CB8AC3E}">
        <p14:creationId xmlns:p14="http://schemas.microsoft.com/office/powerpoint/2010/main" val="2969745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pr8-05B.cpp, pr8-06B.cpp, and pr8-07B.cpp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A8C036-9BA6-47CD-9965-FE120AF9FB8F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5343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2901EA-2885-4500-AE09-0FFC6C4F67B4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pr8-08.cpp</a:t>
            </a:r>
          </a:p>
        </p:txBody>
      </p:sp>
    </p:spTree>
    <p:extLst>
      <p:ext uri="{BB962C8B-B14F-4D97-AF65-F5344CB8AC3E}">
        <p14:creationId xmlns:p14="http://schemas.microsoft.com/office/powerpoint/2010/main" val="3414226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200569-D3AA-45B1-8675-9A1D486FDDBE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01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F3C40F-60CA-4118-8DD8-A3819B61EB90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pr8-09.cpp</a:t>
            </a:r>
          </a:p>
        </p:txBody>
      </p:sp>
    </p:spTree>
    <p:extLst>
      <p:ext uri="{BB962C8B-B14F-4D97-AF65-F5344CB8AC3E}">
        <p14:creationId xmlns:p14="http://schemas.microsoft.com/office/powerpoint/2010/main" val="367462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67519B-1431-4CCC-9CB0-332960DC7958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058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3A1BF3-4A03-49E6-AB9C-20BCA07A3D74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56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976AAE-F6C2-473C-BA52-6962F5E04E9B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 smtClean="0"/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006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3870F4-093E-4E21-8350-80C0A9435981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778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04F388-99A8-4A4C-8247-321B4BB1667D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801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ArrayCopy.cpp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8B386E-4E97-4E12-9C76-FDD817440900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1572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ArrayCompare.cpp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31D4AF-7F48-4352-A13A-762A5BFE9083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2123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02795D-DAE1-4BB0-9F56-8E48B91AD840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011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C8C83A-CE25-4D12-B153-F5EE2DEA38A1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pr8-10.cpp</a:t>
            </a:r>
          </a:p>
        </p:txBody>
      </p:sp>
    </p:spTree>
    <p:extLst>
      <p:ext uri="{BB962C8B-B14F-4D97-AF65-F5344CB8AC3E}">
        <p14:creationId xmlns:p14="http://schemas.microsoft.com/office/powerpoint/2010/main" val="134829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pr8-11.cpp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3DD59D-6A0E-4C65-B7FB-248EBC7B899E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4457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8B2537-A87F-41C3-851A-70A352CAB45A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5808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A0B209-DAB6-4F7B-801C-12B54FDA36CF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pr8-14.cpp</a:t>
            </a:r>
          </a:p>
        </p:txBody>
      </p:sp>
    </p:spTree>
    <p:extLst>
      <p:ext uri="{BB962C8B-B14F-4D97-AF65-F5344CB8AC3E}">
        <p14:creationId xmlns:p14="http://schemas.microsoft.com/office/powerpoint/2010/main" val="63255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BFC298-DB41-43CD-92B4-7377022748B3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74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3B3C61-E98B-4933-A0BC-B47E9F386330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 smtClean="0"/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75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BFC298-DB41-43CD-92B4-7377022748B3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421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FECC6D-BA07-4AA4-92DE-F9FA9D9F1844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pr8-15.cpp and pr8-18.cpp</a:t>
            </a:r>
          </a:p>
        </p:txBody>
      </p:sp>
    </p:spTree>
    <p:extLst>
      <p:ext uri="{BB962C8B-B14F-4D97-AF65-F5344CB8AC3E}">
        <p14:creationId xmlns:p14="http://schemas.microsoft.com/office/powerpoint/2010/main" val="2197142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BB7837-60E2-40C2-B619-8251854C2F17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pr8-17.cpp and pr8-18.cpp</a:t>
            </a:r>
          </a:p>
        </p:txBody>
      </p:sp>
    </p:spTree>
    <p:extLst>
      <p:ext uri="{BB962C8B-B14F-4D97-AF65-F5344CB8AC3E}">
        <p14:creationId xmlns:p14="http://schemas.microsoft.com/office/powerpoint/2010/main" val="552457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5C5DC8-1D3F-4DB2-84DD-E17CAAEEAA9A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6211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6F6588-168D-4503-A2A4-BF9EFB747B73}" type="slidenum">
              <a:rPr kumimoji="0" lang="en-US" altLang="en-US" smtClean="0"/>
              <a:pPr>
                <a:spcBef>
                  <a:spcPct val="0"/>
                </a:spcBef>
              </a:pPr>
              <a:t>36</a:t>
            </a:fld>
            <a:endParaRPr kumimoji="0"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pr8-19.cpp</a:t>
            </a:r>
          </a:p>
        </p:txBody>
      </p:sp>
    </p:spTree>
    <p:extLst>
      <p:ext uri="{BB962C8B-B14F-4D97-AF65-F5344CB8AC3E}">
        <p14:creationId xmlns:p14="http://schemas.microsoft.com/office/powerpoint/2010/main" val="1899020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F1BAAB-82B8-403F-9B73-9944DBCFC8D2}" type="slidenum">
              <a:rPr kumimoji="0" lang="en-US" altLang="en-US" smtClean="0"/>
              <a:pPr>
                <a:spcBef>
                  <a:spcPct val="0"/>
                </a:spcBef>
              </a:pPr>
              <a:t>37</a:t>
            </a:fld>
            <a:endParaRPr kumimoji="0"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73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A37BE3-F420-4E06-BD28-85DC8BBD2BC7}" type="slidenum">
              <a:rPr kumimoji="0" lang="en-US" altLang="en-US" smtClean="0"/>
              <a:pPr>
                <a:spcBef>
                  <a:spcPct val="0"/>
                </a:spcBef>
              </a:pPr>
              <a:t>39</a:t>
            </a:fld>
            <a:endParaRPr kumimoji="0"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pr8-20.cpp</a:t>
            </a:r>
          </a:p>
        </p:txBody>
      </p:sp>
    </p:spTree>
    <p:extLst>
      <p:ext uri="{BB962C8B-B14F-4D97-AF65-F5344CB8AC3E}">
        <p14:creationId xmlns:p14="http://schemas.microsoft.com/office/powerpoint/2010/main" val="388629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005A9E-8D76-4A62-A0DD-1D5E5550C590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40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373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C99138-820E-47DB-AA36-DC7E5B5EA5E3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41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653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AEAAD7-6BF7-4A59-B19D-BF24A2DF7981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42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5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89FC9D-C9AA-4EE2-8C04-B6B210337B81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593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278B69-8747-4D00-B1A1-39D183404720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43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558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EC1951-D4F9-45EF-8B53-E82130526597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44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see pr7-13.cpp</a:t>
            </a:r>
          </a:p>
        </p:txBody>
      </p:sp>
    </p:spTree>
    <p:extLst>
      <p:ext uri="{BB962C8B-B14F-4D97-AF65-F5344CB8AC3E}">
        <p14:creationId xmlns:p14="http://schemas.microsoft.com/office/powerpoint/2010/main" val="3830836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ED92F4-FB10-4680-B0FE-C8A12C486EDA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45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see pr7-13.cpp</a:t>
            </a:r>
          </a:p>
        </p:txBody>
      </p:sp>
    </p:spTree>
    <p:extLst>
      <p:ext uri="{BB962C8B-B14F-4D97-AF65-F5344CB8AC3E}">
        <p14:creationId xmlns:p14="http://schemas.microsoft.com/office/powerpoint/2010/main" val="1489254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5D3770-B593-458A-BBBC-097A600882BB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46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451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6F26B0-EE05-4BE6-B711-ECB768BB3EE2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47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150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DDAD15-C217-4046-8814-DD710EA18321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48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28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0537F0-05BD-4F2F-A9C5-362C8870A018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49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6700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BF8C28-9850-4A7C-BF09-FFCCA147E51D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50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6195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A5B1F6-B54F-41B4-B923-80247DADA414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51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378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FD21DC-956C-494E-BB18-2DC932AC42AF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53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6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9379C6-F5B8-4D32-B1F2-D9206B197156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 smtClean="0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668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AAA9A7-31C6-4DC6-BBE3-F6F2250B4599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54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9098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954171-1C60-498A-AD82-4B8FEB743347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55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pr7-14.cpp</a:t>
            </a:r>
          </a:p>
        </p:txBody>
      </p:sp>
    </p:spTree>
    <p:extLst>
      <p:ext uri="{BB962C8B-B14F-4D97-AF65-F5344CB8AC3E}">
        <p14:creationId xmlns:p14="http://schemas.microsoft.com/office/powerpoint/2010/main" val="176252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D54599-D2C7-41E0-BCDE-FC67248BAC23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56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pr7-15.cpp</a:t>
            </a:r>
          </a:p>
        </p:txBody>
      </p:sp>
    </p:spTree>
    <p:extLst>
      <p:ext uri="{BB962C8B-B14F-4D97-AF65-F5344CB8AC3E}">
        <p14:creationId xmlns:p14="http://schemas.microsoft.com/office/powerpoint/2010/main" val="16323165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09A3A6-84E2-4E61-9CD7-755B3EAB783E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57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44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B388DC-0C7C-4531-8FD1-1E7CC4BA0913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58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8118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3673DB-FEDF-4637-9EF8-789C15C56972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59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3529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CF35B7-5A1D-4AC4-B8A3-7625666DCC66}" type="slidenum">
              <a:rPr kumimoji="0" lang="en-US" altLang="en-US" smtClean="0">
                <a:latin typeface="Courier New" panose="02070309020205020404" pitchFamily="49" charset="0"/>
              </a:rPr>
              <a:pPr>
                <a:spcBef>
                  <a:spcPct val="0"/>
                </a:spcBef>
              </a:pPr>
              <a:t>60</a:t>
            </a:fld>
            <a:endParaRPr kumimoji="0"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1044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pr7-16.cpp</a:t>
            </a:r>
          </a:p>
        </p:txBody>
      </p:sp>
    </p:spTree>
    <p:extLst>
      <p:ext uri="{BB962C8B-B14F-4D97-AF65-F5344CB8AC3E}">
        <p14:creationId xmlns:p14="http://schemas.microsoft.com/office/powerpoint/2010/main" val="1198674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1D3AA7-EB08-42A7-8C71-CC71910B5294}" type="slidenum">
              <a:rPr kumimoji="0" lang="en-US" altLang="en-US" smtClean="0"/>
              <a:pPr>
                <a:spcBef>
                  <a:spcPct val="0"/>
                </a:spcBef>
              </a:pPr>
              <a:t>61</a:t>
            </a:fld>
            <a:endParaRPr kumimoji="0" lang="en-US" alt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782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0F8AEB-A50F-4B40-9014-4E9B1334E7B5}" type="slidenum">
              <a:rPr kumimoji="0" lang="en-US" altLang="en-US" smtClean="0"/>
              <a:pPr>
                <a:spcBef>
                  <a:spcPct val="0"/>
                </a:spcBef>
              </a:pPr>
              <a:t>62</a:t>
            </a:fld>
            <a:endParaRPr kumimoji="0" lang="en-US" alt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pr8-30.cpp</a:t>
            </a:r>
          </a:p>
        </p:txBody>
      </p:sp>
    </p:spTree>
    <p:extLst>
      <p:ext uri="{BB962C8B-B14F-4D97-AF65-F5344CB8AC3E}">
        <p14:creationId xmlns:p14="http://schemas.microsoft.com/office/powerpoint/2010/main" val="194793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C0C292-8472-4B13-8503-AC1FFFF0A14D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7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6571EE-903D-44FC-A0F3-0547848AF8F6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40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13B6FC-017D-4200-9468-93A9E7DCA50F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pr8-01.cpp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9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47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19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91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6363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79C37C-1F65-4820-84BE-9C5F57689500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64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rrayExample1.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rrayExample2.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rrayExample3.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pr8-15.cp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ArrayExample4.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smtClean="0"/>
              <a:t>Computing</a:t>
            </a:r>
            <a:br>
              <a:rPr lang="en-US" dirty="0" smtClean="0"/>
            </a:br>
            <a:r>
              <a:rPr lang="en-US" dirty="0" smtClean="0"/>
              <a:t>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Subscripts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3733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 subscript can be an integer constant, integer variable, or integer expression</a:t>
            </a:r>
          </a:p>
          <a:p>
            <a:pPr eaLnBrk="1" hangingPunct="1"/>
            <a:r>
              <a:rPr lang="en-US" altLang="en-US" dirty="0" smtClean="0"/>
              <a:t>Examples:                               </a:t>
            </a:r>
            <a:r>
              <a:rPr lang="en-US" altLang="en-US" sz="2400" u="sng" dirty="0" smtClean="0">
                <a:solidFill>
                  <a:schemeClr val="accent2"/>
                </a:solidFill>
              </a:rPr>
              <a:t>Subscript is</a:t>
            </a:r>
          </a:p>
          <a:p>
            <a:pPr lvl="2" eaLnBrk="1" hangingPunct="1">
              <a:buFontTx/>
              <a:buNone/>
            </a:pPr>
            <a:r>
              <a:rPr lang="en-US" altLang="en-US" sz="3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tests[3];   </a:t>
            </a:r>
            <a:r>
              <a:rPr lang="en-US" altLang="en-US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</a:rPr>
              <a:t> constant</a:t>
            </a:r>
            <a:endParaRPr lang="en-US" altLang="en-US" sz="3200" dirty="0" smtClean="0">
              <a:solidFill>
                <a:schemeClr val="accent2"/>
              </a:solidFill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tests[</a:t>
            </a:r>
            <a:r>
              <a:rPr lang="en-US" altLang="en-US" sz="32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3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];   </a:t>
            </a:r>
            <a:r>
              <a:rPr lang="en-US" altLang="en-US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</a:rPr>
              <a:t> variable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tests[</a:t>
            </a:r>
            <a:r>
              <a:rPr lang="en-US" altLang="en-US" sz="32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i+j</a:t>
            </a:r>
            <a:r>
              <a:rPr lang="en-US" altLang="en-US" sz="3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]; </a:t>
            </a:r>
            <a:r>
              <a:rPr lang="en-US" altLang="en-US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</a:rPr>
              <a:t> expression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0463D306-AD7B-4195-A599-C780C09578AF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26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All Array Elements</a:t>
            </a:r>
          </a:p>
        </p:txBody>
      </p:sp>
      <p:sp>
        <p:nvSpPr>
          <p:cNvPr id="27651" name="Rectangle 2051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077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To access each element of an array</a:t>
            </a:r>
          </a:p>
          <a:p>
            <a:pPr lvl="1" eaLnBrk="1" hangingPunct="1"/>
            <a:r>
              <a:rPr lang="en-US" altLang="en-US" dirty="0" smtClean="0"/>
              <a:t>Use a loop</a:t>
            </a:r>
          </a:p>
          <a:p>
            <a:pPr lvl="1" eaLnBrk="1" hangingPunct="1"/>
            <a:r>
              <a:rPr lang="en-US" altLang="en-US" dirty="0" smtClean="0"/>
              <a:t>Let the loop control variable be the array subscript</a:t>
            </a:r>
          </a:p>
          <a:p>
            <a:pPr lvl="1" eaLnBrk="1" hangingPunct="1"/>
            <a:r>
              <a:rPr lang="en-US" altLang="en-US" dirty="0" smtClean="0"/>
              <a:t>A different array element will be referenced each time through the loop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for 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(“%d\n”, tests[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]);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AFCD5F30-1DA1-47D6-A523-38DCB8CA2507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364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No Bounds Checking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FF"/>
                </a:solidFill>
              </a:rPr>
              <a:t>There are no </a:t>
            </a:r>
            <a:r>
              <a:rPr lang="en-US" altLang="en-US" dirty="0" smtClean="0"/>
              <a:t>checks in C that an array subscript is in range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dirty="0" smtClean="0"/>
              <a:t>An invalid array subscript can cause program to </a:t>
            </a:r>
            <a:r>
              <a:rPr lang="en-US" altLang="en-US" dirty="0" smtClean="0">
                <a:solidFill>
                  <a:srgbClr val="FF0000"/>
                </a:solidFill>
              </a:rPr>
              <a:t>overwrite other memory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dirty="0" smtClean="0"/>
              <a:t>Example: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endParaRPr lang="en-US" altLang="en-US" dirty="0" smtClean="0"/>
          </a:p>
          <a:p>
            <a:pPr lvl="1">
              <a:lnSpc>
                <a:spcPct val="75000"/>
              </a:lnSpc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array[3]={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20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30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("array[0] = %d\n", array[0]);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("array[1] = %d\n", array[1]);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("array[2] = %d\n", array[2]);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("array[3] = %d\n", array[3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]); //Careful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return 0;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A8566B47-C759-4187-B19D-FDB7866BC25A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smtClean="0"/>
          </a:p>
        </p:txBody>
      </p:sp>
      <p:grpSp>
        <p:nvGrpSpPr>
          <p:cNvPr id="31749" name="Group 21"/>
          <p:cNvGrpSpPr>
            <a:grpSpLocks/>
          </p:cNvGrpSpPr>
          <p:nvPr/>
        </p:nvGrpSpPr>
        <p:grpSpPr bwMode="auto">
          <a:xfrm>
            <a:off x="5835555" y="4990624"/>
            <a:ext cx="3048000" cy="1600200"/>
            <a:chOff x="2544" y="2640"/>
            <a:chExt cx="1920" cy="1008"/>
          </a:xfrm>
        </p:grpSpPr>
        <p:sp>
          <p:nvSpPr>
            <p:cNvPr id="31750" name="Text Box 13"/>
            <p:cNvSpPr txBox="1">
              <a:spLocks noChangeArrowheads="1"/>
            </p:cNvSpPr>
            <p:nvPr/>
          </p:nvSpPr>
          <p:spPr bwMode="auto">
            <a:xfrm>
              <a:off x="2832" y="264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 baseline="0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31751" name="Text Box 14"/>
            <p:cNvSpPr txBox="1">
              <a:spLocks noChangeArrowheads="1"/>
            </p:cNvSpPr>
            <p:nvPr/>
          </p:nvSpPr>
          <p:spPr bwMode="auto">
            <a:xfrm>
              <a:off x="2544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 baseline="0">
                  <a:latin typeface="Times New Roman" panose="02020603050405020304" pitchFamily="18" charset="0"/>
                </a:rPr>
                <a:t> [0]   [1]   [2]</a:t>
              </a:r>
            </a:p>
          </p:txBody>
        </p:sp>
        <p:grpSp>
          <p:nvGrpSpPr>
            <p:cNvPr id="31752" name="Group 20"/>
            <p:cNvGrpSpPr>
              <a:grpSpLocks/>
            </p:cNvGrpSpPr>
            <p:nvPr/>
          </p:nvGrpSpPr>
          <p:grpSpPr bwMode="auto">
            <a:xfrm>
              <a:off x="2544" y="3072"/>
              <a:ext cx="1920" cy="327"/>
              <a:chOff x="2544" y="3072"/>
              <a:chExt cx="1920" cy="327"/>
            </a:xfrm>
          </p:grpSpPr>
          <p:sp>
            <p:nvSpPr>
              <p:cNvPr id="31754" name="Rectangle 7"/>
              <p:cNvSpPr>
                <a:spLocks noChangeArrowheads="1"/>
              </p:cNvSpPr>
              <p:nvPr/>
            </p:nvSpPr>
            <p:spPr bwMode="auto">
              <a:xfrm>
                <a:off x="3696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5" name="Rectangle 8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6" name="Rectangle 10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7" name="Rectangle 11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8" name="Rectangle 12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9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baseline="0">
                    <a:latin typeface="Courier New" panose="02070309020205020404" pitchFamily="49" charset="0"/>
                  </a:rPr>
                  <a:t>25</a:t>
                </a:r>
              </a:p>
            </p:txBody>
          </p:sp>
        </p:grpSp>
        <p:sp>
          <p:nvSpPr>
            <p:cNvPr id="31753" name="AutoShape 17"/>
            <p:cNvSpPr>
              <a:spLocks/>
            </p:cNvSpPr>
            <p:nvPr/>
          </p:nvSpPr>
          <p:spPr bwMode="auto">
            <a:xfrm rot="5400000">
              <a:off x="3048" y="242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Off-By-One Errors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Most often occur when a program </a:t>
            </a:r>
            <a:r>
              <a:rPr lang="en-US" altLang="en-US" dirty="0" smtClean="0">
                <a:solidFill>
                  <a:srgbClr val="FF0000"/>
                </a:solidFill>
              </a:rPr>
              <a:t>accesses data one position beyond the end of an array</a:t>
            </a:r>
            <a:r>
              <a:rPr lang="en-US" altLang="en-US" dirty="0" smtClean="0"/>
              <a:t>, or </a:t>
            </a:r>
            <a:r>
              <a:rPr lang="en-US" altLang="en-US" dirty="0" smtClean="0">
                <a:solidFill>
                  <a:srgbClr val="0000FF"/>
                </a:solidFill>
              </a:rPr>
              <a:t>misses the first or last element of an array</a:t>
            </a:r>
            <a:r>
              <a:rPr lang="en-US" altLang="en-US" dirty="0" smtClean="0"/>
              <a:t>.</a:t>
            </a:r>
          </a:p>
          <a:p>
            <a:pPr eaLnBrk="1" hangingPunct="1">
              <a:defRPr/>
            </a:pPr>
            <a:r>
              <a:rPr lang="en-US" altLang="en-US" dirty="0" smtClean="0"/>
              <a:t>Don’t confuse the </a:t>
            </a:r>
            <a:r>
              <a:rPr lang="en-US" altLang="en-US" u="sng" dirty="0" smtClean="0"/>
              <a:t>ordinal number</a:t>
            </a:r>
            <a:r>
              <a:rPr lang="en-US" altLang="en-US" dirty="0" smtClean="0"/>
              <a:t> of an array element (first, second, third) with its </a:t>
            </a:r>
            <a:r>
              <a:rPr lang="en-US" altLang="en-US" u="sng" dirty="0" smtClean="0"/>
              <a:t>subscript</a:t>
            </a:r>
            <a:r>
              <a:rPr lang="en-US" altLang="en-US" dirty="0" smtClean="0"/>
              <a:t> (0, 1, 2)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First index/SUBSCRIPT = ZERO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E13E02C4-7B04-4CD7-8F20-2296123BDFF2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61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 Initialization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10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dirty="0" smtClean="0">
                <a:solidFill>
                  <a:srgbClr val="FF0000"/>
                </a:solidFill>
              </a:rPr>
              <a:t>Option #1</a:t>
            </a:r>
            <a:r>
              <a:rPr lang="en-US" altLang="en-US" dirty="0" smtClean="0"/>
              <a:t>: Can be initialized during program execution with assignment statements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tests[0] = 79;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tests[1] = 82; // etc.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u="sng" dirty="0" smtClean="0">
                <a:solidFill>
                  <a:srgbClr val="FF0000"/>
                </a:solidFill>
              </a:rPr>
              <a:t>Option #2</a:t>
            </a:r>
            <a:r>
              <a:rPr lang="en-US" altLang="en-US" dirty="0" smtClean="0"/>
              <a:t>: Can be initialized at array definition with an </a:t>
            </a:r>
            <a:r>
              <a:rPr lang="en-US" altLang="en-US" dirty="0" smtClean="0">
                <a:solidFill>
                  <a:schemeClr val="accent2"/>
                </a:solidFill>
              </a:rPr>
              <a:t>initialization list</a:t>
            </a:r>
            <a:r>
              <a:rPr lang="en-US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ISIZE = 5;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tests[ISIZE] = {79,82,91,77,84};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hlinkClick r:id="rId3" action="ppaction://hlinkfile"/>
              </a:rPr>
              <a:t>Example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EEDB281B-6640-4CDE-80AB-85405E75D4AC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030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CheckPoint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10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What is wrong with the following array definitions?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readings[-1];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ouble measurements[4.5];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size;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altLang="en-US" dirty="0"/>
              <a:t>s</a:t>
            </a:r>
            <a:r>
              <a:rPr lang="en-US" altLang="en-US" dirty="0" smtClean="0"/>
              <a:t>tring name[size];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4AA5FF60-9409-4B6D-823D-BFEB349D5F26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368549"/>
            <a:ext cx="5638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985293"/>
            <a:ext cx="5638800" cy="49227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3484708"/>
            <a:ext cx="5638800" cy="3252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817144"/>
            <a:ext cx="5638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388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 at element 0 or 1?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may choose to declare arrays to be one larger than needed.  This allows you to use the element with subscript 1 as the ‘first’ element, etc., and may minimize off-by-one errors.</a:t>
            </a:r>
          </a:p>
          <a:p>
            <a:pPr eaLnBrk="1" hangingPunct="1"/>
            <a:r>
              <a:rPr lang="en-US" altLang="en-US" dirty="0" smtClean="0"/>
              <a:t>The element with subscript 0 is not used.</a:t>
            </a:r>
          </a:p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This is most often done when working with ordered data, </a:t>
            </a:r>
            <a:r>
              <a:rPr lang="en-US" altLang="en-US" i="1" dirty="0" smtClean="0">
                <a:solidFill>
                  <a:srgbClr val="0033CC"/>
                </a:solidFill>
              </a:rPr>
              <a:t>e.g.</a:t>
            </a:r>
            <a:r>
              <a:rPr lang="en-US" altLang="en-US" dirty="0" smtClean="0">
                <a:solidFill>
                  <a:srgbClr val="0033CC"/>
                </a:solidFill>
              </a:rPr>
              <a:t>, months of the year or days of the week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7B022758-1112-4ABB-9790-3171EEB21017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734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Partial Array </a:t>
            </a:r>
            <a:r>
              <a:rPr lang="en-US" altLang="en-US" dirty="0" smtClean="0"/>
              <a:t>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10600" cy="4114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800" dirty="0" smtClean="0"/>
              <a:t>If array is initialized at definition with fewer values than the size </a:t>
            </a:r>
            <a:r>
              <a:rPr lang="en-US" sz="2800" dirty="0" err="1" smtClean="0"/>
              <a:t>declarator</a:t>
            </a:r>
            <a:r>
              <a:rPr lang="en-US" sz="2800" dirty="0" smtClean="0"/>
              <a:t> of the array, </a:t>
            </a:r>
            <a:r>
              <a:rPr lang="en-US" sz="2800" dirty="0" smtClean="0">
                <a:solidFill>
                  <a:srgbClr val="0000FF"/>
                </a:solidFill>
              </a:rPr>
              <a:t>remaining elements will be set to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sz="2800" dirty="0" smtClean="0">
                <a:solidFill>
                  <a:srgbClr val="0000FF"/>
                </a:solidFill>
              </a:rPr>
              <a:t> or the </a:t>
            </a:r>
            <a:r>
              <a:rPr lang="en-US" sz="2800" dirty="0" smtClean="0">
                <a:solidFill>
                  <a:srgbClr val="FF0000"/>
                </a:solidFill>
              </a:rPr>
              <a:t>empty string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spcBef>
                <a:spcPct val="3000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tests[ISIZE] = {79, 82};</a:t>
            </a:r>
          </a:p>
          <a:p>
            <a:pPr marL="0" indent="0" eaLnBrk="1" hangingPunct="1">
              <a:lnSpc>
                <a:spcPts val="2800"/>
              </a:lnSpc>
              <a:spcBef>
                <a:spcPct val="70000"/>
              </a:spcBef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ts val="2800"/>
              </a:lnSpc>
              <a:spcBef>
                <a:spcPts val="1200"/>
              </a:spcBef>
              <a:defRPr/>
            </a:pPr>
            <a:r>
              <a:rPr lang="en-US" sz="2800" dirty="0" smtClean="0"/>
              <a:t>Initial values used in order; cannot skip over elements to initialize noncontiguous range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800" dirty="0" smtClean="0"/>
              <a:t>Cannot have more values in initialization list than the declared size of the array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CD0FCFD3-F0CD-4CF8-B2D5-34771C3670EC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/>
          </a:p>
        </p:txBody>
      </p:sp>
      <p:graphicFrame>
        <p:nvGraphicFramePr>
          <p:cNvPr id="66593" name="Group 33"/>
          <p:cNvGraphicFramePr>
            <a:graphicFrameLocks noGrp="1"/>
          </p:cNvGraphicFramePr>
          <p:nvPr/>
        </p:nvGraphicFramePr>
        <p:xfrm>
          <a:off x="1219200" y="38100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Implicit Array </a:t>
            </a:r>
            <a:r>
              <a:rPr lang="en-US" altLang="en-US" dirty="0" smtClean="0"/>
              <a:t>Sizing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Can determine array size by the size of the initialization list 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</a:rPr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short quizzes[]={12,17,15,11};</a:t>
            </a:r>
            <a:endParaRPr lang="en-US" altLang="en-US" b="1" dirty="0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Must use </a:t>
            </a:r>
            <a:r>
              <a:rPr lang="en-US" altLang="en-US" dirty="0" smtClean="0">
                <a:solidFill>
                  <a:srgbClr val="0000FF"/>
                </a:solidFill>
              </a:rPr>
              <a:t>either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array size </a:t>
            </a:r>
            <a:r>
              <a:rPr lang="en-US" altLang="en-US" dirty="0" err="1" smtClean="0">
                <a:solidFill>
                  <a:srgbClr val="FF0000"/>
                </a:solidFill>
              </a:rPr>
              <a:t>declarator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or </a:t>
            </a:r>
            <a:r>
              <a:rPr lang="en-US" altLang="en-US" dirty="0" smtClean="0">
                <a:solidFill>
                  <a:srgbClr val="FF0000"/>
                </a:solidFill>
              </a:rPr>
              <a:t>initialization list </a:t>
            </a:r>
            <a:r>
              <a:rPr lang="en-US" altLang="en-US" dirty="0" smtClean="0"/>
              <a:t>when array is defined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4D1C0706-E8DC-4643-96C5-14533CBD0862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/>
          </a:p>
        </p:txBody>
      </p:sp>
      <p:graphicFrame>
        <p:nvGraphicFramePr>
          <p:cNvPr id="68635" name="Group 1051"/>
          <p:cNvGraphicFramePr>
            <a:graphicFrameLocks noGrp="1"/>
          </p:cNvGraphicFramePr>
          <p:nvPr/>
        </p:nvGraphicFramePr>
        <p:xfrm>
          <a:off x="1371600" y="3429000"/>
          <a:ext cx="6096000" cy="457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073" name="Straight Arrow Connector 4"/>
          <p:cNvCxnSpPr>
            <a:cxnSpLocks noChangeShapeType="1"/>
          </p:cNvCxnSpPr>
          <p:nvPr/>
        </p:nvCxnSpPr>
        <p:spPr bwMode="auto">
          <a:xfrm flipH="1">
            <a:off x="3886200" y="2761647"/>
            <a:ext cx="1066800" cy="533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443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Processing Array Contents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Array elements can be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treated as ordinary variables of the same type as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used in arithmetic operations, in relational expressions, etc.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 smtClean="0"/>
              <a:t>Example: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if (</a:t>
            </a:r>
            <a:r>
              <a:rPr lang="en-US" altLang="en-US" sz="26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principalAmt</a:t>
            </a: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[3] &gt;= 10000)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interest = </a:t>
            </a:r>
            <a:r>
              <a:rPr lang="en-US" altLang="en-US" sz="2600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principalAmt</a:t>
            </a:r>
            <a:r>
              <a:rPr lang="en-US" altLang="en-US" sz="26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[3] </a:t>
            </a: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* </a:t>
            </a:r>
            <a:r>
              <a:rPr lang="en-US" alt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intRate1</a:t>
            </a: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interest = </a:t>
            </a:r>
            <a:r>
              <a:rPr lang="en-US" altLang="en-US" sz="2600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principalAmt</a:t>
            </a:r>
            <a:r>
              <a:rPr lang="en-US" altLang="en-US" sz="26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[3] </a:t>
            </a: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* </a:t>
            </a:r>
            <a:r>
              <a:rPr lang="en-US" alt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intRate2</a:t>
            </a:r>
            <a:r>
              <a:rPr lang="en-US" altLang="en-US" sz="26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endParaRPr lang="en-US" alt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4BA948CE-5F6F-4ED2-9F00-E7F1A881815E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7703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Arrays in 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 dirty="0" smtClean="0"/>
              <a:t>Arrays Hold Multiple Values</a:t>
            </a:r>
          </a:p>
          <a:p>
            <a:r>
              <a:rPr lang="en-US" altLang="en-US" dirty="0" smtClean="0"/>
              <a:t>Accessing Array Elements</a:t>
            </a:r>
          </a:p>
          <a:p>
            <a:r>
              <a:rPr lang="en-US" altLang="en-US" dirty="0" smtClean="0"/>
              <a:t>Inputting and Displaying Array Contents</a:t>
            </a:r>
          </a:p>
          <a:p>
            <a:r>
              <a:rPr lang="en-US" altLang="en-US" dirty="0" smtClean="0"/>
              <a:t>Array Initialization</a:t>
            </a:r>
          </a:p>
          <a:p>
            <a:r>
              <a:rPr lang="en-US" altLang="en-US" dirty="0" smtClean="0"/>
              <a:t>Processing Array Contents</a:t>
            </a:r>
          </a:p>
          <a:p>
            <a:r>
              <a:rPr lang="en-US" altLang="en-US" dirty="0"/>
              <a:t>Arrays as Function Arguments</a:t>
            </a:r>
          </a:p>
          <a:p>
            <a:r>
              <a:rPr lang="en-US" altLang="en-US" dirty="0"/>
              <a:t>Two-Dimensional Arrays</a:t>
            </a:r>
          </a:p>
          <a:p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048CC7B3-52D5-42B8-A509-9D4255E861F5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45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Increment and Decrement Operators with Array Elements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	When using </a:t>
            </a:r>
            <a:r>
              <a:rPr lang="en-US" altLang="en-US" b="1" smtClean="0">
                <a:latin typeface="Courier New" panose="02070309020205020404" pitchFamily="49" charset="0"/>
              </a:rPr>
              <a:t>++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anose="02070309020205020404" pitchFamily="49" charset="0"/>
              </a:rPr>
              <a:t>--</a:t>
            </a:r>
            <a:r>
              <a:rPr lang="en-US" altLang="en-US" smtClean="0"/>
              <a:t> operators, don’t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confuse the element with the subscript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tests[i]++;  // adds 1 to tests[i]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tests[i++];  // increments i, but has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// no effect on tests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300C22B7-1FEC-46DD-B226-8B3CD0207C63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694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Increment and Decrement Operators with Array Elements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Let’s assume that x = 3, and that we have the expressions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A-) y= ++x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B-) y=  x++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</a:rPr>
              <a:t>What is the difference ? Let’s see </a:t>
            </a:r>
            <a:r>
              <a:rPr lang="en-US" altLang="en-US" b="1" smtClean="0">
                <a:solidFill>
                  <a:srgbClr val="3D8963"/>
                </a:solidFill>
                <a:sym typeface="Wingdings" panose="05000000000000000000" pitchFamily="2" charset="2"/>
              </a:rPr>
              <a:t>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FBD6A8EC-B2AE-43AB-BD55-9A4AED9F767A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781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Increment and Decrement Operators with Array Elements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3600" dirty="0" smtClean="0">
                <a:solidFill>
                  <a:srgbClr val="FF0000"/>
                </a:solidFill>
              </a:rPr>
              <a:t>y= ++x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2800" dirty="0" smtClean="0"/>
              <a:t>First you increase the current content of X by “1”, and 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2800" dirty="0" smtClean="0"/>
              <a:t>Second you pass that content to Y.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800" dirty="0" smtClean="0">
                <a:solidFill>
                  <a:srgbClr val="FF0000"/>
                </a:solidFill>
              </a:rPr>
              <a:t>y=  x++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2800" dirty="0" smtClean="0"/>
              <a:t>First you pass the content of X to Y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2800" dirty="0" smtClean="0"/>
              <a:t>Second, you increase by “1” the content of X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E7E05BB2-890F-4D3F-ADEA-BBFD1AE6A642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543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Increment and Decrement Operators with Array Elements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Let’s assume that x = 3, and that we have the expressions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A-) y= ++x 			B-) y=  x++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u="sng" smtClean="0"/>
              <a:t>y</a:t>
            </a:r>
            <a:r>
              <a:rPr lang="en-US" altLang="en-US" smtClean="0"/>
              <a:t>		</a:t>
            </a:r>
            <a:r>
              <a:rPr lang="en-US" altLang="en-US" u="sng" smtClean="0"/>
              <a:t>x</a:t>
            </a:r>
            <a:r>
              <a:rPr lang="en-US" altLang="en-US" smtClean="0"/>
              <a:t>				</a:t>
            </a:r>
            <a:r>
              <a:rPr lang="en-US" altLang="en-US" u="sng" smtClean="0"/>
              <a:t>y</a:t>
            </a:r>
            <a:r>
              <a:rPr lang="en-US" altLang="en-US" smtClean="0"/>
              <a:t>	</a:t>
            </a:r>
            <a:r>
              <a:rPr lang="en-US" altLang="en-US" u="sng" smtClean="0"/>
              <a:t>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4		4				3	4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A76C30A9-13A7-4EC1-AEDA-DCD9935597C2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9433" y="4191000"/>
            <a:ext cx="13716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4191000"/>
            <a:ext cx="13716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One Array to Another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Cannot copy </a:t>
            </a:r>
            <a:r>
              <a:rPr lang="en-US" altLang="en-US" smtClean="0"/>
              <a:t>with an assignment statement: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tests2 = tests;  //</a:t>
            </a:r>
            <a:r>
              <a:rPr lang="en-US" altLang="en-US" sz="4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won’t work</a:t>
            </a:r>
          </a:p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Must instead use a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loop to copy </a:t>
            </a:r>
            <a:r>
              <a:rPr lang="en-US" altLang="en-US" u="sng" smtClean="0">
                <a:solidFill>
                  <a:srgbClr val="FF0000"/>
                </a:solidFill>
                <a:cs typeface="Courier New" panose="02070309020205020404" pitchFamily="49" charset="0"/>
              </a:rPr>
              <a:t>element-by-element: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indx=0; indx &lt; ISIZE; indx++)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tests2[indx] = tests[indx];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A4357313-78D4-4A42-A108-069A72B60A21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422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280988" y="-1524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Are Two Arrays Equal?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94688" cy="579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Like copying, </a:t>
            </a:r>
            <a:r>
              <a:rPr lang="en-US" altLang="en-US" sz="2400" smtClean="0">
                <a:solidFill>
                  <a:srgbClr val="FF0000"/>
                </a:solidFill>
              </a:rPr>
              <a:t>cannot compare in a single expression</a:t>
            </a:r>
            <a:r>
              <a:rPr lang="en-US" altLang="en-US" sz="2400" smtClean="0"/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(tests2 == tests)	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//will not work</a:t>
            </a:r>
          </a:p>
          <a:p>
            <a:pPr eaLnBrk="1" hangingPunct="1"/>
            <a:r>
              <a:rPr lang="en-US" altLang="en-US" sz="2400" smtClean="0">
                <a:cs typeface="Courier New" panose="02070309020205020404" pitchFamily="49" charset="0"/>
              </a:rPr>
              <a:t>Use a </a:t>
            </a:r>
            <a:r>
              <a:rPr lang="en-US" altLang="en-US" sz="2400" smtClean="0">
                <a:solidFill>
                  <a:srgbClr val="FF0000"/>
                </a:solidFill>
                <a:cs typeface="Courier New" panose="02070309020205020404" pitchFamily="49" charset="0"/>
              </a:rPr>
              <a:t>while loop</a:t>
            </a:r>
            <a:r>
              <a:rPr lang="en-US" altLang="en-US" sz="2400" smtClean="0">
                <a:cs typeface="Courier New" panose="02070309020205020404" pitchFamily="49" charset="0"/>
              </a:rPr>
              <a:t> with a </a:t>
            </a:r>
            <a:r>
              <a:rPr lang="en-US" altLang="en-US" sz="2400" smtClean="0">
                <a:solidFill>
                  <a:srgbClr val="FF0000"/>
                </a:solidFill>
                <a:cs typeface="Courier New" panose="02070309020205020404" pitchFamily="49" charset="0"/>
              </a:rPr>
              <a:t>boolean variable</a:t>
            </a:r>
            <a:r>
              <a:rPr lang="en-US" altLang="en-US" sz="2400" smtClean="0"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areEqual=true;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index=0;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(areEqual &amp;&amp; index &lt; ISIZE)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if(tests[index] != tests2[index]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areEqual = false;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index++;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en-US" sz="1800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Questions: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happens if the Arrays have different length ?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 a for loop? Think about it ? 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sizeof()</a:t>
            </a:r>
            <a:r>
              <a:rPr lang="en-US" altLang="en-US" sz="1800" b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size of array in bytes</a:t>
            </a:r>
            <a:endParaRPr lang="en-US" altLang="en-US" sz="1800" b="1" smtClean="0">
              <a:solidFill>
                <a:srgbClr val="3D896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b="1" smtClean="0">
              <a:solidFill>
                <a:srgbClr val="3D896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endParaRPr lang="en-US" altLang="en-US" sz="2000" b="1" smtClean="0">
              <a:solidFill>
                <a:srgbClr val="3D896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E60D5DC8-7AC0-4873-8129-3B9145E5BA39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5797550"/>
            <a:ext cx="487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6095206"/>
            <a:ext cx="4876800" cy="3127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Sum, Average of Array Elements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686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a simple loop to add together array elements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float average, sum = 0;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for (int tnum=0; tnum&lt; ISIZE; tnum++)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sum += tests[tnum];</a:t>
            </a:r>
          </a:p>
          <a:p>
            <a:pPr eaLnBrk="1" hangingPunct="1"/>
            <a:r>
              <a:rPr lang="en-US" altLang="en-US" smtClean="0"/>
              <a:t>Once summed, average can be computed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average = sum/ISIZE;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7190C1C6-9D27-4AC4-B457-72F4C39F7C44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607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27075"/>
          </a:xfrm>
        </p:spPr>
        <p:txBody>
          <a:bodyPr/>
          <a:lstStyle/>
          <a:p>
            <a:pPr eaLnBrk="1" hangingPunct="1"/>
            <a:r>
              <a:rPr lang="en-US" altLang="en-US" smtClean="0"/>
              <a:t>Largest Array Element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Use a loop to examine each element and find the largest element 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i.e.,</a:t>
            </a:r>
            <a:r>
              <a:rPr lang="en-US" altLang="en-US" sz="2000" dirty="0" smtClean="0"/>
              <a:t> one with the largest value)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largest = tests[0];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for (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tnum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1;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tnum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 ISIZE;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tnum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{  if (tests[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tnum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 &gt; largest)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largest = tests[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tnum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(“Highest score is 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%d”, largest);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dirty="0" smtClean="0"/>
              <a:t>A similar algorithm exists to find the smallest element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It is possible to find both, largest and smallest in one same routine.     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38019DBB-0978-4536-BB6A-F94EF486AB36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918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Partially-Filled Arrays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exact amount of data (and, therefore, array size) may not be known when a program is written.</a:t>
            </a:r>
          </a:p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Programmer makes best estimate for maximum amount of data, sizes arrays accordingly.  A sentinel value can be used to indicate end-of-data.</a:t>
            </a:r>
          </a:p>
          <a:p>
            <a:pPr eaLnBrk="1" hangingPunct="1"/>
            <a:r>
              <a:rPr lang="en-US" altLang="en-US" dirty="0" smtClean="0"/>
              <a:t>Programmer must also keep track of how many array elements are actually used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A66BAB66-C295-456F-9E6B-12400B44ED2E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827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Arrays vs. Using Simple Variables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array is probably not needed if the input data is only processed once:</a:t>
            </a:r>
          </a:p>
          <a:p>
            <a:pPr lvl="1" eaLnBrk="1" hangingPunct="1"/>
            <a:r>
              <a:rPr lang="en-US" altLang="en-US" sz="2400" smtClean="0"/>
              <a:t>Find the sum or average of a set of numbers</a:t>
            </a:r>
          </a:p>
          <a:p>
            <a:pPr lvl="1" eaLnBrk="1" hangingPunct="1"/>
            <a:r>
              <a:rPr lang="en-US" altLang="en-US" sz="2400" smtClean="0"/>
              <a:t>Find the largest or smallest of a set of values</a:t>
            </a:r>
          </a:p>
          <a:p>
            <a:pPr eaLnBrk="1" hangingPunct="1"/>
            <a:r>
              <a:rPr lang="en-US" altLang="en-US" smtClean="0"/>
              <a:t>If the input data must be processed more than once, an array is probably a good idea:</a:t>
            </a:r>
          </a:p>
          <a:p>
            <a:pPr lvl="1" eaLnBrk="1" hangingPunct="1"/>
            <a:r>
              <a:rPr lang="en-US" altLang="en-US" sz="2400" smtClean="0"/>
              <a:t>Calculate the average, then determine and display which values are above the average and which are below the average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4489B661-4442-49FB-95E0-9D11192A47A0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116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Arrays Hold Multiple Values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938338"/>
            <a:ext cx="8294688" cy="423386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solidFill>
                  <a:schemeClr val="accent2"/>
                </a:solidFill>
              </a:rPr>
              <a:t>Array</a:t>
            </a:r>
            <a:r>
              <a:rPr lang="en-US" altLang="en-US" dirty="0" smtClean="0"/>
              <a:t>: variable that can store multiple values of the same type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Values are stored in </a:t>
            </a:r>
            <a:r>
              <a:rPr lang="en-US" altLang="en-US" u="sng" dirty="0" smtClean="0">
                <a:solidFill>
                  <a:srgbClr val="FF0000"/>
                </a:solidFill>
              </a:rPr>
              <a:t>consecutive memory locations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Declared using </a:t>
            </a:r>
            <a:r>
              <a:rPr lang="en-US" altLang="en-US" b="1" dirty="0" smtClean="0">
                <a:latin typeface="Courier New" panose="02070309020205020404" pitchFamily="49" charset="0"/>
              </a:rPr>
              <a:t>[]</a:t>
            </a:r>
            <a:r>
              <a:rPr lang="en-US" altLang="en-US" dirty="0" smtClean="0"/>
              <a:t> operator</a:t>
            </a:r>
          </a:p>
          <a:p>
            <a:pPr lvl="1" eaLnBrk="1" hangingPunct="1"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ISIZE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5;</a:t>
            </a:r>
            <a:r>
              <a:rPr lang="en-US" altLang="en-US" dirty="0" smtClean="0"/>
              <a:t>	</a:t>
            </a:r>
          </a:p>
          <a:p>
            <a:pPr lvl="1" eaLnBrk="1" hangingPunct="1"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tests[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ISIZE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];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C64C73FB-5159-488F-A279-D7443B7F8470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8066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Arrays as Function Arguments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820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 smtClean="0"/>
              <a:t>Passing a single array element to a function is no different than passing a regular variable of that data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 smtClean="0"/>
              <a:t>Function does not need to know that the value it receives is coming from an array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displayValue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(score[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]);     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// call</a:t>
            </a:r>
            <a:endParaRPr lang="en-US" altLang="en-US" sz="2800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void 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displayValue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item) 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// header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{  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item &lt;&lt; 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  <a:hlinkClick r:id="rId3" action="ppaction://hlinkfile"/>
              </a:rPr>
              <a:t>EXAMPLE: </a:t>
            </a:r>
            <a:endParaRPr lang="en-US" altLang="en-US" sz="2800" b="1" dirty="0" smtClean="0">
              <a:solidFill>
                <a:srgbClr val="3D8963"/>
              </a:solidFill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1B2E782A-97D4-40FC-9E48-CFEAF3EFC09D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849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Passing an Entire Array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To define a function that has an array parameter, use empty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[]</a:t>
            </a:r>
            <a:r>
              <a:rPr lang="en-US" altLang="en-US" sz="2800" dirty="0" smtClean="0"/>
              <a:t> to indicate the array argument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To pass an array to a function, just use the array name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// Function prototype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void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showScores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[]);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// Function header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void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showScores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tests[])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// Function call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showScores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(tests);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  <a:hlinkClick r:id="rId3" action="ppaction://hlinkfile"/>
              </a:rPr>
              <a:t>Example: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6C9849CC-8E3D-42F8-AC8F-BDBE298CA627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270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Passing an Entire Array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To define a function that has an array parameter, use empty </a:t>
            </a:r>
            <a:r>
              <a:rPr lang="en-US" altLang="en-US" sz="2800" b="1" smtClean="0">
                <a:latin typeface="Courier New" panose="02070309020205020404" pitchFamily="49" charset="0"/>
              </a:rPr>
              <a:t>[]</a:t>
            </a:r>
            <a:r>
              <a:rPr lang="en-US" altLang="en-US" sz="2800" smtClean="0"/>
              <a:t> to indicate the array argument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To pass an array to a function, just use the array name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 Function prototype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void showScores(int []);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// Function header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void showScores(int tests[])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// Function call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showScores(tests);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  <a:hlinkClick r:id="rId3" action="ppaction://hlinkfile"/>
              </a:rPr>
              <a:t>Example: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6C9849CC-8E3D-42F8-AC8F-BDBE298CA627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951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Passing an Entire Array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the array name, without any brackets, as the argument</a:t>
            </a:r>
          </a:p>
          <a:p>
            <a:pPr eaLnBrk="1" hangingPunct="1"/>
            <a:r>
              <a:rPr lang="en-US" altLang="en-US" smtClean="0"/>
              <a:t>Can also pass the array size so the function knows how many elements to process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36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showScores(tests, 5);        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 call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void showScores(int[],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int); 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 prototype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void showScores(int A[],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        int size) 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 header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45EC8126-9C2A-4043-8BB6-13BD13B26AB5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800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Modifying Arrays in Functions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772400" cy="4343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 smtClean="0"/>
              <a:t>Array parameters in functions are similar to </a:t>
            </a:r>
            <a:r>
              <a:rPr lang="en-US" altLang="en-US" sz="2800" dirty="0" smtClean="0">
                <a:solidFill>
                  <a:srgbClr val="0033CC"/>
                </a:solidFill>
              </a:rPr>
              <a:t>reference variables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Changes made to array in a function are made to the actual array in the calling function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 smtClean="0"/>
              <a:t>Must be careful that an array is not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  inadvertently changed by a function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 smtClean="0"/>
              <a:t>Can use </a:t>
            </a:r>
            <a:r>
              <a:rPr lang="en-US" altLang="en-US" sz="2800" dirty="0" err="1" smtClean="0">
                <a:solidFill>
                  <a:srgbClr val="0000FF"/>
                </a:solidFill>
              </a:rPr>
              <a:t>const</a:t>
            </a:r>
            <a:r>
              <a:rPr lang="en-US" altLang="en-US" sz="2800" dirty="0" smtClean="0">
                <a:solidFill>
                  <a:srgbClr val="0000FF"/>
                </a:solidFill>
              </a:rPr>
              <a:t> </a:t>
            </a:r>
            <a:r>
              <a:rPr lang="en-US" altLang="en-US" sz="2800" dirty="0" smtClean="0"/>
              <a:t>keyword in prototype and header to prevent changes </a:t>
            </a:r>
            <a:r>
              <a:rPr lang="en-US" altLang="en-US" sz="2800" dirty="0" smtClean="0">
                <a:sym typeface="Wingdings" panose="05000000000000000000" pitchFamily="2" charset="2"/>
              </a:rPr>
              <a:t> </a:t>
            </a:r>
            <a:r>
              <a:rPr lang="en-US" alt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Most secure way to pass an </a:t>
            </a:r>
            <a:r>
              <a:rPr lang="en-US" alt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aray</a:t>
            </a:r>
            <a:r>
              <a:rPr lang="en-US" alt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and avoid changes. </a:t>
            </a:r>
            <a:r>
              <a:rPr lang="en-US" altLang="en-US" sz="2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If your function is only displaying an array, then strongly consider this recommendation.</a:t>
            </a:r>
            <a:endParaRPr lang="en-US" altLang="en-US" sz="28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800" dirty="0" smtClean="0">
                <a:hlinkClick r:id="rId3" action="ppaction://hlinkfile"/>
              </a:rPr>
              <a:t>Example </a:t>
            </a:r>
            <a:endParaRPr lang="en-US" altLang="en-US" sz="2800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BB28B2B5-F7A2-44AB-AB03-E58B7D4A473A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089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8.9  Two-Dimensional Arrays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915400" cy="2819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Can define one array for multiple sets of data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Like a table in a spreadsheet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Use two size declarators in definition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exams[4][3];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A5D38429-A114-4E5E-8415-3524946D07AD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smtClean="0"/>
          </a:p>
        </p:txBody>
      </p:sp>
      <p:grpSp>
        <p:nvGrpSpPr>
          <p:cNvPr id="94213" name="Group 11"/>
          <p:cNvGrpSpPr>
            <a:grpSpLocks/>
          </p:cNvGrpSpPr>
          <p:nvPr/>
        </p:nvGrpSpPr>
        <p:grpSpPr bwMode="auto">
          <a:xfrm>
            <a:off x="1219200" y="4724400"/>
            <a:ext cx="1371600" cy="838200"/>
            <a:chOff x="2064" y="3360"/>
            <a:chExt cx="864" cy="528"/>
          </a:xfrm>
        </p:grpSpPr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2064" y="3408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Number     of rows</a:t>
              </a:r>
            </a:p>
          </p:txBody>
        </p:sp>
        <p:sp>
          <p:nvSpPr>
            <p:cNvPr id="94220" name="Oval 5"/>
            <p:cNvSpPr>
              <a:spLocks noChangeArrowheads="1"/>
            </p:cNvSpPr>
            <p:nvPr/>
          </p:nvSpPr>
          <p:spPr bwMode="auto">
            <a:xfrm>
              <a:off x="2064" y="3360"/>
              <a:ext cx="86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4214" name="Group 12"/>
          <p:cNvGrpSpPr>
            <a:grpSpLocks/>
          </p:cNvGrpSpPr>
          <p:nvPr/>
        </p:nvGrpSpPr>
        <p:grpSpPr bwMode="auto">
          <a:xfrm>
            <a:off x="2895600" y="4732337"/>
            <a:ext cx="1371600" cy="838200"/>
            <a:chOff x="3024" y="3072"/>
            <a:chExt cx="864" cy="528"/>
          </a:xfrm>
        </p:grpSpPr>
        <p:sp>
          <p:nvSpPr>
            <p:cNvPr id="94217" name="Text Box 8"/>
            <p:cNvSpPr txBox="1">
              <a:spLocks noChangeArrowheads="1"/>
            </p:cNvSpPr>
            <p:nvPr/>
          </p:nvSpPr>
          <p:spPr bwMode="auto">
            <a:xfrm>
              <a:off x="3024" y="3120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Number     of cols</a:t>
              </a:r>
            </a:p>
          </p:txBody>
        </p:sp>
        <p:sp>
          <p:nvSpPr>
            <p:cNvPr id="94218" name="Oval 9"/>
            <p:cNvSpPr>
              <a:spLocks noChangeArrowheads="1"/>
            </p:cNvSpPr>
            <p:nvPr/>
          </p:nvSpPr>
          <p:spPr bwMode="auto">
            <a:xfrm>
              <a:off x="3024" y="3072"/>
              <a:ext cx="86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4215" name="Line 13"/>
          <p:cNvSpPr>
            <a:spLocks noChangeShapeType="1"/>
          </p:cNvSpPr>
          <p:nvPr/>
        </p:nvSpPr>
        <p:spPr bwMode="auto">
          <a:xfrm flipV="1">
            <a:off x="2057400" y="4114800"/>
            <a:ext cx="6858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Line 14"/>
          <p:cNvSpPr>
            <a:spLocks noChangeShapeType="1"/>
          </p:cNvSpPr>
          <p:nvPr/>
        </p:nvSpPr>
        <p:spPr bwMode="auto">
          <a:xfrm flipH="1" flipV="1">
            <a:off x="3124200" y="4141788"/>
            <a:ext cx="9144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Two-Dimensional Array Representation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exams[4][3];</a:t>
            </a:r>
          </a:p>
          <a:p>
            <a:pPr marL="109728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Use two subscripts to access element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exams[2][2] = 86;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376315CA-526E-47B4-B845-337888B41D1F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 smtClean="0"/>
          </a:p>
        </p:txBody>
      </p:sp>
      <p:graphicFrame>
        <p:nvGraphicFramePr>
          <p:cNvPr id="8201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85005"/>
              </p:ext>
            </p:extLst>
          </p:nvPr>
        </p:nvGraphicFramePr>
        <p:xfrm>
          <a:off x="1833823" y="2209800"/>
          <a:ext cx="5715000" cy="17907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283" name="Text Box 93"/>
          <p:cNvSpPr txBox="1">
            <a:spLocks noChangeArrowheads="1"/>
          </p:cNvSpPr>
          <p:nvPr/>
        </p:nvSpPr>
        <p:spPr bwMode="auto">
          <a:xfrm>
            <a:off x="4076960" y="1812925"/>
            <a:ext cx="122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baseline="0" dirty="0"/>
              <a:t>columns</a:t>
            </a:r>
          </a:p>
        </p:txBody>
      </p:sp>
      <p:sp>
        <p:nvSpPr>
          <p:cNvPr id="96284" name="Text Box 94"/>
          <p:cNvSpPr txBox="1">
            <a:spLocks noChangeArrowheads="1"/>
          </p:cNvSpPr>
          <p:nvPr/>
        </p:nvSpPr>
        <p:spPr bwMode="auto">
          <a:xfrm>
            <a:off x="1440313" y="2570162"/>
            <a:ext cx="381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baseline="0" dirty="0"/>
              <a:t>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baseline="0" dirty="0"/>
              <a:t>o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baseline="0" dirty="0"/>
              <a:t>w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baseline="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668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Initialization at Definition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Two-dimensional arrays are initialized row-by-row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exams[2][2] = { {84, 78},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					  {92, 97} };</a:t>
            </a:r>
            <a:endParaRPr lang="en-US" altLang="en-US" b="1" dirty="0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b="1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endParaRPr lang="en-US" altLang="en-US" dirty="0" smtClean="0"/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endParaRPr lang="en-US" altLang="en-US" dirty="0" smtClean="0"/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en-US" dirty="0" smtClean="0"/>
              <a:t>Can omit inner </a:t>
            </a:r>
            <a:r>
              <a:rPr lang="en-US" altLang="en-US" b="1" dirty="0" smtClean="0">
                <a:latin typeface="Courier New" panose="02070309020205020404" pitchFamily="49" charset="0"/>
              </a:rPr>
              <a:t>{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D3CDAD93-F3AF-4D96-AFB9-07F3EAFC92DC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 smtClean="0"/>
          </a:p>
        </p:txBody>
      </p:sp>
      <p:graphicFrame>
        <p:nvGraphicFramePr>
          <p:cNvPr id="84007" name="Group 39"/>
          <p:cNvGraphicFramePr>
            <a:graphicFrameLocks noGrp="1"/>
          </p:cNvGraphicFramePr>
          <p:nvPr/>
        </p:nvGraphicFramePr>
        <p:xfrm>
          <a:off x="2514600" y="3581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Array Traversal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nested loops, one for row and one for column, to visit each array element.</a:t>
            </a:r>
          </a:p>
          <a:p>
            <a:pPr eaLnBrk="1" hangingPunct="1"/>
            <a:r>
              <a:rPr lang="en-US" altLang="en-US" smtClean="0"/>
              <a:t>Accumulators can be used to sum the elements row-by-row, column-by-column, or over the entire array.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58A20CB8-1D81-4EC9-BA93-8EC6A96AECEF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141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Passing a Two-Dimensional Array to a Function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10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n-US" sz="2400" dirty="0" smtClean="0"/>
              <a:t>Use array name and number of columns as arguments in function call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getExams</a:t>
            </a:r>
            <a:r>
              <a:rPr lang="en-US" alt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(exams, 2);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altLang="en-US" sz="2000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altLang="en-US" sz="2400" dirty="0" smtClean="0"/>
              <a:t>Use empty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[]</a:t>
            </a:r>
            <a:r>
              <a:rPr lang="en-US" altLang="en-US" sz="2400" dirty="0" smtClean="0"/>
              <a:t> for row and a size </a:t>
            </a:r>
            <a:r>
              <a:rPr lang="en-US" altLang="en-US" sz="2400" dirty="0" err="1" smtClean="0"/>
              <a:t>declarator</a:t>
            </a:r>
            <a:r>
              <a:rPr lang="en-US" altLang="en-US" sz="2400" dirty="0" smtClean="0"/>
              <a:t> for col in the prototype and header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altLang="en-US" sz="2400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// Prototype, where NUM_COLS is 2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getExams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[][NUM_COLS],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// Header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getExams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</a:rPr>
              <a:t> 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exams[][NUM_COLS],</a:t>
            </a:r>
            <a:r>
              <a:rPr lang="en-US" altLang="en-US" sz="2400" b="1" dirty="0" smtClean="0">
                <a:solidFill>
                  <a:srgbClr val="3D8963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</a:rPr>
              <a:t> 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rows)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B1CD5C26-3258-4A51-8459-AA45724125AF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869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Storage in Memory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The definition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tests[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ISIZE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];  // ISIZE is 5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smtClean="0"/>
              <a:t>allocates the following memory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6A7ED76D-0283-4DA0-83D9-9E7AC18DD892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/>
          </a:p>
        </p:txBody>
      </p:sp>
      <p:graphicFrame>
        <p:nvGraphicFramePr>
          <p:cNvPr id="60445" name="Group 29"/>
          <p:cNvGraphicFramePr>
            <a:graphicFrameLocks noGrp="1"/>
          </p:cNvGraphicFramePr>
          <p:nvPr/>
        </p:nvGraphicFramePr>
        <p:xfrm>
          <a:off x="1524000" y="3886200"/>
          <a:ext cx="6096000" cy="51761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49" marB="45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49" marB="45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49" marB="45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49" marB="45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49" marB="45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71" name="Group 55"/>
          <p:cNvGraphicFramePr>
            <a:graphicFrameLocks noGrp="1"/>
          </p:cNvGraphicFramePr>
          <p:nvPr/>
        </p:nvGraphicFramePr>
        <p:xfrm>
          <a:off x="1524000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Element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7" name="Line 56"/>
          <p:cNvSpPr>
            <a:spLocks noChangeShapeType="1"/>
          </p:cNvSpPr>
          <p:nvPr/>
        </p:nvSpPr>
        <p:spPr bwMode="auto">
          <a:xfrm flipV="1"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57"/>
          <p:cNvSpPr>
            <a:spLocks noChangeShapeType="1"/>
          </p:cNvSpPr>
          <p:nvPr/>
        </p:nvSpPr>
        <p:spPr bwMode="auto">
          <a:xfrm flipH="1" flipV="1">
            <a:off x="33528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58"/>
          <p:cNvSpPr>
            <a:spLocks noChangeShapeType="1"/>
          </p:cNvSpPr>
          <p:nvPr/>
        </p:nvSpPr>
        <p:spPr bwMode="auto">
          <a:xfrm flipV="1">
            <a:off x="45720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59"/>
          <p:cNvSpPr>
            <a:spLocks noChangeShapeType="1"/>
          </p:cNvSpPr>
          <p:nvPr/>
        </p:nvSpPr>
        <p:spPr bwMode="auto">
          <a:xfrm flipV="1">
            <a:off x="57912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60"/>
          <p:cNvSpPr>
            <a:spLocks noChangeShapeType="1"/>
          </p:cNvSpPr>
          <p:nvPr/>
        </p:nvSpPr>
        <p:spPr bwMode="auto">
          <a:xfrm flipV="1">
            <a:off x="70104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A86A8D60-C52D-492C-9CF5-B54F671E6B2D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Structure</a:t>
            </a:r>
            <a:r>
              <a:rPr lang="en-US" altLang="en-US" sz="2800" smtClean="0"/>
              <a:t>: Programmer-defined data type that allows multiple variables to be grouped together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Structure Declaration Format: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struct </a:t>
            </a:r>
            <a:r>
              <a:rPr lang="en-US" altLang="en-US" b="1" i="1" smtClean="0">
                <a:latin typeface="Courier New" panose="02070309020205020404" pitchFamily="49" charset="0"/>
              </a:rPr>
              <a:t>structure name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</a:t>
            </a:r>
            <a:r>
              <a:rPr lang="en-US" altLang="en-US" b="1" i="1" smtClean="0">
                <a:latin typeface="Courier New" panose="02070309020205020404" pitchFamily="49" charset="0"/>
              </a:rPr>
              <a:t>type</a:t>
            </a:r>
            <a:r>
              <a:rPr lang="en-US" altLang="en-US" b="1" i="1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b="1" i="1" smtClean="0">
                <a:latin typeface="Courier New" panose="02070309020205020404" pitchFamily="49" charset="0"/>
              </a:rPr>
              <a:t> field</a:t>
            </a:r>
            <a:r>
              <a:rPr lang="en-US" altLang="en-US" b="1" i="1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b="1" i="1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i="1" smtClean="0">
                <a:latin typeface="Courier New" panose="02070309020205020404" pitchFamily="49" charset="0"/>
              </a:rPr>
              <a:t>	type</a:t>
            </a:r>
            <a:r>
              <a:rPr lang="en-US" altLang="en-US" b="1" i="1" smtClean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b="1" i="1" smtClean="0">
                <a:latin typeface="Courier New" panose="02070309020205020404" pitchFamily="49" charset="0"/>
              </a:rPr>
              <a:t> field</a:t>
            </a:r>
            <a:r>
              <a:rPr lang="en-US" altLang="en-US" b="1" i="1" smtClean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b="1" i="1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  …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i="1" smtClean="0">
                <a:latin typeface="Courier New" panose="02070309020205020404" pitchFamily="49" charset="0"/>
              </a:rPr>
              <a:t> type</a:t>
            </a:r>
            <a:r>
              <a:rPr lang="en-US" altLang="en-US" b="1" i="1" smtClean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b="1" i="1" smtClean="0">
                <a:latin typeface="Courier New" panose="02070309020205020404" pitchFamily="49" charset="0"/>
              </a:rPr>
              <a:t> field</a:t>
            </a:r>
            <a:r>
              <a:rPr lang="en-US" altLang="en-US" b="1" i="1" smtClean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b="1" i="1" smtClean="0">
                <a:latin typeface="Courier New" panose="02070309020205020404" pitchFamily="49" charset="0"/>
              </a:rPr>
              <a:t>;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85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E5D6EE1F-EDE9-45C0-84B6-C288D74824DC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b="1" smtClean="0">
                <a:latin typeface="Courier New" panose="02070309020205020404" pitchFamily="49" charset="0"/>
              </a:rPr>
              <a:t>struct</a:t>
            </a:r>
            <a:r>
              <a:rPr lang="en-US" altLang="en-US" smtClean="0"/>
              <a:t> Declaration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94688" cy="4343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	</a:t>
            </a:r>
            <a:r>
              <a:rPr lang="en-US" altLang="en-US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studentID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  short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year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	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}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58373" name="Group 26"/>
          <p:cNvGrpSpPr>
            <a:grpSpLocks/>
          </p:cNvGrpSpPr>
          <p:nvPr/>
        </p:nvGrpSpPr>
        <p:grpSpPr bwMode="auto">
          <a:xfrm>
            <a:off x="4191000" y="2209800"/>
            <a:ext cx="4703763" cy="628650"/>
            <a:chOff x="2640" y="1392"/>
            <a:chExt cx="2963" cy="396"/>
          </a:xfrm>
        </p:grpSpPr>
        <p:sp>
          <p:nvSpPr>
            <p:cNvPr id="58384" name="Text Box 4"/>
            <p:cNvSpPr txBox="1">
              <a:spLocks noChangeArrowheads="1"/>
            </p:cNvSpPr>
            <p:nvPr/>
          </p:nvSpPr>
          <p:spPr bwMode="auto">
            <a:xfrm>
              <a:off x="4320" y="1536"/>
              <a:ext cx="1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structure name</a:t>
              </a:r>
            </a:p>
          </p:txBody>
        </p:sp>
        <p:sp>
          <p:nvSpPr>
            <p:cNvPr id="58385" name="Line 5"/>
            <p:cNvSpPr>
              <a:spLocks noChangeShapeType="1"/>
            </p:cNvSpPr>
            <p:nvPr/>
          </p:nvSpPr>
          <p:spPr bwMode="auto">
            <a:xfrm flipH="1" flipV="1">
              <a:off x="2640" y="1392"/>
              <a:ext cx="1632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4" name="Group 25"/>
          <p:cNvGrpSpPr>
            <a:grpSpLocks/>
          </p:cNvGrpSpPr>
          <p:nvPr/>
        </p:nvGrpSpPr>
        <p:grpSpPr bwMode="auto">
          <a:xfrm>
            <a:off x="3276600" y="2987675"/>
            <a:ext cx="5638800" cy="1066800"/>
            <a:chOff x="2064" y="1882"/>
            <a:chExt cx="3552" cy="672"/>
          </a:xfrm>
        </p:grpSpPr>
        <p:sp>
          <p:nvSpPr>
            <p:cNvPr id="58379" name="Text Box 6"/>
            <p:cNvSpPr txBox="1">
              <a:spLocks noChangeArrowheads="1"/>
            </p:cNvSpPr>
            <p:nvPr/>
          </p:nvSpPr>
          <p:spPr bwMode="auto">
            <a:xfrm>
              <a:off x="3984" y="2304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 dirty="0">
                  <a:solidFill>
                    <a:schemeClr val="accent2"/>
                  </a:solidFill>
                </a:rPr>
                <a:t>structure members</a:t>
              </a:r>
            </a:p>
          </p:txBody>
        </p:sp>
        <p:sp>
          <p:nvSpPr>
            <p:cNvPr id="58380" name="Line 17"/>
            <p:cNvSpPr>
              <a:spLocks noChangeShapeType="1"/>
            </p:cNvSpPr>
            <p:nvPr/>
          </p:nvSpPr>
          <p:spPr bwMode="auto">
            <a:xfrm flipH="1" flipV="1">
              <a:off x="2448" y="1882"/>
              <a:ext cx="1536" cy="51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19"/>
            <p:cNvSpPr>
              <a:spLocks noChangeShapeType="1"/>
            </p:cNvSpPr>
            <p:nvPr/>
          </p:nvSpPr>
          <p:spPr bwMode="auto">
            <a:xfrm flipH="1" flipV="1">
              <a:off x="2064" y="2400"/>
              <a:ext cx="1872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5" name="Group 27"/>
          <p:cNvGrpSpPr>
            <a:grpSpLocks/>
          </p:cNvGrpSpPr>
          <p:nvPr/>
        </p:nvGrpSpPr>
        <p:grpSpPr bwMode="auto">
          <a:xfrm>
            <a:off x="1295400" y="4648200"/>
            <a:ext cx="5715000" cy="1676400"/>
            <a:chOff x="816" y="2928"/>
            <a:chExt cx="3600" cy="1056"/>
          </a:xfrm>
        </p:grpSpPr>
        <p:sp>
          <p:nvSpPr>
            <p:cNvPr id="58376" name="Oval 21"/>
            <p:cNvSpPr>
              <a:spLocks noChangeArrowheads="1"/>
            </p:cNvSpPr>
            <p:nvPr/>
          </p:nvSpPr>
          <p:spPr bwMode="auto">
            <a:xfrm>
              <a:off x="3168" y="3120"/>
              <a:ext cx="1248" cy="8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77" name="Line 22"/>
            <p:cNvSpPr>
              <a:spLocks noChangeShapeType="1"/>
            </p:cNvSpPr>
            <p:nvPr/>
          </p:nvSpPr>
          <p:spPr bwMode="auto">
            <a:xfrm flipH="1" flipV="1">
              <a:off x="816" y="2928"/>
              <a:ext cx="2352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10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  <a:latin typeface="Courier New" panose="02070309020205020404" pitchFamily="49" charset="0"/>
                </a:rPr>
                <a:t>Notice the required   </a:t>
              </a:r>
              <a:r>
                <a:rPr lang="en-US" altLang="en-US" sz="2400" b="1" baseline="0">
                  <a:solidFill>
                    <a:schemeClr val="accent2"/>
                  </a:solidFill>
                  <a:latin typeface="Courier New" panose="020703090202050204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2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782A52D7-1BEC-48DC-8C0D-959B97937B6B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struct</a:t>
            </a:r>
            <a:r>
              <a:rPr lang="en-US" altLang="en-US" smtClean="0"/>
              <a:t> Declaration Notes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dirty="0" smtClean="0">
                <a:solidFill>
                  <a:srgbClr val="00B050"/>
                </a:solidFill>
              </a:rPr>
              <a:t> names commonly begin with an uppercase letter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structure name is also called the </a:t>
            </a:r>
            <a:r>
              <a:rPr lang="en-US" altLang="en-US" dirty="0" smtClean="0">
                <a:solidFill>
                  <a:schemeClr val="accent2"/>
                </a:solidFill>
              </a:rPr>
              <a:t>tag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 smtClean="0"/>
              <a:t>Multiple fields of same type can be in a comma-separated list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b="1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en-US" b="1" dirty="0" smtClean="0"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Fields in a structure are all public by default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656AD8E9-9372-4657-96C4-C67B7AD724F4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Structure Variables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dirty="0" smtClean="0"/>
              <a:t> declaration does not allocate memory or create variables</a:t>
            </a:r>
          </a:p>
          <a:p>
            <a:pPr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To define variables, use structure tag as type name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s1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62469" name="Group 14"/>
          <p:cNvGrpSpPr>
            <a:grpSpLocks/>
          </p:cNvGrpSpPr>
          <p:nvPr/>
        </p:nvGrpSpPr>
        <p:grpSpPr bwMode="auto">
          <a:xfrm>
            <a:off x="4419600" y="2819400"/>
            <a:ext cx="3505200" cy="2590800"/>
            <a:chOff x="2928" y="2256"/>
            <a:chExt cx="2208" cy="1632"/>
          </a:xfrm>
        </p:grpSpPr>
        <p:sp>
          <p:nvSpPr>
            <p:cNvPr id="62470" name="Rectangle 4"/>
            <p:cNvSpPr>
              <a:spLocks noChangeArrowheads="1"/>
            </p:cNvSpPr>
            <p:nvPr/>
          </p:nvSpPr>
          <p:spPr bwMode="auto">
            <a:xfrm>
              <a:off x="2928" y="2496"/>
              <a:ext cx="220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1" name="Text Box 5"/>
            <p:cNvSpPr txBox="1">
              <a:spLocks noChangeArrowheads="1"/>
            </p:cNvSpPr>
            <p:nvPr/>
          </p:nvSpPr>
          <p:spPr bwMode="auto">
            <a:xfrm>
              <a:off x="2966" y="2518"/>
              <a:ext cx="9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 dirty="0" err="1">
                  <a:solidFill>
                    <a:srgbClr val="0033CC"/>
                  </a:solidFill>
                  <a:latin typeface="Courier New" panose="02070309020205020404" pitchFamily="49" charset="0"/>
                </a:rPr>
                <a:t>studentID</a:t>
              </a:r>
              <a:endParaRPr lang="en-US" altLang="en-US" sz="2000" b="1" baseline="0" dirty="0">
                <a:solidFill>
                  <a:srgbClr val="0033CC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2472" name="Text Box 6"/>
            <p:cNvSpPr txBox="1">
              <a:spLocks noChangeArrowheads="1"/>
            </p:cNvSpPr>
            <p:nvPr/>
          </p:nvSpPr>
          <p:spPr bwMode="auto">
            <a:xfrm>
              <a:off x="2966" y="2806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 dirty="0">
                  <a:solidFill>
                    <a:srgbClr val="0033CC"/>
                  </a:solidFill>
                  <a:latin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62473" name="Text Box 7"/>
            <p:cNvSpPr txBox="1">
              <a:spLocks noChangeArrowheads="1"/>
            </p:cNvSpPr>
            <p:nvPr/>
          </p:nvSpPr>
          <p:spPr bwMode="auto">
            <a:xfrm>
              <a:off x="2976" y="307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 dirty="0">
                  <a:solidFill>
                    <a:srgbClr val="0033CC"/>
                  </a:solidFill>
                  <a:latin typeface="Courier New" panose="02070309020205020404" pitchFamily="49" charset="0"/>
                </a:rPr>
                <a:t>year</a:t>
              </a:r>
            </a:p>
          </p:txBody>
        </p:sp>
        <p:sp>
          <p:nvSpPr>
            <p:cNvPr id="62474" name="Text Box 8"/>
            <p:cNvSpPr txBox="1">
              <a:spLocks noChangeArrowheads="1"/>
            </p:cNvSpPr>
            <p:nvPr/>
          </p:nvSpPr>
          <p:spPr bwMode="auto">
            <a:xfrm>
              <a:off x="2966" y="3430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 dirty="0" err="1">
                  <a:solidFill>
                    <a:srgbClr val="0033CC"/>
                  </a:solidFill>
                  <a:latin typeface="Courier New" panose="02070309020205020404" pitchFamily="49" charset="0"/>
                </a:rPr>
                <a:t>gpa</a:t>
              </a:r>
              <a:endParaRPr lang="en-US" altLang="en-US" sz="2000" b="1" baseline="0" dirty="0">
                <a:solidFill>
                  <a:srgbClr val="0033CC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3984" y="25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3504" y="2832"/>
              <a:ext cx="12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3504" y="312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8" name="Rectangle 12"/>
            <p:cNvSpPr>
              <a:spLocks noChangeArrowheads="1"/>
            </p:cNvSpPr>
            <p:nvPr/>
          </p:nvSpPr>
          <p:spPr bwMode="auto">
            <a:xfrm>
              <a:off x="3504" y="3456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9" name="Text Box 13"/>
            <p:cNvSpPr txBox="1">
              <a:spLocks noChangeArrowheads="1"/>
            </p:cNvSpPr>
            <p:nvPr/>
          </p:nvSpPr>
          <p:spPr bwMode="auto">
            <a:xfrm>
              <a:off x="2928" y="225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1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7112A35E-101F-4050-B122-EE2203F9ADD0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Accessing Structure Members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dot </a:t>
            </a:r>
            <a:r>
              <a:rPr lang="en-US" altLang="en-US" b="1" dirty="0" smtClean="0">
                <a:latin typeface="Courier New" panose="02070309020205020404" pitchFamily="49" charset="0"/>
              </a:rPr>
              <a:t>(.)</a:t>
            </a:r>
            <a:r>
              <a:rPr lang="en-US" altLang="en-US" dirty="0" smtClean="0"/>
              <a:t> operator to refer to members of </a:t>
            </a:r>
            <a:r>
              <a:rPr lang="en-US" altLang="en-US" b="1" dirty="0" smtClean="0">
                <a:latin typeface="Courier New" panose="02070309020205020404" pitchFamily="49" charset="0"/>
              </a:rPr>
              <a:t>struct</a:t>
            </a:r>
            <a:r>
              <a:rPr lang="en-US" altLang="en-US" dirty="0" smtClean="0"/>
              <a:t> variables 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Member variables can be used in any manner appropriate for their data type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645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553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3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A1723176-4B31-4D66-BF7D-9AB59D42948D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Accessing Structure Members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Use the dot </a:t>
            </a:r>
            <a:r>
              <a:rPr lang="en-US" altLang="en-US" sz="2800" b="1" smtClean="0">
                <a:latin typeface="Courier New" panose="02070309020205020404" pitchFamily="49" charset="0"/>
              </a:rPr>
              <a:t>(.)</a:t>
            </a:r>
            <a:r>
              <a:rPr lang="en-US" altLang="en-US" sz="2800" smtClean="0"/>
              <a:t> operator to refer to members of </a:t>
            </a:r>
            <a:r>
              <a:rPr lang="en-US" altLang="en-US" sz="2800" b="1" smtClean="0">
                <a:latin typeface="Courier New" panose="02070309020205020404" pitchFamily="49" charset="0"/>
              </a:rPr>
              <a:t>struct</a:t>
            </a:r>
            <a:r>
              <a:rPr lang="en-US" altLang="en-US" sz="2800" smtClean="0"/>
              <a:t> variables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</a:p>
          <a:p>
            <a:pPr lvl="1" eaLnBrk="1" hangingPunct="1">
              <a:buFontTx/>
              <a:buNone/>
            </a:pPr>
            <a:endParaRPr lang="en-US" altLang="en-US" sz="1200" smtClean="0"/>
          </a:p>
          <a:p>
            <a:pPr lvl="1" eaLnBrk="1" hangingPunct="1">
              <a:buFontTx/>
              <a:buNone/>
            </a:pPr>
            <a:r>
              <a:rPr lang="en-US" alt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Assign values to individual structure members */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Al.name = "Aluminum";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Al.number = 13;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All.mass = 26.982;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Al.density = 2.7;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Al.melttemp = 933;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short cut: declaration and assignment combined */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anyelement C = {"Carbon", 6 ,12.01, 2.26, 4300};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Member variables can be used in any manner appropriate for their data type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656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438400"/>
            <a:ext cx="883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9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89CA5170-9882-4AB9-8AB1-1C667A0ED9E2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925512"/>
          </a:xfrm>
        </p:spPr>
        <p:txBody>
          <a:bodyPr/>
          <a:lstStyle/>
          <a:p>
            <a:pPr eaLnBrk="1" hangingPunct="1"/>
            <a:r>
              <a:rPr lang="en-US" altLang="en-US" smtClean="0"/>
              <a:t>Displaying </a:t>
            </a:r>
            <a:r>
              <a:rPr lang="en-US" altLang="en-US" b="1" smtClean="0">
                <a:latin typeface="Courier New" panose="02070309020205020404" pitchFamily="49" charset="0"/>
              </a:rPr>
              <a:t>struct</a:t>
            </a:r>
            <a:r>
              <a:rPr lang="en-US" altLang="en-US" b="1" smtClean="0"/>
              <a:t> </a:t>
            </a:r>
            <a:r>
              <a:rPr lang="en-US" altLang="en-US" smtClean="0"/>
              <a:t>Members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153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	To display the contents of a </a:t>
            </a:r>
            <a:r>
              <a:rPr lang="en-US" altLang="en-US" b="1" dirty="0" smtClean="0">
                <a:latin typeface="Courier New" panose="02070309020205020404" pitchFamily="49" charset="0"/>
              </a:rPr>
              <a:t>struct</a:t>
            </a:r>
            <a:r>
              <a:rPr lang="en-US" altLang="en-US" dirty="0" smtClean="0"/>
              <a:t> variable, you must display each field separately, using the dot operator </a:t>
            </a:r>
          </a:p>
          <a:p>
            <a:pPr lvl="1" eaLnBrk="1" hangingPunct="1"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</a:rPr>
              <a:t>Wrong: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s1; // won’t work!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</a:rPr>
              <a:t>Correct:	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s1.studentID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s1.name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4943475"/>
            <a:ext cx="8829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A269C940-7DE4-4EED-828D-2D71C2B53E91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925512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Comparing </a:t>
            </a:r>
            <a:r>
              <a:rPr lang="en-US" altLang="en-US" b="1" smtClean="0">
                <a:latin typeface="Courier New" panose="02070309020205020404" pitchFamily="49" charset="0"/>
              </a:rPr>
              <a:t>struct</a:t>
            </a:r>
            <a:r>
              <a:rPr lang="en-US" altLang="en-US" b="1" smtClean="0"/>
              <a:t> </a:t>
            </a:r>
            <a:r>
              <a:rPr lang="en-US" altLang="en-US" smtClean="0"/>
              <a:t>Members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153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dirty="0" smtClean="0"/>
              <a:t>Similar to displaying a </a:t>
            </a:r>
            <a:r>
              <a:rPr lang="en-US" altLang="en-US" b="1" dirty="0" smtClean="0">
                <a:latin typeface="Courier New" panose="02070309020205020404" pitchFamily="49" charset="0"/>
              </a:rPr>
              <a:t>struct</a:t>
            </a:r>
            <a:r>
              <a:rPr lang="en-US" altLang="en-US" dirty="0" smtClean="0"/>
              <a:t>, you cannot compare two </a:t>
            </a:r>
            <a:r>
              <a:rPr lang="en-US" altLang="en-US" b="1" dirty="0" smtClean="0">
                <a:latin typeface="Courier New" panose="02070309020205020404" pitchFamily="49" charset="0"/>
              </a:rPr>
              <a:t>struct</a:t>
            </a:r>
            <a:r>
              <a:rPr lang="en-US" altLang="en-US" dirty="0" smtClean="0"/>
              <a:t> variables directly: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altLang="en-US" sz="3600" dirty="0" smtClean="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if (s1 &gt;= s2) // won’t work!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Instead, compare member variables: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if (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s1.gpa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&gt;=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s2.gpa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 // better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48D7294F-5361-40F3-9A31-68C7ABAB0C40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Initializing a Structure</a:t>
            </a:r>
            <a:r>
              <a:rPr lang="en-US" altLang="en-US" sz="3200" smtClean="0"/>
              <a:t> (continued)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686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Structure members are initialized at the time a structure variable is created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Can initialize a structure variable’s members with either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an initialization list</a:t>
            </a:r>
          </a:p>
        </p:txBody>
      </p:sp>
    </p:spTree>
    <p:extLst>
      <p:ext uri="{BB962C8B-B14F-4D97-AF65-F5344CB8AC3E}">
        <p14:creationId xmlns:p14="http://schemas.microsoft.com/office/powerpoint/2010/main" val="35836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BB811C2C-117F-4A0C-AB26-87A3A5190871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an Initialization List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3058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mtClean="0"/>
              <a:t>	An </a:t>
            </a:r>
            <a:r>
              <a:rPr lang="en-US" altLang="en-US" smtClean="0">
                <a:solidFill>
                  <a:schemeClr val="accent2"/>
                </a:solidFill>
              </a:rPr>
              <a:t>initialization list</a:t>
            </a:r>
            <a:r>
              <a:rPr lang="en-US" altLang="en-US" smtClean="0"/>
              <a:t> is an ordered set of values, separated by commas and contained in </a:t>
            </a:r>
            <a:r>
              <a:rPr lang="en-US" altLang="en-US" b="1" smtClean="0">
                <a:latin typeface="Courier New" panose="02070309020205020404" pitchFamily="49" charset="0"/>
              </a:rPr>
              <a:t>{</a:t>
            </a:r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</a:rPr>
              <a:t>}</a:t>
            </a:r>
            <a:r>
              <a:rPr lang="en-US" altLang="en-US" smtClean="0"/>
              <a:t>, that provides initial values for a set of data members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{12, 6, 3}  // initialization list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// with 3 values</a:t>
            </a:r>
          </a:p>
        </p:txBody>
      </p:sp>
    </p:spTree>
    <p:extLst>
      <p:ext uri="{BB962C8B-B14F-4D97-AF65-F5344CB8AC3E}">
        <p14:creationId xmlns:p14="http://schemas.microsoft.com/office/powerpoint/2010/main" val="19734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 Terminology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In the definition </a:t>
            </a: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</a:rPr>
              <a:t>tests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[ISIZE];</a:t>
            </a:r>
          </a:p>
          <a:p>
            <a:pPr eaLnBrk="1" hangingPunct="1">
              <a:lnSpc>
                <a:spcPct val="80000"/>
              </a:lnSpc>
            </a:pPr>
            <a:endParaRPr lang="en-US" altLang="en-US" b="1" smtClean="0">
              <a:solidFill>
                <a:srgbClr val="3D8963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is the data type of the array elements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</a:rPr>
              <a:t>tests</a:t>
            </a:r>
            <a:r>
              <a:rPr lang="en-US" altLang="en-US" smtClean="0">
                <a:solidFill>
                  <a:srgbClr val="0070C0"/>
                </a:solidFill>
              </a:rPr>
              <a:t> </a:t>
            </a:r>
            <a:r>
              <a:rPr lang="en-US" altLang="en-US" smtClean="0"/>
              <a:t>is the </a:t>
            </a:r>
            <a:r>
              <a:rPr lang="en-US" altLang="en-US" smtClean="0">
                <a:solidFill>
                  <a:schemeClr val="accent2"/>
                </a:solidFill>
              </a:rPr>
              <a:t>name</a:t>
            </a:r>
            <a:r>
              <a:rPr lang="en-US" altLang="en-US" smtClean="0"/>
              <a:t> of the array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b="1" smtClean="0">
                <a:latin typeface="Courier New" panose="02070309020205020404" pitchFamily="49" charset="0"/>
              </a:rPr>
              <a:t>ISIZE</a:t>
            </a:r>
            <a:r>
              <a:rPr lang="en-US" altLang="en-US" smtClean="0">
                <a:latin typeface="Courier New" panose="02070309020205020404" pitchFamily="49" charset="0"/>
              </a:rPr>
              <a:t>,</a:t>
            </a:r>
            <a:r>
              <a:rPr lang="en-US" altLang="en-US" smtClean="0"/>
              <a:t> in </a:t>
            </a:r>
            <a:r>
              <a:rPr lang="en-US" altLang="en-US" b="1" smtClean="0">
                <a:latin typeface="Courier New" panose="02070309020205020404" pitchFamily="49" charset="0"/>
              </a:rPr>
              <a:t>[ISIZE]</a:t>
            </a:r>
            <a:r>
              <a:rPr lang="en-US" altLang="en-US" smtClean="0">
                <a:latin typeface="Courier New" panose="02070309020205020404" pitchFamily="49" charset="0"/>
              </a:rPr>
              <a:t>,</a:t>
            </a:r>
            <a:r>
              <a:rPr lang="en-US" altLang="en-US" smtClean="0"/>
              <a:t> is the </a:t>
            </a:r>
            <a:r>
              <a:rPr lang="en-US" altLang="en-US" smtClean="0">
                <a:solidFill>
                  <a:schemeClr val="accent2"/>
                </a:solidFill>
              </a:rPr>
              <a:t>size declarator</a:t>
            </a:r>
            <a:r>
              <a:rPr lang="en-US" altLang="en-US" smtClean="0"/>
              <a:t>.  It shows the number of elements in the array.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The size of an array is the number of bytes allocated for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i="1" smtClean="0">
                <a:solidFill>
                  <a:srgbClr val="FF0000"/>
                </a:solidFill>
              </a:rPr>
              <a:t>      </a:t>
            </a:r>
            <a:r>
              <a:rPr lang="en-US" altLang="en-US" sz="2400" i="1" smtClean="0">
                <a:solidFill>
                  <a:srgbClr val="FF0000"/>
                </a:solidFill>
              </a:rPr>
              <a:t>(</a:t>
            </a:r>
            <a:r>
              <a:rPr lang="en-US" altLang="en-US" sz="2400" i="1" smtClean="0"/>
              <a:t>number of elements</a:t>
            </a:r>
            <a:r>
              <a:rPr lang="en-US" altLang="en-US" sz="2400" i="1" smtClean="0">
                <a:solidFill>
                  <a:srgbClr val="FF0000"/>
                </a:solidFill>
              </a:rPr>
              <a:t>) * (</a:t>
            </a:r>
            <a:r>
              <a:rPr lang="en-US" altLang="en-US" sz="2400" i="1" smtClean="0"/>
              <a:t>bytes needed for each element</a:t>
            </a:r>
            <a:r>
              <a:rPr lang="en-US" altLang="en-US" sz="2400" i="1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0BD08BAF-B8F8-482F-A9B8-241CBB86EDAB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024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9A24C40E-2E2E-4F5B-A19B-5C37263C1F40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More on Initialization Lists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305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Order of list elements matters: First value initializes first data member, second value initializes second data member, etc.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en-US" altLang="en-US" sz="2800" smtClean="0"/>
              <a:t>Elements of an initialization list can be constants, variables, or expressions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{12, W, L/W + 1}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// initialization list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// with 3 items                       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4834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D77DC1CA-347A-4C7F-9649-A1C23D3829E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Initialization List Example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rgbClr val="3D8963"/>
                </a:solidFill>
              </a:rPr>
              <a:t>Structure Declaration</a:t>
            </a:r>
            <a:r>
              <a:rPr lang="en-US" altLang="en-US" sz="2400" b="1" smtClean="0">
                <a:solidFill>
                  <a:srgbClr val="3D8963"/>
                </a:solidFill>
              </a:rPr>
              <a:t>                 </a:t>
            </a:r>
            <a:r>
              <a:rPr lang="en-US" altLang="en-US" sz="2800" smtClean="0">
                <a:solidFill>
                  <a:schemeClr val="accent2"/>
                </a:solidFill>
              </a:rPr>
              <a:t>Structure Variable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struct Dimensions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{ int length,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width,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height;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Dimensions box =</a:t>
            </a:r>
            <a:r>
              <a:rPr lang="en-US" altLang="en-US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{12,6,3}; </a:t>
            </a:r>
          </a:p>
        </p:txBody>
      </p:sp>
      <p:grpSp>
        <p:nvGrpSpPr>
          <p:cNvPr id="78853" name="Group 39"/>
          <p:cNvGrpSpPr>
            <a:grpSpLocks/>
          </p:cNvGrpSpPr>
          <p:nvPr/>
        </p:nvGrpSpPr>
        <p:grpSpPr bwMode="auto">
          <a:xfrm>
            <a:off x="5257800" y="2362200"/>
            <a:ext cx="3200400" cy="2514600"/>
            <a:chOff x="3312" y="1488"/>
            <a:chExt cx="2016" cy="1584"/>
          </a:xfrm>
        </p:grpSpPr>
        <p:sp>
          <p:nvSpPr>
            <p:cNvPr id="78854" name="Rectangle 15"/>
            <p:cNvSpPr>
              <a:spLocks noChangeArrowheads="1"/>
            </p:cNvSpPr>
            <p:nvPr/>
          </p:nvSpPr>
          <p:spPr bwMode="auto">
            <a:xfrm>
              <a:off x="3312" y="1824"/>
              <a:ext cx="2016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55" name="Text Box 24"/>
            <p:cNvSpPr txBox="1">
              <a:spLocks noChangeArrowheads="1"/>
            </p:cNvSpPr>
            <p:nvPr/>
          </p:nvSpPr>
          <p:spPr bwMode="auto">
            <a:xfrm>
              <a:off x="3312" y="148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baseline="0">
                  <a:solidFill>
                    <a:schemeClr val="accent2"/>
                  </a:solidFill>
                  <a:latin typeface="Courier New" panose="02070309020205020404" pitchFamily="49" charset="0"/>
                </a:rPr>
                <a:t>box</a:t>
              </a:r>
            </a:p>
          </p:txBody>
        </p:sp>
        <p:grpSp>
          <p:nvGrpSpPr>
            <p:cNvPr id="78856" name="Group 36"/>
            <p:cNvGrpSpPr>
              <a:grpSpLocks/>
            </p:cNvGrpSpPr>
            <p:nvPr/>
          </p:nvGrpSpPr>
          <p:grpSpPr bwMode="auto">
            <a:xfrm>
              <a:off x="3360" y="1872"/>
              <a:ext cx="1506" cy="375"/>
              <a:chOff x="3360" y="1872"/>
              <a:chExt cx="1506" cy="375"/>
            </a:xfrm>
          </p:grpSpPr>
          <p:sp>
            <p:nvSpPr>
              <p:cNvPr id="78865" name="Text Box 16"/>
              <p:cNvSpPr txBox="1">
                <a:spLocks noChangeArrowheads="1"/>
              </p:cNvSpPr>
              <p:nvPr/>
            </p:nvSpPr>
            <p:spPr bwMode="auto">
              <a:xfrm>
                <a:off x="3360" y="1920"/>
                <a:ext cx="9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length</a:t>
                </a:r>
              </a:p>
            </p:txBody>
          </p:sp>
          <p:sp>
            <p:nvSpPr>
              <p:cNvPr id="78866" name="Rectangle 32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54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67" name="Text Box 33"/>
              <p:cNvSpPr txBox="1">
                <a:spLocks noChangeArrowheads="1"/>
              </p:cNvSpPr>
              <p:nvPr/>
            </p:nvSpPr>
            <p:spPr bwMode="auto">
              <a:xfrm>
                <a:off x="4368" y="192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12</a:t>
                </a:r>
              </a:p>
            </p:txBody>
          </p:sp>
        </p:grpSp>
        <p:grpSp>
          <p:nvGrpSpPr>
            <p:cNvPr id="78857" name="Group 37"/>
            <p:cNvGrpSpPr>
              <a:grpSpLocks/>
            </p:cNvGrpSpPr>
            <p:nvPr/>
          </p:nvGrpSpPr>
          <p:grpSpPr bwMode="auto">
            <a:xfrm>
              <a:off x="3408" y="2256"/>
              <a:ext cx="1458" cy="375"/>
              <a:chOff x="3408" y="2256"/>
              <a:chExt cx="1458" cy="375"/>
            </a:xfrm>
          </p:grpSpPr>
          <p:sp>
            <p:nvSpPr>
              <p:cNvPr id="78862" name="Text Box 17"/>
              <p:cNvSpPr txBox="1">
                <a:spLocks noChangeArrowheads="1"/>
              </p:cNvSpPr>
              <p:nvPr/>
            </p:nvSpPr>
            <p:spPr bwMode="auto">
              <a:xfrm>
                <a:off x="3408" y="2256"/>
                <a:ext cx="7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width</a:t>
                </a:r>
              </a:p>
            </p:txBody>
          </p:sp>
          <p:sp>
            <p:nvSpPr>
              <p:cNvPr id="78863" name="Rectangle 3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54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64" name="Text Box 34"/>
              <p:cNvSpPr txBox="1">
                <a:spLocks noChangeArrowheads="1"/>
              </p:cNvSpPr>
              <p:nvPr/>
            </p:nvSpPr>
            <p:spPr bwMode="auto">
              <a:xfrm>
                <a:off x="4368" y="230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6</a:t>
                </a:r>
              </a:p>
            </p:txBody>
          </p:sp>
        </p:grpSp>
        <p:grpSp>
          <p:nvGrpSpPr>
            <p:cNvPr id="78858" name="Group 38"/>
            <p:cNvGrpSpPr>
              <a:grpSpLocks/>
            </p:cNvGrpSpPr>
            <p:nvPr/>
          </p:nvGrpSpPr>
          <p:grpSpPr bwMode="auto">
            <a:xfrm>
              <a:off x="3360" y="2640"/>
              <a:ext cx="1506" cy="336"/>
              <a:chOff x="3360" y="2640"/>
              <a:chExt cx="1506" cy="336"/>
            </a:xfrm>
          </p:grpSpPr>
          <p:sp>
            <p:nvSpPr>
              <p:cNvPr id="78859" name="Text Box 18"/>
              <p:cNvSpPr txBox="1">
                <a:spLocks noChangeArrowheads="1"/>
              </p:cNvSpPr>
              <p:nvPr/>
            </p:nvSpPr>
            <p:spPr bwMode="auto">
              <a:xfrm>
                <a:off x="3360" y="2640"/>
                <a:ext cx="9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height</a:t>
                </a:r>
              </a:p>
            </p:txBody>
          </p:sp>
          <p:sp>
            <p:nvSpPr>
              <p:cNvPr id="78860" name="Rectangle 22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4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61" name="Text Box 35"/>
              <p:cNvSpPr txBox="1">
                <a:spLocks noChangeArrowheads="1"/>
              </p:cNvSpPr>
              <p:nvPr/>
            </p:nvSpPr>
            <p:spPr bwMode="auto">
              <a:xfrm>
                <a:off x="4368" y="264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baseline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8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3281199"/>
            <a:ext cx="8229600" cy="16051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7553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995862"/>
            <a:ext cx="8829675" cy="116205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436813"/>
            <a:ext cx="883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0961" y="2436813"/>
            <a:ext cx="888682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8587" y="3280487"/>
            <a:ext cx="8886825" cy="157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923" y="5005387"/>
            <a:ext cx="888682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2791C53A-D62E-4D93-91A0-F9497A463731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Initialization</a:t>
            </a:r>
            <a:endParaRPr lang="en-US" altLang="en-US" sz="320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6868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smtClean="0"/>
              <a:t>	Can initialize just some members, but cannot skip over members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Dimensions box1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{12,6}; 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//OK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Dimensions box2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{12,,3};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//illegal</a:t>
            </a:r>
          </a:p>
        </p:txBody>
      </p:sp>
    </p:spTree>
    <p:extLst>
      <p:ext uri="{BB962C8B-B14F-4D97-AF65-F5344CB8AC3E}">
        <p14:creationId xmlns:p14="http://schemas.microsoft.com/office/powerpoint/2010/main" val="31930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FC007D3B-EEE1-4360-8D26-782B47532083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Nested Structures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820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A structure can have another structure as a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member.</a:t>
            </a:r>
            <a:r>
              <a:rPr lang="en-US" altLang="en-US" sz="2800" dirty="0" smtClean="0"/>
              <a:t> </a:t>
            </a:r>
          </a:p>
          <a:p>
            <a:pPr lvl="1" eaLnBrk="1" hangingPunct="1">
              <a:lnSpc>
                <a:spcPct val="75000"/>
              </a:lnSpc>
              <a:spcBef>
                <a:spcPct val="300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PersonInfo</a:t>
            </a:r>
            <a:endParaRPr lang="en-US" altLang="en-US" b="1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{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age;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ssn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};</a:t>
            </a:r>
          </a:p>
          <a:p>
            <a:pPr lvl="1" eaLnBrk="1" hangingPunct="1">
              <a:lnSpc>
                <a:spcPct val="75000"/>
              </a:lnSpc>
              <a:spcBef>
                <a:spcPct val="3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struct Student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{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studentID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PersonInfo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pData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short       year;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double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};	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89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20075060-ECB0-4A38-8798-4A825B8C1FCE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Members of Nested Structures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Use the dot operator multiple times to access fields of nested structures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Student s5;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s5.pData.age = 49;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s5.pData.ssn = 12345;</a:t>
            </a:r>
            <a:endParaRPr lang="en-US" altLang="en-US" sz="2800" b="1" dirty="0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959ED0EC-3CD2-43BE-9DB7-2772976A3CD9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Structures as Function Arguments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May pass members of </a:t>
            </a:r>
            <a:r>
              <a:rPr lang="en-US" altLang="en-US" b="1" dirty="0" smtClean="0">
                <a:latin typeface="Courier New" panose="02070309020205020404" pitchFamily="49" charset="0"/>
              </a:rPr>
              <a:t>struct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variables to functions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computeGPA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(s1.gpa);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dirty="0" smtClean="0">
                <a:solidFill>
                  <a:srgbClr val="0033CC"/>
                </a:solidFill>
              </a:rPr>
              <a:t>May pass entire </a:t>
            </a:r>
            <a:r>
              <a:rPr lang="en-US" altLang="en-US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dirty="0" smtClean="0">
                <a:solidFill>
                  <a:srgbClr val="0033CC"/>
                </a:solidFill>
              </a:rPr>
              <a:t> variables to functions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showData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(s5);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Can use reference parameter if function needs to modify contents of structure variable</a:t>
            </a:r>
          </a:p>
        </p:txBody>
      </p:sp>
    </p:spTree>
    <p:extLst>
      <p:ext uri="{BB962C8B-B14F-4D97-AF65-F5344CB8AC3E}">
        <p14:creationId xmlns:p14="http://schemas.microsoft.com/office/powerpoint/2010/main" val="12837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6CD0E341-9B9E-43D1-B185-AB8789E39D96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Notes on Passing Structures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mtClean="0"/>
              <a:t>Using a </a:t>
            </a:r>
            <a:r>
              <a:rPr lang="en-US" altLang="en-US" smtClean="0">
                <a:solidFill>
                  <a:schemeClr val="accent2"/>
                </a:solidFill>
              </a:rPr>
              <a:t>value parameter</a:t>
            </a:r>
            <a:r>
              <a:rPr lang="en-US" altLang="en-US" smtClean="0"/>
              <a:t> for structure can slow down a program and waste space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mtClean="0"/>
              <a:t>Using a </a:t>
            </a:r>
            <a:r>
              <a:rPr lang="en-US" altLang="en-US" smtClean="0">
                <a:solidFill>
                  <a:schemeClr val="accent2"/>
                </a:solidFill>
              </a:rPr>
              <a:t>reference parameter</a:t>
            </a:r>
            <a:r>
              <a:rPr lang="en-US" altLang="en-US" smtClean="0"/>
              <a:t> speeds up program, but allows the function to modify data in the structure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mtClean="0"/>
              <a:t>To save space and time, while protecting structure data that should not be changed, use a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mtClean="0">
                <a:solidFill>
                  <a:schemeClr val="accent2"/>
                </a:solidFill>
              </a:rPr>
              <a:t> reference parameter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void showData(const Student &amp;s)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               // header</a:t>
            </a:r>
          </a:p>
        </p:txBody>
      </p:sp>
    </p:spTree>
    <p:extLst>
      <p:ext uri="{BB962C8B-B14F-4D97-AF65-F5344CB8AC3E}">
        <p14:creationId xmlns:p14="http://schemas.microsoft.com/office/powerpoint/2010/main" val="26296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AF37036B-E0CF-45B8-A6B8-7475AEEF59C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Returning a Structure from a Function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Function can return a </a:t>
            </a:r>
            <a:r>
              <a:rPr lang="en-US" altLang="en-US" b="1" smtClean="0">
                <a:latin typeface="Courier New" panose="02070309020205020404" pitchFamily="49" charset="0"/>
              </a:rPr>
              <a:t>struct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Student getStuData();  // prototype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s1 = getStuData();     // call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Function must define a local structure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 internal use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to use with </a:t>
            </a:r>
            <a:r>
              <a:rPr lang="en-US" altLang="en-US" b="1" smtClean="0">
                <a:latin typeface="Courier New" panose="02070309020205020404" pitchFamily="49" charset="0"/>
              </a:rPr>
              <a:t>return</a:t>
            </a:r>
            <a:r>
              <a:rPr lang="en-US" altLang="en-US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4010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5FF8CA2F-8EF3-47C8-BF11-DA1688D6ED3A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 smtClean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Unions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4582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Similar to a </a:t>
            </a:r>
            <a:r>
              <a:rPr lang="en-US" altLang="en-US" b="1" smtClean="0">
                <a:latin typeface="Courier New" panose="02070309020205020404" pitchFamily="49" charset="0"/>
              </a:rPr>
              <a:t>struct</a:t>
            </a:r>
            <a:r>
              <a:rPr lang="en-US" altLang="en-US" smtClean="0"/>
              <a:t>, but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 all members share a single memory location, which saves space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 only 1 member of the union can be used at a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time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Declared using key word </a:t>
            </a:r>
            <a:r>
              <a:rPr lang="en-US" altLang="en-US" b="1" smtClean="0">
                <a:latin typeface="Courier New" panose="02070309020205020404" pitchFamily="49" charset="0"/>
              </a:rPr>
              <a:t>union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Otherwise the same as </a:t>
            </a:r>
            <a:r>
              <a:rPr lang="en-US" altLang="en-US" b="1" smtClean="0">
                <a:latin typeface="Courier New" panose="02070309020205020404" pitchFamily="49" charset="0"/>
              </a:rPr>
              <a:t>struct</a:t>
            </a:r>
            <a:endParaRPr lang="en-US" altLang="en-US" b="1" smtClean="0"/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Variables defined and accessed like </a:t>
            </a:r>
            <a:r>
              <a:rPr lang="en-US" altLang="en-US" b="1" smtClean="0">
                <a:latin typeface="Courier New" panose="02070309020205020404" pitchFamily="49" charset="0"/>
              </a:rPr>
              <a:t>struct</a:t>
            </a:r>
            <a:r>
              <a:rPr lang="en-US" altLang="en-US" smtClean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5741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Terminology Examples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686800" cy="3962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Examples: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Assumes </a:t>
            </a:r>
            <a:r>
              <a:rPr lang="en-US" altLang="en-US" sz="2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smtClean="0">
                <a:solidFill>
                  <a:srgbClr val="FF0000"/>
                </a:solidFill>
              </a:rPr>
              <a:t> uses 4 bytes </a:t>
            </a:r>
            <a:r>
              <a:rPr lang="en-US" altLang="en-US" sz="2800" smtClean="0"/>
              <a:t>and </a:t>
            </a:r>
            <a:r>
              <a:rPr lang="en-US" altLang="en-US" sz="28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800" smtClean="0">
                <a:solidFill>
                  <a:srgbClr val="0000FF"/>
                </a:solidFill>
              </a:rPr>
              <a:t> uses 8 bytes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int ISIZE = 5, DSIZE = 10;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</a:rPr>
              <a:t>int tests[ISIZE];</a:t>
            </a:r>
            <a:r>
              <a:rPr lang="en-US" altLang="en-US" smtClean="0">
                <a:solidFill>
                  <a:srgbClr val="FF0000"/>
                </a:solidFill>
              </a:rPr>
              <a:t>  </a:t>
            </a:r>
            <a:r>
              <a:rPr lang="en-US" altLang="en-US" sz="2400" b="1" smtClean="0">
                <a:latin typeface="Courier New" panose="02070309020205020404" pitchFamily="49" charset="0"/>
              </a:rPr>
              <a:t>// holds 5 ints, array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          </a:t>
            </a:r>
            <a:r>
              <a:rPr lang="en-US" altLang="en-US" sz="2400" b="1" smtClean="0">
                <a:latin typeface="Courier New" panose="02070309020205020404" pitchFamily="49" charset="0"/>
              </a:rPr>
              <a:t>// occupies 20 bytes</a:t>
            </a:r>
            <a:r>
              <a:rPr lang="en-US" altLang="en-US" sz="2000" b="1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double volumes[DSIZE]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400" b="1" smtClean="0">
                <a:latin typeface="Courier New" panose="02070309020205020404" pitchFamily="49" charset="0"/>
              </a:rPr>
              <a:t>// holds 10 doubles,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                       </a:t>
            </a:r>
            <a:r>
              <a:rPr lang="en-US" altLang="en-US" sz="2400" b="1" smtClean="0">
                <a:latin typeface="Courier New" panose="02070309020205020404" pitchFamily="49" charset="0"/>
              </a:rPr>
              <a:t>// array occupies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						</a:t>
            </a:r>
            <a:r>
              <a:rPr lang="en-US" altLang="en-US" sz="2400" b="1" smtClean="0"/>
              <a:t> </a:t>
            </a:r>
            <a:r>
              <a:rPr lang="en-US" altLang="en-US" sz="2400" b="1" smtClean="0">
                <a:latin typeface="Courier New" panose="02070309020205020404" pitchFamily="49" charset="0"/>
              </a:rPr>
              <a:t> // 80 bytes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33CCC571-4B27-4A7A-8A3F-13E8644EF26F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052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7-</a:t>
            </a:r>
            <a:fld id="{76CDDB07-8D90-447E-B954-579ED693E293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 smtClean="0"/>
          </a:p>
        </p:txBody>
      </p:sp>
      <p:sp>
        <p:nvSpPr>
          <p:cNvPr id="1034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b="1" smtClean="0">
                <a:latin typeface="Courier New" panose="02070309020205020404" pitchFamily="49" charset="0"/>
              </a:rPr>
              <a:t>union</a:t>
            </a:r>
            <a:r>
              <a:rPr lang="en-US" altLang="en-US" smtClean="0"/>
              <a:t> Declaration</a:t>
            </a:r>
          </a:p>
        </p:txBody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854200"/>
            <a:ext cx="8294688" cy="4233863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union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WageInfo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	double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hourlyRate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float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annualSalary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03429" name="Group 1042"/>
          <p:cNvGrpSpPr>
            <a:grpSpLocks/>
          </p:cNvGrpSpPr>
          <p:nvPr/>
        </p:nvGrpSpPr>
        <p:grpSpPr bwMode="auto">
          <a:xfrm>
            <a:off x="3962400" y="2133600"/>
            <a:ext cx="3841750" cy="549275"/>
            <a:chOff x="2736" y="1440"/>
            <a:chExt cx="2420" cy="346"/>
          </a:xfrm>
        </p:grpSpPr>
        <p:sp>
          <p:nvSpPr>
            <p:cNvPr id="103437" name="Text Box 1028"/>
            <p:cNvSpPr txBox="1">
              <a:spLocks noChangeArrowheads="1"/>
            </p:cNvSpPr>
            <p:nvPr/>
          </p:nvSpPr>
          <p:spPr bwMode="auto">
            <a:xfrm>
              <a:off x="4320" y="1536"/>
              <a:ext cx="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union tag</a:t>
              </a:r>
            </a:p>
          </p:txBody>
        </p:sp>
        <p:sp>
          <p:nvSpPr>
            <p:cNvPr id="103438" name="Line 1029"/>
            <p:cNvSpPr>
              <a:spLocks noChangeShapeType="1"/>
            </p:cNvSpPr>
            <p:nvPr/>
          </p:nvSpPr>
          <p:spPr bwMode="auto">
            <a:xfrm flipH="1" flipV="1">
              <a:off x="2736" y="1440"/>
              <a:ext cx="1536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30" name="Line 1036"/>
          <p:cNvSpPr>
            <a:spLocks noChangeShapeType="1"/>
          </p:cNvSpPr>
          <p:nvPr/>
        </p:nvSpPr>
        <p:spPr bwMode="auto">
          <a:xfrm flipH="1" flipV="1">
            <a:off x="1143000" y="3489325"/>
            <a:ext cx="4648200" cy="13874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31" name="Group 1044"/>
          <p:cNvGrpSpPr>
            <a:grpSpLocks/>
          </p:cNvGrpSpPr>
          <p:nvPr/>
        </p:nvGrpSpPr>
        <p:grpSpPr bwMode="auto">
          <a:xfrm>
            <a:off x="5791200" y="4343400"/>
            <a:ext cx="1981200" cy="1295400"/>
            <a:chOff x="3648" y="2736"/>
            <a:chExt cx="1248" cy="816"/>
          </a:xfrm>
        </p:grpSpPr>
        <p:sp>
          <p:nvSpPr>
            <p:cNvPr id="103435" name="Oval 1035"/>
            <p:cNvSpPr>
              <a:spLocks noChangeArrowheads="1"/>
            </p:cNvSpPr>
            <p:nvPr/>
          </p:nvSpPr>
          <p:spPr bwMode="auto">
            <a:xfrm>
              <a:off x="3648" y="2736"/>
              <a:ext cx="1248" cy="8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6" name="Text Box 1037"/>
            <p:cNvSpPr txBox="1">
              <a:spLocks noChangeArrowheads="1"/>
            </p:cNvSpPr>
            <p:nvPr/>
          </p:nvSpPr>
          <p:spPr bwMode="auto">
            <a:xfrm>
              <a:off x="3696" y="2880"/>
              <a:ext cx="110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  <a:latin typeface="Courier New" panose="02070309020205020404" pitchFamily="49" charset="0"/>
                </a:rPr>
                <a:t>Notice the required   ;</a:t>
              </a:r>
            </a:p>
          </p:txBody>
        </p:sp>
      </p:grpSp>
      <p:sp>
        <p:nvSpPr>
          <p:cNvPr id="103432" name="Text Box 1030"/>
          <p:cNvSpPr txBox="1">
            <a:spLocks noChangeArrowheads="1"/>
          </p:cNvSpPr>
          <p:nvPr/>
        </p:nvSpPr>
        <p:spPr bwMode="auto">
          <a:xfrm>
            <a:off x="6324600" y="2971800"/>
            <a:ext cx="2297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aseline="0"/>
              <a:t> </a:t>
            </a:r>
            <a:r>
              <a:rPr lang="en-US" altLang="en-US" sz="2000" b="1" baseline="0">
                <a:solidFill>
                  <a:schemeClr val="accent2"/>
                </a:solidFill>
              </a:rPr>
              <a:t>union members</a:t>
            </a:r>
          </a:p>
        </p:txBody>
      </p:sp>
      <p:sp>
        <p:nvSpPr>
          <p:cNvPr id="103433" name="Line 1038"/>
          <p:cNvSpPr>
            <a:spLocks noChangeShapeType="1"/>
          </p:cNvSpPr>
          <p:nvPr/>
        </p:nvSpPr>
        <p:spPr bwMode="auto">
          <a:xfrm flipH="1" flipV="1">
            <a:off x="4495800" y="2743200"/>
            <a:ext cx="19050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4" name="Line 1040"/>
          <p:cNvSpPr>
            <a:spLocks noChangeShapeType="1"/>
          </p:cNvSpPr>
          <p:nvPr/>
        </p:nvSpPr>
        <p:spPr bwMode="auto">
          <a:xfrm flipH="1">
            <a:off x="4648200" y="3200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660BFE08-3541-44F7-8339-88E90162E4C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 smtClean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27075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Arrays of Structures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Structures can be used as array elements</a:t>
            </a:r>
          </a:p>
          <a:p>
            <a:pPr lvl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altLang="en-US" sz="1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#define </a:t>
            </a:r>
            <a:r>
              <a:rPr lang="en-US" altLang="en-US" sz="1800" b="1" dirty="0">
                <a:solidFill>
                  <a:srgbClr val="3D8963"/>
                </a:solidFill>
                <a:latin typeface="Courier New" panose="02070309020205020404" pitchFamily="49" charset="0"/>
              </a:rPr>
              <a:t>CSIZE </a:t>
            </a:r>
            <a:r>
              <a:rPr lang="en-US" altLang="en-US" sz="1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30</a:t>
            </a:r>
            <a:endParaRPr lang="en-US" altLang="en-US" sz="1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 altLang="en-US" sz="1800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en-US" sz="1800" dirty="0" smtClean="0"/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struct Student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studentID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	char *name;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 short year;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	double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Student class[CSIZE];</a:t>
            </a:r>
            <a:r>
              <a:rPr lang="en-US" alt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// Holds 30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         // Student structures</a:t>
            </a:r>
          </a:p>
        </p:txBody>
      </p:sp>
    </p:spTree>
    <p:extLst>
      <p:ext uri="{BB962C8B-B14F-4D97-AF65-F5344CB8AC3E}">
        <p14:creationId xmlns:p14="http://schemas.microsoft.com/office/powerpoint/2010/main" val="8911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88677435-0837-436B-A1C5-6370CB625F29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 smtClean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of Structures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array subscript to access a specific structure in the array</a:t>
            </a:r>
          </a:p>
          <a:p>
            <a:pPr eaLnBrk="1" hangingPunct="1"/>
            <a:r>
              <a:rPr lang="en-US" altLang="en-US" dirty="0" smtClean="0"/>
              <a:t>Then use dot operator to access members of that structure 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class[25].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studentID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class[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].name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class[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].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gpa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2" y="5293437"/>
            <a:ext cx="8229600" cy="16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Accessing Array Elements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08200"/>
            <a:ext cx="8294688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Each array element has a </a:t>
            </a:r>
            <a:r>
              <a:rPr lang="en-US" altLang="en-US" smtClean="0">
                <a:solidFill>
                  <a:srgbClr val="FF0000"/>
                </a:solidFill>
              </a:rPr>
              <a:t>subscript</a:t>
            </a:r>
            <a:r>
              <a:rPr lang="en-US" altLang="en-US" smtClean="0"/>
              <a:t>, used to access the element.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Subscripts</a:t>
            </a:r>
            <a:r>
              <a:rPr lang="en-US" altLang="en-US" smtClean="0"/>
              <a:t> start at 0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96A774C8-9CA3-43B0-A79B-D5E7D2E8F191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/>
          </a:p>
        </p:txBody>
      </p:sp>
      <p:grpSp>
        <p:nvGrpSpPr>
          <p:cNvPr id="19461" name="Group 96"/>
          <p:cNvGrpSpPr>
            <a:grpSpLocks/>
          </p:cNvGrpSpPr>
          <p:nvPr/>
        </p:nvGrpSpPr>
        <p:grpSpPr bwMode="auto">
          <a:xfrm>
            <a:off x="304800" y="4572000"/>
            <a:ext cx="7772400" cy="854075"/>
            <a:chOff x="192" y="2880"/>
            <a:chExt cx="4896" cy="538"/>
          </a:xfrm>
        </p:grpSpPr>
        <p:sp>
          <p:nvSpPr>
            <p:cNvPr id="19462" name="Text Box 53"/>
            <p:cNvSpPr txBox="1">
              <a:spLocks noChangeArrowheads="1"/>
            </p:cNvSpPr>
            <p:nvPr/>
          </p:nvSpPr>
          <p:spPr bwMode="auto">
            <a:xfrm>
              <a:off x="192" y="3168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rgbClr val="FF0000"/>
                  </a:solidFill>
                </a:rPr>
                <a:t>subscripts</a:t>
              </a:r>
            </a:p>
          </p:txBody>
        </p:sp>
        <p:sp>
          <p:nvSpPr>
            <p:cNvPr id="19463" name="Line 87"/>
            <p:cNvSpPr>
              <a:spLocks noChangeShapeType="1"/>
            </p:cNvSpPr>
            <p:nvPr/>
          </p:nvSpPr>
          <p:spPr bwMode="auto">
            <a:xfrm>
              <a:off x="1152" y="331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Text Box 88"/>
            <p:cNvSpPr txBox="1">
              <a:spLocks noChangeArrowheads="1"/>
            </p:cNvSpPr>
            <p:nvPr/>
          </p:nvSpPr>
          <p:spPr bwMode="auto">
            <a:xfrm>
              <a:off x="1488" y="3120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baseline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0             1             2              3             4</a:t>
              </a:r>
              <a:r>
                <a:rPr lang="en-US" altLang="en-US" sz="2400" baseline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</a:t>
              </a:r>
              <a:endParaRPr lang="en-US" altLang="en-US" sz="2400" baseline="0">
                <a:latin typeface="Times New Roman" panose="02020603050405020304" pitchFamily="18" charset="0"/>
              </a:endParaRPr>
            </a:p>
          </p:txBody>
        </p:sp>
        <p:grpSp>
          <p:nvGrpSpPr>
            <p:cNvPr id="19465" name="Group 95"/>
            <p:cNvGrpSpPr>
              <a:grpSpLocks/>
            </p:cNvGrpSpPr>
            <p:nvPr/>
          </p:nvGrpSpPr>
          <p:grpSpPr bwMode="auto">
            <a:xfrm>
              <a:off x="1488" y="2880"/>
              <a:ext cx="3600" cy="240"/>
              <a:chOff x="1488" y="2880"/>
              <a:chExt cx="3600" cy="240"/>
            </a:xfrm>
          </p:grpSpPr>
          <p:sp>
            <p:nvSpPr>
              <p:cNvPr id="19466" name="Rectangle 91"/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" name="Rectangle 89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8" name="Rectangle 90"/>
              <p:cNvSpPr>
                <a:spLocks noChangeArrowheads="1"/>
              </p:cNvSpPr>
              <p:nvPr/>
            </p:nvSpPr>
            <p:spPr bwMode="auto">
              <a:xfrm>
                <a:off x="292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9" name="Rectangle 9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0" name="Rectangle 93"/>
              <p:cNvSpPr>
                <a:spLocks noChangeArrowheads="1"/>
              </p:cNvSpPr>
              <p:nvPr/>
            </p:nvSpPr>
            <p:spPr bwMode="auto">
              <a:xfrm>
                <a:off x="364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3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Accessing Array 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53340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sz="4200" dirty="0" smtClean="0"/>
              <a:t>	Array elements (accessed by array name and subscript) can be used as regular variables</a:t>
            </a:r>
          </a:p>
          <a:p>
            <a:pPr eaLnBrk="1" hangingPunct="1"/>
            <a:endParaRPr lang="en-US" altLang="en-US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sz="7200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sz="72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include &lt;</a:t>
            </a:r>
            <a:r>
              <a:rPr lang="en-US" altLang="en-US" sz="7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7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&gt;</a:t>
            </a:r>
            <a:endParaRPr lang="en-US" altLang="en-US" sz="72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 main()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7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("Hello World\n");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7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 number;</a:t>
            </a:r>
          </a:p>
          <a:p>
            <a:pPr lvl="1">
              <a:lnSpc>
                <a:spcPct val="85000"/>
              </a:lnSpc>
              <a:buNone/>
            </a:pPr>
            <a:endParaRPr lang="en-US" altLang="en-US" sz="72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7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 test[5]={1,2,3,4,5};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7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("%d", &amp;number);</a:t>
            </a:r>
          </a:p>
          <a:p>
            <a:pPr lvl="1">
              <a:lnSpc>
                <a:spcPct val="85000"/>
              </a:lnSpc>
              <a:buNone/>
            </a:pPr>
            <a:endParaRPr lang="en-US" altLang="en-US" sz="72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test[0]= number;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7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("this is test[0] =%d ", test[0]);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tests[4] = tests[0] + tests[1];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7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("lets see one more \n", ) tests; 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					</a:t>
            </a:r>
            <a:r>
              <a:rPr lang="en-US" altLang="en-US" sz="72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illegal due to 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FF0000"/>
                </a:solidFill>
                <a:latin typeface="Courier New" panose="02070309020205020404" pitchFamily="49" charset="0"/>
              </a:rPr>
              <a:t>	              </a:t>
            </a:r>
            <a:r>
              <a:rPr lang="en-US" altLang="en-US" sz="7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		 </a:t>
            </a:r>
            <a:r>
              <a:rPr lang="en-US" altLang="en-US" sz="72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missing subscript</a:t>
            </a: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72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 0;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72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144B9AF4-5760-4B26-A8D3-780D4B3CD00D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/>
          </a:p>
        </p:txBody>
      </p:sp>
      <p:grpSp>
        <p:nvGrpSpPr>
          <p:cNvPr id="21509" name="Group 59"/>
          <p:cNvGrpSpPr>
            <a:grpSpLocks/>
          </p:cNvGrpSpPr>
          <p:nvPr/>
        </p:nvGrpSpPr>
        <p:grpSpPr bwMode="auto">
          <a:xfrm>
            <a:off x="914400" y="1828800"/>
            <a:ext cx="7010400" cy="914400"/>
            <a:chOff x="720" y="1872"/>
            <a:chExt cx="4416" cy="576"/>
          </a:xfrm>
        </p:grpSpPr>
        <p:grpSp>
          <p:nvGrpSpPr>
            <p:cNvPr id="21510" name="Group 57"/>
            <p:cNvGrpSpPr>
              <a:grpSpLocks/>
            </p:cNvGrpSpPr>
            <p:nvPr/>
          </p:nvGrpSpPr>
          <p:grpSpPr bwMode="auto">
            <a:xfrm>
              <a:off x="1536" y="1920"/>
              <a:ext cx="3600" cy="528"/>
              <a:chOff x="1536" y="1872"/>
              <a:chExt cx="3600" cy="528"/>
            </a:xfrm>
          </p:grpSpPr>
          <p:sp>
            <p:nvSpPr>
              <p:cNvPr id="21512" name="Text Box 50"/>
              <p:cNvSpPr txBox="1">
                <a:spLocks noChangeArrowheads="1"/>
              </p:cNvSpPr>
              <p:nvPr/>
            </p:nvSpPr>
            <p:spPr bwMode="auto">
              <a:xfrm>
                <a:off x="1536" y="2112"/>
                <a:ext cx="36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400" b="1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0             1             2              3             4</a:t>
                </a:r>
                <a:r>
                  <a:rPr lang="en-US" altLang="en-US" sz="24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en-US" sz="2400" baseline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3" name="Rectangle 52"/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4" name="Rectangle 53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5" name="Rectangle 54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6" name="Rectangle 55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7" name="Rectangle 56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11" name="Text Box 58"/>
            <p:cNvSpPr txBox="1">
              <a:spLocks noChangeArrowheads="1"/>
            </p:cNvSpPr>
            <p:nvPr/>
          </p:nvSpPr>
          <p:spPr bwMode="auto">
            <a:xfrm>
              <a:off x="720" y="187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 baseline="0" dirty="0">
                  <a:solidFill>
                    <a:schemeClr val="accent2"/>
                  </a:solidFill>
                  <a:latin typeface="Courier New" panose="02070309020205020404" pitchFamily="49" charset="0"/>
                </a:rPr>
                <a:t>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6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9921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Entering </a:t>
            </a:r>
            <a:r>
              <a:rPr lang="en-US" altLang="en-US" dirty="0" smtClean="0"/>
              <a:t>and Displaying </a:t>
            </a:r>
            <a:br>
              <a:rPr lang="en-US" altLang="en-US" dirty="0" smtClean="0"/>
            </a:br>
            <a:r>
              <a:rPr lang="en-US" altLang="en-US" dirty="0" smtClean="0"/>
              <a:t>Array Contents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3886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altLang="en-US" sz="2400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ISIZE = 5;</a:t>
            </a:r>
          </a:p>
          <a:p>
            <a:pPr lvl="1">
              <a:buNone/>
            </a:pP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number;</a:t>
            </a:r>
          </a:p>
          <a:p>
            <a:pPr lvl="1">
              <a:buNone/>
            </a:pP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tests[ISIZE]; // Define 5-elt. array</a:t>
            </a:r>
          </a:p>
          <a:p>
            <a:pPr lvl="1">
              <a:buNone/>
            </a:pP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(“Enter first test score \n“);</a:t>
            </a:r>
          </a:p>
          <a:p>
            <a:pPr lvl="1">
              <a:buNone/>
            </a:pP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("%d", &amp;number);</a:t>
            </a:r>
          </a:p>
          <a:p>
            <a:pPr lvl="1"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test[0]= number;</a:t>
            </a:r>
          </a:p>
          <a:p>
            <a:pPr lvl="1" eaLnBrk="1" hangingPunct="1">
              <a:buFontTx/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8-</a:t>
            </a:r>
            <a:fld id="{BF4CDF11-76A5-4503-B7FA-AC1AB6EF85B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308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577</TotalTime>
  <Words>3358</Words>
  <Application>Microsoft Office PowerPoint</Application>
  <PresentationFormat>On-screen Show (4:3)</PresentationFormat>
  <Paragraphs>697</Paragraphs>
  <Slides>62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Parallel Computing C Review</vt:lpstr>
      <vt:lpstr>Arrays in C</vt:lpstr>
      <vt:lpstr>Arrays Hold Multiple Values</vt:lpstr>
      <vt:lpstr>Array Storage in Memory</vt:lpstr>
      <vt:lpstr>Array Terminology</vt:lpstr>
      <vt:lpstr>Array Terminology Examples</vt:lpstr>
      <vt:lpstr>Accessing Array Elements</vt:lpstr>
      <vt:lpstr>Accessing Array Elements</vt:lpstr>
      <vt:lpstr>Entering and Displaying  Array Contents</vt:lpstr>
      <vt:lpstr>Array Subscripts</vt:lpstr>
      <vt:lpstr>Accessing All Array Elements</vt:lpstr>
      <vt:lpstr>No Bounds Checking</vt:lpstr>
      <vt:lpstr>Off-By-One Errors</vt:lpstr>
      <vt:lpstr>Array Initialization</vt:lpstr>
      <vt:lpstr>CheckPoint</vt:lpstr>
      <vt:lpstr>Start at element 0 or 1?</vt:lpstr>
      <vt:lpstr>Partial Array Initialization</vt:lpstr>
      <vt:lpstr>Implicit Array Sizing</vt:lpstr>
      <vt:lpstr>Processing Array Contents</vt:lpstr>
      <vt:lpstr>Using Increment and Decrement Operators with Array Elements</vt:lpstr>
      <vt:lpstr>Using Increment and Decrement Operators with Array Elements</vt:lpstr>
      <vt:lpstr>Using Increment and Decrement Operators with Array Elements</vt:lpstr>
      <vt:lpstr>Using Increment and Decrement Operators with Array Elements</vt:lpstr>
      <vt:lpstr>Copying One Array to Another</vt:lpstr>
      <vt:lpstr>Are Two Arrays Equal?</vt:lpstr>
      <vt:lpstr>Sum, Average of Array Elements</vt:lpstr>
      <vt:lpstr>Largest Array Element</vt:lpstr>
      <vt:lpstr>Partially-Filled Arrays</vt:lpstr>
      <vt:lpstr>Using Arrays vs. Using Simple Variables</vt:lpstr>
      <vt:lpstr>Arrays as Function Arguments</vt:lpstr>
      <vt:lpstr>Passing an Entire Array</vt:lpstr>
      <vt:lpstr>Passing an Entire Array</vt:lpstr>
      <vt:lpstr>Passing an Entire Array</vt:lpstr>
      <vt:lpstr>Modifying Arrays in Functions</vt:lpstr>
      <vt:lpstr>8.9  Two-Dimensional Arrays</vt:lpstr>
      <vt:lpstr>Two-Dimensional Array Representation</vt:lpstr>
      <vt:lpstr>Initialization at Definition</vt:lpstr>
      <vt:lpstr>2D Array Traversal</vt:lpstr>
      <vt:lpstr>Passing a Two-Dimensional Array to a Function</vt:lpstr>
      <vt:lpstr>Structures</vt:lpstr>
      <vt:lpstr>Example struct Declaration</vt:lpstr>
      <vt:lpstr>struct Declaration Notes</vt:lpstr>
      <vt:lpstr>Defining Structure Variables</vt:lpstr>
      <vt:lpstr>Accessing Structure Members</vt:lpstr>
      <vt:lpstr>Accessing Structure Members</vt:lpstr>
      <vt:lpstr>Displaying struct Members</vt:lpstr>
      <vt:lpstr>Comparing struct Members</vt:lpstr>
      <vt:lpstr>Initializing a Structure (continued)</vt:lpstr>
      <vt:lpstr>Using an Initialization List</vt:lpstr>
      <vt:lpstr>More on Initialization Lists</vt:lpstr>
      <vt:lpstr>Initialization List Example</vt:lpstr>
      <vt:lpstr>PowerPoint Presentation</vt:lpstr>
      <vt:lpstr>Partial Initialization</vt:lpstr>
      <vt:lpstr>Nested Structures</vt:lpstr>
      <vt:lpstr>Members of Nested Structures</vt:lpstr>
      <vt:lpstr>Structures as Function Arguments</vt:lpstr>
      <vt:lpstr>Notes on Passing Structures</vt:lpstr>
      <vt:lpstr>Returning a Structure from a Function</vt:lpstr>
      <vt:lpstr>Unions</vt:lpstr>
      <vt:lpstr>Example union Declaration</vt:lpstr>
      <vt:lpstr>Arrays of Structures</vt:lpstr>
      <vt:lpstr>Arrays of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Programmig</dc:title>
  <dc:creator>Eduardo</dc:creator>
  <cp:lastModifiedBy>Colmenares-Diaz, Eduardo</cp:lastModifiedBy>
  <cp:revision>36</cp:revision>
  <dcterms:created xsi:type="dcterms:W3CDTF">2016-01-19T16:26:46Z</dcterms:created>
  <dcterms:modified xsi:type="dcterms:W3CDTF">2021-08-30T15:18:37Z</dcterms:modified>
</cp:coreProperties>
</file>