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3" r:id="rId32"/>
    <p:sldId id="301" r:id="rId33"/>
    <p:sldId id="295" r:id="rId34"/>
    <p:sldId id="299" r:id="rId35"/>
    <p:sldId id="297" r:id="rId36"/>
    <p:sldId id="302" r:id="rId37"/>
    <p:sldId id="300" r:id="rId38"/>
    <p:sldId id="294" r:id="rId39"/>
    <p:sldId id="303" r:id="rId40"/>
    <p:sldId id="304" r:id="rId41"/>
    <p:sldId id="305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3" d="100"/>
          <a:sy n="83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988-AC16-4091-A4DF-C4113989CE4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5451E-F606-4EC1-89F6-1103473D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A6253C-0BE5-4ECF-9659-A907ACB3AFF6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EE7C8E-2541-4570-9CC3-C57541606F7E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5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2C9217-94B0-4C55-ABB9-EE5AEB55B878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D2CB24-A25C-481D-90B7-42E9F8C8553B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7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AD9E5E-BFBC-481E-89CC-88063E13C0F8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  <p:sp>
        <p:nvSpPr>
          <p:cNvPr id="337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73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686CC9-B8E5-4CD5-AE4B-DF66412F2F68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pr10-09.cpp</a:t>
            </a:r>
          </a:p>
        </p:txBody>
      </p:sp>
    </p:spTree>
    <p:extLst>
      <p:ext uri="{BB962C8B-B14F-4D97-AF65-F5344CB8AC3E}">
        <p14:creationId xmlns:p14="http://schemas.microsoft.com/office/powerpoint/2010/main" val="210680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91E33C-910F-4392-B6DE-07E1EA7C7735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22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EC262F-D213-477C-8EDE-D838B3BD0DC8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569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60E3D-9560-45E0-804B-5692621C3CF5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07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B47410-76BA-43AB-97DA-C94B964B2770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21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ADEF0F-AC66-4B7C-8FF6-CE837D9FAA1C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pr10-10.cpp</a:t>
            </a:r>
          </a:p>
        </p:txBody>
      </p:sp>
    </p:spTree>
    <p:extLst>
      <p:ext uri="{BB962C8B-B14F-4D97-AF65-F5344CB8AC3E}">
        <p14:creationId xmlns:p14="http://schemas.microsoft.com/office/powerpoint/2010/main" val="136467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BF7134-0DF8-4D4C-AB33-B4024E8EE09A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pr10-01.cpp</a:t>
            </a:r>
          </a:p>
        </p:txBody>
      </p:sp>
    </p:spTree>
    <p:extLst>
      <p:ext uri="{BB962C8B-B14F-4D97-AF65-F5344CB8AC3E}">
        <p14:creationId xmlns:p14="http://schemas.microsoft.com/office/powerpoint/2010/main" val="3078982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371750-AB8C-4663-B068-50259CA5EE0F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D8BDD-C57C-4025-AAA5-C7CF52A377FD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pr10-11.cpp </a:t>
            </a:r>
          </a:p>
        </p:txBody>
      </p:sp>
    </p:spTree>
    <p:extLst>
      <p:ext uri="{BB962C8B-B14F-4D97-AF65-F5344CB8AC3E}">
        <p14:creationId xmlns:p14="http://schemas.microsoft.com/office/powerpoint/2010/main" val="267906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B78842-2EDA-4B93-9AB8-BF2E7829C833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pr10-11.cpp </a:t>
            </a:r>
          </a:p>
        </p:txBody>
      </p:sp>
    </p:spTree>
    <p:extLst>
      <p:ext uri="{BB962C8B-B14F-4D97-AF65-F5344CB8AC3E}">
        <p14:creationId xmlns:p14="http://schemas.microsoft.com/office/powerpoint/2010/main" val="849744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AB30A7-1D7F-4450-9E7A-5F3ADE66A2DA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pr10-12.cpp</a:t>
            </a:r>
          </a:p>
        </p:txBody>
      </p:sp>
    </p:spTree>
    <p:extLst>
      <p:ext uri="{BB962C8B-B14F-4D97-AF65-F5344CB8AC3E}">
        <p14:creationId xmlns:p14="http://schemas.microsoft.com/office/powerpoint/2010/main" val="3229965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15C804-74B4-4154-BD20-874A6A52B344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88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E37893-2D9F-4E3F-96C7-CCDD1C0B6EEF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2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366E59-13C0-4284-A23F-9D2A8068EF23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pr10-13.cpp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95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62AAF7-2710-47D3-B89F-0BEC618D5991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52D139-4662-4FAA-B048-E75CB4ED08C1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25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548121-EF0E-413E-AAD3-9B96EDF6EC6B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1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F0EB0C-5EE0-46D2-88E9-EDE032106E2E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  <p:sp>
        <p:nvSpPr>
          <p:cNvPr id="1331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07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15B9E8-C22D-4D83-AED3-3820E6CBD389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See pr10-15.cpp</a:t>
            </a:r>
          </a:p>
        </p:txBody>
      </p:sp>
    </p:spTree>
    <p:extLst>
      <p:ext uri="{BB962C8B-B14F-4D97-AF65-F5344CB8AC3E}">
        <p14:creationId xmlns:p14="http://schemas.microsoft.com/office/powerpoint/2010/main" val="905966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2241E8-BAD2-4537-94A1-32D009EEAB31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8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BC13EB-5593-4D34-AEE2-6D37BD791683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92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590841-9EFC-4784-8FD9-1CF4C59D6EA5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pr10-17.cpp</a:t>
            </a:r>
          </a:p>
        </p:txBody>
      </p:sp>
    </p:spTree>
    <p:extLst>
      <p:ext uri="{BB962C8B-B14F-4D97-AF65-F5344CB8AC3E}">
        <p14:creationId xmlns:p14="http://schemas.microsoft.com/office/powerpoint/2010/main" val="1481158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6FEA06-146C-46CA-801B-58223518D07B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 smtClean="0"/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57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11C84F-91B5-484D-B42D-AD70F1CE3E6B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6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67836D-3511-4F21-9E04-4CA5833D83CB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4C86B2-0B1C-4A7A-9247-AE56B4A712C0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pr10-02.cpp, pr10-03.cpp and pr10-04.cpp</a:t>
            </a:r>
          </a:p>
        </p:txBody>
      </p:sp>
    </p:spTree>
    <p:extLst>
      <p:ext uri="{BB962C8B-B14F-4D97-AF65-F5344CB8AC3E}">
        <p14:creationId xmlns:p14="http://schemas.microsoft.com/office/powerpoint/2010/main" val="142140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939274-9B9B-404C-BE9A-1BA5DB7105DA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6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BDBFFD-487A-48FC-A30D-931CD903FB9F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See pr10-05.cpp, pr10-06.cpp, pr10-07.cpp, and pr10-08.cpp</a:t>
            </a:r>
          </a:p>
        </p:txBody>
      </p:sp>
    </p:spTree>
    <p:extLst>
      <p:ext uri="{BB962C8B-B14F-4D97-AF65-F5344CB8AC3E}">
        <p14:creationId xmlns:p14="http://schemas.microsoft.com/office/powerpoint/2010/main" val="8713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77087A-A7C0-4D5F-9B97-6A5C52CCEC8A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1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799B84-16F3-4A4B-BF28-99BCC84EC037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ointers4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ointers5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pointers6.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ointers1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pointers3.cpp" TargetMode="External"/><Relationship Id="rId4" Type="http://schemas.openxmlformats.org/officeDocument/2006/relationships/hyperlink" Target="pointers2.cp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 </a:t>
            </a:r>
            <a:br>
              <a:rPr lang="en-US" dirty="0" smtClean="0"/>
            </a:br>
            <a:r>
              <a:rPr lang="en-US" dirty="0" smtClean="0"/>
              <a:t>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Access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1465263"/>
            <a:ext cx="8991600" cy="4630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Array elements can be accessed in many ways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BAD16EAA-BBD3-4B92-A68D-5B583EDD5C79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/>
          </a:p>
        </p:txBody>
      </p:sp>
      <p:graphicFrame>
        <p:nvGraphicFramePr>
          <p:cNvPr id="64558" name="Group 1070"/>
          <p:cNvGraphicFramePr>
            <a:graphicFrameLocks noGrp="1"/>
          </p:cNvGraphicFramePr>
          <p:nvPr/>
        </p:nvGraphicFramePr>
        <p:xfrm>
          <a:off x="1143000" y="2667000"/>
          <a:ext cx="6629400" cy="341947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access method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vals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itchFamily="49" charset="0"/>
                        </a:rPr>
                        <a:t>valptr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subscript arithmetic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vals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+2)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subscript arithmetic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itchFamily="49" charset="0"/>
                        </a:rPr>
                        <a:t>valptr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+2)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Access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1465263"/>
            <a:ext cx="8991600" cy="4630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Array</a:t>
            </a:r>
            <a:r>
              <a:rPr lang="en-US" altLang="en-US" b="1" smtClean="0"/>
              <a:t>[</a:t>
            </a:r>
            <a:r>
              <a:rPr lang="en-US" altLang="en-US" b="1" smtClean="0">
                <a:solidFill>
                  <a:srgbClr val="0033CC"/>
                </a:solidFill>
              </a:rPr>
              <a:t>index</a:t>
            </a:r>
            <a:r>
              <a:rPr lang="en-US" altLang="en-US" b="1" smtClean="0"/>
              <a:t>] is equivalent to </a:t>
            </a:r>
            <a:r>
              <a:rPr lang="en-US" altLang="en-US" sz="4000" b="1" smtClean="0">
                <a:solidFill>
                  <a:srgbClr val="FF00FF"/>
                </a:solidFill>
              </a:rPr>
              <a:t>*</a:t>
            </a:r>
            <a:r>
              <a:rPr lang="en-US" altLang="en-US" b="1" smtClean="0"/>
              <a:t>(</a:t>
            </a:r>
            <a:r>
              <a:rPr lang="en-US" altLang="en-US" b="1" smtClean="0">
                <a:solidFill>
                  <a:srgbClr val="FF0000"/>
                </a:solidFill>
              </a:rPr>
              <a:t>Array</a:t>
            </a:r>
            <a:r>
              <a:rPr lang="en-US" altLang="en-US" b="1" smtClean="0"/>
              <a:t> + </a:t>
            </a:r>
            <a:r>
              <a:rPr lang="en-US" altLang="en-US" b="1" smtClean="0">
                <a:solidFill>
                  <a:srgbClr val="0033CC"/>
                </a:solidFill>
              </a:rPr>
              <a:t>index</a:t>
            </a:r>
            <a:r>
              <a:rPr lang="en-US" altLang="en-US" b="1" smtClean="0"/>
              <a:t>)</a:t>
            </a:r>
          </a:p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Warning</a:t>
            </a:r>
            <a:r>
              <a:rPr lang="en-US" altLang="en-US" b="1" smtClean="0"/>
              <a:t>: It is possible to give the pointer an address outside the array</a:t>
            </a:r>
          </a:p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b="1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B09C9DDE-BFE1-4D79-808C-41D9791835E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47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Access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/>
              <a:t>Array notation 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dirty="0" smtClean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dirty="0" smtClean="0"/>
              <a:t>   is equivalent to the pointer notation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dirty="0" smtClean="0"/>
              <a:t>     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smtClean="0"/>
              <a:t>No bounds checking is performed on array access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dirty="0" smtClean="0">
                <a:hlinkClick r:id="rId3" action="ppaction://hlinkfile"/>
              </a:rPr>
              <a:t>EXAMPLE</a:t>
            </a: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9F2FFFF-0E86-4EEC-95F8-D5E81E9ED1F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491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Access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1465263"/>
            <a:ext cx="8991600" cy="4630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double readings[20], totals[20];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double *</a:t>
            </a:r>
            <a:r>
              <a:rPr lang="en-US" altLang="en-US" sz="2800" smtClean="0">
                <a:solidFill>
                  <a:srgbClr val="FF0000"/>
                </a:solidFill>
              </a:rPr>
              <a:t>ptr</a:t>
            </a:r>
            <a:r>
              <a:rPr lang="en-US" altLang="en-US" sz="280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z="2800" b="1" u="sng" smtClean="0"/>
              <a:t>LEGAL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dptr</a:t>
            </a:r>
            <a:r>
              <a:rPr lang="en-US" altLang="en-US" sz="2800" smtClean="0"/>
              <a:t>  = readings; // </a:t>
            </a:r>
            <a:r>
              <a:rPr lang="en-US" altLang="en-US" sz="2800" b="1" smtClean="0">
                <a:solidFill>
                  <a:srgbClr val="0033CC"/>
                </a:solidFill>
              </a:rPr>
              <a:t>equivalent </a:t>
            </a:r>
            <a:r>
              <a:rPr lang="en-US" altLang="en-US" sz="2800" b="1" smtClean="0">
                <a:solidFill>
                  <a:srgbClr val="0033CC"/>
                </a:solidFill>
                <a:sym typeface="Wingdings" panose="05000000000000000000" pitchFamily="2" charset="2"/>
              </a:rPr>
              <a:t> dptr = &amp;readings[0]</a:t>
            </a:r>
            <a:endParaRPr lang="en-US" altLang="en-US" sz="2800" b="1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dptr </a:t>
            </a:r>
            <a:r>
              <a:rPr lang="en-US" altLang="en-US" sz="2800" smtClean="0"/>
              <a:t>= totals;</a:t>
            </a:r>
          </a:p>
          <a:p>
            <a:pPr eaLnBrk="1" hangingPunct="1">
              <a:buFontTx/>
              <a:buNone/>
            </a:pPr>
            <a:r>
              <a:rPr lang="en-US" altLang="en-US" sz="2800" b="1" u="sng" smtClean="0"/>
              <a:t>NOT LEGAL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readings = totals;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totals = </a:t>
            </a:r>
            <a:r>
              <a:rPr lang="en-US" altLang="en-US" sz="2800" smtClean="0">
                <a:solidFill>
                  <a:srgbClr val="FF0000"/>
                </a:solidFill>
              </a:rPr>
              <a:t>dptr</a:t>
            </a:r>
            <a:r>
              <a:rPr lang="en-US" altLang="en-US" sz="2800" smtClean="0"/>
              <a:t>;</a:t>
            </a:r>
          </a:p>
          <a:p>
            <a:pPr eaLnBrk="1" hangingPunct="1">
              <a:buFontTx/>
              <a:buNone/>
            </a:pPr>
            <a:endParaRPr lang="en-US" altLang="en-US" sz="2800" b="1" smtClean="0"/>
          </a:p>
          <a:p>
            <a:pPr eaLnBrk="1" hangingPunct="1">
              <a:buFontTx/>
              <a:buNone/>
            </a:pPr>
            <a:endParaRPr lang="en-US" altLang="en-US" sz="2800" b="1" smtClean="0"/>
          </a:p>
          <a:p>
            <a:pPr eaLnBrk="1" hangingPunct="1">
              <a:buFontTx/>
              <a:buNone/>
            </a:pPr>
            <a:endParaRPr lang="en-US" altLang="en-US" sz="2800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0BBE45EC-92CE-4BD4-A55F-56A3DBC38C7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721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Pointer Arithmetic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Some </a:t>
            </a:r>
            <a:r>
              <a:rPr lang="en-US" altLang="en-US" dirty="0" smtClean="0">
                <a:solidFill>
                  <a:srgbClr val="FF0000"/>
                </a:solidFill>
              </a:rPr>
              <a:t>arithmetic operators </a:t>
            </a:r>
            <a:r>
              <a:rPr lang="en-US" altLang="en-US" dirty="0" smtClean="0"/>
              <a:t>can be used with pointers:</a:t>
            </a:r>
          </a:p>
          <a:p>
            <a:pPr lvl="1" eaLnBrk="1" hangingPunct="1"/>
            <a:r>
              <a:rPr lang="en-US" altLang="en-US" dirty="0" smtClean="0"/>
              <a:t>Increment and decrement operators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++</a:t>
            </a:r>
            <a:r>
              <a:rPr lang="en-US" altLang="en-US" dirty="0" smtClean="0"/>
              <a:t>,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--</a:t>
            </a:r>
          </a:p>
          <a:p>
            <a:pPr lvl="1" eaLnBrk="1" hangingPunct="1"/>
            <a:r>
              <a:rPr lang="en-US" altLang="en-US" dirty="0" smtClean="0"/>
              <a:t>Integers can be added to or subtracted from pointers using the operators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 smtClean="0"/>
              <a:t>, and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-=</a:t>
            </a:r>
          </a:p>
          <a:p>
            <a:pPr lvl="1" eaLnBrk="1" hangingPunct="1"/>
            <a:r>
              <a:rPr lang="en-US" altLang="en-US" dirty="0" smtClean="0"/>
              <a:t>One pointer can be subtracted from another by using the subtraction operator </a:t>
            </a:r>
            <a:r>
              <a:rPr lang="en-US" altLang="en-US" b="1" dirty="0" smtClean="0">
                <a:latin typeface="Courier New" panose="02070309020205020404" pitchFamily="49" charset="0"/>
              </a:rPr>
              <a:t>–</a:t>
            </a:r>
          </a:p>
          <a:p>
            <a:pPr eaLnBrk="1" hangingPunct="1"/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NOT ALLOWED </a:t>
            </a:r>
            <a:r>
              <a:rPr lang="en-US" altLang="en-US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All others example multiplication and div</a:t>
            </a:r>
            <a:endParaRPr lang="en-US" alt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0438D193-504B-4D14-9E71-244A5970BFE4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642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1534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Pointer Arithmetic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Assume the variable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int vals[]={4,7,11};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int *valptr = vals;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0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Examples of use of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mtClean="0">
                <a:solidFill>
                  <a:srgbClr val="000000"/>
                </a:solidFill>
              </a:rPr>
              <a:t> and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valptr++; // points at 7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  valptr--; // now points at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DA264D0A-5851-40B4-8D13-6EFDBFC57DEF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922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12F4115D-E1A2-4424-8693-FBA9E6FF9CF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0">
                <a:solidFill>
                  <a:schemeClr val="tx2"/>
                </a:solidFill>
              </a:rPr>
              <a:t>More on Pointer Arithmetic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0" dirty="0"/>
              <a:t>	Assume the variable definitions: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0" dirty="0">
                <a:solidFill>
                  <a:srgbClr val="000000"/>
                </a:solidFill>
              </a:rPr>
              <a:t>	Example of the use of </a:t>
            </a:r>
            <a:r>
              <a:rPr lang="en-US" altLang="en-US" b="1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baseline="0" dirty="0">
                <a:solidFill>
                  <a:srgbClr val="000000"/>
                </a:solidFill>
              </a:rPr>
              <a:t> to add an </a:t>
            </a:r>
            <a:r>
              <a:rPr lang="en-US" altLang="en-US" baseline="0" dirty="0" err="1">
                <a:solidFill>
                  <a:srgbClr val="000000"/>
                </a:solidFill>
              </a:rPr>
              <a:t>int</a:t>
            </a:r>
            <a:r>
              <a:rPr lang="en-US" altLang="en-US" baseline="0" dirty="0">
                <a:solidFill>
                  <a:srgbClr val="000000"/>
                </a:solidFill>
              </a:rPr>
              <a:t> to a pointer: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baseline="0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(“%d\n”,*(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+ 2</a:t>
            </a:r>
            <a:r>
              <a:rPr lang="en-US" altLang="en-US" b="1" baseline="0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))</a:t>
            </a:r>
            <a:endParaRPr lang="en-US" altLang="en-US" b="1" baseline="0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0" dirty="0">
                <a:solidFill>
                  <a:srgbClr val="000000"/>
                </a:solidFill>
              </a:rPr>
              <a:t>    This statement will print 11      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5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F1FB8806-0FF9-492F-A7A5-311CAB3E85A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/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381000" y="220980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0"/>
              <a:t>	Assume the variable definitions: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>
                <a:solidFill>
                  <a:srgbClr val="3D8963"/>
                </a:solidFill>
                <a:latin typeface="Courier New" panose="02070309020205020404" pitchFamily="49" charset="0"/>
              </a:rPr>
              <a:t>   int vals[]={4,7,11};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>
                <a:solidFill>
                  <a:srgbClr val="3D8963"/>
                </a:solidFill>
                <a:latin typeface="Courier New" panose="02070309020205020404" pitchFamily="49" charset="0"/>
              </a:rPr>
              <a:t>   int *valptr = vals;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aseline="0">
                <a:solidFill>
                  <a:srgbClr val="000000"/>
                </a:solidFill>
              </a:rPr>
              <a:t>Example of use of +=: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>
                <a:solidFill>
                  <a:srgbClr val="3D8963"/>
                </a:solidFill>
                <a:latin typeface="Courier New" panose="02070309020205020404" pitchFamily="49" charset="0"/>
              </a:rPr>
              <a:t>   valptr = vals; // points at 4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b="1" baseline="0">
                <a:solidFill>
                  <a:srgbClr val="3D8963"/>
                </a:solidFill>
                <a:latin typeface="Courier New" panose="02070309020205020404" pitchFamily="49" charset="0"/>
              </a:rPr>
              <a:t>   valptr += 2;   // points at 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aseline="0"/>
              <a:t> 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0">
                <a:solidFill>
                  <a:schemeClr val="tx2"/>
                </a:solidFill>
              </a:rPr>
              <a:t>More on 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21228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C0197D9C-DBD0-4857-916B-C854D8D8F73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0">
                <a:solidFill>
                  <a:schemeClr val="tx2"/>
                </a:solidFill>
              </a:rPr>
              <a:t>More on Pointer Arithmetic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1295400"/>
            <a:ext cx="906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/>
              <a:t>	Assume the variable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[] = 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0" dirty="0">
                <a:solidFill>
                  <a:srgbClr val="000000"/>
                </a:solidFill>
              </a:rPr>
              <a:t>	Example of pointer subtraction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+= 2;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baseline="0" dirty="0">
                <a:solidFill>
                  <a:srgbClr val="3D8963"/>
                </a:solidFill>
              </a:rPr>
              <a:t> 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b="1" baseline="0" dirty="0">
                <a:solidFill>
                  <a:srgbClr val="3D8963"/>
                </a:solidFill>
              </a:rPr>
              <a:t> </a:t>
            </a:r>
            <a:r>
              <a:rPr lang="en-US" altLang="en-US" b="1" baseline="0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baseline="0" dirty="0">
                <a:solidFill>
                  <a:srgbClr val="3D8963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baseline="0" dirty="0">
                <a:solidFill>
                  <a:srgbClr val="000000"/>
                </a:solidFill>
              </a:rPr>
              <a:t>    This statement prints </a:t>
            </a:r>
            <a:r>
              <a:rPr lang="en-US" altLang="en-US" b="1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baseline="0" dirty="0">
                <a:solidFill>
                  <a:srgbClr val="000000"/>
                </a:solidFill>
              </a:rPr>
              <a:t>: the number of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baseline="0" dirty="0">
                <a:solidFill>
                  <a:srgbClr val="000000"/>
                </a:solidFill>
              </a:rPr>
              <a:t>    </a:t>
            </a:r>
            <a:r>
              <a:rPr lang="en-US" altLang="en-US" b="1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aseline="0" dirty="0" err="1">
                <a:solidFill>
                  <a:srgbClr val="000000"/>
                </a:solidFill>
              </a:rPr>
              <a:t>s</a:t>
            </a:r>
            <a:r>
              <a:rPr lang="en-US" altLang="en-US" baseline="0" dirty="0">
                <a:solidFill>
                  <a:srgbClr val="000000"/>
                </a:solidFill>
              </a:rPr>
              <a:t> between </a:t>
            </a:r>
            <a:r>
              <a:rPr lang="en-US" altLang="en-US" b="1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aseline="0" dirty="0">
                <a:solidFill>
                  <a:srgbClr val="000000"/>
                </a:solidFill>
              </a:rPr>
              <a:t> and </a:t>
            </a:r>
            <a:r>
              <a:rPr lang="en-US" altLang="en-US" b="1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vals</a:t>
            </a:r>
            <a:endParaRPr lang="en-US" altLang="en-US" b="1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sz="2800" b="1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3600" b="1" baseline="0" dirty="0">
                <a:solidFill>
                  <a:srgbClr val="000000"/>
                </a:solidFill>
                <a:latin typeface="Courier New" panose="02070309020205020404" pitchFamily="49" charset="0"/>
                <a:hlinkClick r:id="rId3" action="ppaction://hlinkfile"/>
              </a:rPr>
              <a:t>EXAMPLE</a:t>
            </a:r>
            <a:r>
              <a:rPr lang="en-US" altLang="en-US" sz="3600" b="1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altLang="en-US" sz="3600" b="1" baseline="0" dirty="0">
                <a:solidFill>
                  <a:srgbClr val="000000"/>
                </a:solidFill>
                <a:latin typeface="Courier New" panose="02070309020205020404" pitchFamily="49" charset="0"/>
                <a:hlinkClick r:id="rId4" action="ppaction://hlinkfile"/>
              </a:rPr>
              <a:t>EXAMPLE</a:t>
            </a:r>
            <a:endParaRPr lang="en-US" altLang="en-US" sz="3600" baseline="0" dirty="0"/>
          </a:p>
        </p:txBody>
      </p:sp>
    </p:spTree>
    <p:extLst>
      <p:ext uri="{BB962C8B-B14F-4D97-AF65-F5344CB8AC3E}">
        <p14:creationId xmlns:p14="http://schemas.microsoft.com/office/powerpoint/2010/main" val="357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Initializing Pointers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FF0000"/>
                </a:solidFill>
              </a:rPr>
              <a:t>Can initialize to NULL or 0 (zero)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*ptr 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33CC"/>
                </a:solidFill>
              </a:rPr>
              <a:t>Can initialize to addresses of other variables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num, *numPtr = &amp;num;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int val[ISIZE], *valptr = val;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Initial value must have correct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b="1" smtClean="0">
                <a:solidFill>
                  <a:srgbClr val="0033CC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cost;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*ptr = &amp;cost; // 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won't work, DIFFERENT TYPE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ED179F48-F0C1-428E-BC9E-53C5FAE8AFB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533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Pointers and the Address Operator</a:t>
            </a:r>
          </a:p>
          <a:p>
            <a:r>
              <a:rPr lang="en-US" altLang="en-US" dirty="0" smtClean="0"/>
              <a:t>Pointer Variables</a:t>
            </a:r>
          </a:p>
          <a:p>
            <a:r>
              <a:rPr lang="en-US" altLang="en-US" dirty="0" smtClean="0"/>
              <a:t>The Relationship Between Arrays and Pointers</a:t>
            </a:r>
          </a:p>
          <a:p>
            <a:r>
              <a:rPr lang="en-US" altLang="en-US" dirty="0" smtClean="0"/>
              <a:t>Pointer Arithmetic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6DED62FA-83B5-49BD-A4F3-FE6614F0D7C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346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Comparing Pointers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Relational operators can be used to compare addresses in pointers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0033CC"/>
                </a:solidFill>
              </a:rPr>
              <a:t>Comparing addresses in pointers is not the same as </a:t>
            </a:r>
            <a:r>
              <a:rPr lang="en-US" altLang="en-US" smtClean="0">
                <a:solidFill>
                  <a:srgbClr val="FF0000"/>
                </a:solidFill>
              </a:rPr>
              <a:t>comparing contents pointed at by pointers: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if (ptr1 == ptr2)   </a:t>
            </a:r>
            <a:r>
              <a:rPr lang="en-US" altLang="en-US" b="1" smtClean="0">
                <a:solidFill>
                  <a:srgbClr val="0033CC"/>
                </a:solidFill>
                <a:latin typeface="Courier New" panose="02070309020205020404" pitchFamily="49" charset="0"/>
              </a:rPr>
              <a:t>// compares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0033CC"/>
                </a:solidFill>
                <a:latin typeface="Courier New" panose="02070309020205020404" pitchFamily="49" charset="0"/>
              </a:rPr>
              <a:t>                     // addresses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 if (*ptr1 == *ptr2) 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// compares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</a:rPr>
              <a:t>					      // contents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E5E82AFD-DFAC-4BE8-9E77-326194917CF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585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Pointers as Function Parameters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62200"/>
            <a:ext cx="8382000" cy="3581400"/>
          </a:xfrm>
        </p:spPr>
        <p:txBody>
          <a:bodyPr/>
          <a:lstStyle/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mtClean="0">
                <a:solidFill>
                  <a:srgbClr val="FF0000"/>
                </a:solidFill>
              </a:rPr>
              <a:t>A pointer can be a parameter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mtClean="0">
                <a:solidFill>
                  <a:srgbClr val="0033CC"/>
                </a:solidFill>
              </a:rPr>
              <a:t>It works like a reference parameter to allow changes to argument from within a function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mtClean="0">
                <a:solidFill>
                  <a:srgbClr val="FF0000"/>
                </a:solidFill>
              </a:rPr>
              <a:t>A pointer parameter must be explicitly </a:t>
            </a:r>
            <a:r>
              <a:rPr lang="en-US" altLang="en-US" smtClean="0">
                <a:solidFill>
                  <a:srgbClr val="0033CC"/>
                </a:solidFill>
              </a:rPr>
              <a:t>dereferenced</a:t>
            </a:r>
            <a:r>
              <a:rPr lang="en-US" altLang="en-US" smtClean="0">
                <a:solidFill>
                  <a:srgbClr val="FF0000"/>
                </a:solidFill>
              </a:rPr>
              <a:t> to access the contents at that address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24BEE233-2CA2-4EBE-AEC6-2444F74A0965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968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Pointers as Function Parameters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3962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Requires: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  1)  </a:t>
            </a:r>
            <a:r>
              <a:rPr lang="en-US" altLang="en-US" sz="2800" dirty="0" smtClean="0"/>
              <a:t>asterisk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*</a:t>
            </a:r>
            <a:r>
              <a:rPr lang="en-US" altLang="en-US" sz="2800" dirty="0" smtClean="0"/>
              <a:t> on parameter in prototype and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       heading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  2)   </a:t>
            </a:r>
            <a:r>
              <a:rPr lang="en-US" altLang="en-US" sz="2800" dirty="0" smtClean="0"/>
              <a:t>asterisk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*</a:t>
            </a:r>
            <a:r>
              <a:rPr lang="en-US" altLang="en-US" sz="2800" dirty="0" smtClean="0"/>
              <a:t> in body to dereference the pointer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dirty="0" smtClean="0"/>
              <a:t>	                 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  3)   </a:t>
            </a:r>
            <a:r>
              <a:rPr lang="en-US" altLang="en-US" sz="2800" dirty="0" smtClean="0"/>
              <a:t>address as argument to the function in the call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dirty="0" smtClean="0">
                <a:latin typeface="Courier New" panose="02070309020205020404" pitchFamily="49" charset="0"/>
              </a:rPr>
              <a:t>     </a:t>
            </a:r>
            <a:endParaRPr lang="en-US" alt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CA072235-5232-4CC1-8F9F-6B17B4CECBE6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189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685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>
                <a:solidFill>
                  <a:srgbClr val="0033CC"/>
                </a:solidFill>
              </a:rPr>
              <a:t>Pointers as Function Parameters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458200" cy="5715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Analogy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Use this as a point of reference for common sense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 = 10;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>
                <a:solidFill>
                  <a:srgbClr val="FF00FF"/>
                </a:solidFill>
              </a:rPr>
              <a:t>*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FF0000"/>
                </a:solidFill>
              </a:rPr>
              <a:t>&amp;</a:t>
            </a:r>
            <a:r>
              <a:rPr lang="en-US" altLang="en-US" dirty="0" err="1" smtClean="0"/>
              <a:t>var</a:t>
            </a:r>
            <a:endParaRPr lang="en-US" altLang="en-US" dirty="0" smtClean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dirty="0" smtClean="0"/>
              <a:t>(where it will be stored)       (what will be sent)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----------------------------------------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void </a:t>
            </a:r>
            <a:r>
              <a:rPr lang="en-US" altLang="en-US" dirty="0" err="1" smtClean="0">
                <a:solidFill>
                  <a:srgbClr val="0033CC"/>
                </a:solidFill>
              </a:rPr>
              <a:t>getNumber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00B050"/>
                </a:solidFill>
              </a:rPr>
              <a:t>int</a:t>
            </a:r>
            <a:r>
              <a:rPr lang="en-US" altLang="en-US" dirty="0" smtClean="0"/>
              <a:t> </a:t>
            </a:r>
            <a:r>
              <a:rPr lang="en-US" altLang="en-US" sz="3600" dirty="0" smtClean="0">
                <a:solidFill>
                  <a:srgbClr val="FF00FF"/>
                </a:solidFill>
              </a:rPr>
              <a:t>*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err="1" smtClean="0"/>
              <a:t>doubleValue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&amp;</a:t>
            </a:r>
            <a:r>
              <a:rPr lang="en-US" altLang="en-US" dirty="0" smtClean="0"/>
              <a:t>number)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/>
              <a:t>void </a:t>
            </a:r>
            <a:r>
              <a:rPr lang="en-US" altLang="en-US" dirty="0" err="1" smtClean="0">
                <a:solidFill>
                  <a:srgbClr val="0033CC"/>
                </a:solidFill>
              </a:rPr>
              <a:t>getNumber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00B050"/>
                </a:solidFill>
              </a:rPr>
              <a:t>int</a:t>
            </a:r>
            <a:r>
              <a:rPr lang="en-US" altLang="en-US" dirty="0" smtClean="0"/>
              <a:t> </a:t>
            </a:r>
            <a:r>
              <a:rPr lang="en-US" altLang="en-US" sz="3600" dirty="0" smtClean="0">
                <a:solidFill>
                  <a:srgbClr val="FF00FF"/>
                </a:solidFill>
              </a:rPr>
              <a:t>*</a:t>
            </a:r>
            <a:r>
              <a:rPr lang="en-US" altLang="en-US" dirty="0" smtClean="0"/>
              <a:t>input) { </a:t>
            </a:r>
            <a:r>
              <a:rPr lang="en-US" altLang="en-US" dirty="0" smtClean="0">
                <a:solidFill>
                  <a:srgbClr val="FF0000"/>
                </a:solidFill>
              </a:rPr>
              <a:t>BODY HERE </a:t>
            </a:r>
            <a:r>
              <a:rPr lang="en-US" altLang="en-US" dirty="0" smtClean="0"/>
              <a:t>}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82611D48-50AE-49B2-BB02-CF8B2E6C6D33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/>
          </a:p>
        </p:txBody>
      </p:sp>
      <p:cxnSp>
        <p:nvCxnSpPr>
          <p:cNvPr id="7" name="Straight Arrow Connector 2"/>
          <p:cNvCxnSpPr>
            <a:cxnSpLocks noChangeShapeType="1"/>
          </p:cNvCxnSpPr>
          <p:nvPr/>
        </p:nvCxnSpPr>
        <p:spPr bwMode="auto">
          <a:xfrm flipH="1" flipV="1">
            <a:off x="1524000" y="2738651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"/>
          <p:cNvCxnSpPr>
            <a:cxnSpLocks noChangeShapeType="1"/>
          </p:cNvCxnSpPr>
          <p:nvPr/>
        </p:nvCxnSpPr>
        <p:spPr bwMode="auto">
          <a:xfrm flipH="1" flipV="1">
            <a:off x="3124200" y="2471951"/>
            <a:ext cx="3048000" cy="8808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1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-33338"/>
            <a:ext cx="7772400" cy="6096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Pointers as Function Parameters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762000"/>
            <a:ext cx="8001000" cy="54943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void swap(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*x,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*y)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{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  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temp = *x;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*x = *y;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*y =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num1 = 2, num2 = -3;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swap(&amp;num1, &amp;num2);  //call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A3BF2706-9B89-43B4-A413-3B62039F29E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92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Pointers to Constants and Constant Pointers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Pointer to a constant: cannot change the value that is pointed at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Constant pointer: the address in the pointer cannot change after the pointer is initialized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14CA556B-817A-42B9-AC70-6CF86C31DC62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3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Ponters to Constant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Must use </a:t>
            </a:r>
            <a:r>
              <a:rPr lang="en-US" altLang="en-US" b="1" smtClean="0">
                <a:latin typeface="Courier New" panose="02070309020205020404" pitchFamily="49" charset="0"/>
              </a:rPr>
              <a:t>const</a:t>
            </a:r>
            <a:r>
              <a:rPr lang="en-US" altLang="en-US" smtClean="0"/>
              <a:t> keyword in pointer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double taxRates[]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				{0.65, 0.8, 0.75};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const double *ratePtr;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b="1" smtClean="0">
                <a:latin typeface="Courier New" panose="02070309020205020404" pitchFamily="49" charset="0"/>
              </a:rPr>
              <a:t>const</a:t>
            </a:r>
            <a:r>
              <a:rPr lang="en-US" altLang="en-US" smtClean="0"/>
              <a:t> keyword for pointers in function headers to protect data from modification from within function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0C628B9A-6304-46CA-9602-CD1FBEFD263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262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Pointer to Constant – What does the Definition Mean?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8684B7E-D230-436D-8A71-892490D483FD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/>
          </a:p>
        </p:txBody>
      </p:sp>
      <p:pic>
        <p:nvPicPr>
          <p:cNvPr id="59396" name="Picture 7" descr="PPT7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00288"/>
            <a:ext cx="601821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651500"/>
            <a:ext cx="81518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aseline="0" dirty="0">
                <a:latin typeface="+mn-lt"/>
              </a:rPr>
              <a:t>Read as: “rates is a pointer to a constant that is a double.”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5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Constant Pointers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Defined with </a:t>
            </a:r>
            <a:r>
              <a:rPr lang="en-US" altLang="en-US" sz="2800" b="1" smtClean="0">
                <a:latin typeface="Courier New" panose="02070309020205020404" pitchFamily="49" charset="0"/>
              </a:rPr>
              <a:t>const</a:t>
            </a:r>
            <a:r>
              <a:rPr lang="en-US" altLang="en-US" sz="2800" smtClean="0"/>
              <a:t> keyword adjacent to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classSize = 24;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 * const classPtr = &amp;classSize;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Must be initialized when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be used without initialization as a 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Initialized by argument when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Function can receive different arguments on different calls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While the </a:t>
            </a:r>
            <a:r>
              <a:rPr lang="en-US" altLang="en-US" sz="2800" u="sng" smtClean="0"/>
              <a:t>address</a:t>
            </a:r>
            <a:r>
              <a:rPr lang="en-US" altLang="en-US" sz="2800" smtClean="0"/>
              <a:t> in the pointer cannot change, the </a:t>
            </a:r>
            <a:r>
              <a:rPr lang="en-US" altLang="en-US" sz="2800" u="sng" smtClean="0"/>
              <a:t>data</a:t>
            </a:r>
            <a:r>
              <a:rPr lang="en-US" altLang="en-US" sz="2800" smtClean="0"/>
              <a:t> at that address may be changed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A87F9581-1FC8-4199-BBD6-4527F1C5C55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Constant Pointer – What does the Definition Mean?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135A3B8-4A76-451C-88DB-77B78BCB7666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/>
          </a:p>
        </p:txBody>
      </p:sp>
      <p:pic>
        <p:nvPicPr>
          <p:cNvPr id="63492" name="Picture 5" descr="PPT7C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4100"/>
            <a:ext cx="54102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651500"/>
            <a:ext cx="6223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aseline="0" dirty="0">
                <a:latin typeface="+mn-lt"/>
              </a:rPr>
              <a:t>Read as: “</a:t>
            </a:r>
            <a:r>
              <a:rPr lang="en-US" baseline="0" dirty="0" err="1">
                <a:latin typeface="+mn-lt"/>
              </a:rPr>
              <a:t>pts</a:t>
            </a:r>
            <a:r>
              <a:rPr lang="en-US" baseline="0" dirty="0">
                <a:latin typeface="+mn-lt"/>
              </a:rPr>
              <a:t> is a constant pointer to an int.”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Pointers and the Address Operator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/>
              <a:t>Each  variable in a program is stored at a unique location in memory that has an address</a:t>
            </a:r>
          </a:p>
          <a:p>
            <a:pPr eaLnBrk="1" hangingPunct="1"/>
            <a:r>
              <a:rPr lang="en-US" altLang="en-US" sz="2800" dirty="0" smtClean="0"/>
              <a:t>Use the address operator 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2800" dirty="0" smtClean="0"/>
              <a:t> to get the address of a variable: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-23;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		// prints address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			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in hexadecimal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The address of a memory location is 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pointer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53BCC2FD-B625-401A-9654-3223521C756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576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43288"/>
            <a:ext cx="5741988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Constant Pointer to Constant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Can combine pointer to constants and constant pointers: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size = 10;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*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3D8963"/>
                </a:solidFill>
                <a:latin typeface="Courier New" pitchFamily="49" charset="0"/>
              </a:rPr>
              <a:t>p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= &amp;size;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What does it mean?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655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B9C57296-783B-4675-8B34-3B8D07191C2A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8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Returning Pointers from Functions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Pointer can be return type of function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int* newNum();</a:t>
            </a:r>
          </a:p>
          <a:p>
            <a:pPr eaLnBrk="1" hangingPunct="1"/>
            <a:r>
              <a:rPr lang="en-US" altLang="en-US" smtClean="0"/>
              <a:t>The function must not return a pointer to a local variable in the function</a:t>
            </a:r>
          </a:p>
          <a:p>
            <a:pPr eaLnBrk="1" hangingPunct="1"/>
            <a:r>
              <a:rPr lang="en-US" altLang="en-US" smtClean="0"/>
              <a:t>The function should only return a pointer</a:t>
            </a:r>
          </a:p>
          <a:p>
            <a:pPr lvl="1" eaLnBrk="1" hangingPunct="1"/>
            <a:r>
              <a:rPr lang="en-US" altLang="en-US" smtClean="0"/>
              <a:t>to data that was passed to the function as an argument</a:t>
            </a:r>
          </a:p>
          <a:p>
            <a:pPr lvl="1" eaLnBrk="1" hangingPunct="1"/>
            <a:r>
              <a:rPr lang="en-US" altLang="en-US" smtClean="0"/>
              <a:t>to dynamically allocated memory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5E9FF16-E283-4829-952B-C75E51B0E49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125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 Structure to a FX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5425"/>
            <a:ext cx="7143616" cy="43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 Pointer Operator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Simpler notation than </a:t>
            </a:r>
            <a:r>
              <a:rPr lang="en-US" altLang="en-US" b="1" smtClean="0">
                <a:latin typeface="Courier New" panose="02070309020205020404" pitchFamily="49" charset="0"/>
              </a:rPr>
              <a:t>(*ptr).member</a:t>
            </a:r>
            <a:endParaRPr lang="en-US" altLang="en-US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the form </a:t>
            </a:r>
            <a:r>
              <a:rPr lang="en-US" altLang="en-US" b="1" smtClean="0">
                <a:latin typeface="Courier New" panose="02070309020205020404" pitchFamily="49" charset="0"/>
              </a:rPr>
              <a:t>ptr-&gt;member: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stuPtr-&gt;studentID = 12204;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squarePtr-&gt;setSide(14);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3200" smtClean="0"/>
              <a:t>in place of the form</a:t>
            </a:r>
            <a:r>
              <a:rPr lang="en-US" altLang="en-US" smtClean="0"/>
              <a:t> </a:t>
            </a:r>
            <a:r>
              <a:rPr lang="en-US" altLang="en-US" sz="3200" b="1" smtClean="0">
                <a:latin typeface="Courier New" panose="02070309020205020404" pitchFamily="49" charset="0"/>
              </a:rPr>
              <a:t>(*ptr).member: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(*stuPtr).studentID = 12204;</a:t>
            </a:r>
            <a:endParaRPr lang="en-US" altLang="en-US" b="1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anose="02070309020205020404" pitchFamily="49" charset="0"/>
              </a:rPr>
              <a:t>	(*squarePtr).setSide(14);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4C0CBAB-483E-4A67-850D-557A3E40AC57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5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Selecting Members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94688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Situation:  A structure contains a pointer as a member.  There is also a pointer to the structure. 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Problem: How do we access the pointer member via the structure pointer?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GradeList</a:t>
            </a:r>
            <a:endParaRPr lang="en-US" altLang="en-US" sz="24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{ string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courseNum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 grades;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GradeList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test1, *</a:t>
            </a:r>
            <a:r>
              <a:rPr lang="en-US" altLang="en-US" sz="24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testPtr</a:t>
            </a:r>
            <a:r>
              <a:rPr lang="en-US" altLang="en-US" sz="24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&amp;test1;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FF057F14-88F2-458D-A3A1-7A4C5C60618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4373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Pointers as Function Parameters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Pointers to structures passed as parameters to functions</a:t>
            </a:r>
          </a:p>
          <a:p>
            <a:pPr eaLnBrk="1" hangingPunct="1"/>
            <a:r>
              <a:rPr lang="en-US" altLang="en-US" dirty="0" smtClean="0"/>
              <a:t>Such pointers provide a pass-by-reference parameter mechanism</a:t>
            </a:r>
          </a:p>
          <a:p>
            <a:pPr eaLnBrk="1" hangingPunct="1"/>
            <a:r>
              <a:rPr lang="en-US" altLang="en-US" dirty="0" smtClean="0"/>
              <a:t>Pointers must be dereferenced in the function to access the member fields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9787AEAE-CE6B-4314-BBCD-82FBF0E9707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8266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Fx</a:t>
            </a:r>
            <a:r>
              <a:rPr lang="en-US" dirty="0" smtClean="0"/>
              <a:t> that receives a pointer to a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93769"/>
            <a:ext cx="7169537" cy="46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9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Selecting Members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9887B74C-0C37-4FEF-9ECB-6E9EFECDD99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/>
          </a:p>
        </p:txBody>
      </p:sp>
      <p:graphicFrame>
        <p:nvGraphicFramePr>
          <p:cNvPr id="119840" name="Group 32"/>
          <p:cNvGraphicFramePr>
            <a:graphicFrameLocks noGrp="1"/>
          </p:cNvGraphicFramePr>
          <p:nvPr/>
        </p:nvGraphicFramePr>
        <p:xfrm>
          <a:off x="533400" y="1905000"/>
          <a:ext cx="8077200" cy="3902074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testPtr-&gt;grades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the grades pointer in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This is the same as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(*testPtr).grades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*testPtr-&gt;grades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the value pointed at by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testPtr-&gt;grades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This is the same as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*(*testPtr).grades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*test1.grades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the value pointed at by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test1.grades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8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7EAD27B7-E3E4-45AA-AA68-81279E2AC704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47"/>
            <a:ext cx="7434262" cy="66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0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Bitwise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5325"/>
            <a:ext cx="43529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         Pointer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94688" cy="4191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Pointer variable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chemeClr val="accent2"/>
                </a:solidFill>
              </a:rPr>
              <a:t>pointer</a:t>
            </a:r>
            <a:r>
              <a:rPr lang="en-US" altLang="en-US" smtClean="0"/>
              <a:t>): a variable that holds an address</a:t>
            </a:r>
          </a:p>
          <a:p>
            <a:pPr eaLnBrk="1" hangingPunct="1"/>
            <a:r>
              <a:rPr lang="en-US" altLang="en-US" smtClean="0"/>
              <a:t>Pointers provide an alternate way to access memory locations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9260F6BE-C137-48F8-B48B-0F2DBECEAEF1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/>
          </a:p>
        </p:txBody>
      </p:sp>
      <p:pic>
        <p:nvPicPr>
          <p:cNvPr id="12293" name="Picture 6" descr="BD0537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2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0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001000" cy="54943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u="sng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Do you remember me ?    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void swap(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*x,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*y)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{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  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temp = *x;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*x = *y;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      *y =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num1 = 2, num2 = -3;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       swap(&amp;num1, &amp;num2);  //call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51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20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Beautiful </a:t>
            </a:r>
            <a:r>
              <a:rPr lang="en-US" dirty="0"/>
              <a:t>and </a:t>
            </a:r>
            <a:r>
              <a:rPr lang="en-US" dirty="0" err="1" smtClean="0"/>
              <a:t>uncomprehended</a:t>
            </a:r>
            <a:r>
              <a:rPr lang="en-US" dirty="0" smtClean="0"/>
              <a:t> XOR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0956"/>
            <a:ext cx="8001000" cy="54943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s-ES" altLang="en-US" sz="2800" b="1" dirty="0" smtClean="0">
                <a:latin typeface="Courier New" panose="02070309020205020404" pitchFamily="49" charset="0"/>
              </a:rPr>
              <a:t>(</a:t>
            </a:r>
            <a:r>
              <a:rPr lang="es-E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s-ES" alt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simplicity </a:t>
            </a:r>
            <a:r>
              <a:rPr lang="es-E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we</a:t>
            </a:r>
            <a:r>
              <a:rPr lang="es-ES" alt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will</a:t>
            </a:r>
            <a:r>
              <a:rPr lang="es-ES" alt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assume</a:t>
            </a:r>
            <a:r>
              <a:rPr lang="es-ES" alt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INT to have </a:t>
            </a:r>
            <a:r>
              <a:rPr lang="es-ES" alt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four</a:t>
            </a:r>
            <a:r>
              <a:rPr lang="es-ES" alt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bits</a:t>
            </a:r>
            <a:r>
              <a:rPr lang="es-ES" altLang="en-US" sz="28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s-ES" altLang="en-US" sz="2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s-ES" alt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s-ES" alt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x=4	     (#b 1000)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s-ES" alt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s-ES" alt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y= 1;   (#b 0001)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= x ^ y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 (#b 1001)</a:t>
            </a:r>
            <a:endParaRPr lang="es-E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</a:pP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 </a:t>
            </a: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= x ^ y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 </a:t>
            </a: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(#b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1000)</a:t>
            </a:r>
            <a:endParaRPr lang="es-E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</a:pP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s-E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= x ^ y 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 (#b 0001)</a:t>
            </a:r>
          </a:p>
          <a:p>
            <a:pPr>
              <a:lnSpc>
                <a:spcPct val="85000"/>
              </a:lnSpc>
              <a:buNone/>
            </a:pPr>
            <a:endParaRPr lang="es-ES" altLang="en-US" sz="2800" b="1" dirty="0">
              <a:latin typeface="Courier New" panose="02070309020205020404" pitchFamily="49" charset="0"/>
            </a:endParaRPr>
          </a:p>
          <a:p>
            <a:pPr marL="624078" indent="-514350">
              <a:lnSpc>
                <a:spcPct val="85000"/>
              </a:lnSpc>
              <a:buAutoNum type="arabicPeriod"/>
            </a:pPr>
            <a:r>
              <a:rPr lang="es-ES" altLang="en-US" sz="2800" b="1" dirty="0" err="1" smtClean="0">
                <a:latin typeface="Courier New" panose="02070309020205020404" pitchFamily="49" charset="0"/>
              </a:rPr>
              <a:t>We</a:t>
            </a:r>
            <a:r>
              <a:rPr lang="es-ES" altLang="en-US" sz="2800" b="1" dirty="0" smtClean="0">
                <a:latin typeface="Courier New" panose="02070309020205020404" pitchFamily="49" charset="0"/>
              </a:rPr>
              <a:t> do not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need</a:t>
            </a:r>
            <a:r>
              <a:rPr lang="es-ES" altLang="en-US" sz="2800" b="1" dirty="0" smtClean="0">
                <a:latin typeface="Courier New" panose="02070309020205020404" pitchFamily="49" charset="0"/>
              </a:rPr>
              <a:t> a function</a:t>
            </a:r>
          </a:p>
          <a:p>
            <a:pPr marL="624078" indent="-514350">
              <a:lnSpc>
                <a:spcPct val="85000"/>
              </a:lnSpc>
              <a:buAutoNum type="arabicPeriod"/>
            </a:pPr>
            <a:r>
              <a:rPr lang="es-ES" altLang="en-US" sz="2800" b="1" dirty="0" smtClean="0">
                <a:latin typeface="Courier New" panose="02070309020205020404" pitchFamily="49" charset="0"/>
              </a:rPr>
              <a:t>No pointer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needed</a:t>
            </a:r>
          </a:p>
          <a:p>
            <a:pPr marL="624078" indent="-514350">
              <a:lnSpc>
                <a:spcPct val="85000"/>
              </a:lnSpc>
              <a:buAutoNum type="arabicPeriod"/>
            </a:pPr>
            <a:r>
              <a:rPr lang="es-ES" altLang="en-US" sz="2800" b="1" dirty="0" smtClean="0">
                <a:latin typeface="Courier New" panose="02070309020205020404" pitchFamily="49" charset="0"/>
              </a:rPr>
              <a:t>No </a:t>
            </a:r>
            <a:r>
              <a:rPr lang="es-ES" altLang="en-US" sz="2800" b="1" dirty="0" err="1" smtClean="0">
                <a:latin typeface="Courier New" panose="02070309020205020404" pitchFamily="49" charset="0"/>
              </a:rPr>
              <a:t>temp</a:t>
            </a:r>
            <a:r>
              <a:rPr lang="es-ES" altLang="en-US" sz="2800" b="1" dirty="0" smtClean="0">
                <a:latin typeface="Courier New" panose="02070309020205020404" pitchFamily="49" charset="0"/>
              </a:rPr>
              <a:t> variable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needed</a:t>
            </a:r>
          </a:p>
          <a:p>
            <a:pPr marL="109728" indent="0">
              <a:lnSpc>
                <a:spcPct val="85000"/>
              </a:lnSpc>
              <a:buNone/>
            </a:pPr>
            <a:r>
              <a:rPr lang="es-ES" altLang="en-US" sz="2800" b="1" dirty="0" smtClean="0">
                <a:latin typeface="Courier New" panose="02070309020205020404" pitchFamily="49" charset="0"/>
              </a:rPr>
              <a:t>4. </a:t>
            </a:r>
            <a:r>
              <a:rPr lang="es-E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yeap</a:t>
            </a:r>
            <a:r>
              <a:rPr lang="es-E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, I </a:t>
            </a:r>
            <a:r>
              <a:rPr lang="es-E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know</a:t>
            </a:r>
            <a:endParaRPr lang="en-US" altLang="en-US" sz="28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</p:txBody>
      </p:sp>
      <p:pic>
        <p:nvPicPr>
          <p:cNvPr id="1028" name="Picture 4" descr="Image result for surprise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962400" y="5562600"/>
            <a:ext cx="3200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45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will take two arguments</a:t>
            </a:r>
          </a:p>
          <a:p>
            <a:r>
              <a:rPr lang="en-US" dirty="0" smtClean="0"/>
              <a:t>x and n</a:t>
            </a:r>
          </a:p>
          <a:p>
            <a:r>
              <a:rPr lang="en-US" dirty="0" smtClean="0"/>
              <a:t>Distributed as follows</a:t>
            </a:r>
          </a:p>
          <a:p>
            <a:pPr lvl="1"/>
            <a:r>
              <a:rPr lang="en-US" dirty="0" smtClean="0"/>
              <a:t>x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 n	(Shift to the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x*(2^n))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Multiplication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x </a:t>
            </a:r>
            <a:r>
              <a:rPr lang="en-US" b="1" dirty="0" smtClean="0">
                <a:solidFill>
                  <a:srgbClr val="0033CC"/>
                </a:solidFill>
              </a:rPr>
              <a:t>&gt;&gt;</a:t>
            </a:r>
            <a:r>
              <a:rPr lang="en-US" dirty="0" smtClean="0"/>
              <a:t> n	(</a:t>
            </a:r>
            <a:r>
              <a:rPr lang="en-US" dirty="0"/>
              <a:t>Shift to the </a:t>
            </a:r>
            <a:r>
              <a:rPr lang="en-US" dirty="0" smtClean="0">
                <a:solidFill>
                  <a:srgbClr val="0033CC"/>
                </a:solidFill>
              </a:rPr>
              <a:t>Right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33CC"/>
                </a:solidFill>
              </a:rPr>
              <a:t>x/(2^n)</a:t>
            </a:r>
            <a:r>
              <a:rPr lang="en-US" dirty="0" smtClean="0"/>
              <a:t>)[</a:t>
            </a:r>
            <a:r>
              <a:rPr lang="en-US" dirty="0" smtClean="0">
                <a:solidFill>
                  <a:srgbClr val="0033CC"/>
                </a:solidFill>
              </a:rPr>
              <a:t>Division</a:t>
            </a:r>
            <a:r>
              <a:rPr lang="en-US" dirty="0" smtClean="0"/>
              <a:t>]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Bit shift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9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x=2</a:t>
            </a:r>
            <a:r>
              <a:rPr lang="en-US" dirty="0" smtClean="0"/>
              <a:t>;    </a:t>
            </a:r>
            <a:r>
              <a:rPr lang="en-US" dirty="0" err="1"/>
              <a:t>int</a:t>
            </a:r>
            <a:r>
              <a:rPr lang="en-US" dirty="0"/>
              <a:t> n=4;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("x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/>
              <a:t>n = 2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/>
              <a:t>4 =%d\</a:t>
            </a:r>
            <a:r>
              <a:rPr lang="en-US" dirty="0" err="1"/>
              <a:t>n",x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/>
              <a:t>4);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("x= %d\n", x);</a:t>
            </a:r>
          </a:p>
          <a:p>
            <a:pPr marL="109728" indent="0">
              <a:buNone/>
            </a:pPr>
            <a:r>
              <a:rPr lang="en-US" dirty="0"/>
              <a:t>    return 0;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Output: </a:t>
            </a:r>
          </a:p>
          <a:p>
            <a:pPr marL="109728" indent="0">
              <a:buNone/>
            </a:pPr>
            <a:r>
              <a:rPr lang="pt-BR" dirty="0" smtClean="0"/>
              <a:t>x</a:t>
            </a:r>
            <a:r>
              <a:rPr lang="pt-BR" dirty="0"/>
              <a:t>&lt;&lt;n = 2&lt;&lt;4 =32</a:t>
            </a:r>
          </a:p>
          <a:p>
            <a:pPr marL="109728" indent="0">
              <a:buNone/>
            </a:pPr>
            <a:r>
              <a:rPr lang="pt-BR" b="1" dirty="0">
                <a:solidFill>
                  <a:srgbClr val="FF0000"/>
                </a:solidFill>
              </a:rPr>
              <a:t>x= 2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Careful, The original INFO remain </a:t>
            </a:r>
            <a:r>
              <a:rPr lang="en-US" b="1" dirty="0" smtClean="0">
                <a:solidFill>
                  <a:srgbClr val="FF0000"/>
                </a:solidFill>
              </a:rPr>
              <a:t>UNCHANGED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00200" y="4648200"/>
            <a:ext cx="502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6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Reading Assignment</a:t>
            </a:r>
            <a:r>
              <a:rPr lang="en-US" smtClean="0">
                <a:solidFill>
                  <a:srgbClr val="0033CC"/>
                </a:solidFill>
              </a:rPr>
              <a:t>: </a:t>
            </a:r>
            <a:r>
              <a:rPr lang="en-US" dirty="0" smtClean="0">
                <a:solidFill>
                  <a:srgbClr val="0033CC"/>
                </a:solidFill>
              </a:rPr>
              <a:t>Please Review </a:t>
            </a:r>
            <a:r>
              <a:rPr lang="en-US" dirty="0">
                <a:solidFill>
                  <a:srgbClr val="0033CC"/>
                </a:solidFill>
              </a:rPr>
              <a:t>Memory Allocation in C (NOT C++)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Students</a:t>
            </a:r>
            <a:r>
              <a:rPr lang="en-US" dirty="0" smtClean="0"/>
              <a:t>: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Pointer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229600" cy="4572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 smtClean="0"/>
              <a:t>Definition: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*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/>
              <a:t>Read as: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	“</a:t>
            </a:r>
            <a:r>
              <a:rPr lang="en-US" sz="2800" b="1" dirty="0" err="1" smtClean="0">
                <a:latin typeface="Courier New" pitchFamily="49" charset="0"/>
              </a:rPr>
              <a:t>intptr</a:t>
            </a:r>
            <a:r>
              <a:rPr lang="en-US" sz="2800" dirty="0" smtClean="0"/>
              <a:t> can hold the address of an </a:t>
            </a:r>
            <a:r>
              <a:rPr lang="en-US" sz="2800" dirty="0" err="1" smtClean="0"/>
              <a:t>int</a:t>
            </a:r>
            <a:r>
              <a:rPr lang="en-US" sz="2800" dirty="0" smtClean="0"/>
              <a:t>” or “the variable that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800" dirty="0" smtClean="0">
                <a:cs typeface="Courier New" pitchFamily="49" charset="0"/>
              </a:rPr>
              <a:t> points to has type </a:t>
            </a:r>
            <a:r>
              <a:rPr lang="en-US" sz="2800" dirty="0" err="1" smtClean="0">
                <a:cs typeface="Courier New" pitchFamily="49" charset="0"/>
              </a:rPr>
              <a:t>int</a:t>
            </a:r>
            <a:r>
              <a:rPr lang="en-US" sz="2800" dirty="0" smtClean="0">
                <a:cs typeface="Courier New" pitchFamily="49" charset="0"/>
              </a:rPr>
              <a:t>”</a:t>
            </a:r>
            <a:endParaRPr lang="en-US" sz="2800" dirty="0" smtClean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The spacing in the definition does not matter: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solidFill>
                  <a:srgbClr val="0033CC"/>
                </a:solidFill>
              </a:rPr>
              <a:t>	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0033CC"/>
                </a:solidFill>
                <a:latin typeface="Courier New" pitchFamily="49" charset="0"/>
              </a:rPr>
              <a:t>intptr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*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intptr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b="1" dirty="0" smtClean="0">
                <a:latin typeface="+mj-lt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 smtClean="0"/>
              <a:t>  </a:t>
            </a:r>
            <a:r>
              <a:rPr lang="en-US" sz="2800" dirty="0" smtClean="0"/>
              <a:t>is called the </a:t>
            </a:r>
            <a:r>
              <a:rPr lang="en-US" sz="2800" dirty="0" smtClean="0">
                <a:solidFill>
                  <a:srgbClr val="0033CC"/>
                </a:solidFill>
              </a:rPr>
              <a:t>indirection operator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9EA7876D-0111-44F2-8CB9-7847DAB2CBC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558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Pointer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Assignment: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 25;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	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 &amp;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 smtClean="0"/>
              <a:t>Memory layout: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Can access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800" dirty="0" smtClean="0"/>
              <a:t> using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/>
              <a:t>and </a:t>
            </a:r>
            <a:r>
              <a:rPr lang="en-US" altLang="en-US" sz="2800" dirty="0" smtClean="0">
                <a:solidFill>
                  <a:srgbClr val="0070C0"/>
                </a:solidFill>
              </a:rPr>
              <a:t>indirection operator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dirty="0" smtClean="0">
                <a:solidFill>
                  <a:srgbClr val="0070C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// prints</a:t>
            </a:r>
            <a:r>
              <a:rPr lang="en-US" altLang="en-US" sz="2800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0x4a00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 // prints 25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intptr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 20;    // puts 20 in </a:t>
            </a:r>
            <a:r>
              <a:rPr lang="en-US" altLang="en-US" sz="28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endParaRPr lang="en-US" altLang="en-US" sz="28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en-US" sz="28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EXAMPLE</a:t>
            </a:r>
            <a:r>
              <a:rPr lang="en-US" altLang="en-US" sz="2800" dirty="0" smtClean="0">
                <a:solidFill>
                  <a:srgbClr val="3D8963"/>
                </a:solidFill>
                <a:latin typeface="Courier New" panose="02070309020205020404" pitchFamily="49" charset="0"/>
                <a:hlinkClick r:id="rId3" action="ppaction://hlinkfile"/>
              </a:rPr>
              <a:t>	</a:t>
            </a:r>
            <a:r>
              <a:rPr lang="en-US" altLang="en-US" sz="2800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  <a:hlinkClick r:id="rId4" action="ppaction://hlinkfile"/>
              </a:rPr>
              <a:t>EXAMPLE 2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rgbClr val="3D8963"/>
                </a:solidFill>
                <a:latin typeface="Courier New" panose="02070309020205020404" pitchFamily="49" charset="0"/>
                <a:hlinkClick r:id="rId5" action="ppaction://hlinkfile"/>
              </a:rPr>
              <a:t>EXAMPLE 3</a:t>
            </a:r>
            <a:endParaRPr lang="en-US" altLang="en-US" sz="2800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BD23FCDA-2E38-4A91-B08C-45980598256E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/>
          </a:p>
        </p:txBody>
      </p: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3076575" y="2574925"/>
            <a:ext cx="5308600" cy="1158875"/>
            <a:chOff x="1344" y="1872"/>
            <a:chExt cx="3344" cy="73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496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3984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2640" y="1872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rgbClr val="0033CC"/>
                  </a:solidFill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3936" y="1872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>
                  <a:solidFill>
                    <a:srgbClr val="FF0000"/>
                  </a:solidFill>
                  <a:latin typeface="Courier New" panose="02070309020205020404" pitchFamily="49" charset="0"/>
                </a:rPr>
                <a:t>intptr</a:t>
              </a:r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2688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latin typeface="Courier New" panose="02070309020205020404" pitchFamily="49" charset="0"/>
                </a:rPr>
                <a:t>25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3936" y="2112"/>
              <a:ext cx="7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b="1" baseline="0">
                  <a:latin typeface="Courier New" panose="02070309020205020404" pitchFamily="49" charset="0"/>
                </a:rPr>
                <a:t>0x4a00</a:t>
              </a: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H="1">
              <a:off x="321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1344" y="2352"/>
              <a:ext cx="19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baseline="0"/>
                <a:t>address of </a:t>
              </a:r>
              <a:r>
                <a:rPr lang="en-US" altLang="en-US" sz="2000" b="1" baseline="0">
                  <a:latin typeface="Courier New" panose="02070309020205020404" pitchFamily="49" charset="0"/>
                </a:rPr>
                <a:t>num</a:t>
              </a:r>
              <a:r>
                <a:rPr lang="en-US" altLang="en-US" sz="2000" b="1" baseline="0"/>
                <a:t>: </a:t>
              </a:r>
              <a:r>
                <a:rPr lang="en-US" altLang="en-US" sz="2000" b="1" baseline="0">
                  <a:latin typeface="Courier New" panose="02070309020205020404" pitchFamily="49" charset="0"/>
                </a:rPr>
                <a:t>0x4a00</a:t>
              </a:r>
              <a:endParaRPr lang="en-US" altLang="en-US" sz="2000" b="1" baseline="0"/>
            </a:p>
          </p:txBody>
        </p:sp>
      </p:grpSp>
    </p:spTree>
    <p:extLst>
      <p:ext uri="{BB962C8B-B14F-4D97-AF65-F5344CB8AC3E}">
        <p14:creationId xmlns:p14="http://schemas.microsoft.com/office/powerpoint/2010/main" val="19937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10.3  The Relationship Between Arrays and Pointers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458200" cy="4191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 smtClean="0"/>
              <a:t>An array name is the starting address of the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[] = {4, 7, 11};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(“%d\n”,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);	   // displays 0x4a00</a:t>
            </a:r>
          </a:p>
          <a:p>
            <a:pPr lvl="1"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(“%d\n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”,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[0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]);   // displays 4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0F4A43BD-0804-4170-9306-35734ABD21A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/>
          </a:p>
        </p:txBody>
      </p:sp>
      <p:graphicFrame>
        <p:nvGraphicFramePr>
          <p:cNvPr id="4609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810"/>
              </p:ext>
            </p:extLst>
          </p:nvPr>
        </p:nvGraphicFramePr>
        <p:xfrm>
          <a:off x="3200400" y="3726656"/>
          <a:ext cx="2133600" cy="5334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2133600" y="4419600"/>
            <a:ext cx="487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baseline="0"/>
              <a:t>starting address of </a:t>
            </a:r>
            <a:r>
              <a:rPr lang="en-US" altLang="en-US" sz="2200" b="1" baseline="0">
                <a:latin typeface="Courier New" panose="02070309020205020404" pitchFamily="49" charset="0"/>
              </a:rPr>
              <a:t>vals</a:t>
            </a:r>
            <a:r>
              <a:rPr lang="en-US" altLang="en-US" sz="2200" b="1" baseline="0"/>
              <a:t>: </a:t>
            </a:r>
            <a:r>
              <a:rPr lang="en-US" altLang="en-US" sz="2200" b="1" baseline="0">
                <a:latin typeface="Courier New" panose="02070309020205020404" pitchFamily="49" charset="0"/>
              </a:rPr>
              <a:t>0x4a00</a:t>
            </a:r>
          </a:p>
        </p:txBody>
      </p:sp>
    </p:spTree>
    <p:extLst>
      <p:ext uri="{BB962C8B-B14F-4D97-AF65-F5344CB8AC3E}">
        <p14:creationId xmlns:p14="http://schemas.microsoft.com/office/powerpoint/2010/main" val="17586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Relationship Between Arrays and Pointers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962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array name can be used as a pointer constant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[] = {4, 7, 11};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    // displays 4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A pointer can be used as an array name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[1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]); // displays 7</a:t>
            </a:r>
          </a:p>
          <a:p>
            <a:pPr lvl="1"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1B53D14E-524D-45D8-8EC6-9B4D10045358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145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Pointers in Expressions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/>
              <a:t>Given:</a:t>
            </a:r>
          </a:p>
          <a:p>
            <a:pPr lvl="1" eaLnBrk="1" hangingPunct="1">
              <a:buFontTx/>
              <a:buNone/>
            </a:pP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[]={4,7,11};</a:t>
            </a:r>
          </a:p>
          <a:p>
            <a:pPr lvl="1" eaLnBrk="1" hangingPunct="1">
              <a:buFontTx/>
              <a:buNone/>
            </a:pP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200" dirty="0" smtClean="0"/>
              <a:t>What is </a:t>
            </a:r>
            <a:r>
              <a:rPr lang="en-US" altLang="en-US" sz="2200" b="1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sz="2200" b="1" dirty="0" smtClean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+ </a:t>
            </a:r>
            <a:r>
              <a:rPr lang="en-US" alt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200" dirty="0" smtClean="0"/>
              <a:t>?  	</a:t>
            </a:r>
          </a:p>
          <a:p>
            <a:pPr eaLnBrk="1" hangingPunct="1"/>
            <a:r>
              <a:rPr lang="en-US" altLang="en-US" sz="2200" b="1" u="sng" dirty="0" smtClean="0"/>
              <a:t>It means (</a:t>
            </a:r>
            <a:r>
              <a:rPr lang="en-US" altLang="en-US" sz="2200" b="1" u="sng" dirty="0" smtClean="0">
                <a:solidFill>
                  <a:srgbClr val="0033CC"/>
                </a:solidFill>
              </a:rPr>
              <a:t>address in </a:t>
            </a:r>
            <a:r>
              <a:rPr lang="en-US" altLang="en-US" sz="2200" b="1" u="sng" dirty="0" err="1" smtClean="0">
                <a:solidFill>
                  <a:srgbClr val="0033CC"/>
                </a:solidFill>
                <a:latin typeface="Courier New" panose="02070309020205020404" pitchFamily="49" charset="0"/>
              </a:rPr>
              <a:t>valptr</a:t>
            </a:r>
            <a:r>
              <a:rPr lang="en-US" altLang="en-US" sz="2200" b="1" u="sng" dirty="0" smtClean="0"/>
              <a:t>) + </a:t>
            </a:r>
            <a:r>
              <a:rPr lang="en-US" altLang="en-US" sz="2200" b="1" u="sng" dirty="0" smtClean="0">
                <a:solidFill>
                  <a:srgbClr val="FF0000"/>
                </a:solidFill>
              </a:rPr>
              <a:t>(1 * size of an </a:t>
            </a:r>
            <a:r>
              <a:rPr lang="en-US" altLang="en-US" sz="2200" b="1" u="sng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200" b="1" u="sng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200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rintf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(“%d \n”, *(valptr+1)); // displays 7</a:t>
            </a:r>
          </a:p>
          <a:p>
            <a:pPr lvl="1">
              <a:buNone/>
            </a:pPr>
            <a:r>
              <a:rPr lang="en-US" altLang="en-US" sz="2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200" b="1" dirty="0">
                <a:solidFill>
                  <a:srgbClr val="3D8963"/>
                </a:solidFill>
                <a:latin typeface="Courier New" panose="02070309020205020404" pitchFamily="49" charset="0"/>
              </a:rPr>
              <a:t>(“%d \n”, *(</a:t>
            </a:r>
            <a:r>
              <a:rPr lang="en-US" altLang="en-US" sz="2200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valptr+2)); // displays 11</a:t>
            </a:r>
          </a:p>
          <a:p>
            <a:pPr eaLnBrk="1" hangingPunct="1"/>
            <a:r>
              <a:rPr lang="en-US" altLang="en-US" sz="2200" dirty="0" smtClean="0"/>
              <a:t>Must use 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</a:t>
            </a:r>
            <a:r>
              <a:rPr lang="en-US" altLang="en-US" sz="2200" dirty="0" smtClean="0"/>
              <a:t> in expression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/>
              <a:t>10-</a:t>
            </a:r>
            <a:fld id="{914BDAAF-B944-41BC-AE83-00CC271081AC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4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702</TotalTime>
  <Words>2109</Words>
  <Application>Microsoft Office PowerPoint</Application>
  <PresentationFormat>On-screen Show (4:3)</PresentationFormat>
  <Paragraphs>404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Parallel Programming  C Review</vt:lpstr>
      <vt:lpstr>Topics</vt:lpstr>
      <vt:lpstr>Pointers and the Address Operator</vt:lpstr>
      <vt:lpstr>           Pointer Variables</vt:lpstr>
      <vt:lpstr>Pointer Variables</vt:lpstr>
      <vt:lpstr>Pointer Variables</vt:lpstr>
      <vt:lpstr>10.3  The Relationship Between Arrays and Pointers</vt:lpstr>
      <vt:lpstr>The Relationship Between Arrays and Pointers</vt:lpstr>
      <vt:lpstr>Pointers in Expressions</vt:lpstr>
      <vt:lpstr>Array Access</vt:lpstr>
      <vt:lpstr>Array Access</vt:lpstr>
      <vt:lpstr>Array Access</vt:lpstr>
      <vt:lpstr>Array Access</vt:lpstr>
      <vt:lpstr>Pointer Arithmetic</vt:lpstr>
      <vt:lpstr>Pointer Arithmetic</vt:lpstr>
      <vt:lpstr> </vt:lpstr>
      <vt:lpstr> </vt:lpstr>
      <vt:lpstr>  </vt:lpstr>
      <vt:lpstr>Initializing Pointers</vt:lpstr>
      <vt:lpstr>Comparing Pointers</vt:lpstr>
      <vt:lpstr>Pointers as Function Parameters</vt:lpstr>
      <vt:lpstr>Pointers as Function Parameters</vt:lpstr>
      <vt:lpstr>Pointers as Function Parameters</vt:lpstr>
      <vt:lpstr>Pointers as Function Parameters</vt:lpstr>
      <vt:lpstr>Pointers to Constants and Constant Pointers</vt:lpstr>
      <vt:lpstr>Ponters to Constant</vt:lpstr>
      <vt:lpstr>Pointer to Constant – What does the Definition Mean?</vt:lpstr>
      <vt:lpstr>Constant Pointers</vt:lpstr>
      <vt:lpstr>Constant Pointer – What does the Definition Mean?</vt:lpstr>
      <vt:lpstr>Constant Pointer to Constant</vt:lpstr>
      <vt:lpstr>Returning Pointers from Functions</vt:lpstr>
      <vt:lpstr>Passing a Structure to a FX</vt:lpstr>
      <vt:lpstr>Structure Pointer Operator</vt:lpstr>
      <vt:lpstr>Selecting Members</vt:lpstr>
      <vt:lpstr>Structure Pointers as Function Parameters</vt:lpstr>
      <vt:lpstr>A Fx that receives a pointer to a structure</vt:lpstr>
      <vt:lpstr>Selecting Members</vt:lpstr>
      <vt:lpstr>PowerPoint Presentation</vt:lpstr>
      <vt:lpstr>Bitwise Operations</vt:lpstr>
      <vt:lpstr>Bitwise Operations</vt:lpstr>
      <vt:lpstr>The Beautiful and uncomprehended XOR</vt:lpstr>
      <vt:lpstr>Bit shift Operators</vt:lpstr>
      <vt:lpstr>PowerPoint Presentation</vt:lpstr>
      <vt:lpstr>Students: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Programmig</dc:title>
  <dc:creator>Eduardo</dc:creator>
  <cp:lastModifiedBy>Colmenares-Diaz, Eduardo</cp:lastModifiedBy>
  <cp:revision>40</cp:revision>
  <dcterms:created xsi:type="dcterms:W3CDTF">2016-01-19T16:26:46Z</dcterms:created>
  <dcterms:modified xsi:type="dcterms:W3CDTF">2021-08-30T15:27:25Z</dcterms:modified>
</cp:coreProperties>
</file>