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65" r:id="rId12"/>
    <p:sldId id="267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28ABF-AA94-47F5-B648-135FD25948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C05F8-9EC9-4792-B882-0C75D222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C05F8-9EC9-4792-B882-0C75D22230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9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E84C57-7B04-4340-81C6-4AEF05C0C41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13BE28-A2B6-4228-8031-48A42D4EE4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hswfMpsb6c" TargetMode="External"/><Relationship Id="rId2" Type="http://schemas.openxmlformats.org/officeDocument/2006/relationships/hyperlink" Target="http://releases.ubuntu.com/14.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ysads.co.uk/2014/07/install-gcc-gnu-4-9-1-on-ubuntu-14-0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ssage_Passing_Interfa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cc.utexas.edu/systems/stampede2" TargetMode="External"/><Relationship Id="rId2" Type="http://schemas.openxmlformats.org/officeDocument/2006/relationships/hyperlink" Target="https://www.youtube.com/watch?v=1W6MiM0rPk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cc.utexas.edu/systems/maverick" TargetMode="External"/><Relationship Id="rId4" Type="http://schemas.openxmlformats.org/officeDocument/2006/relationships/hyperlink" Target="https://www.youtube.com/watch?v=fGAr_mfnwO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talk about some general ideas</a:t>
            </a:r>
          </a:p>
          <a:p>
            <a:r>
              <a:rPr lang="en-US" dirty="0" smtClean="0"/>
              <a:t>Divide and conquer</a:t>
            </a:r>
          </a:p>
          <a:p>
            <a:pPr lvl="1"/>
            <a:r>
              <a:rPr lang="en-US" dirty="0"/>
              <a:t>Embarrassingly parallel </a:t>
            </a:r>
            <a:endParaRPr lang="en-US" dirty="0" smtClean="0"/>
          </a:p>
          <a:p>
            <a:pPr lvl="1"/>
            <a:r>
              <a:rPr lang="en-US" dirty="0" smtClean="0"/>
              <a:t>Not always that easy</a:t>
            </a:r>
          </a:p>
          <a:p>
            <a:pPr lvl="2"/>
            <a:r>
              <a:rPr lang="en-US" dirty="0" smtClean="0"/>
              <a:t>Data Dependent</a:t>
            </a:r>
          </a:p>
          <a:p>
            <a:r>
              <a:rPr lang="en-US" dirty="0" smtClean="0"/>
              <a:t>Do more per unit of time</a:t>
            </a:r>
          </a:p>
          <a:p>
            <a:r>
              <a:rPr lang="en-US" dirty="0" smtClean="0"/>
              <a:t>Get valid solution faster than regular sequential approach</a:t>
            </a:r>
          </a:p>
          <a:p>
            <a:r>
              <a:rPr lang="en-US" dirty="0" smtClean="0"/>
              <a:t>Study BIG and complex problems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Answer  YES.</a:t>
            </a:r>
          </a:p>
          <a:p>
            <a:r>
              <a:rPr lang="en-US" dirty="0" smtClean="0"/>
              <a:t>Save time </a:t>
            </a:r>
            <a:r>
              <a:rPr lang="en-US" dirty="0" smtClean="0">
                <a:sym typeface="Wingdings" pitchFamily="2" charset="2"/>
              </a:rPr>
              <a:t> Save $ (AMAZON, GOOGLE)</a:t>
            </a:r>
          </a:p>
          <a:p>
            <a:r>
              <a:rPr lang="en-US" dirty="0" smtClean="0">
                <a:sym typeface="Wingdings" pitchFamily="2" charset="2"/>
              </a:rPr>
              <a:t>Solve Larger and computational challenging problems faster</a:t>
            </a:r>
          </a:p>
          <a:p>
            <a:r>
              <a:rPr lang="en-US" b="1" u="sng" dirty="0" smtClean="0">
                <a:solidFill>
                  <a:srgbClr val="FF0000"/>
                </a:solidFill>
                <a:sym typeface="Wingdings" pitchFamily="2" charset="2"/>
              </a:rPr>
              <a:t>Science and Engineering</a:t>
            </a:r>
          </a:p>
          <a:p>
            <a:pPr lvl="1"/>
            <a:r>
              <a:rPr lang="en-US" dirty="0" smtClean="0"/>
              <a:t>Atmosphere, Earth, Environment</a:t>
            </a:r>
          </a:p>
          <a:p>
            <a:pPr lvl="1"/>
            <a:r>
              <a:rPr lang="en-US" dirty="0" smtClean="0"/>
              <a:t>Physics - applied, nuclear, particle, condensed matter, high pressure, fusion, photonics</a:t>
            </a:r>
          </a:p>
          <a:p>
            <a:pPr lvl="1"/>
            <a:r>
              <a:rPr lang="en-US" dirty="0" smtClean="0"/>
              <a:t>Bioscience, Biotechnology, Genetics</a:t>
            </a:r>
          </a:p>
          <a:p>
            <a:pPr lvl="1"/>
            <a:r>
              <a:rPr lang="en-US" dirty="0" smtClean="0"/>
              <a:t>Chemistry, Molecular Sciences</a:t>
            </a:r>
          </a:p>
          <a:p>
            <a:pPr lvl="1"/>
            <a:r>
              <a:rPr lang="en-US" dirty="0" smtClean="0"/>
              <a:t>Geology, Seismology</a:t>
            </a:r>
          </a:p>
          <a:p>
            <a:pPr lvl="1"/>
            <a:r>
              <a:rPr lang="en-US" dirty="0" smtClean="0"/>
              <a:t>Mechanical Engineering - from prosthetics to spacecraft</a:t>
            </a:r>
          </a:p>
          <a:p>
            <a:pPr lvl="1"/>
            <a:r>
              <a:rPr lang="en-US" dirty="0" smtClean="0"/>
              <a:t>Electrical Engineering, Circuit Design, Microelectronics</a:t>
            </a:r>
          </a:p>
          <a:p>
            <a:pPr lvl="1"/>
            <a:r>
              <a:rPr lang="en-US" dirty="0" smtClean="0"/>
              <a:t>Computer Science, Mathematics</a:t>
            </a:r>
          </a:p>
          <a:p>
            <a:pPr lvl="1"/>
            <a:r>
              <a:rPr lang="en-US" dirty="0" smtClean="0"/>
              <a:t>Defense, Weapons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I want to use Parallel?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sym typeface="Wingdings" pitchFamily="2" charset="2"/>
              </a:rPr>
              <a:t>Commercial and Industry</a:t>
            </a:r>
          </a:p>
          <a:p>
            <a:pPr lvl="1"/>
            <a:r>
              <a:rPr lang="en-US" dirty="0" smtClean="0"/>
              <a:t>"Big Data", databases, data mining</a:t>
            </a:r>
          </a:p>
          <a:p>
            <a:pPr lvl="1"/>
            <a:r>
              <a:rPr lang="en-US" dirty="0" smtClean="0"/>
              <a:t>Oil exploration</a:t>
            </a:r>
          </a:p>
          <a:p>
            <a:pPr lvl="1"/>
            <a:r>
              <a:rPr lang="en-US" dirty="0" smtClean="0"/>
              <a:t>Web search engines, web based business services</a:t>
            </a:r>
          </a:p>
          <a:p>
            <a:pPr lvl="1"/>
            <a:r>
              <a:rPr lang="en-US" dirty="0" smtClean="0"/>
              <a:t>Medical imaging and diagnosis</a:t>
            </a:r>
          </a:p>
          <a:p>
            <a:pPr lvl="1"/>
            <a:r>
              <a:rPr lang="en-US" dirty="0" smtClean="0"/>
              <a:t>Pharmaceutical design</a:t>
            </a:r>
          </a:p>
          <a:p>
            <a:pPr lvl="1"/>
            <a:r>
              <a:rPr lang="en-US" dirty="0" smtClean="0"/>
              <a:t>Financial and economic modeling</a:t>
            </a:r>
          </a:p>
          <a:p>
            <a:pPr lvl="1"/>
            <a:r>
              <a:rPr lang="en-US" dirty="0" smtClean="0"/>
              <a:t>Management of national and multi-national corporations</a:t>
            </a:r>
          </a:p>
          <a:p>
            <a:pPr lvl="1"/>
            <a:r>
              <a:rPr lang="en-US" dirty="0" smtClean="0"/>
              <a:t>Advanced graphics and virtual reality, particularly in the entertainment industry</a:t>
            </a:r>
          </a:p>
          <a:p>
            <a:pPr lvl="1"/>
            <a:r>
              <a:rPr lang="en-US" dirty="0" smtClean="0"/>
              <a:t>Networked video and multi-media technologies</a:t>
            </a:r>
          </a:p>
          <a:p>
            <a:pPr lvl="1"/>
            <a:r>
              <a:rPr lang="en-US" dirty="0" smtClean="0"/>
              <a:t>Collaborative work environments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I want to use Parallel?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</a:t>
            </a:r>
          </a:p>
          <a:p>
            <a:pPr lvl="1"/>
            <a:r>
              <a:rPr lang="en-US" dirty="0" smtClean="0"/>
              <a:t>Obama, Trump</a:t>
            </a:r>
          </a:p>
          <a:p>
            <a:pPr lvl="1"/>
            <a:r>
              <a:rPr lang="en-US" dirty="0" smtClean="0"/>
              <a:t>Jobs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8229600" cy="34793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Options: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/*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is the first this comment </a:t>
            </a:r>
            <a:r>
              <a:rPr lang="en-US" b="1" dirty="0" smtClean="0">
                <a:solidFill>
                  <a:srgbClr val="FF0000"/>
                </a:solidFill>
              </a:rPr>
              <a:t>*/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33CC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this is the second comment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/*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SJDSDSFSHJFSDHFGSDHFGSDHFGSDHFGSDFGSHDGFSHDGFSHDGFSHDFGSHDFGSHFGSDHFGSDHJFGSDHJFGSDHJFGSDJHFGSDHFGSDJHFGSDHFGSDHJFGSDHFGSDHFGSDHFGSDHFGSDHJFGSDHFGSDHJFGSDHJFGDSHFGSDHFGSDJF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*/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58" y="1752600"/>
            <a:ext cx="8863084" cy="161007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dirty="0" smtClean="0">
                <a:latin typeface="Century" panose="02040604050505020304" pitchFamily="18" charset="0"/>
              </a:rPr>
              <a:t>a.	#define </a:t>
            </a:r>
            <a:r>
              <a:rPr lang="pt-BR" dirty="0">
                <a:latin typeface="Century" panose="02040604050505020304" pitchFamily="18" charset="0"/>
              </a:rPr>
              <a:t>PI </a:t>
            </a:r>
            <a:r>
              <a:rPr lang="pt-BR" b="1" dirty="0">
                <a:latin typeface="Century" panose="02040604050505020304" pitchFamily="18" charset="0"/>
              </a:rPr>
              <a:t>=</a:t>
            </a:r>
            <a:r>
              <a:rPr lang="pt-BR" dirty="0">
                <a:latin typeface="Century" panose="02040604050505020304" pitchFamily="18" charset="0"/>
              </a:rPr>
              <a:t> 3.1416 </a:t>
            </a:r>
            <a:r>
              <a:rPr lang="pt-BR" dirty="0" smtClean="0">
                <a:latin typeface="Century" panose="020406040505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pt-BR" dirty="0" smtClean="0">
                <a:latin typeface="Century" panose="02040604050505020304" pitchFamily="18" charset="0"/>
              </a:rPr>
              <a:t>	</a:t>
            </a:r>
            <a:endParaRPr lang="pt-BR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pt-BR" dirty="0" smtClean="0">
                <a:latin typeface="Century" panose="02040604050505020304" pitchFamily="18" charset="0"/>
              </a:rPr>
              <a:t>b.	#define </a:t>
            </a:r>
            <a:r>
              <a:rPr lang="pt-BR" dirty="0">
                <a:latin typeface="Century" panose="02040604050505020304" pitchFamily="18" charset="0"/>
              </a:rPr>
              <a:t>PI 3.1416</a:t>
            </a:r>
            <a:r>
              <a:rPr lang="pt-BR" b="1" dirty="0">
                <a:latin typeface="Century" panose="02040604050505020304" pitchFamily="18" charset="0"/>
              </a:rPr>
              <a:t>;</a:t>
            </a:r>
            <a:r>
              <a:rPr lang="pt-BR" dirty="0">
                <a:latin typeface="Century" panose="02040604050505020304" pitchFamily="18" charset="0"/>
              </a:rPr>
              <a:t> </a:t>
            </a:r>
            <a:r>
              <a:rPr lang="pt-BR" dirty="0" smtClean="0">
                <a:latin typeface="Century" panose="02040604050505020304" pitchFamily="18" charset="0"/>
              </a:rPr>
              <a:t>		</a:t>
            </a:r>
            <a:endParaRPr lang="en-US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pt-BR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pt-BR" dirty="0" smtClean="0">
                <a:latin typeface="Century" panose="02040604050505020304" pitchFamily="18" charset="0"/>
              </a:rPr>
              <a:t>c.	#define </a:t>
            </a:r>
            <a:r>
              <a:rPr lang="pt-BR" dirty="0">
                <a:latin typeface="Century" panose="02040604050505020304" pitchFamily="18" charset="0"/>
              </a:rPr>
              <a:t>PI 3.1416 </a:t>
            </a:r>
            <a:r>
              <a:rPr lang="pt-BR" dirty="0" smtClean="0">
                <a:latin typeface="Century" panose="02040604050505020304" pitchFamily="18" charset="0"/>
              </a:rPr>
              <a:t>		</a:t>
            </a:r>
            <a:endParaRPr lang="en-US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pt-BR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pt-BR" dirty="0" smtClean="0">
                <a:latin typeface="Century" panose="02040604050505020304" pitchFamily="18" charset="0"/>
              </a:rPr>
              <a:t>d.	#define </a:t>
            </a:r>
            <a:r>
              <a:rPr lang="pt-BR" dirty="0">
                <a:latin typeface="Century" panose="02040604050505020304" pitchFamily="18" charset="0"/>
              </a:rPr>
              <a:t>float PI 3.1416 </a:t>
            </a:r>
            <a:r>
              <a:rPr lang="pt-BR" dirty="0" smtClean="0">
                <a:latin typeface="Century" panose="02040604050505020304" pitchFamily="18" charset="0"/>
              </a:rPr>
              <a:t>	</a:t>
            </a:r>
            <a:endParaRPr lang="en-US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587691"/>
          </a:xfrm>
        </p:spPr>
        <p:txBody>
          <a:bodyPr/>
          <a:lstStyle/>
          <a:p>
            <a:r>
              <a:rPr lang="en-US" dirty="0" smtClean="0"/>
              <a:t>I want to include this fellow, what to do ?</a:t>
            </a:r>
          </a:p>
          <a:p>
            <a:pPr marL="109728" indent="0">
              <a:buNone/>
            </a:pPr>
            <a:r>
              <a:rPr lang="en-US" dirty="0" smtClean="0"/>
              <a:t>Answer add as a header file, just like this</a:t>
            </a:r>
          </a:p>
          <a:p>
            <a:pPr marL="109728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myconst.h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286516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Common Mistakes with Constants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/>
          </a:bodyPr>
          <a:lstStyle/>
          <a:p>
            <a:r>
              <a:rPr lang="pt-BR" dirty="0">
                <a:latin typeface="Century" panose="02040604050505020304" pitchFamily="18" charset="0"/>
              </a:rPr>
              <a:t>#define PI </a:t>
            </a:r>
            <a:r>
              <a:rPr lang="pt-BR" b="1" dirty="0">
                <a:solidFill>
                  <a:srgbClr val="FF0000"/>
                </a:solidFill>
                <a:latin typeface="Century" panose="02040604050505020304" pitchFamily="18" charset="0"/>
              </a:rPr>
              <a:t>=</a:t>
            </a:r>
            <a:r>
              <a:rPr lang="pt-BR" dirty="0">
                <a:latin typeface="Century" panose="02040604050505020304" pitchFamily="18" charset="0"/>
              </a:rPr>
              <a:t> 3.1416 </a:t>
            </a:r>
            <a:r>
              <a:rPr lang="pt-BR" dirty="0" smtClean="0">
                <a:latin typeface="Century" panose="02040604050505020304" pitchFamily="18" charset="0"/>
              </a:rPr>
              <a:t>		/* </a:t>
            </a:r>
            <a:r>
              <a:rPr lang="pt-BR" dirty="0">
                <a:latin typeface="Century" panose="02040604050505020304" pitchFamily="18" charset="0"/>
              </a:rPr>
              <a:t>W R O N G ! ! ! </a:t>
            </a:r>
            <a:r>
              <a:rPr lang="pt-BR" dirty="0" smtClean="0">
                <a:latin typeface="Century" panose="02040604050505020304" pitchFamily="18" charset="0"/>
              </a:rPr>
              <a:t>*/</a:t>
            </a:r>
          </a:p>
          <a:p>
            <a:endParaRPr lang="pt-BR" dirty="0">
              <a:latin typeface="Century" panose="02040604050505020304" pitchFamily="18" charset="0"/>
            </a:endParaRPr>
          </a:p>
          <a:p>
            <a:r>
              <a:rPr lang="pt-BR" dirty="0">
                <a:latin typeface="Century" panose="02040604050505020304" pitchFamily="18" charset="0"/>
              </a:rPr>
              <a:t>#define PI 3.1416</a:t>
            </a:r>
            <a:r>
              <a:rPr lang="pt-BR" b="1" dirty="0">
                <a:solidFill>
                  <a:srgbClr val="FF0000"/>
                </a:solidFill>
                <a:latin typeface="Century" panose="02040604050505020304" pitchFamily="18" charset="0"/>
              </a:rPr>
              <a:t>;</a:t>
            </a:r>
            <a:r>
              <a:rPr lang="pt-BR" dirty="0">
                <a:latin typeface="Century" panose="02040604050505020304" pitchFamily="18" charset="0"/>
              </a:rPr>
              <a:t> </a:t>
            </a:r>
            <a:r>
              <a:rPr lang="pt-BR" dirty="0" smtClean="0">
                <a:latin typeface="Century" panose="02040604050505020304" pitchFamily="18" charset="0"/>
              </a:rPr>
              <a:t>		/* </a:t>
            </a:r>
            <a:r>
              <a:rPr lang="pt-BR" dirty="0">
                <a:latin typeface="Century" panose="02040604050505020304" pitchFamily="18" charset="0"/>
              </a:rPr>
              <a:t>W R O N </a:t>
            </a:r>
            <a:r>
              <a:rPr lang="pt-BR" dirty="0" smtClean="0">
                <a:latin typeface="Century" panose="02040604050505020304" pitchFamily="18" charset="0"/>
              </a:rPr>
              <a:t>G </a:t>
            </a:r>
            <a:r>
              <a:rPr lang="en-US" dirty="0" smtClean="0">
                <a:latin typeface="Century" panose="02040604050505020304" pitchFamily="18" charset="0"/>
              </a:rPr>
              <a:t>! </a:t>
            </a:r>
            <a:r>
              <a:rPr lang="en-US" dirty="0">
                <a:latin typeface="Century" panose="02040604050505020304" pitchFamily="18" charset="0"/>
              </a:rPr>
              <a:t>! ! </a:t>
            </a:r>
            <a:r>
              <a:rPr lang="en-US" dirty="0" smtClean="0">
                <a:latin typeface="Century" panose="02040604050505020304" pitchFamily="18" charset="0"/>
              </a:rPr>
              <a:t>*/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pt-BR" dirty="0">
                <a:solidFill>
                  <a:srgbClr val="0033CC"/>
                </a:solidFill>
                <a:latin typeface="Century" panose="02040604050505020304" pitchFamily="18" charset="0"/>
              </a:rPr>
              <a:t>#define PI 3.1416 </a:t>
            </a:r>
            <a:r>
              <a:rPr lang="pt-BR" dirty="0" smtClean="0">
                <a:latin typeface="Century" panose="02040604050505020304" pitchFamily="18" charset="0"/>
              </a:rPr>
              <a:t>		</a:t>
            </a:r>
            <a:r>
              <a:rPr lang="pt-BR" dirty="0" smtClean="0">
                <a:solidFill>
                  <a:srgbClr val="FF0000"/>
                </a:solidFill>
                <a:latin typeface="Century" panose="02040604050505020304" pitchFamily="18" charset="0"/>
              </a:rPr>
              <a:t>/* </a:t>
            </a:r>
            <a:r>
              <a:rPr lang="pt-BR" dirty="0">
                <a:solidFill>
                  <a:srgbClr val="FF0000"/>
                </a:solidFill>
                <a:latin typeface="Century" panose="02040604050505020304" pitchFamily="18" charset="0"/>
              </a:rPr>
              <a:t>R I G H </a:t>
            </a:r>
            <a:r>
              <a:rPr lang="pt-BR" dirty="0" smtClean="0">
                <a:solidFill>
                  <a:srgbClr val="FF0000"/>
                </a:solidFill>
                <a:latin typeface="Century" panose="02040604050505020304" pitchFamily="18" charset="0"/>
              </a:rPr>
              <a:t>T </a:t>
            </a:r>
            <a:r>
              <a:rPr lang="en-US" dirty="0" smtClean="0">
                <a:solidFill>
                  <a:srgbClr val="FF0000"/>
                </a:solidFill>
                <a:latin typeface="Century" panose="02040604050505020304" pitchFamily="18" charset="0"/>
              </a:rPr>
              <a:t>*/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pt-BR" dirty="0">
                <a:latin typeface="Century" panose="02040604050505020304" pitchFamily="18" charset="0"/>
              </a:rPr>
              <a:t>#define </a:t>
            </a:r>
            <a:r>
              <a:rPr lang="pt-BR" dirty="0">
                <a:solidFill>
                  <a:srgbClr val="FF0000"/>
                </a:solidFill>
                <a:latin typeface="Century" panose="02040604050505020304" pitchFamily="18" charset="0"/>
              </a:rPr>
              <a:t>float</a:t>
            </a:r>
            <a:r>
              <a:rPr lang="pt-BR" dirty="0">
                <a:latin typeface="Century" panose="02040604050505020304" pitchFamily="18" charset="0"/>
              </a:rPr>
              <a:t> PI 3.1416 </a:t>
            </a:r>
            <a:r>
              <a:rPr lang="pt-BR" dirty="0" smtClean="0">
                <a:latin typeface="Century" panose="02040604050505020304" pitchFamily="18" charset="0"/>
              </a:rPr>
              <a:t>	/* </a:t>
            </a:r>
            <a:r>
              <a:rPr lang="pt-BR" dirty="0">
                <a:latin typeface="Century" panose="02040604050505020304" pitchFamily="18" charset="0"/>
              </a:rPr>
              <a:t>W R O N G */</a:t>
            </a:r>
            <a:endParaRPr lang="en-US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smtClean="0"/>
              <a:t>Available right now at each one of our CS-Labs</a:t>
            </a:r>
          </a:p>
          <a:p>
            <a:r>
              <a:rPr lang="en-US" dirty="0" smtClean="0"/>
              <a:t>You are strongly encouraged to install it on your laptop.</a:t>
            </a:r>
          </a:p>
          <a:p>
            <a:r>
              <a:rPr lang="en-US" dirty="0" smtClean="0"/>
              <a:t>You can also create a Linux Partition (preferred)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Ubuntu</a:t>
            </a:r>
            <a:r>
              <a:rPr lang="en-US" dirty="0" smtClean="0"/>
              <a:t> Virtual Machine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rgbClr val="FF0000"/>
                </a:solidFill>
              </a:rPr>
              <a:t>#define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preprocessor</a:t>
            </a:r>
            <a:endParaRPr lang="en-US" dirty="0"/>
          </a:p>
          <a:p>
            <a:r>
              <a:rPr lang="en-US" dirty="0"/>
              <a:t>Using </a:t>
            </a:r>
            <a:r>
              <a:rPr lang="en-US" b="1" dirty="0" err="1">
                <a:solidFill>
                  <a:srgbClr val="0033CC"/>
                </a:solidFill>
              </a:rPr>
              <a:t>const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keyword.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Differences ?? YES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109728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dirty="0" smtClean="0"/>
              <a:t>Format:	</a:t>
            </a:r>
            <a:r>
              <a:rPr lang="en-US" dirty="0" smtClean="0">
                <a:solidFill>
                  <a:srgbClr val="0033CC"/>
                </a:solidFill>
              </a:rPr>
              <a:t>#define </a:t>
            </a:r>
            <a:r>
              <a:rPr lang="en-US" dirty="0">
                <a:solidFill>
                  <a:srgbClr val="0033CC"/>
                </a:solidFill>
              </a:rPr>
              <a:t>identifier value</a:t>
            </a:r>
            <a:r>
              <a:rPr lang="en-US" dirty="0"/>
              <a:t>	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Example:	</a:t>
            </a:r>
            <a:r>
              <a:rPr lang="en-US" dirty="0" smtClean="0">
                <a:solidFill>
                  <a:srgbClr val="0033CC"/>
                </a:solidFill>
              </a:rPr>
              <a:t>#define </a:t>
            </a:r>
            <a:r>
              <a:rPr lang="en-US" dirty="0">
                <a:solidFill>
                  <a:srgbClr val="0033CC"/>
                </a:solidFill>
              </a:rPr>
              <a:t>LENGTH </a:t>
            </a:r>
            <a:r>
              <a:rPr lang="en-US" dirty="0" smtClean="0">
                <a:solidFill>
                  <a:srgbClr val="0033CC"/>
                </a:solidFill>
              </a:rPr>
              <a:t>100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Format:	</a:t>
            </a:r>
            <a:r>
              <a:rPr lang="en-US" dirty="0" err="1" smtClean="0">
                <a:solidFill>
                  <a:schemeClr val="accent2"/>
                </a:solidFill>
              </a:rPr>
              <a:t>const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type variable = value</a:t>
            </a:r>
            <a:r>
              <a:rPr lang="en-US" dirty="0">
                <a:solidFill>
                  <a:srgbClr val="0033CC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dirty="0" smtClean="0"/>
              <a:t>Example:	</a:t>
            </a:r>
            <a:r>
              <a:rPr lang="en-US" dirty="0" err="1" smtClean="0">
                <a:solidFill>
                  <a:schemeClr val="accent2"/>
                </a:solidFill>
              </a:rPr>
              <a:t>const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>
                <a:solidFill>
                  <a:schemeClr val="accent2"/>
                </a:solidFill>
              </a:rPr>
              <a:t>  LENGTH = </a:t>
            </a:r>
            <a:r>
              <a:rPr lang="en-US" dirty="0" smtClean="0">
                <a:solidFill>
                  <a:schemeClr val="accent2"/>
                </a:solidFill>
              </a:rPr>
              <a:t>100</a:t>
            </a:r>
            <a:r>
              <a:rPr lang="en-US" dirty="0" smtClean="0">
                <a:solidFill>
                  <a:srgbClr val="0033CC"/>
                </a:solidFill>
              </a:rPr>
              <a:t>;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638"/>
            <a:ext cx="7208532" cy="46950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Integer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Point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4" y="1610922"/>
            <a:ext cx="8153851" cy="2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Type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1" y="1905000"/>
            <a:ext cx="8762797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Type Specifier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1" y="3962400"/>
            <a:ext cx="7305675" cy="2667000"/>
          </a:xfrm>
          <a:prstGeom prst="rect">
            <a:avLst/>
          </a:prstGeom>
          <a:ln w="15875">
            <a:solidFill>
              <a:srgbClr val="0033CC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4" y="1518859"/>
            <a:ext cx="6762750" cy="2162175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527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Global</a:t>
            </a:r>
          </a:p>
          <a:p>
            <a:pPr lvl="1"/>
            <a:r>
              <a:rPr lang="en-US" dirty="0" smtClean="0"/>
              <a:t>All variables created outside the main </a:t>
            </a:r>
            <a:r>
              <a:rPr lang="en-US" dirty="0" err="1" smtClean="0"/>
              <a:t>fx</a:t>
            </a:r>
            <a:r>
              <a:rPr lang="en-US" dirty="0" smtClean="0"/>
              <a:t> are GLOBAL VARIABLES</a:t>
            </a:r>
          </a:p>
          <a:p>
            <a:pPr lvl="1"/>
            <a:r>
              <a:rPr lang="en-US" dirty="0" smtClean="0"/>
              <a:t>Lifetime: </a:t>
            </a:r>
            <a:r>
              <a:rPr lang="en-US" dirty="0" smtClean="0">
                <a:solidFill>
                  <a:srgbClr val="00B050"/>
                </a:solidFill>
              </a:rPr>
              <a:t>as long as the program runs they exist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Automatically Initialized to </a:t>
            </a:r>
            <a:r>
              <a:rPr lang="en-US" dirty="0" smtClean="0">
                <a:solidFill>
                  <a:srgbClr val="0000FF"/>
                </a:solidFill>
              </a:rPr>
              <a:t>zero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Local</a:t>
            </a:r>
          </a:p>
          <a:p>
            <a:pPr lvl="1"/>
            <a:r>
              <a:rPr lang="en-US" dirty="0" smtClean="0"/>
              <a:t>Variables created inside a function</a:t>
            </a:r>
          </a:p>
          <a:p>
            <a:pPr lvl="1"/>
            <a:r>
              <a:rPr lang="en-US" dirty="0" smtClean="0"/>
              <a:t>Lifetime: </a:t>
            </a:r>
            <a:r>
              <a:rPr lang="en-US" dirty="0" smtClean="0">
                <a:solidFill>
                  <a:srgbClr val="00B050"/>
                </a:solidFill>
              </a:rPr>
              <a:t>as long as the FX is executed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50"/>
                </a:solidFill>
              </a:rPr>
              <a:t>Once the function concludes they are gone</a:t>
            </a:r>
          </a:p>
          <a:p>
            <a:pPr lvl="1"/>
            <a:r>
              <a:rPr lang="en-US" b="1" u="sng" dirty="0" smtClean="0">
                <a:solidFill>
                  <a:srgbClr val="0000FF"/>
                </a:solidFill>
              </a:rPr>
              <a:t>NOT</a:t>
            </a:r>
            <a:r>
              <a:rPr lang="en-US" dirty="0" smtClean="0">
                <a:solidFill>
                  <a:srgbClr val="0000FF"/>
                </a:solidFill>
              </a:rPr>
              <a:t> Automatically initialized to zero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Global and Local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Extern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Storage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061" y="1219200"/>
            <a:ext cx="8534400" cy="52879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</a:t>
            </a:r>
          </a:p>
          <a:p>
            <a:pPr lvl="1"/>
            <a:r>
              <a:rPr lang="en-US" dirty="0" smtClean="0"/>
              <a:t>The default storage class for all </a:t>
            </a:r>
            <a:r>
              <a:rPr lang="en-US" dirty="0" smtClean="0">
                <a:solidFill>
                  <a:srgbClr val="00B050"/>
                </a:solidFill>
              </a:rPr>
              <a:t>LOCAL variables</a:t>
            </a:r>
          </a:p>
          <a:p>
            <a:pPr lvl="1"/>
            <a:r>
              <a:rPr lang="en-US" dirty="0" smtClean="0"/>
              <a:t>Can only be used </a:t>
            </a:r>
            <a:r>
              <a:rPr lang="en-US" u="sng" dirty="0" smtClean="0"/>
              <a:t>WITHIN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auto </a:t>
            </a:r>
            <a:r>
              <a:rPr lang="en-US" dirty="0" err="1" smtClean="0">
                <a:solidFill>
                  <a:srgbClr val="0033CC"/>
                </a:solidFill>
              </a:rPr>
              <a:t>int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age;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Register</a:t>
            </a:r>
          </a:p>
          <a:p>
            <a:pPr lvl="1"/>
            <a:r>
              <a:rPr lang="en-US" dirty="0" smtClean="0"/>
              <a:t>Defines LOCAL variables that will be stored in REGISTERS instead of regular RAM</a:t>
            </a:r>
          </a:p>
          <a:p>
            <a:pPr lvl="1"/>
            <a:r>
              <a:rPr lang="en-US" dirty="0" smtClean="0"/>
              <a:t>The variable is subject to a size limitation, dictated by the size of the register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CANNOT use the “&amp;”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WHY NOT ?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Because it does not have a memory location, it is a register remember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Example: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register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33CC"/>
                </a:solidFill>
                <a:sym typeface="Wingdings" panose="05000000000000000000" pitchFamily="2" charset="2"/>
              </a:rPr>
              <a:t>int</a:t>
            </a:r>
            <a:r>
              <a:rPr lang="en-US" dirty="0" smtClean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speed;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Storage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02" y="663088"/>
            <a:ext cx="8534400" cy="5638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 smtClean="0">
                <a:solidFill>
                  <a:srgbClr val="FF0000"/>
                </a:solidFill>
              </a:rPr>
              <a:t>tatic</a:t>
            </a:r>
          </a:p>
          <a:p>
            <a:pPr lvl="1"/>
            <a:r>
              <a:rPr lang="en-US" sz="1800" dirty="0" smtClean="0"/>
              <a:t>Automatically initialized to zero upon memory allocation</a:t>
            </a:r>
          </a:p>
          <a:p>
            <a:pPr lvl="1"/>
            <a:r>
              <a:rPr lang="en-US" sz="1800" u="sng" dirty="0" smtClean="0">
                <a:solidFill>
                  <a:srgbClr val="0000FF"/>
                </a:solidFill>
              </a:rPr>
              <a:t>Lifetime</a:t>
            </a:r>
            <a:r>
              <a:rPr lang="en-US" sz="1800" dirty="0" smtClean="0"/>
              <a:t>: As long as the program RUN they will exist</a:t>
            </a:r>
          </a:p>
          <a:p>
            <a:pPr lvl="1"/>
            <a:r>
              <a:rPr lang="en-US" sz="1800" dirty="0" smtClean="0"/>
              <a:t>It will remember the last value that was given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393192" lvl="1" indent="0"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551"/>
            <a:ext cx="8229600" cy="644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Storage Classes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81200"/>
            <a:ext cx="4124325" cy="47815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3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5905500" cy="5962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82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Ubuntu</a:t>
            </a:r>
            <a:r>
              <a:rPr lang="en-US" dirty="0" smtClean="0"/>
              <a:t> Virtual Machine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4866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02" y="663088"/>
            <a:ext cx="853440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extern</a:t>
            </a:r>
          </a:p>
          <a:p>
            <a:pPr lvl="1"/>
            <a:r>
              <a:rPr lang="en-US" sz="2400" dirty="0" smtClean="0"/>
              <a:t>Used for GLOBAL </a:t>
            </a:r>
            <a:r>
              <a:rPr lang="en-US" sz="2400" dirty="0" smtClean="0"/>
              <a:t>VARIABLES (GV)</a:t>
            </a:r>
            <a:endParaRPr lang="en-US" sz="2400" dirty="0" smtClean="0"/>
          </a:p>
          <a:p>
            <a:pPr lvl="1"/>
            <a:r>
              <a:rPr lang="en-US" sz="2400" dirty="0" smtClean="0"/>
              <a:t>Will make GV </a:t>
            </a:r>
            <a:r>
              <a:rPr lang="en-US" sz="2400" u="sng" dirty="0" smtClean="0"/>
              <a:t>visible to </a:t>
            </a:r>
            <a:r>
              <a:rPr lang="en-US" sz="2400" u="sng" dirty="0" smtClean="0">
                <a:solidFill>
                  <a:srgbClr val="0000FF"/>
                </a:solidFill>
              </a:rPr>
              <a:t>ALL</a:t>
            </a:r>
            <a:r>
              <a:rPr lang="en-US" sz="2400" u="sng" dirty="0" smtClean="0"/>
              <a:t> </a:t>
            </a:r>
            <a:r>
              <a:rPr lang="en-US" sz="2400" u="sng" dirty="0" smtClean="0"/>
              <a:t>program files 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to declare a global variable or function in another file.</a:t>
            </a:r>
            <a:endParaRPr lang="en-US" sz="2400" dirty="0" smtClean="0"/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ost </a:t>
            </a:r>
            <a:r>
              <a:rPr lang="en-US" sz="2400" dirty="0" smtClean="0"/>
              <a:t>commonly </a:t>
            </a:r>
            <a:r>
              <a:rPr lang="en-US" sz="2400" dirty="0"/>
              <a:t>used when there are two or more files sharing the same global variables or </a:t>
            </a:r>
            <a:r>
              <a:rPr lang="en-US" sz="2400" dirty="0" smtClean="0"/>
              <a:t>functions</a:t>
            </a:r>
          </a:p>
          <a:p>
            <a:pPr lvl="1"/>
            <a:endParaRPr lang="en-US" sz="2400" dirty="0" smtClean="0"/>
          </a:p>
          <a:p>
            <a:pPr marL="393192" lvl="1" indent="0"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551"/>
            <a:ext cx="8229600" cy="644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Storage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89" y="3657600"/>
            <a:ext cx="5457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Predefined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5" y="1295400"/>
            <a:ext cx="86230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printf</a:t>
            </a:r>
            <a:r>
              <a:rPr lang="en-US" sz="2000" dirty="0"/>
              <a:t>( "</a:t>
            </a:r>
            <a:r>
              <a:rPr lang="en-US" sz="2000" dirty="0" smtClean="0"/>
              <a:t>string </a:t>
            </a:r>
            <a:r>
              <a:rPr lang="en-US" sz="2000" dirty="0" smtClean="0">
                <a:solidFill>
                  <a:srgbClr val="FF0000"/>
                </a:solidFill>
              </a:rPr>
              <a:t>%</a:t>
            </a:r>
            <a:r>
              <a:rPr lang="en-US" sz="2000" dirty="0" err="1">
                <a:solidFill>
                  <a:srgbClr val="FF0000"/>
                </a:solidFill>
              </a:rPr>
              <a:t>T</a:t>
            </a:r>
            <a:r>
              <a:rPr lang="en-US" sz="2000" dirty="0" err="1" smtClean="0">
                <a:solidFill>
                  <a:srgbClr val="FF0000"/>
                </a:solidFill>
              </a:rPr>
              <a:t>ypeSpecifier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/>
              <a:t>string", </a:t>
            </a:r>
            <a:r>
              <a:rPr lang="en-US" sz="2000" dirty="0" err="1">
                <a:solidFill>
                  <a:srgbClr val="FF0000"/>
                </a:solidFill>
              </a:rPr>
              <a:t>V</a:t>
            </a:r>
            <a:r>
              <a:rPr lang="en-US" sz="2000" dirty="0" err="1" smtClean="0">
                <a:solidFill>
                  <a:srgbClr val="FF0000"/>
                </a:solidFill>
              </a:rPr>
              <a:t>ariableName</a:t>
            </a:r>
            <a:r>
              <a:rPr lang="en-US" sz="2000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9393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-76200" y="1742091"/>
            <a:ext cx="2057400" cy="5970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83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96" y="1676400"/>
            <a:ext cx="7933104" cy="17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0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 number from keyboard</a:t>
            </a:r>
          </a:p>
          <a:p>
            <a:pPr marL="109728" indent="0" algn="ctr">
              <a:buNone/>
            </a:pPr>
            <a:r>
              <a:rPr lang="en-US" b="1" dirty="0" err="1"/>
              <a:t>scanf</a:t>
            </a:r>
            <a:r>
              <a:rPr lang="en-US" b="1" dirty="0"/>
              <a:t>( </a:t>
            </a:r>
            <a:r>
              <a:rPr lang="en-US" b="1" dirty="0" smtClean="0"/>
              <a:t>"</a:t>
            </a:r>
            <a:r>
              <a:rPr lang="en-US" b="1" dirty="0" smtClean="0">
                <a:solidFill>
                  <a:srgbClr val="FF0000"/>
                </a:solidFill>
              </a:rPr>
              <a:t>%</a:t>
            </a:r>
            <a:r>
              <a:rPr lang="en-US" b="1" dirty="0" err="1" smtClean="0">
                <a:solidFill>
                  <a:srgbClr val="FF0000"/>
                </a:solidFill>
              </a:rPr>
              <a:t>TypeSpecifier</a:t>
            </a:r>
            <a:r>
              <a:rPr lang="en-US" b="1" dirty="0"/>
              <a:t>", </a:t>
            </a:r>
            <a:r>
              <a:rPr lang="en-US" b="1" dirty="0" smtClean="0">
                <a:solidFill>
                  <a:srgbClr val="FFC000"/>
                </a:solidFill>
              </a:rPr>
              <a:t>&amp;</a:t>
            </a:r>
            <a:r>
              <a:rPr lang="en-US" b="1" dirty="0" err="1" smtClean="0">
                <a:solidFill>
                  <a:srgbClr val="0033CC"/>
                </a:solidFill>
              </a:rPr>
              <a:t>VariableName</a:t>
            </a:r>
            <a:r>
              <a:rPr lang="en-US" b="1" dirty="0"/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590800"/>
            <a:ext cx="8686800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/* declare variable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*/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 of 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entered: %d\n",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5572092"/>
            <a:ext cx="5331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enturySchoolbook"/>
              </a:rPr>
              <a:t>MOST COMMON MISTAKE </a:t>
            </a:r>
            <a:r>
              <a:rPr lang="en-US" sz="2400" dirty="0" smtClean="0">
                <a:latin typeface="CenturySchoolbook"/>
                <a:sym typeface="Wingdings" panose="05000000000000000000" pitchFamily="2" charset="2"/>
              </a:rPr>
              <a:t></a:t>
            </a:r>
          </a:p>
          <a:p>
            <a:r>
              <a:rPr lang="en-US" sz="2400" dirty="0" err="1" smtClean="0">
                <a:latin typeface="CenturySchoolbook"/>
              </a:rPr>
              <a:t>scanf</a:t>
            </a:r>
            <a:r>
              <a:rPr lang="en-US" sz="2400" dirty="0">
                <a:latin typeface="CenturySchoolbook"/>
              </a:rPr>
              <a:t>("</a:t>
            </a:r>
            <a:r>
              <a:rPr lang="en-US" sz="2400" dirty="0">
                <a:solidFill>
                  <a:srgbClr val="FF0000"/>
                </a:solidFill>
                <a:latin typeface="CenturySchoolbook"/>
              </a:rPr>
              <a:t>Enter a number: </a:t>
            </a:r>
            <a:r>
              <a:rPr lang="en-US" sz="2400" dirty="0">
                <a:latin typeface="CenturySchoolbook"/>
              </a:rPr>
              <a:t>%d", &amp;</a:t>
            </a:r>
            <a:r>
              <a:rPr lang="en-US" sz="2400" dirty="0" err="1">
                <a:latin typeface="CenturySchoolbook"/>
              </a:rPr>
              <a:t>i</a:t>
            </a:r>
            <a:r>
              <a:rPr lang="en-US" sz="2400" dirty="0">
                <a:latin typeface="CenturySchoolbook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836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capture a single numerical character from the keyboard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getch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696" y="2514600"/>
            <a:ext cx="7845417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#include &lt;</a:t>
            </a:r>
            <a:r>
              <a:rPr lang="en-US" b="1" dirty="0" err="1">
                <a:solidFill>
                  <a:srgbClr val="0033CC"/>
                </a:solidFill>
              </a:rPr>
              <a:t>conio.h</a:t>
            </a:r>
            <a:r>
              <a:rPr lang="en-US" b="1" dirty="0">
                <a:solidFill>
                  <a:srgbClr val="0033CC"/>
                </a:solidFill>
              </a:rPr>
              <a:t>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needed for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getch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char </a:t>
            </a:r>
            <a:r>
              <a:rPr lang="en-US" dirty="0" err="1"/>
              <a:t>ch</a:t>
            </a:r>
            <a:r>
              <a:rPr lang="en-US" dirty="0"/>
              <a:t>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variable to store character returned by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getch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 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("Enter a character: ");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getch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call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getch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function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smtClean="0"/>
              <a:t>n The </a:t>
            </a:r>
            <a:r>
              <a:rPr lang="en-US" dirty="0"/>
              <a:t>character entered was: %c",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21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33600"/>
            <a:ext cx="6843713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07621"/>
            <a:ext cx="8724900" cy="1143000"/>
          </a:xfrm>
        </p:spPr>
        <p:txBody>
          <a:bodyPr/>
          <a:lstStyle/>
          <a:p>
            <a:pPr algn="ctr"/>
            <a:r>
              <a:rPr lang="en-US" dirty="0" smtClean="0"/>
              <a:t>Arithmetic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0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07621"/>
            <a:ext cx="8724900" cy="1143000"/>
          </a:xfrm>
        </p:spPr>
        <p:txBody>
          <a:bodyPr/>
          <a:lstStyle/>
          <a:p>
            <a:pPr algn="ctr"/>
            <a:r>
              <a:rPr lang="en-US" dirty="0" smtClean="0"/>
              <a:t>More Operators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1" y="1676400"/>
            <a:ext cx="875783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0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2743200" cy="4525963"/>
          </a:xfrm>
        </p:spPr>
        <p:txBody>
          <a:bodyPr/>
          <a:lstStyle/>
          <a:p>
            <a:r>
              <a:rPr lang="en-US" dirty="0" smtClean="0"/>
              <a:t>Have three important components</a:t>
            </a:r>
          </a:p>
          <a:p>
            <a:r>
              <a:rPr lang="en-US" dirty="0" smtClean="0"/>
              <a:t>Function Declaration</a:t>
            </a:r>
          </a:p>
          <a:p>
            <a:r>
              <a:rPr lang="en-US" dirty="0" smtClean="0"/>
              <a:t>Function Definition</a:t>
            </a:r>
          </a:p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07621"/>
            <a:ext cx="3276600" cy="1143000"/>
          </a:xfrm>
        </p:spPr>
        <p:txBody>
          <a:bodyPr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81066" y="280325"/>
            <a:ext cx="5886734" cy="618630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Declaration */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Fahrenheit( float Kelvin 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variables */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function Fahrenheit 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temp_F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 Fahrenheit(a); </a:t>
            </a: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("Temp is: %f\n",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Definition </a:t>
            </a:r>
            <a:r>
              <a:rPr lang="de-D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float Fahrenheit( float Kelvin ) 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temp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1.8 *( Kelvin - 273) + 32.0;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temp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8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17638"/>
            <a:ext cx="7715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Ubuntu</a:t>
            </a:r>
            <a:r>
              <a:rPr lang="en-US" dirty="0" smtClean="0"/>
              <a:t> Virtual Machine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3341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185"/>
            <a:ext cx="866898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66850"/>
            <a:ext cx="7791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509320"/>
            <a:ext cx="76104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072546"/>
            <a:ext cx="77343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07621"/>
            <a:ext cx="8724900" cy="1143000"/>
          </a:xfrm>
        </p:spPr>
        <p:txBody>
          <a:bodyPr/>
          <a:lstStyle/>
          <a:p>
            <a:pPr algn="ctr"/>
            <a:r>
              <a:rPr lang="en-US" dirty="0" smtClean="0"/>
              <a:t>Branching Instructions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282096"/>
            <a:ext cx="5881688" cy="54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07621"/>
            <a:ext cx="8724900" cy="1143000"/>
          </a:xfrm>
        </p:spPr>
        <p:txBody>
          <a:bodyPr/>
          <a:lstStyle/>
          <a:p>
            <a:pPr algn="ctr"/>
            <a:r>
              <a:rPr lang="en-US" dirty="0" smtClean="0"/>
              <a:t>Branching Instructions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85877"/>
            <a:ext cx="7839075" cy="7524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62" y="2420690"/>
            <a:ext cx="5020574" cy="914400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34255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07621"/>
            <a:ext cx="8724900" cy="1143000"/>
          </a:xfrm>
        </p:spPr>
        <p:txBody>
          <a:bodyPr/>
          <a:lstStyle/>
          <a:p>
            <a:pPr algn="ctr"/>
            <a:r>
              <a:rPr lang="en-US" dirty="0" smtClean="0"/>
              <a:t>Branching Instructions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00200"/>
            <a:ext cx="84772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07621"/>
            <a:ext cx="8724900" cy="1143000"/>
          </a:xfrm>
        </p:spPr>
        <p:txBody>
          <a:bodyPr/>
          <a:lstStyle/>
          <a:p>
            <a:pPr algn="ctr"/>
            <a:r>
              <a:rPr lang="en-US" dirty="0" smtClean="0"/>
              <a:t>Branching Instructions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32" y="1450621"/>
            <a:ext cx="8496158" cy="49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07621"/>
            <a:ext cx="8724900" cy="1143000"/>
          </a:xfrm>
        </p:spPr>
        <p:txBody>
          <a:bodyPr/>
          <a:lstStyle/>
          <a:p>
            <a:pPr algn="ctr"/>
            <a:r>
              <a:rPr lang="en-US" dirty="0" smtClean="0"/>
              <a:t>Loop Instructions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659189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371600" y="-76759"/>
            <a:ext cx="8724900" cy="1143000"/>
          </a:xfrm>
        </p:spPr>
        <p:txBody>
          <a:bodyPr/>
          <a:lstStyle/>
          <a:p>
            <a:pPr algn="ctr"/>
            <a:r>
              <a:rPr lang="en-US" dirty="0" smtClean="0"/>
              <a:t>Loop Instructions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smtClean="0"/>
              <a:t>For Loop</a:t>
            </a:r>
          </a:p>
          <a:p>
            <a:pPr marL="109728" indent="0">
              <a:buNone/>
            </a:pPr>
            <a:r>
              <a:rPr lang="en-US" dirty="0" smtClean="0"/>
              <a:t>  Example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0800" y="651155"/>
            <a:ext cx="5486400" cy="600164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Factorial( double x );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Poisson( double x, double mean);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x, mean;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Mean For Poisson Distribution: ");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"%lf", &amp;mean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x: ");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"%lf", &amp;x 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("P(x): %lf \n", Poisson( x, mean )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Poisson( double x, double mean)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P(x) = mx e-m x! */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pow( mean, x )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(-mean) / Factorial(x)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Factorial( double n 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 n factorial (n! = 1*2*3*...(n-1)*n) */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 = 1;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fact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/* short for: fact = fact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fact 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2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Ubuntu</a:t>
            </a:r>
            <a:r>
              <a:rPr lang="en-US" dirty="0" smtClean="0"/>
              <a:t> Virtual Machine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63341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07621"/>
            <a:ext cx="8724900" cy="1143000"/>
          </a:xfrm>
        </p:spPr>
        <p:txBody>
          <a:bodyPr/>
          <a:lstStyle/>
          <a:p>
            <a:pPr algn="ctr"/>
            <a:r>
              <a:rPr lang="en-US" dirty="0" smtClean="0"/>
              <a:t>Loop Instructions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smtClean="0"/>
              <a:t>While and Do Loops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607944" cy="31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" y="307621"/>
            <a:ext cx="8724900" cy="1143000"/>
          </a:xfrm>
        </p:spPr>
        <p:txBody>
          <a:bodyPr/>
          <a:lstStyle/>
          <a:p>
            <a:pPr algn="ctr"/>
            <a:r>
              <a:rPr lang="en-US" dirty="0" smtClean="0"/>
              <a:t>Loop Instructions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smtClean="0"/>
              <a:t>Nested Loops</a:t>
            </a:r>
          </a:p>
          <a:p>
            <a:pPr lvl="1"/>
            <a:r>
              <a:rPr lang="en-US" dirty="0" smtClean="0"/>
              <a:t>One of the possible ways to sweep a matrix</a:t>
            </a:r>
          </a:p>
          <a:p>
            <a:pPr lvl="2"/>
            <a:r>
              <a:rPr lang="en-US" dirty="0" smtClean="0"/>
              <a:t>Column Wise, or Row Wise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2743200"/>
            <a:ext cx="6858000" cy="36933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row, column;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row = 1; row &lt; 5; ++row)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("row: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%d\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("That's it folks!");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2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Useful Links</a:t>
            </a:r>
          </a:p>
          <a:p>
            <a:pPr algn="ctr">
              <a:buNone/>
            </a:pPr>
            <a:r>
              <a:rPr lang="en-US" sz="2000" b="1" u="sng" dirty="0" err="1" smtClean="0">
                <a:solidFill>
                  <a:srgbClr val="0033CC"/>
                </a:solidFill>
              </a:rPr>
              <a:t>Ubuntu</a:t>
            </a:r>
            <a:r>
              <a:rPr lang="en-US" sz="2000" b="1" u="sng" dirty="0" smtClean="0">
                <a:solidFill>
                  <a:srgbClr val="0033CC"/>
                </a:solidFill>
              </a:rPr>
              <a:t>-Releases</a:t>
            </a:r>
          </a:p>
          <a:p>
            <a:r>
              <a:rPr lang="en-US" sz="2000" dirty="0" smtClean="0">
                <a:hlinkClick r:id="rId2"/>
              </a:rPr>
              <a:t>http://releases.ubuntu.com/14.04/</a:t>
            </a:r>
            <a:endParaRPr lang="en-US" sz="2000" dirty="0" smtClean="0"/>
          </a:p>
          <a:p>
            <a:pPr algn="ctr">
              <a:buNone/>
            </a:pPr>
            <a:r>
              <a:rPr lang="en-US" sz="2000" b="1" u="sng" dirty="0" smtClean="0">
                <a:solidFill>
                  <a:srgbClr val="0033CC"/>
                </a:solidFill>
              </a:rPr>
              <a:t>How to install/configure an </a:t>
            </a:r>
            <a:r>
              <a:rPr lang="en-US" sz="2000" b="1" u="sng" dirty="0" err="1" smtClean="0">
                <a:solidFill>
                  <a:srgbClr val="0033CC"/>
                </a:solidFill>
              </a:rPr>
              <a:t>Ubuntu</a:t>
            </a:r>
            <a:r>
              <a:rPr lang="en-US" sz="2000" b="1" u="sng" dirty="0" smtClean="0">
                <a:solidFill>
                  <a:srgbClr val="0033CC"/>
                </a:solidFill>
              </a:rPr>
              <a:t> VM</a:t>
            </a:r>
          </a:p>
          <a:p>
            <a:r>
              <a:rPr lang="en-US" sz="2000" dirty="0" smtClean="0">
                <a:hlinkClick r:id="rId3"/>
              </a:rPr>
              <a:t>https://www.youtube.com/watch?v=dhswfMpsb6c</a:t>
            </a:r>
            <a:endParaRPr lang="en-US" sz="2000" dirty="0" smtClean="0"/>
          </a:p>
          <a:p>
            <a:pPr algn="ctr">
              <a:buNone/>
            </a:pPr>
            <a:r>
              <a:rPr lang="en-US" sz="2000" b="1" u="sng" dirty="0" smtClean="0">
                <a:solidFill>
                  <a:srgbClr val="0033CC"/>
                </a:solidFill>
              </a:rPr>
              <a:t>How to install GCC (C compiler)</a:t>
            </a:r>
          </a:p>
          <a:p>
            <a:r>
              <a:rPr lang="en-US" sz="2000" dirty="0" smtClean="0">
                <a:hlinkClick r:id="rId4"/>
              </a:rPr>
              <a:t>http://sysads.co.uk/2014/07/install-gcc-gnu-4-9-1-on-ubuntu-14-04/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Ubuntu</a:t>
            </a:r>
            <a:r>
              <a:rPr lang="en-US" dirty="0" smtClean="0"/>
              <a:t> Virtual Machine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hlinkClick r:id="rId2" tooltip="Message Passing Interface"/>
              </a:rPr>
              <a:t>Message Passing Interface</a:t>
            </a:r>
            <a:r>
              <a:rPr lang="en-US" dirty="0" smtClean="0"/>
              <a:t> </a:t>
            </a:r>
          </a:p>
          <a:p>
            <a:r>
              <a:rPr lang="en-US" dirty="0" smtClean="0"/>
              <a:t>The  installation is very simple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 err="1" smtClean="0"/>
              <a:t>eduardo@eduardo-laptop</a:t>
            </a:r>
            <a:r>
              <a:rPr lang="en-US" dirty="0" smtClean="0"/>
              <a:t>:~$ 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libcr</a:t>
            </a:r>
            <a:r>
              <a:rPr lang="en-US" dirty="0" smtClean="0"/>
              <a:t>-dev mpich2 mpich2-doc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If the command above fails, then you can consider such problem a non-graded mini-assignment. </a:t>
            </a:r>
            <a:r>
              <a:rPr lang="en-US" dirty="0" smtClean="0">
                <a:solidFill>
                  <a:srgbClr val="FF0000"/>
                </a:solidFill>
              </a:rPr>
              <a:t>Solve the problem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install MPI in your VM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Stampede </a:t>
            </a:r>
          </a:p>
          <a:p>
            <a:pPr marL="109728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www.youtube.com/watch?v=1W6MiM0rPk8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Stampede 2</a:t>
            </a:r>
          </a:p>
          <a:p>
            <a:pPr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www.tacc.utexas.edu/systems/stampede2</a:t>
            </a:r>
            <a:endParaRPr lang="en-US" sz="2400" dirty="0" smtClean="0"/>
          </a:p>
          <a:p>
            <a:pPr>
              <a:buNone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www.youtube.com/watch?v=fGAr_mfnwOk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Maverick</a:t>
            </a:r>
          </a:p>
          <a:p>
            <a:r>
              <a:rPr lang="en-US" sz="2400" dirty="0" smtClean="0">
                <a:hlinkClick r:id="rId5"/>
              </a:rPr>
              <a:t>https://www.tacc.utexas.edu/systems/maverick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TACC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</a:t>
            </a:r>
          </a:p>
          <a:p>
            <a:r>
              <a:rPr lang="en-US" dirty="0" err="1" smtClean="0"/>
              <a:t>Pthreads</a:t>
            </a:r>
            <a:endParaRPr lang="en-US" dirty="0" smtClean="0"/>
          </a:p>
          <a:p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Windows users</a:t>
            </a:r>
          </a:p>
          <a:p>
            <a:pPr lvl="1"/>
            <a:r>
              <a:rPr lang="en-US" dirty="0" err="1" smtClean="0"/>
              <a:t>WinSCP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winscp.net/eng/download.php</a:t>
            </a:r>
            <a:r>
              <a:rPr lang="en-US" sz="2000" dirty="0" smtClean="0"/>
              <a:t>)</a:t>
            </a:r>
          </a:p>
          <a:p>
            <a:pPr lvl="1"/>
            <a:r>
              <a:rPr lang="en-US" dirty="0"/>
              <a:t>Putty </a:t>
            </a:r>
            <a:r>
              <a:rPr lang="en-US" sz="2000" dirty="0"/>
              <a:t>(</a:t>
            </a:r>
            <a:r>
              <a:rPr lang="en-US" sz="2000" dirty="0">
                <a:hlinkClick r:id="rId3"/>
              </a:rPr>
              <a:t>http://www.chiark.greenend.org.uk/~</a:t>
            </a:r>
            <a:r>
              <a:rPr lang="en-US" sz="2000" dirty="0" smtClean="0">
                <a:hlinkClick r:id="rId3"/>
              </a:rPr>
              <a:t>sgtatham/putty/download.html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Any other option of your choice</a:t>
            </a:r>
          </a:p>
          <a:p>
            <a:r>
              <a:rPr lang="en-US" sz="2400" dirty="0" smtClean="0"/>
              <a:t>Mac and Ubuntu users:</a:t>
            </a:r>
          </a:p>
          <a:p>
            <a:pPr lvl="1"/>
            <a:r>
              <a:rPr lang="en-US" sz="2000" dirty="0" err="1" smtClean="0"/>
              <a:t>Ssh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for this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</TotalTime>
  <Words>1399</Words>
  <Application>Microsoft Office PowerPoint</Application>
  <PresentationFormat>On-screen Show (4:3)</PresentationFormat>
  <Paragraphs>285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Calibri</vt:lpstr>
      <vt:lpstr>Century</vt:lpstr>
      <vt:lpstr>CenturySchoolbook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Parallel Computing</vt:lpstr>
      <vt:lpstr>Ubuntu Virtual Machine</vt:lpstr>
      <vt:lpstr>Ubuntu Virtual Machine</vt:lpstr>
      <vt:lpstr>Ubuntu Virtual Machine</vt:lpstr>
      <vt:lpstr>Ubuntu Virtual Machine</vt:lpstr>
      <vt:lpstr>Ubuntu Virtual Machine</vt:lpstr>
      <vt:lpstr>How to install MPI in your VM</vt:lpstr>
      <vt:lpstr>TACC</vt:lpstr>
      <vt:lpstr>Software for this class</vt:lpstr>
      <vt:lpstr>Parallel</vt:lpstr>
      <vt:lpstr>Do I want to use Parallel?</vt:lpstr>
      <vt:lpstr>Do I want to use Parallel?</vt:lpstr>
      <vt:lpstr>Is this useful?</vt:lpstr>
      <vt:lpstr>Introduction to C</vt:lpstr>
      <vt:lpstr>Comments</vt:lpstr>
      <vt:lpstr>Header Files</vt:lpstr>
      <vt:lpstr>Constants</vt:lpstr>
      <vt:lpstr>Constants</vt:lpstr>
      <vt:lpstr>Common Mistakes with Constants</vt:lpstr>
      <vt:lpstr>More Constants</vt:lpstr>
      <vt:lpstr>Integer Types</vt:lpstr>
      <vt:lpstr>Floating Point Types</vt:lpstr>
      <vt:lpstr>Data Type Summary</vt:lpstr>
      <vt:lpstr>Data Types and Type Specifier</vt:lpstr>
      <vt:lpstr>Global and Local Variables </vt:lpstr>
      <vt:lpstr>Storage Classes</vt:lpstr>
      <vt:lpstr>Storage Classes</vt:lpstr>
      <vt:lpstr>Storage Classes</vt:lpstr>
      <vt:lpstr>PowerPoint Presentation</vt:lpstr>
      <vt:lpstr>Storage Classes</vt:lpstr>
      <vt:lpstr>Predefined Functions</vt:lpstr>
      <vt:lpstr>printf()</vt:lpstr>
      <vt:lpstr>printf()</vt:lpstr>
      <vt:lpstr>scanf()</vt:lpstr>
      <vt:lpstr>getch()</vt:lpstr>
      <vt:lpstr>Arithmetic Operators</vt:lpstr>
      <vt:lpstr>More Operators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Branching Instructions</vt:lpstr>
      <vt:lpstr>Branching Instructions</vt:lpstr>
      <vt:lpstr>Branching Instructions</vt:lpstr>
      <vt:lpstr>Branching Instructions</vt:lpstr>
      <vt:lpstr>Loop Instructions</vt:lpstr>
      <vt:lpstr>Loop Instructions</vt:lpstr>
      <vt:lpstr>Loop Instructions</vt:lpstr>
      <vt:lpstr>Loop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Programmig</dc:title>
  <dc:creator>Eduardo</dc:creator>
  <cp:lastModifiedBy>Colmenares-Diaz, Eduardo</cp:lastModifiedBy>
  <cp:revision>17</cp:revision>
  <dcterms:created xsi:type="dcterms:W3CDTF">2016-01-19T16:26:46Z</dcterms:created>
  <dcterms:modified xsi:type="dcterms:W3CDTF">2021-08-25T15:18:28Z</dcterms:modified>
</cp:coreProperties>
</file>