
<file path=[Content_Types].xml><?xml version="1.0" encoding="utf-8"?>
<Types xmlns="http://schemas.openxmlformats.org/package/2006/content-types">
  <Default Extension="xml" ContentType="application/xml"/>
  <Default Extension="jpg" ContentType="image/jpeg"/>
  <Default Extension="jpeg" ContentType="image/jpeg"/>
  <Default Extension="emf" ContentType="image/x-emf"/>
  <Default Extension="xlsx" ContentType="application/vnd.openxmlformats-officedocument.spreadsheetml.sheet"/>
  <Default Extension="rels" ContentType="application/vnd.openxmlformats-package.relationships+xml"/>
  <Default Extension="vml" ContentType="application/vnd.openxmlformats-officedocument.vmlDrawing"/>
  <Default Extension="bin" ContentType="application/vnd.openxmlformats-officedocument.presentationml.printerSettings"/>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61" r:id="rId3"/>
    <p:sldId id="284" r:id="rId4"/>
    <p:sldId id="282" r:id="rId5"/>
    <p:sldId id="259" r:id="rId6"/>
    <p:sldId id="285" r:id="rId7"/>
    <p:sldId id="286" r:id="rId8"/>
    <p:sldId id="279" r:id="rId9"/>
    <p:sldId id="294" r:id="rId10"/>
    <p:sldId id="295" r:id="rId11"/>
    <p:sldId id="296" r:id="rId12"/>
    <p:sldId id="290"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87" autoAdjust="0"/>
    <p:restoredTop sz="73391" autoAdjust="0"/>
  </p:normalViewPr>
  <p:slideViewPr>
    <p:cSldViewPr snapToGrid="0" snapToObjects="1">
      <p:cViewPr varScale="1">
        <p:scale>
          <a:sx n="53" d="100"/>
          <a:sy n="53" d="100"/>
        </p:scale>
        <p:origin x="-680"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2CA2F3-3D0F-AD45-AC94-1832E2522207}" type="datetimeFigureOut">
              <a:rPr lang="en-US" smtClean="0"/>
              <a:t>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C58520-97FC-0C45-87D3-A4D589D5B0A3}" type="slidenum">
              <a:rPr lang="en-US" smtClean="0"/>
              <a:t>‹#›</a:t>
            </a:fld>
            <a:endParaRPr lang="en-US"/>
          </a:p>
        </p:txBody>
      </p:sp>
    </p:spTree>
    <p:extLst>
      <p:ext uri="{BB962C8B-B14F-4D97-AF65-F5344CB8AC3E}">
        <p14:creationId xmlns:p14="http://schemas.microsoft.com/office/powerpoint/2010/main" val="93553007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C58520-97FC-0C45-87D3-A4D589D5B0A3}" type="slidenum">
              <a:rPr lang="en-US" smtClean="0"/>
              <a:t>2</a:t>
            </a:fld>
            <a:endParaRPr lang="en-US"/>
          </a:p>
        </p:txBody>
      </p:sp>
    </p:spTree>
    <p:extLst>
      <p:ext uri="{BB962C8B-B14F-4D97-AF65-F5344CB8AC3E}">
        <p14:creationId xmlns:p14="http://schemas.microsoft.com/office/powerpoint/2010/main" val="233251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C58520-97FC-0C45-87D3-A4D589D5B0A3}" type="slidenum">
              <a:rPr lang="en-US" smtClean="0"/>
              <a:t>3</a:t>
            </a:fld>
            <a:endParaRPr lang="en-US"/>
          </a:p>
        </p:txBody>
      </p:sp>
    </p:spTree>
    <p:extLst>
      <p:ext uri="{BB962C8B-B14F-4D97-AF65-F5344CB8AC3E}">
        <p14:creationId xmlns:p14="http://schemas.microsoft.com/office/powerpoint/2010/main" val="849089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uncertain input to our decision model will have a possibly</a:t>
            </a:r>
            <a:r>
              <a:rPr lang="en-US" baseline="0" dirty="0" smtClean="0"/>
              <a:t> different effect on the overall outcome of the case. Some key uncertainties in this case are the jury, the judge and potential business impacts. More specifically, the trial itself presents a number of uncertainties and variability's to contend with: jurisdiction, judge, precedent, the opposition’s legal team and their experience with patent law, possible patterns of previous similar cases, witness testimony and particularly the decisions of an uninvolved 12 person jury. We cannot ignore the fact that the strongest evidence and argument may not be enough to persuade 12 members of the general public, particularly if they hold on to the idea of Gillette as a monopoly given our already 70% market share of the American razor market compared to Schick’s 13%. </a:t>
            </a:r>
          </a:p>
          <a:p>
            <a:endParaRPr lang="en-US" baseline="0" dirty="0" smtClean="0"/>
          </a:p>
          <a:p>
            <a:r>
              <a:rPr lang="en-US" baseline="0" dirty="0" smtClean="0"/>
              <a:t>An effective sensitivity analysis lends credence to the fact that our assigned probabilities are merely a “best guest” based on the value of information given. Perfect information in this case is impossible. If we had it, case closed. Because we don’t, we make our best judgments then utilize sensitivity analysis and focus our value of information to test other possibilities and gain a broader understanding of the collective outcomes. </a:t>
            </a:r>
            <a:endParaRPr lang="en-US" dirty="0"/>
          </a:p>
        </p:txBody>
      </p:sp>
      <p:sp>
        <p:nvSpPr>
          <p:cNvPr id="4" name="Slide Number Placeholder 3"/>
          <p:cNvSpPr>
            <a:spLocks noGrp="1"/>
          </p:cNvSpPr>
          <p:nvPr>
            <p:ph type="sldNum" sz="quarter" idx="10"/>
          </p:nvPr>
        </p:nvSpPr>
        <p:spPr/>
        <p:txBody>
          <a:bodyPr/>
          <a:lstStyle/>
          <a:p>
            <a:fld id="{11C58520-97FC-0C45-87D3-A4D589D5B0A3}" type="slidenum">
              <a:rPr lang="en-US" smtClean="0"/>
              <a:t>5</a:t>
            </a:fld>
            <a:endParaRPr lang="en-US"/>
          </a:p>
        </p:txBody>
      </p:sp>
    </p:spTree>
    <p:extLst>
      <p:ext uri="{BB962C8B-B14F-4D97-AF65-F5344CB8AC3E}">
        <p14:creationId xmlns:p14="http://schemas.microsoft.com/office/powerpoint/2010/main" val="3123299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slide is an overview of</a:t>
            </a:r>
            <a:r>
              <a:rPr lang="en-US" baseline="0" dirty="0" smtClean="0"/>
              <a:t> how sensitive our decision to litigate is at each step of the the decision tree. The values shown are for the overall macro tree. However, there is more analysis to be accomplished diving deeper into probabilities. For example, there are three components to the overall patent infringement probability and if any one changes, our overall patent infringement probability changes. It would be useful to know if the lawyers could increase their probability of convincing the jury of their “functions in substantially the same way argument.” If this probability falls to 46% (driving the overall probability to 47%) or lower, the decision changes to Settle. </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 judge’s damages decision (</a:t>
            </a:r>
            <a:r>
              <a:rPr lang="en-US" dirty="0" smtClean="0"/>
              <a:t>40% chance damages are paid based on lost profits, 60% chance damages are paid based on royalties)</a:t>
            </a:r>
            <a:r>
              <a:rPr lang="en-US" baseline="0" dirty="0" smtClean="0"/>
              <a:t> did NOT effect our Settle vs. Litigate decision and had little effect on EV, therefore we chose to leave it out of the sensitivity analysis discussion, focusing more on the information could change a decision.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Additionally, whether the jury “buys Gillette’s or Energizer’s argument” probabilities did not change the decision to litigate or settle. Obviously, it would be preferred to have the jury buy Gillette’s argument.  </a:t>
            </a:r>
            <a:endParaRPr lang="en-US" dirty="0"/>
          </a:p>
        </p:txBody>
      </p:sp>
      <p:sp>
        <p:nvSpPr>
          <p:cNvPr id="4" name="Slide Number Placeholder 3"/>
          <p:cNvSpPr>
            <a:spLocks noGrp="1"/>
          </p:cNvSpPr>
          <p:nvPr>
            <p:ph type="sldNum" sz="quarter" idx="10"/>
          </p:nvPr>
        </p:nvSpPr>
        <p:spPr/>
        <p:txBody>
          <a:bodyPr/>
          <a:lstStyle/>
          <a:p>
            <a:fld id="{11C58520-97FC-0C45-87D3-A4D589D5B0A3}" type="slidenum">
              <a:rPr lang="en-US" smtClean="0"/>
              <a:t>6</a:t>
            </a:fld>
            <a:endParaRPr lang="en-US"/>
          </a:p>
        </p:txBody>
      </p:sp>
    </p:spTree>
    <p:extLst>
      <p:ext uri="{BB962C8B-B14F-4D97-AF65-F5344CB8AC3E}">
        <p14:creationId xmlns:p14="http://schemas.microsoft.com/office/powerpoint/2010/main" val="30531561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Patent infringement probabilities are less likely to change given the lawyer’s educated assessments of literal infringement and what they can and cannot prove given that Gillette’s patent specifically refers to a razor with three blades. Infringement probabilities under the DoE provide a more beneficial return on investment with respect to VOI and focusing efforts on additional information in order to update probabilities. If we could change the lawyer’s given 50% probability of convincing the jury that the two razors “function in substantially the same way” to say a 100% probability, our EV would increase from $5,877,710 to $26,671,220 an increase of $20,793,510. Put another way, if we gained more information that led to an increased lawyer probability from 50% to 100%, our value of this information would be equal to the increase in expected value of $26,671,220. </a:t>
            </a:r>
          </a:p>
          <a:p>
            <a:endParaRPr lang="en-US" dirty="0" smtClean="0"/>
          </a:p>
          <a:p>
            <a:r>
              <a:rPr lang="en-US" dirty="0" smtClean="0"/>
              <a:t>However, if the lawyers assessment</a:t>
            </a:r>
            <a:r>
              <a:rPr lang="en-US" baseline="0" dirty="0" smtClean="0"/>
              <a:t> probability of convincing the jury that the two razors “function in substantially the same way” falls from 50% to 46% or less, the decision now changes to Settlement. </a:t>
            </a:r>
          </a:p>
          <a:p>
            <a:endParaRPr lang="en-US" baseline="0" dirty="0" smtClean="0"/>
          </a:p>
          <a:p>
            <a:r>
              <a:rPr lang="en-US" dirty="0" smtClean="0"/>
              <a:t>If we were to focus our Value</a:t>
            </a:r>
            <a:r>
              <a:rPr lang="en-US" baseline="0" dirty="0" smtClean="0"/>
              <a:t> of Information efforts on key uncertainties, Patent Validity and Patent Infringement would be it. The greatest uncertainties lie within these key events of our decision tree. We need to gather more information to determine Mr. Gilder’s intentions. Gaining certainty that he will or will not testify will help solidify our decision to litigate or settle. For example, if we knew with 100% certainty that Mr. Gilder did NOT intend to testify, our expected value of litigation would increase from 5,877,710 to 11,148,500 which means the value of this information is 5,270,790. And the probability that our patent was found valid would increase from 53.75% to 62.5%. If we knew with 100% certainty that Mr. Gilder DOES intend to testify, our probability of the patent being found valid now changes to 45% and we are better off settling the case with Energizer. </a:t>
            </a:r>
          </a:p>
          <a:p>
            <a:endParaRPr lang="en-US" baseline="0" dirty="0" smtClean="0"/>
          </a:p>
          <a:p>
            <a:r>
              <a:rPr lang="en-US" baseline="0" dirty="0" smtClean="0"/>
              <a:t>It may be more prudent to prioritize gaining information on Mr. Gilder’s intentions as this information may be easier to obtain than an updated assessment from the legal team on their ability to convince the jury that the two razors “function in substantially the same way.” However, our EVPI for knowing if the jury will agree with the “functions in substantially the same way” argument is 5 times the value than knowing whether Mr. Gilder plans to testify. </a:t>
            </a:r>
            <a:endParaRPr lang="en-US" dirty="0" smtClean="0"/>
          </a:p>
          <a:p>
            <a:endParaRPr lang="en-US" dirty="0"/>
          </a:p>
        </p:txBody>
      </p:sp>
      <p:sp>
        <p:nvSpPr>
          <p:cNvPr id="4" name="Slide Number Placeholder 3"/>
          <p:cNvSpPr>
            <a:spLocks noGrp="1"/>
          </p:cNvSpPr>
          <p:nvPr>
            <p:ph type="sldNum" sz="quarter" idx="10"/>
          </p:nvPr>
        </p:nvSpPr>
        <p:spPr/>
        <p:txBody>
          <a:bodyPr/>
          <a:lstStyle/>
          <a:p>
            <a:fld id="{11C58520-97FC-0C45-87D3-A4D589D5B0A3}" type="slidenum">
              <a:rPr lang="en-US" smtClean="0"/>
              <a:t>7</a:t>
            </a:fld>
            <a:endParaRPr lang="en-US"/>
          </a:p>
        </p:txBody>
      </p:sp>
    </p:spTree>
    <p:extLst>
      <p:ext uri="{BB962C8B-B14F-4D97-AF65-F5344CB8AC3E}">
        <p14:creationId xmlns:p14="http://schemas.microsoft.com/office/powerpoint/2010/main" val="3509215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a:t>
            </a:r>
            <a:r>
              <a:rPr lang="en-US" baseline="0" dirty="0" smtClean="0"/>
              <a:t> Gillette is valued at $57B, they have a high risk tolerance (estimated at 1/6</a:t>
            </a:r>
            <a:r>
              <a:rPr lang="en-US" baseline="30000" dirty="0" smtClean="0"/>
              <a:t>th</a:t>
            </a:r>
            <a:r>
              <a:rPr lang="en-US" baseline="0" dirty="0" smtClean="0"/>
              <a:t> the value of the company). Also, they are publicly owned so the shareholders would want them to make the best absolute financial decision. Either way, the decision does not change the recommendation to go to court.</a:t>
            </a:r>
            <a:endParaRPr lang="en-US" dirty="0"/>
          </a:p>
        </p:txBody>
      </p:sp>
      <p:sp>
        <p:nvSpPr>
          <p:cNvPr id="4" name="Slide Number Placeholder 3"/>
          <p:cNvSpPr>
            <a:spLocks noGrp="1"/>
          </p:cNvSpPr>
          <p:nvPr>
            <p:ph type="sldNum" sz="quarter" idx="10"/>
          </p:nvPr>
        </p:nvSpPr>
        <p:spPr/>
        <p:txBody>
          <a:bodyPr/>
          <a:lstStyle/>
          <a:p>
            <a:fld id="{11C58520-97FC-0C45-87D3-A4D589D5B0A3}" type="slidenum">
              <a:rPr lang="en-US" smtClean="0"/>
              <a:t>8</a:t>
            </a:fld>
            <a:endParaRPr lang="en-US"/>
          </a:p>
        </p:txBody>
      </p:sp>
    </p:spTree>
    <p:extLst>
      <p:ext uri="{BB962C8B-B14F-4D97-AF65-F5344CB8AC3E}">
        <p14:creationId xmlns:p14="http://schemas.microsoft.com/office/powerpoint/2010/main" val="427299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This</a:t>
            </a:r>
            <a:r>
              <a:rPr lang="en-US" baseline="0" dirty="0" smtClean="0"/>
              <a:t> decision tree depicts the expected value of litigation for Schick/Energizer. The model assumes that Schick’s legal fees are similar, and that they are getting similar counsel regarding probabilities and possible damage awards. The takeaway is that Schick has no upside to litigation, and that the expected value of Schick’s loss in litigation far exceeds its current settlement offer. The as-modeled expected value only includes legal fees and damages. It does not take into account lost profits that Schick would experience if they lose and have to stop selling the </a:t>
            </a:r>
            <a:r>
              <a:rPr lang="en-US" baseline="0" dirty="0" err="1" smtClean="0"/>
              <a:t>Quatro</a:t>
            </a:r>
            <a:r>
              <a:rPr lang="en-US" baseline="0" dirty="0" smtClean="0"/>
              <a:t>. If conservative estimates of lost profits are included, Schick’s expected losses increase to over $20 million. The precise expected loss of litigation is sensitive to a variety of probabilities and payouts, but it is much higher than the current settlement offer regardless.</a:t>
            </a:r>
          </a:p>
          <a:p>
            <a:endParaRPr lang="en-US" dirty="0" smtClean="0"/>
          </a:p>
          <a:p>
            <a:r>
              <a:rPr lang="en-US" dirty="0" smtClean="0"/>
              <a:t>Given</a:t>
            </a:r>
            <a:r>
              <a:rPr lang="en-US" baseline="0" dirty="0" smtClean="0"/>
              <a:t> Schick’s share of the razor market, we estimate its annual budget to be approximately $221 million, which equates to an estimated RT of approximately $55 million. Based on these estimates, risk tolerance is likely to be a factor for Schick, which leads to slightly lower certainty equivalents than expected values. Schick is likely willing to pay a slight premium to avoid higher risks. This factor becomes greater if lost profits are factored in.</a:t>
            </a:r>
            <a:endParaRPr lang="en-US" dirty="0"/>
          </a:p>
        </p:txBody>
      </p:sp>
      <p:sp>
        <p:nvSpPr>
          <p:cNvPr id="4" name="Slide Number Placeholder 3"/>
          <p:cNvSpPr>
            <a:spLocks noGrp="1"/>
          </p:cNvSpPr>
          <p:nvPr>
            <p:ph type="sldNum" sz="quarter" idx="10"/>
          </p:nvPr>
        </p:nvSpPr>
        <p:spPr/>
        <p:txBody>
          <a:bodyPr/>
          <a:lstStyle/>
          <a:p>
            <a:fld id="{11C58520-97FC-0C45-87D3-A4D589D5B0A3}" type="slidenum">
              <a:rPr lang="en-US" smtClean="0"/>
              <a:t>9</a:t>
            </a:fld>
            <a:endParaRPr lang="en-US"/>
          </a:p>
        </p:txBody>
      </p:sp>
    </p:spTree>
    <p:extLst>
      <p:ext uri="{BB962C8B-B14F-4D97-AF65-F5344CB8AC3E}">
        <p14:creationId xmlns:p14="http://schemas.microsoft.com/office/powerpoint/2010/main" val="413746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Given Gillette’s expected</a:t>
            </a:r>
            <a:r>
              <a:rPr lang="en-US" baseline="0" dirty="0" smtClean="0"/>
              <a:t> value of litigation and Schick’s expected losses from litigation, we believe the zone of potential agreement for a settlement is somewhere between Gillette’s $5.8 and $20.7 million, with a likely reasonable settlement of $10-12 million.</a:t>
            </a:r>
            <a:endParaRPr lang="en-US" dirty="0"/>
          </a:p>
        </p:txBody>
      </p:sp>
      <p:sp>
        <p:nvSpPr>
          <p:cNvPr id="4" name="Slide Number Placeholder 3"/>
          <p:cNvSpPr>
            <a:spLocks noGrp="1"/>
          </p:cNvSpPr>
          <p:nvPr>
            <p:ph type="sldNum" sz="quarter" idx="10"/>
          </p:nvPr>
        </p:nvSpPr>
        <p:spPr/>
        <p:txBody>
          <a:bodyPr/>
          <a:lstStyle/>
          <a:p>
            <a:fld id="{11C58520-97FC-0C45-87D3-A4D589D5B0A3}" type="slidenum">
              <a:rPr lang="en-US" smtClean="0"/>
              <a:t>10</a:t>
            </a:fld>
            <a:endParaRPr lang="en-US"/>
          </a:p>
        </p:txBody>
      </p:sp>
    </p:spTree>
    <p:extLst>
      <p:ext uri="{BB962C8B-B14F-4D97-AF65-F5344CB8AC3E}">
        <p14:creationId xmlns:p14="http://schemas.microsoft.com/office/powerpoint/2010/main" val="15028708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C58520-97FC-0C45-87D3-A4D589D5B0A3}" type="slidenum">
              <a:rPr lang="en-US" smtClean="0"/>
              <a:t>11</a:t>
            </a:fld>
            <a:endParaRPr lang="en-US"/>
          </a:p>
        </p:txBody>
      </p:sp>
    </p:spTree>
    <p:extLst>
      <p:ext uri="{BB962C8B-B14F-4D97-AF65-F5344CB8AC3E}">
        <p14:creationId xmlns:p14="http://schemas.microsoft.com/office/powerpoint/2010/main" val="1225931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F87DE25-D5AC-C24C-9710-79777E0E7DEE}" type="datetimeFigureOut">
              <a:rPr lang="en-US" smtClean="0"/>
              <a:t>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0AD43E-5E78-FA47-944E-9CCF89030436}" type="slidenum">
              <a:rPr lang="en-US" smtClean="0"/>
              <a:t>‹#›</a:t>
            </a:fld>
            <a:endParaRPr lang="en-US"/>
          </a:p>
        </p:txBody>
      </p:sp>
    </p:spTree>
    <p:extLst>
      <p:ext uri="{BB962C8B-B14F-4D97-AF65-F5344CB8AC3E}">
        <p14:creationId xmlns:p14="http://schemas.microsoft.com/office/powerpoint/2010/main" val="143821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87DE25-D5AC-C24C-9710-79777E0E7DEE}" type="datetimeFigureOut">
              <a:rPr lang="en-US" smtClean="0"/>
              <a:t>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0AD43E-5E78-FA47-944E-9CCF89030436}" type="slidenum">
              <a:rPr lang="en-US" smtClean="0"/>
              <a:t>‹#›</a:t>
            </a:fld>
            <a:endParaRPr lang="en-US"/>
          </a:p>
        </p:txBody>
      </p:sp>
    </p:spTree>
    <p:extLst>
      <p:ext uri="{BB962C8B-B14F-4D97-AF65-F5344CB8AC3E}">
        <p14:creationId xmlns:p14="http://schemas.microsoft.com/office/powerpoint/2010/main" val="3568771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87DE25-D5AC-C24C-9710-79777E0E7DEE}" type="datetimeFigureOut">
              <a:rPr lang="en-US" smtClean="0"/>
              <a:t>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0AD43E-5E78-FA47-944E-9CCF89030436}" type="slidenum">
              <a:rPr lang="en-US" smtClean="0"/>
              <a:t>‹#›</a:t>
            </a:fld>
            <a:endParaRPr lang="en-US"/>
          </a:p>
        </p:txBody>
      </p:sp>
    </p:spTree>
    <p:extLst>
      <p:ext uri="{BB962C8B-B14F-4D97-AF65-F5344CB8AC3E}">
        <p14:creationId xmlns:p14="http://schemas.microsoft.com/office/powerpoint/2010/main" val="3086655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87DE25-D5AC-C24C-9710-79777E0E7DEE}" type="datetimeFigureOut">
              <a:rPr lang="en-US" smtClean="0"/>
              <a:t>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0AD43E-5E78-FA47-944E-9CCF89030436}" type="slidenum">
              <a:rPr lang="en-US" smtClean="0"/>
              <a:t>‹#›</a:t>
            </a:fld>
            <a:endParaRPr lang="en-US"/>
          </a:p>
        </p:txBody>
      </p:sp>
    </p:spTree>
    <p:extLst>
      <p:ext uri="{BB962C8B-B14F-4D97-AF65-F5344CB8AC3E}">
        <p14:creationId xmlns:p14="http://schemas.microsoft.com/office/powerpoint/2010/main" val="3450223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87DE25-D5AC-C24C-9710-79777E0E7DEE}" type="datetimeFigureOut">
              <a:rPr lang="en-US" smtClean="0"/>
              <a:t>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0AD43E-5E78-FA47-944E-9CCF89030436}" type="slidenum">
              <a:rPr lang="en-US" smtClean="0"/>
              <a:t>‹#›</a:t>
            </a:fld>
            <a:endParaRPr lang="en-US"/>
          </a:p>
        </p:txBody>
      </p:sp>
    </p:spTree>
    <p:extLst>
      <p:ext uri="{BB962C8B-B14F-4D97-AF65-F5344CB8AC3E}">
        <p14:creationId xmlns:p14="http://schemas.microsoft.com/office/powerpoint/2010/main" val="2147604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F87DE25-D5AC-C24C-9710-79777E0E7DEE}" type="datetimeFigureOut">
              <a:rPr lang="en-US" smtClean="0"/>
              <a:t>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0AD43E-5E78-FA47-944E-9CCF89030436}" type="slidenum">
              <a:rPr lang="en-US" smtClean="0"/>
              <a:t>‹#›</a:t>
            </a:fld>
            <a:endParaRPr lang="en-US"/>
          </a:p>
        </p:txBody>
      </p:sp>
    </p:spTree>
    <p:extLst>
      <p:ext uri="{BB962C8B-B14F-4D97-AF65-F5344CB8AC3E}">
        <p14:creationId xmlns:p14="http://schemas.microsoft.com/office/powerpoint/2010/main" val="3034773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F87DE25-D5AC-C24C-9710-79777E0E7DEE}" type="datetimeFigureOut">
              <a:rPr lang="en-US" smtClean="0"/>
              <a:t>1/7/16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0AD43E-5E78-FA47-944E-9CCF89030436}" type="slidenum">
              <a:rPr lang="en-US" smtClean="0"/>
              <a:t>‹#›</a:t>
            </a:fld>
            <a:endParaRPr lang="en-US"/>
          </a:p>
        </p:txBody>
      </p:sp>
    </p:spTree>
    <p:extLst>
      <p:ext uri="{BB962C8B-B14F-4D97-AF65-F5344CB8AC3E}">
        <p14:creationId xmlns:p14="http://schemas.microsoft.com/office/powerpoint/2010/main" val="3172813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F87DE25-D5AC-C24C-9710-79777E0E7DEE}" type="datetimeFigureOut">
              <a:rPr lang="en-US" smtClean="0"/>
              <a:t>1/7/16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0AD43E-5E78-FA47-944E-9CCF89030436}" type="slidenum">
              <a:rPr lang="en-US" smtClean="0"/>
              <a:t>‹#›</a:t>
            </a:fld>
            <a:endParaRPr lang="en-US"/>
          </a:p>
        </p:txBody>
      </p:sp>
    </p:spTree>
    <p:extLst>
      <p:ext uri="{BB962C8B-B14F-4D97-AF65-F5344CB8AC3E}">
        <p14:creationId xmlns:p14="http://schemas.microsoft.com/office/powerpoint/2010/main" val="807500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87DE25-D5AC-C24C-9710-79777E0E7DEE}" type="datetimeFigureOut">
              <a:rPr lang="en-US" smtClean="0"/>
              <a:t>1/7/16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0AD43E-5E78-FA47-944E-9CCF89030436}" type="slidenum">
              <a:rPr lang="en-US" smtClean="0"/>
              <a:t>‹#›</a:t>
            </a:fld>
            <a:endParaRPr lang="en-US"/>
          </a:p>
        </p:txBody>
      </p:sp>
    </p:spTree>
    <p:extLst>
      <p:ext uri="{BB962C8B-B14F-4D97-AF65-F5344CB8AC3E}">
        <p14:creationId xmlns:p14="http://schemas.microsoft.com/office/powerpoint/2010/main" val="2066390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87DE25-D5AC-C24C-9710-79777E0E7DEE}" type="datetimeFigureOut">
              <a:rPr lang="en-US" smtClean="0"/>
              <a:t>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0AD43E-5E78-FA47-944E-9CCF89030436}" type="slidenum">
              <a:rPr lang="en-US" smtClean="0"/>
              <a:t>‹#›</a:t>
            </a:fld>
            <a:endParaRPr lang="en-US"/>
          </a:p>
        </p:txBody>
      </p:sp>
    </p:spTree>
    <p:extLst>
      <p:ext uri="{BB962C8B-B14F-4D97-AF65-F5344CB8AC3E}">
        <p14:creationId xmlns:p14="http://schemas.microsoft.com/office/powerpoint/2010/main" val="2859820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87DE25-D5AC-C24C-9710-79777E0E7DEE}" type="datetimeFigureOut">
              <a:rPr lang="en-US" smtClean="0"/>
              <a:t>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0AD43E-5E78-FA47-944E-9CCF89030436}" type="slidenum">
              <a:rPr lang="en-US" smtClean="0"/>
              <a:t>‹#›</a:t>
            </a:fld>
            <a:endParaRPr lang="en-US"/>
          </a:p>
        </p:txBody>
      </p:sp>
    </p:spTree>
    <p:extLst>
      <p:ext uri="{BB962C8B-B14F-4D97-AF65-F5344CB8AC3E}">
        <p14:creationId xmlns:p14="http://schemas.microsoft.com/office/powerpoint/2010/main" val="106258439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87DE25-D5AC-C24C-9710-79777E0E7DEE}" type="datetimeFigureOut">
              <a:rPr lang="en-US" smtClean="0"/>
              <a:t>1/7/16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0AD43E-5E78-FA47-944E-9CCF89030436}" type="slidenum">
              <a:rPr lang="en-US" smtClean="0"/>
              <a:t>‹#›</a:t>
            </a:fld>
            <a:endParaRPr lang="en-US"/>
          </a:p>
        </p:txBody>
      </p:sp>
    </p:spTree>
    <p:extLst>
      <p:ext uri="{BB962C8B-B14F-4D97-AF65-F5344CB8AC3E}">
        <p14:creationId xmlns:p14="http://schemas.microsoft.com/office/powerpoint/2010/main" val="6243121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 Id="rId3" Type="http://schemas.openxmlformats.org/officeDocument/2006/relationships/image" Target="../media/image3.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package" Target="../embeddings/Microsoft_Excel_Sheet1.xlsx"/><Relationship Id="rId5" Type="http://schemas.openxmlformats.org/officeDocument/2006/relationships/image" Target="../media/image4.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81exIv5vqbL._SL1500_.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4696" y="0"/>
            <a:ext cx="3503408" cy="3503408"/>
          </a:xfrm>
          <a:prstGeom prst="rect">
            <a:avLst/>
          </a:prstGeom>
        </p:spPr>
      </p:pic>
      <p:sp>
        <p:nvSpPr>
          <p:cNvPr id="2" name="Title 1"/>
          <p:cNvSpPr>
            <a:spLocks noGrp="1"/>
          </p:cNvSpPr>
          <p:nvPr>
            <p:ph type="ctrTitle"/>
          </p:nvPr>
        </p:nvSpPr>
        <p:spPr>
          <a:xfrm>
            <a:off x="685800" y="3408410"/>
            <a:ext cx="7772400" cy="1470025"/>
          </a:xfrm>
        </p:spPr>
        <p:txBody>
          <a:bodyPr>
            <a:normAutofit/>
          </a:bodyPr>
          <a:lstStyle/>
          <a:p>
            <a:r>
              <a:rPr lang="en-US" dirty="0" smtClean="0"/>
              <a:t>Gillette vs. Energizer</a:t>
            </a:r>
            <a:br>
              <a:rPr lang="en-US" dirty="0" smtClean="0"/>
            </a:br>
            <a:r>
              <a:rPr lang="en-US" sz="2200" dirty="0" smtClean="0"/>
              <a:t>Progressive Blade Geometry Patent Infringement</a:t>
            </a:r>
            <a:endParaRPr lang="en-US" sz="2200" dirty="0"/>
          </a:p>
        </p:txBody>
      </p:sp>
      <p:sp>
        <p:nvSpPr>
          <p:cNvPr id="3" name="Subtitle 2"/>
          <p:cNvSpPr>
            <a:spLocks noGrp="1"/>
          </p:cNvSpPr>
          <p:nvPr>
            <p:ph type="subTitle" idx="1"/>
          </p:nvPr>
        </p:nvSpPr>
        <p:spPr>
          <a:xfrm>
            <a:off x="1371600" y="4878435"/>
            <a:ext cx="6400800" cy="1752600"/>
          </a:xfrm>
        </p:spPr>
        <p:txBody>
          <a:bodyPr/>
          <a:lstStyle/>
          <a:p>
            <a:r>
              <a:rPr lang="en-US" dirty="0" smtClean="0"/>
              <a:t>Section 2 Team 2</a:t>
            </a:r>
          </a:p>
          <a:p>
            <a:r>
              <a:rPr lang="en-US" sz="1200" dirty="0" smtClean="0"/>
              <a:t>Jonathan Hudgins, Vishal Bajaj, Neal </a:t>
            </a:r>
            <a:r>
              <a:rPr lang="en-US" sz="1200" dirty="0" err="1" smtClean="0"/>
              <a:t>Doshi</a:t>
            </a:r>
            <a:r>
              <a:rPr lang="en-US" sz="1200" dirty="0" smtClean="0"/>
              <a:t>, Joshua Jenkins, Lora Neel, Mathew Simmons</a:t>
            </a:r>
            <a:endParaRPr lang="en-US" sz="1200" dirty="0"/>
          </a:p>
        </p:txBody>
      </p:sp>
    </p:spTree>
    <p:extLst>
      <p:ext uri="{BB962C8B-B14F-4D97-AF65-F5344CB8AC3E}">
        <p14:creationId xmlns:p14="http://schemas.microsoft.com/office/powerpoint/2010/main" val="375992876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Settlement - Zone of Potential Agreement</a:t>
            </a:r>
            <a:endParaRPr lang="en-US" b="1" dirty="0"/>
          </a:p>
        </p:txBody>
      </p:sp>
      <p:cxnSp>
        <p:nvCxnSpPr>
          <p:cNvPr id="6" name="Straight Connector 5"/>
          <p:cNvCxnSpPr/>
          <p:nvPr/>
        </p:nvCxnSpPr>
        <p:spPr>
          <a:xfrm>
            <a:off x="1819470" y="2976470"/>
            <a:ext cx="4758613" cy="1"/>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819470" y="2817849"/>
            <a:ext cx="0" cy="317241"/>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6590523" y="2817849"/>
            <a:ext cx="0" cy="317241"/>
          </a:xfrm>
          <a:prstGeom prst="line">
            <a:avLst/>
          </a:prstGeom>
        </p:spPr>
        <p:style>
          <a:lnRef idx="2">
            <a:schemeClr val="accent1"/>
          </a:lnRef>
          <a:fillRef idx="0">
            <a:schemeClr val="accent1"/>
          </a:fillRef>
          <a:effectRef idx="1">
            <a:schemeClr val="accent1"/>
          </a:effectRef>
          <a:fontRef idx="minor">
            <a:schemeClr val="tx1"/>
          </a:fontRef>
        </p:style>
      </p:cxnSp>
      <p:sp>
        <p:nvSpPr>
          <p:cNvPr id="11" name="Oval 10"/>
          <p:cNvSpPr/>
          <p:nvPr/>
        </p:nvSpPr>
        <p:spPr>
          <a:xfrm>
            <a:off x="4002834" y="2745921"/>
            <a:ext cx="429208" cy="415215"/>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3624944" y="2352493"/>
            <a:ext cx="1422918" cy="369332"/>
          </a:xfrm>
          <a:prstGeom prst="rect">
            <a:avLst/>
          </a:prstGeom>
          <a:noFill/>
        </p:spPr>
        <p:txBody>
          <a:bodyPr wrap="square" rtlCol="0">
            <a:spAutoFit/>
          </a:bodyPr>
          <a:lstStyle/>
          <a:p>
            <a:r>
              <a:rPr lang="en-US" dirty="0" smtClean="0"/>
              <a:t>$5,877,710</a:t>
            </a:r>
            <a:endParaRPr lang="en-US" dirty="0"/>
          </a:p>
        </p:txBody>
      </p:sp>
      <p:sp>
        <p:nvSpPr>
          <p:cNvPr id="14" name="TextBox 13"/>
          <p:cNvSpPr txBox="1"/>
          <p:nvPr/>
        </p:nvSpPr>
        <p:spPr>
          <a:xfrm>
            <a:off x="373226" y="2768863"/>
            <a:ext cx="1026368" cy="369332"/>
          </a:xfrm>
          <a:prstGeom prst="rect">
            <a:avLst/>
          </a:prstGeom>
          <a:noFill/>
        </p:spPr>
        <p:txBody>
          <a:bodyPr wrap="square" rtlCol="0">
            <a:spAutoFit/>
          </a:bodyPr>
          <a:lstStyle/>
          <a:p>
            <a:pPr algn="ctr"/>
            <a:r>
              <a:rPr lang="en-US" dirty="0" smtClean="0"/>
              <a:t>Gillette</a:t>
            </a:r>
            <a:endParaRPr lang="en-US" dirty="0"/>
          </a:p>
        </p:txBody>
      </p:sp>
      <p:cxnSp>
        <p:nvCxnSpPr>
          <p:cNvPr id="22" name="Straight Connector 21"/>
          <p:cNvCxnSpPr/>
          <p:nvPr/>
        </p:nvCxnSpPr>
        <p:spPr>
          <a:xfrm>
            <a:off x="4005945" y="4155246"/>
            <a:ext cx="4758613" cy="1"/>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4005945" y="3996625"/>
            <a:ext cx="0" cy="317241"/>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8776998" y="3996625"/>
            <a:ext cx="0" cy="317241"/>
          </a:xfrm>
          <a:prstGeom prst="line">
            <a:avLst/>
          </a:prstGeom>
        </p:spPr>
        <p:style>
          <a:lnRef idx="2">
            <a:schemeClr val="accent1"/>
          </a:lnRef>
          <a:fillRef idx="0">
            <a:schemeClr val="accent1"/>
          </a:fillRef>
          <a:effectRef idx="1">
            <a:schemeClr val="accent1"/>
          </a:effectRef>
          <a:fontRef idx="minor">
            <a:schemeClr val="tx1"/>
          </a:fontRef>
        </p:style>
      </p:cxnSp>
      <p:sp>
        <p:nvSpPr>
          <p:cNvPr id="25" name="Oval 24"/>
          <p:cNvSpPr/>
          <p:nvPr/>
        </p:nvSpPr>
        <p:spPr>
          <a:xfrm>
            <a:off x="6189309" y="3924697"/>
            <a:ext cx="429208" cy="415215"/>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5820750" y="3521938"/>
            <a:ext cx="1802361" cy="369332"/>
          </a:xfrm>
          <a:prstGeom prst="rect">
            <a:avLst/>
          </a:prstGeom>
          <a:noFill/>
        </p:spPr>
        <p:txBody>
          <a:bodyPr wrap="square" rtlCol="0">
            <a:spAutoFit/>
          </a:bodyPr>
          <a:lstStyle/>
          <a:p>
            <a:r>
              <a:rPr lang="en-US" dirty="0" smtClean="0"/>
              <a:t>$20,720,00</a:t>
            </a:r>
            <a:endParaRPr lang="en-US" dirty="0"/>
          </a:p>
        </p:txBody>
      </p:sp>
      <p:sp>
        <p:nvSpPr>
          <p:cNvPr id="27" name="TextBox 26"/>
          <p:cNvSpPr txBox="1"/>
          <p:nvPr/>
        </p:nvSpPr>
        <p:spPr>
          <a:xfrm>
            <a:off x="367004" y="3947639"/>
            <a:ext cx="1026368" cy="369332"/>
          </a:xfrm>
          <a:prstGeom prst="rect">
            <a:avLst/>
          </a:prstGeom>
          <a:noFill/>
        </p:spPr>
        <p:txBody>
          <a:bodyPr wrap="square" rtlCol="0">
            <a:spAutoFit/>
          </a:bodyPr>
          <a:lstStyle/>
          <a:p>
            <a:pPr algn="ctr"/>
            <a:r>
              <a:rPr lang="en-US" dirty="0" smtClean="0"/>
              <a:t>Schick</a:t>
            </a:r>
            <a:endParaRPr lang="en-US" dirty="0"/>
          </a:p>
        </p:txBody>
      </p:sp>
      <p:sp>
        <p:nvSpPr>
          <p:cNvPr id="28" name="TextBox 27"/>
          <p:cNvSpPr txBox="1"/>
          <p:nvPr/>
        </p:nvSpPr>
        <p:spPr>
          <a:xfrm>
            <a:off x="1023257" y="4678343"/>
            <a:ext cx="6406243" cy="1015663"/>
          </a:xfrm>
          <a:prstGeom prst="rect">
            <a:avLst/>
          </a:prstGeom>
          <a:noFill/>
        </p:spPr>
        <p:txBody>
          <a:bodyPr wrap="square" rtlCol="0">
            <a:spAutoFit/>
          </a:bodyPr>
          <a:lstStyle/>
          <a:p>
            <a:r>
              <a:rPr lang="en-US" sz="2000" dirty="0" smtClean="0"/>
              <a:t>*Assumes litigation. Schick’s worst-case scenario includes lost profits from continuing to sell the </a:t>
            </a:r>
            <a:r>
              <a:rPr lang="en-US" sz="2000" dirty="0" smtClean="0"/>
              <a:t>Quattro.</a:t>
            </a:r>
          </a:p>
          <a:p>
            <a:r>
              <a:rPr lang="en-US" sz="2000" dirty="0" smtClean="0"/>
              <a:t>Possible ZOPA between $10 – $12 million </a:t>
            </a:r>
            <a:endParaRPr lang="en-US" sz="2000" dirty="0"/>
          </a:p>
        </p:txBody>
      </p:sp>
    </p:spTree>
    <p:extLst>
      <p:ext uri="{BB962C8B-B14F-4D97-AF65-F5344CB8AC3E}">
        <p14:creationId xmlns:p14="http://schemas.microsoft.com/office/powerpoint/2010/main" val="254173840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311" y="116594"/>
            <a:ext cx="9008532" cy="707495"/>
          </a:xfrm>
        </p:spPr>
        <p:txBody>
          <a:bodyPr>
            <a:noAutofit/>
          </a:bodyPr>
          <a:lstStyle/>
          <a:p>
            <a:r>
              <a:rPr lang="en-US" sz="3000" b="1" dirty="0" smtClean="0"/>
              <a:t>Recommendation Rationale: Additional Considerations</a:t>
            </a:r>
            <a:endParaRPr lang="en-US" sz="3000" b="1" dirty="0"/>
          </a:p>
        </p:txBody>
      </p:sp>
      <p:sp>
        <p:nvSpPr>
          <p:cNvPr id="4" name="TextBox 3"/>
          <p:cNvSpPr txBox="1"/>
          <p:nvPr/>
        </p:nvSpPr>
        <p:spPr>
          <a:xfrm>
            <a:off x="1931854" y="1158014"/>
            <a:ext cx="6309035" cy="615553"/>
          </a:xfrm>
          <a:prstGeom prst="rect">
            <a:avLst/>
          </a:prstGeom>
          <a:noFill/>
        </p:spPr>
        <p:txBody>
          <a:bodyPr wrap="square" rtlCol="0">
            <a:spAutoFit/>
          </a:bodyPr>
          <a:lstStyle/>
          <a:p>
            <a:r>
              <a:rPr lang="en-US" sz="1700" dirty="0" smtClean="0"/>
              <a:t>Based on the analysis, Litigation yields the highest expected net payoff. $5,877,710 to litigate compared to $4,500,000 to settle.</a:t>
            </a:r>
            <a:endParaRPr lang="en-US" sz="1700" dirty="0"/>
          </a:p>
        </p:txBody>
      </p:sp>
      <p:sp>
        <p:nvSpPr>
          <p:cNvPr id="5" name="Rounded Rectangle 4"/>
          <p:cNvSpPr/>
          <p:nvPr/>
        </p:nvSpPr>
        <p:spPr>
          <a:xfrm>
            <a:off x="270934" y="1069240"/>
            <a:ext cx="1666566" cy="856506"/>
          </a:xfrm>
          <a:prstGeom prst="roundRect">
            <a:avLst/>
          </a:prstGeom>
          <a:solidFill>
            <a:srgbClr val="00206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t>Expected Payoff</a:t>
            </a:r>
            <a:endParaRPr lang="en-US" b="1" dirty="0"/>
          </a:p>
        </p:txBody>
      </p:sp>
      <p:sp>
        <p:nvSpPr>
          <p:cNvPr id="6" name="Rounded Rectangle 5"/>
          <p:cNvSpPr/>
          <p:nvPr/>
        </p:nvSpPr>
        <p:spPr>
          <a:xfrm>
            <a:off x="270934" y="2185668"/>
            <a:ext cx="1666566" cy="856506"/>
          </a:xfrm>
          <a:prstGeom prst="roundRect">
            <a:avLst/>
          </a:prstGeom>
          <a:solidFill>
            <a:srgbClr val="00206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t>Relative Settlement Amount</a:t>
            </a:r>
            <a:endParaRPr lang="en-US" b="1" dirty="0"/>
          </a:p>
        </p:txBody>
      </p:sp>
      <p:sp>
        <p:nvSpPr>
          <p:cNvPr id="7" name="Rounded Rectangle 6"/>
          <p:cNvSpPr/>
          <p:nvPr/>
        </p:nvSpPr>
        <p:spPr>
          <a:xfrm>
            <a:off x="270934" y="3307970"/>
            <a:ext cx="1666566" cy="856506"/>
          </a:xfrm>
          <a:prstGeom prst="roundRect">
            <a:avLst/>
          </a:prstGeom>
          <a:solidFill>
            <a:srgbClr val="00206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t>Risk Tolerance </a:t>
            </a:r>
            <a:endParaRPr lang="en-US" b="1" dirty="0"/>
          </a:p>
        </p:txBody>
      </p:sp>
      <p:sp>
        <p:nvSpPr>
          <p:cNvPr id="8" name="Rounded Rectangle 7"/>
          <p:cNvSpPr/>
          <p:nvPr/>
        </p:nvSpPr>
        <p:spPr>
          <a:xfrm>
            <a:off x="270934" y="4400780"/>
            <a:ext cx="1666566" cy="856506"/>
          </a:xfrm>
          <a:prstGeom prst="roundRect">
            <a:avLst/>
          </a:prstGeom>
          <a:solidFill>
            <a:srgbClr val="00206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t>Market Statement</a:t>
            </a:r>
            <a:endParaRPr lang="en-US" b="1" dirty="0"/>
          </a:p>
        </p:txBody>
      </p:sp>
      <p:sp>
        <p:nvSpPr>
          <p:cNvPr id="9" name="TextBox 8"/>
          <p:cNvSpPr txBox="1"/>
          <p:nvPr/>
        </p:nvSpPr>
        <p:spPr>
          <a:xfrm>
            <a:off x="1937500" y="2316740"/>
            <a:ext cx="6562688" cy="615553"/>
          </a:xfrm>
          <a:prstGeom prst="rect">
            <a:avLst/>
          </a:prstGeom>
          <a:noFill/>
        </p:spPr>
        <p:txBody>
          <a:bodyPr wrap="square" rtlCol="0">
            <a:spAutoFit/>
          </a:bodyPr>
          <a:lstStyle/>
          <a:p>
            <a:r>
              <a:rPr lang="en-US" sz="1700" dirty="0" smtClean="0"/>
              <a:t>The settlement amount is immaterial when compared to Gillette’s $318,000,000 total revenue for Mach3 and Mach3 Turbo (1% of total).</a:t>
            </a:r>
            <a:endParaRPr lang="en-US" sz="1700" dirty="0"/>
          </a:p>
        </p:txBody>
      </p:sp>
      <p:sp>
        <p:nvSpPr>
          <p:cNvPr id="10" name="TextBox 9"/>
          <p:cNvSpPr txBox="1"/>
          <p:nvPr/>
        </p:nvSpPr>
        <p:spPr>
          <a:xfrm>
            <a:off x="1937500" y="3408764"/>
            <a:ext cx="6642055" cy="615553"/>
          </a:xfrm>
          <a:prstGeom prst="rect">
            <a:avLst/>
          </a:prstGeom>
          <a:noFill/>
        </p:spPr>
        <p:txBody>
          <a:bodyPr wrap="square" rtlCol="0">
            <a:spAutoFit/>
          </a:bodyPr>
          <a:lstStyle/>
          <a:p>
            <a:r>
              <a:rPr lang="en-US" sz="1700" dirty="0" smtClean="0"/>
              <a:t>Gillette is more risk tolerant than Schick due to Gillette’s larger market value and revenue.  </a:t>
            </a:r>
            <a:endParaRPr lang="en-US" sz="1700" dirty="0">
              <a:solidFill>
                <a:srgbClr val="FF0000"/>
              </a:solidFill>
            </a:endParaRPr>
          </a:p>
        </p:txBody>
      </p:sp>
      <p:sp>
        <p:nvSpPr>
          <p:cNvPr id="11" name="TextBox 10"/>
          <p:cNvSpPr txBox="1"/>
          <p:nvPr/>
        </p:nvSpPr>
        <p:spPr>
          <a:xfrm>
            <a:off x="1937500" y="4268444"/>
            <a:ext cx="7206500" cy="1138773"/>
          </a:xfrm>
          <a:prstGeom prst="rect">
            <a:avLst/>
          </a:prstGeom>
          <a:noFill/>
        </p:spPr>
        <p:txBody>
          <a:bodyPr wrap="square" rtlCol="0">
            <a:spAutoFit/>
          </a:bodyPr>
          <a:lstStyle/>
          <a:p>
            <a:r>
              <a:rPr lang="en-US" sz="1700" dirty="0" smtClean="0"/>
              <a:t>The decision to Litigate conveys a powerful message to the market.  This could deter potential competitors from entering the market with similar products.  Mid-size companies like Schick can absorb the litigation cost.  However, litigation costs could bankrupt a startup (i.e. Dollar Shave Club).   </a:t>
            </a:r>
            <a:endParaRPr lang="en-US" sz="1700" dirty="0"/>
          </a:p>
        </p:txBody>
      </p:sp>
      <p:sp>
        <p:nvSpPr>
          <p:cNvPr id="12" name="Rounded Rectangle 11"/>
          <p:cNvSpPr/>
          <p:nvPr/>
        </p:nvSpPr>
        <p:spPr>
          <a:xfrm>
            <a:off x="265288" y="5581642"/>
            <a:ext cx="1666566" cy="856506"/>
          </a:xfrm>
          <a:prstGeom prst="roundRect">
            <a:avLst/>
          </a:prstGeom>
          <a:solidFill>
            <a:srgbClr val="00206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t>Schick’s Expected Payoff</a:t>
            </a:r>
            <a:endParaRPr lang="en-US" b="1" dirty="0"/>
          </a:p>
        </p:txBody>
      </p:sp>
      <p:sp>
        <p:nvSpPr>
          <p:cNvPr id="13" name="TextBox 12"/>
          <p:cNvSpPr txBox="1"/>
          <p:nvPr/>
        </p:nvSpPr>
        <p:spPr>
          <a:xfrm>
            <a:off x="1937500" y="5454983"/>
            <a:ext cx="7071033" cy="1400383"/>
          </a:xfrm>
          <a:prstGeom prst="rect">
            <a:avLst/>
          </a:prstGeom>
          <a:noFill/>
        </p:spPr>
        <p:txBody>
          <a:bodyPr wrap="square" rtlCol="0">
            <a:spAutoFit/>
          </a:bodyPr>
          <a:lstStyle/>
          <a:p>
            <a:r>
              <a:rPr lang="en-US" sz="1700" dirty="0" smtClean="0"/>
              <a:t>Schick’s downside is very high with no upside to Litigation and they have a strong incentive to settle.  Understanding Schick’s decision tree analysis informs our decision and helps our team if we consider countering their settlement offer. Schick’s expected losses of litigation are much higher than current offer.</a:t>
            </a:r>
            <a:endParaRPr lang="en-US" sz="1700" dirty="0"/>
          </a:p>
        </p:txBody>
      </p:sp>
    </p:spTree>
    <p:extLst>
      <p:ext uri="{BB962C8B-B14F-4D97-AF65-F5344CB8AC3E}">
        <p14:creationId xmlns:p14="http://schemas.microsoft.com/office/powerpoint/2010/main" val="331153630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11438"/>
            <a:ext cx="8229600" cy="1143000"/>
          </a:xfrm>
        </p:spPr>
        <p:txBody>
          <a:bodyPr/>
          <a:lstStyle/>
          <a:p>
            <a:r>
              <a:rPr lang="en-US" dirty="0" smtClean="0"/>
              <a:t>Questions? </a:t>
            </a:r>
            <a:endParaRPr lang="en-US" dirty="0"/>
          </a:p>
        </p:txBody>
      </p:sp>
    </p:spTree>
    <p:extLst>
      <p:ext uri="{BB962C8B-B14F-4D97-AF65-F5344CB8AC3E}">
        <p14:creationId xmlns:p14="http://schemas.microsoft.com/office/powerpoint/2010/main" val="2409740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Table of Contents</a:t>
            </a:r>
            <a:endParaRPr lang="en-US" b="1" dirty="0"/>
          </a:p>
        </p:txBody>
      </p:sp>
      <p:sp>
        <p:nvSpPr>
          <p:cNvPr id="3" name="TextBox 2"/>
          <p:cNvSpPr txBox="1"/>
          <p:nvPr/>
        </p:nvSpPr>
        <p:spPr>
          <a:xfrm>
            <a:off x="927132" y="1713136"/>
            <a:ext cx="7675692" cy="3600986"/>
          </a:xfrm>
          <a:prstGeom prst="rect">
            <a:avLst/>
          </a:prstGeom>
          <a:noFill/>
        </p:spPr>
        <p:txBody>
          <a:bodyPr wrap="square" rtlCol="0">
            <a:spAutoFit/>
          </a:bodyPr>
          <a:lstStyle/>
          <a:p>
            <a:pPr marL="342900" indent="-342900">
              <a:spcAft>
                <a:spcPts val="1200"/>
              </a:spcAft>
              <a:buFont typeface="+mj-lt"/>
              <a:buAutoNum type="arabicParenR"/>
            </a:pPr>
            <a:r>
              <a:rPr lang="en-US" sz="2400" dirty="0" smtClean="0"/>
              <a:t>Expected Payoff of Options</a:t>
            </a:r>
          </a:p>
          <a:p>
            <a:pPr marL="342900" indent="-342900">
              <a:spcAft>
                <a:spcPts val="1200"/>
              </a:spcAft>
              <a:buFont typeface="+mj-lt"/>
              <a:buAutoNum type="arabicParenR"/>
            </a:pPr>
            <a:r>
              <a:rPr lang="en-US" sz="2400" dirty="0" smtClean="0"/>
              <a:t>Summary Decision Tree</a:t>
            </a:r>
          </a:p>
          <a:p>
            <a:pPr marL="342900" indent="-342900">
              <a:spcAft>
                <a:spcPts val="1200"/>
              </a:spcAft>
              <a:buFont typeface="+mj-lt"/>
              <a:buAutoNum type="arabicParenR"/>
            </a:pPr>
            <a:r>
              <a:rPr lang="en-US" sz="2400" dirty="0" smtClean="0"/>
              <a:t>Sensitivity Analysis</a:t>
            </a:r>
          </a:p>
          <a:p>
            <a:pPr marL="342900" indent="-342900">
              <a:spcAft>
                <a:spcPts val="1200"/>
              </a:spcAft>
              <a:buFont typeface="+mj-lt"/>
              <a:buAutoNum type="arabicParenR"/>
            </a:pPr>
            <a:r>
              <a:rPr lang="en-US" sz="2400" dirty="0" smtClean="0"/>
              <a:t>Value of Information</a:t>
            </a:r>
          </a:p>
          <a:p>
            <a:pPr marL="342900" indent="-342900">
              <a:spcAft>
                <a:spcPts val="1200"/>
              </a:spcAft>
              <a:buFont typeface="+mj-lt"/>
              <a:buAutoNum type="arabicParenR"/>
            </a:pPr>
            <a:r>
              <a:rPr lang="en-US" sz="2400" dirty="0" smtClean="0"/>
              <a:t>Utility Theory</a:t>
            </a:r>
          </a:p>
          <a:p>
            <a:pPr marL="342900" indent="-342900">
              <a:spcAft>
                <a:spcPts val="1200"/>
              </a:spcAft>
              <a:buFont typeface="+mj-lt"/>
              <a:buAutoNum type="arabicParenR"/>
            </a:pPr>
            <a:r>
              <a:rPr lang="en-US" sz="2400" dirty="0" smtClean="0"/>
              <a:t>Zone of Potential Agreement</a:t>
            </a:r>
          </a:p>
          <a:p>
            <a:pPr marL="342900" indent="-342900">
              <a:spcAft>
                <a:spcPts val="1200"/>
              </a:spcAft>
              <a:buFont typeface="+mj-lt"/>
              <a:buAutoNum type="arabicParenR"/>
            </a:pPr>
            <a:r>
              <a:rPr lang="en-US" sz="2400" dirty="0" smtClean="0"/>
              <a:t>Recommendation Rationale: Additional </a:t>
            </a:r>
            <a:r>
              <a:rPr lang="en-US" sz="2400" dirty="0" smtClean="0"/>
              <a:t>Considerations</a:t>
            </a:r>
            <a:endParaRPr lang="en-US" sz="2400" dirty="0" smtClean="0"/>
          </a:p>
        </p:txBody>
      </p:sp>
    </p:spTree>
    <p:extLst>
      <p:ext uri="{BB962C8B-B14F-4D97-AF65-F5344CB8AC3E}">
        <p14:creationId xmlns:p14="http://schemas.microsoft.com/office/powerpoint/2010/main" val="282898086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 Litigate or Settle?</a:t>
            </a:r>
            <a:endParaRPr lang="en-US" b="1" dirty="0"/>
          </a:p>
        </p:txBody>
      </p:sp>
      <p:sp>
        <p:nvSpPr>
          <p:cNvPr id="5" name="TextBox 4"/>
          <p:cNvSpPr txBox="1"/>
          <p:nvPr/>
        </p:nvSpPr>
        <p:spPr>
          <a:xfrm>
            <a:off x="457200" y="1662933"/>
            <a:ext cx="8052619" cy="400110"/>
          </a:xfrm>
          <a:prstGeom prst="rect">
            <a:avLst/>
          </a:prstGeom>
          <a:solidFill>
            <a:schemeClr val="tx2">
              <a:lumMod val="75000"/>
            </a:schemeClr>
          </a:solidFill>
        </p:spPr>
        <p:txBody>
          <a:bodyPr wrap="square" rtlCol="0">
            <a:spAutoFit/>
          </a:bodyPr>
          <a:lstStyle/>
          <a:p>
            <a:pPr algn="ctr"/>
            <a:r>
              <a:rPr lang="en-US" sz="2000" b="1" dirty="0" smtClean="0">
                <a:solidFill>
                  <a:schemeClr val="bg1"/>
                </a:solidFill>
              </a:rPr>
              <a:t>Given current probabilities and values, the recommendation is to Litigate.</a:t>
            </a:r>
            <a:endParaRPr lang="en-US" sz="2000" b="1" dirty="0">
              <a:solidFill>
                <a:schemeClr val="bg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248161226"/>
              </p:ext>
            </p:extLst>
          </p:nvPr>
        </p:nvGraphicFramePr>
        <p:xfrm>
          <a:off x="1111044" y="2653072"/>
          <a:ext cx="6518787" cy="1483360"/>
        </p:xfrm>
        <a:graphic>
          <a:graphicData uri="http://schemas.openxmlformats.org/drawingml/2006/table">
            <a:tbl>
              <a:tblPr firstRow="1" bandRow="1">
                <a:tableStyleId>{5C22544A-7EE6-4342-B048-85BDC9FD1C3A}</a:tableStyleId>
              </a:tblPr>
              <a:tblGrid>
                <a:gridCol w="2172929"/>
                <a:gridCol w="2172929"/>
                <a:gridCol w="2172929"/>
              </a:tblGrid>
              <a:tr h="370840">
                <a:tc>
                  <a:txBody>
                    <a:bodyPr/>
                    <a:lstStyle/>
                    <a:p>
                      <a:endParaRPr lang="en-US" dirty="0"/>
                    </a:p>
                  </a:txBody>
                  <a:tcPr/>
                </a:tc>
                <a:tc>
                  <a:txBody>
                    <a:bodyPr/>
                    <a:lstStyle/>
                    <a:p>
                      <a:r>
                        <a:rPr lang="en-US" dirty="0" smtClean="0"/>
                        <a:t>Litigate</a:t>
                      </a:r>
                      <a:endParaRPr lang="en-US" dirty="0"/>
                    </a:p>
                  </a:txBody>
                  <a:tcPr/>
                </a:tc>
                <a:tc>
                  <a:txBody>
                    <a:bodyPr/>
                    <a:lstStyle/>
                    <a:p>
                      <a:r>
                        <a:rPr lang="en-US" dirty="0" smtClean="0"/>
                        <a:t>Settle</a:t>
                      </a:r>
                      <a:endParaRPr lang="en-US" dirty="0"/>
                    </a:p>
                  </a:txBody>
                  <a:tcPr/>
                </a:tc>
              </a:tr>
              <a:tr h="370840">
                <a:tc>
                  <a:txBody>
                    <a:bodyPr/>
                    <a:lstStyle/>
                    <a:p>
                      <a:r>
                        <a:rPr lang="en-US" dirty="0" smtClean="0"/>
                        <a:t>Cost</a:t>
                      </a:r>
                      <a:endParaRPr lang="en-US" dirty="0"/>
                    </a:p>
                  </a:txBody>
                  <a:tcPr/>
                </a:tc>
                <a:tc>
                  <a:txBody>
                    <a:bodyPr/>
                    <a:lstStyle/>
                    <a:p>
                      <a:r>
                        <a:rPr lang="en-US" dirty="0" smtClean="0"/>
                        <a:t>($6,500,000)</a:t>
                      </a:r>
                      <a:endParaRPr lang="en-US" dirty="0"/>
                    </a:p>
                  </a:txBody>
                  <a:tcPr/>
                </a:tc>
                <a:tc>
                  <a:txBody>
                    <a:bodyPr/>
                    <a:lstStyle/>
                    <a:p>
                      <a:r>
                        <a:rPr lang="en-US" dirty="0" smtClean="0"/>
                        <a:t>$0</a:t>
                      </a:r>
                    </a:p>
                  </a:txBody>
                  <a:tcPr/>
                </a:tc>
              </a:tr>
              <a:tr h="370840">
                <a:tc>
                  <a:txBody>
                    <a:bodyPr/>
                    <a:lstStyle/>
                    <a:p>
                      <a:r>
                        <a:rPr lang="en-US" dirty="0" smtClean="0"/>
                        <a:t>Expected Payoff</a:t>
                      </a:r>
                      <a:endParaRPr lang="en-US" dirty="0"/>
                    </a:p>
                  </a:txBody>
                  <a:tcPr/>
                </a:tc>
                <a:tc>
                  <a:txBody>
                    <a:bodyPr/>
                    <a:lstStyle/>
                    <a:p>
                      <a:r>
                        <a:rPr lang="en-US" dirty="0" smtClean="0"/>
                        <a:t>$12,377,710</a:t>
                      </a:r>
                      <a:endParaRPr lang="en-US" dirty="0"/>
                    </a:p>
                  </a:txBody>
                  <a:tcPr/>
                </a:tc>
                <a:tc>
                  <a:txBody>
                    <a:bodyPr/>
                    <a:lstStyle/>
                    <a:p>
                      <a:r>
                        <a:rPr lang="en-US" dirty="0" smtClean="0"/>
                        <a:t>$4,500,000</a:t>
                      </a:r>
                      <a:endParaRPr lang="en-US" dirty="0"/>
                    </a:p>
                  </a:txBody>
                  <a:tcPr/>
                </a:tc>
              </a:tr>
              <a:tr h="370840">
                <a:tc>
                  <a:txBody>
                    <a:bodyPr/>
                    <a:lstStyle/>
                    <a:p>
                      <a:r>
                        <a:rPr lang="en-US" dirty="0" smtClean="0"/>
                        <a:t>Net Expected Payoff</a:t>
                      </a:r>
                      <a:endParaRPr lang="en-US" dirty="0"/>
                    </a:p>
                  </a:txBody>
                  <a:tcPr/>
                </a:tc>
                <a:tc>
                  <a:txBody>
                    <a:bodyPr/>
                    <a:lstStyle/>
                    <a:p>
                      <a:r>
                        <a:rPr lang="en-US" dirty="0" smtClean="0"/>
                        <a:t>$5,877,710</a:t>
                      </a:r>
                      <a:endParaRPr lang="en-US" dirty="0"/>
                    </a:p>
                  </a:txBody>
                  <a:tcPr/>
                </a:tc>
                <a:tc>
                  <a:txBody>
                    <a:bodyPr/>
                    <a:lstStyle/>
                    <a:p>
                      <a:r>
                        <a:rPr lang="en-US" dirty="0" smtClean="0"/>
                        <a:t>$4,500,000</a:t>
                      </a:r>
                      <a:endParaRPr lang="en-US" dirty="0"/>
                    </a:p>
                  </a:txBody>
                  <a:tcPr/>
                </a:tc>
              </a:tr>
            </a:tbl>
          </a:graphicData>
        </a:graphic>
      </p:graphicFrame>
      <p:sp>
        <p:nvSpPr>
          <p:cNvPr id="7" name="Isosceles Triangle 6"/>
          <p:cNvSpPr/>
          <p:nvPr/>
        </p:nvSpPr>
        <p:spPr>
          <a:xfrm rot="10800000">
            <a:off x="1632153" y="4535145"/>
            <a:ext cx="5486401" cy="481781"/>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1912374" y="5415640"/>
            <a:ext cx="5319252" cy="707886"/>
          </a:xfrm>
          <a:prstGeom prst="rect">
            <a:avLst/>
          </a:prstGeom>
          <a:noFill/>
        </p:spPr>
        <p:txBody>
          <a:bodyPr wrap="square" rtlCol="0">
            <a:spAutoFit/>
          </a:bodyPr>
          <a:lstStyle/>
          <a:p>
            <a:pPr algn="ctr"/>
            <a:r>
              <a:rPr lang="en-US" sz="2000" b="1" dirty="0" smtClean="0"/>
              <a:t>Litigate yields an additional $1,377,710, which is about 30% more than settling the case.</a:t>
            </a:r>
            <a:endParaRPr lang="en-US" sz="2000" b="1" dirty="0"/>
          </a:p>
        </p:txBody>
      </p:sp>
    </p:spTree>
    <p:extLst>
      <p:ext uri="{BB962C8B-B14F-4D97-AF65-F5344CB8AC3E}">
        <p14:creationId xmlns:p14="http://schemas.microsoft.com/office/powerpoint/2010/main" val="363285024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88923"/>
          </a:xfrm>
        </p:spPr>
        <p:txBody>
          <a:bodyPr>
            <a:normAutofit fontScale="90000"/>
          </a:bodyPr>
          <a:lstStyle/>
          <a:p>
            <a:r>
              <a:rPr lang="en-US" b="1" dirty="0" smtClean="0"/>
              <a:t>Summary Decision Tree</a:t>
            </a:r>
            <a:endParaRPr lang="en-US" b="1" dirty="0"/>
          </a:p>
        </p:txBody>
      </p:sp>
      <p:pic>
        <p:nvPicPr>
          <p:cNvPr id="5" name="Picture 4"/>
          <p:cNvPicPr>
            <a:picLocks noChangeAspect="1"/>
          </p:cNvPicPr>
          <p:nvPr/>
        </p:nvPicPr>
        <p:blipFill>
          <a:blip r:embed="rId2"/>
          <a:stretch>
            <a:fillRect/>
          </a:stretch>
        </p:blipFill>
        <p:spPr>
          <a:xfrm>
            <a:off x="313654" y="1189704"/>
            <a:ext cx="8516691" cy="5482015"/>
          </a:xfrm>
          <a:prstGeom prst="rect">
            <a:avLst/>
          </a:prstGeom>
        </p:spPr>
      </p:pic>
      <p:pic>
        <p:nvPicPr>
          <p:cNvPr id="6" name="Picture 5"/>
          <p:cNvPicPr>
            <a:picLocks noChangeAspect="1"/>
          </p:cNvPicPr>
          <p:nvPr/>
        </p:nvPicPr>
        <p:blipFill>
          <a:blip r:embed="rId3"/>
          <a:stretch>
            <a:fillRect/>
          </a:stretch>
        </p:blipFill>
        <p:spPr>
          <a:xfrm>
            <a:off x="147845" y="1189704"/>
            <a:ext cx="2722760" cy="1924292"/>
          </a:xfrm>
          <a:prstGeom prst="rect">
            <a:avLst/>
          </a:prstGeom>
        </p:spPr>
      </p:pic>
    </p:spTree>
    <p:extLst>
      <p:ext uri="{BB962C8B-B14F-4D97-AF65-F5344CB8AC3E}">
        <p14:creationId xmlns:p14="http://schemas.microsoft.com/office/powerpoint/2010/main" val="205610324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1323"/>
          </a:xfrm>
        </p:spPr>
        <p:txBody>
          <a:bodyPr/>
          <a:lstStyle/>
          <a:p>
            <a:r>
              <a:rPr lang="en-US" b="1" dirty="0" smtClean="0"/>
              <a:t>Sensitivity Analysis</a:t>
            </a:r>
            <a:endParaRPr lang="en-US" b="1" dirty="0"/>
          </a:p>
        </p:txBody>
      </p:sp>
      <p:grpSp>
        <p:nvGrpSpPr>
          <p:cNvPr id="14" name="Group 13"/>
          <p:cNvGrpSpPr/>
          <p:nvPr/>
        </p:nvGrpSpPr>
        <p:grpSpPr>
          <a:xfrm>
            <a:off x="1042782" y="1723405"/>
            <a:ext cx="6848790" cy="870346"/>
            <a:chOff x="1108093" y="2993826"/>
            <a:chExt cx="6848790" cy="870346"/>
          </a:xfrm>
        </p:grpSpPr>
        <p:sp>
          <p:nvSpPr>
            <p:cNvPr id="15" name="Freeform 14"/>
            <p:cNvSpPr/>
            <p:nvPr/>
          </p:nvSpPr>
          <p:spPr>
            <a:xfrm>
              <a:off x="1108093" y="2993826"/>
              <a:ext cx="2175867" cy="870346"/>
            </a:xfrm>
            <a:custGeom>
              <a:avLst/>
              <a:gdLst>
                <a:gd name="connsiteX0" fmla="*/ 0 w 2175867"/>
                <a:gd name="connsiteY0" fmla="*/ 0 h 870346"/>
                <a:gd name="connsiteX1" fmla="*/ 1740694 w 2175867"/>
                <a:gd name="connsiteY1" fmla="*/ 0 h 870346"/>
                <a:gd name="connsiteX2" fmla="*/ 2175867 w 2175867"/>
                <a:gd name="connsiteY2" fmla="*/ 435173 h 870346"/>
                <a:gd name="connsiteX3" fmla="*/ 1740694 w 2175867"/>
                <a:gd name="connsiteY3" fmla="*/ 870346 h 870346"/>
                <a:gd name="connsiteX4" fmla="*/ 0 w 2175867"/>
                <a:gd name="connsiteY4" fmla="*/ 870346 h 870346"/>
                <a:gd name="connsiteX5" fmla="*/ 435173 w 2175867"/>
                <a:gd name="connsiteY5" fmla="*/ 435173 h 870346"/>
                <a:gd name="connsiteX6" fmla="*/ 0 w 2175867"/>
                <a:gd name="connsiteY6" fmla="*/ 0 h 870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5867" h="870346">
                  <a:moveTo>
                    <a:pt x="0" y="0"/>
                  </a:moveTo>
                  <a:lnTo>
                    <a:pt x="1740694" y="0"/>
                  </a:lnTo>
                  <a:lnTo>
                    <a:pt x="2175867" y="435173"/>
                  </a:lnTo>
                  <a:lnTo>
                    <a:pt x="1740694" y="870346"/>
                  </a:lnTo>
                  <a:lnTo>
                    <a:pt x="0" y="870346"/>
                  </a:lnTo>
                  <a:lnTo>
                    <a:pt x="435173" y="435173"/>
                  </a:lnTo>
                  <a:lnTo>
                    <a:pt x="0" y="0"/>
                  </a:lnTo>
                  <a:close/>
                </a:path>
              </a:pathLst>
            </a:custGeom>
            <a:solidFill>
              <a:schemeClr val="tx2">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39186" tIns="34671" rIns="469844" bIns="34671" numCol="1" spcCol="1270" anchor="ctr" anchorCtr="0">
              <a:noAutofit/>
            </a:bodyPr>
            <a:lstStyle/>
            <a:p>
              <a:pPr lvl="0" algn="ctr" defTabSz="1155700">
                <a:lnSpc>
                  <a:spcPct val="90000"/>
                </a:lnSpc>
                <a:spcBef>
                  <a:spcPct val="0"/>
                </a:spcBef>
                <a:spcAft>
                  <a:spcPct val="35000"/>
                </a:spcAft>
              </a:pPr>
              <a:r>
                <a:rPr lang="en-US" sz="2400" kern="1200" dirty="0" smtClean="0">
                  <a:solidFill>
                    <a:schemeClr val="tx1"/>
                  </a:solidFill>
                </a:rPr>
                <a:t>Establish Baseline</a:t>
              </a:r>
              <a:endParaRPr lang="en-US" sz="2400" kern="1200" dirty="0">
                <a:solidFill>
                  <a:schemeClr val="tx1"/>
                </a:solidFill>
              </a:endParaRPr>
            </a:p>
          </p:txBody>
        </p:sp>
        <p:sp>
          <p:nvSpPr>
            <p:cNvPr id="16" name="Freeform 15"/>
            <p:cNvSpPr/>
            <p:nvPr/>
          </p:nvSpPr>
          <p:spPr>
            <a:xfrm>
              <a:off x="3484066" y="2993826"/>
              <a:ext cx="2175867" cy="870346"/>
            </a:xfrm>
            <a:custGeom>
              <a:avLst/>
              <a:gdLst>
                <a:gd name="connsiteX0" fmla="*/ 0 w 2175867"/>
                <a:gd name="connsiteY0" fmla="*/ 0 h 870346"/>
                <a:gd name="connsiteX1" fmla="*/ 1740694 w 2175867"/>
                <a:gd name="connsiteY1" fmla="*/ 0 h 870346"/>
                <a:gd name="connsiteX2" fmla="*/ 2175867 w 2175867"/>
                <a:gd name="connsiteY2" fmla="*/ 435173 h 870346"/>
                <a:gd name="connsiteX3" fmla="*/ 1740694 w 2175867"/>
                <a:gd name="connsiteY3" fmla="*/ 870346 h 870346"/>
                <a:gd name="connsiteX4" fmla="*/ 0 w 2175867"/>
                <a:gd name="connsiteY4" fmla="*/ 870346 h 870346"/>
                <a:gd name="connsiteX5" fmla="*/ 435173 w 2175867"/>
                <a:gd name="connsiteY5" fmla="*/ 435173 h 870346"/>
                <a:gd name="connsiteX6" fmla="*/ 0 w 2175867"/>
                <a:gd name="connsiteY6" fmla="*/ 0 h 870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5867" h="870346">
                  <a:moveTo>
                    <a:pt x="0" y="0"/>
                  </a:moveTo>
                  <a:lnTo>
                    <a:pt x="1740694" y="0"/>
                  </a:lnTo>
                  <a:lnTo>
                    <a:pt x="2175867" y="435173"/>
                  </a:lnTo>
                  <a:lnTo>
                    <a:pt x="1740694" y="870346"/>
                  </a:lnTo>
                  <a:lnTo>
                    <a:pt x="0" y="870346"/>
                  </a:lnTo>
                  <a:lnTo>
                    <a:pt x="435173" y="435173"/>
                  </a:lnTo>
                  <a:lnTo>
                    <a:pt x="0" y="0"/>
                  </a:lnTo>
                  <a:close/>
                </a:path>
              </a:pathLst>
            </a:custGeom>
            <a:solidFill>
              <a:srgbClr val="00206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39186" tIns="34671" rIns="469844" bIns="34671" numCol="1" spcCol="1270" anchor="ctr" anchorCtr="0">
              <a:noAutofit/>
            </a:bodyPr>
            <a:lstStyle/>
            <a:p>
              <a:pPr lvl="0" algn="ctr" defTabSz="1155700">
                <a:lnSpc>
                  <a:spcPct val="90000"/>
                </a:lnSpc>
                <a:spcBef>
                  <a:spcPct val="0"/>
                </a:spcBef>
                <a:spcAft>
                  <a:spcPct val="35000"/>
                </a:spcAft>
              </a:pPr>
              <a:r>
                <a:rPr lang="en-US" sz="2600" kern="1200" dirty="0" smtClean="0"/>
                <a:t>Change Inputs</a:t>
              </a:r>
              <a:endParaRPr lang="en-US" sz="2600" kern="1200" dirty="0"/>
            </a:p>
          </p:txBody>
        </p:sp>
        <p:sp>
          <p:nvSpPr>
            <p:cNvPr id="17" name="Freeform 16"/>
            <p:cNvSpPr/>
            <p:nvPr/>
          </p:nvSpPr>
          <p:spPr>
            <a:xfrm>
              <a:off x="5781016" y="2993826"/>
              <a:ext cx="2175867" cy="870346"/>
            </a:xfrm>
            <a:custGeom>
              <a:avLst/>
              <a:gdLst>
                <a:gd name="connsiteX0" fmla="*/ 0 w 2175867"/>
                <a:gd name="connsiteY0" fmla="*/ 0 h 870346"/>
                <a:gd name="connsiteX1" fmla="*/ 1740694 w 2175867"/>
                <a:gd name="connsiteY1" fmla="*/ 0 h 870346"/>
                <a:gd name="connsiteX2" fmla="*/ 2175867 w 2175867"/>
                <a:gd name="connsiteY2" fmla="*/ 435173 h 870346"/>
                <a:gd name="connsiteX3" fmla="*/ 1740694 w 2175867"/>
                <a:gd name="connsiteY3" fmla="*/ 870346 h 870346"/>
                <a:gd name="connsiteX4" fmla="*/ 0 w 2175867"/>
                <a:gd name="connsiteY4" fmla="*/ 870346 h 870346"/>
                <a:gd name="connsiteX5" fmla="*/ 435173 w 2175867"/>
                <a:gd name="connsiteY5" fmla="*/ 435173 h 870346"/>
                <a:gd name="connsiteX6" fmla="*/ 0 w 2175867"/>
                <a:gd name="connsiteY6" fmla="*/ 0 h 870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5867" h="870346">
                  <a:moveTo>
                    <a:pt x="0" y="0"/>
                  </a:moveTo>
                  <a:lnTo>
                    <a:pt x="1740694" y="0"/>
                  </a:lnTo>
                  <a:lnTo>
                    <a:pt x="2175867" y="435173"/>
                  </a:lnTo>
                  <a:lnTo>
                    <a:pt x="1740694" y="870346"/>
                  </a:lnTo>
                  <a:lnTo>
                    <a:pt x="0" y="870346"/>
                  </a:lnTo>
                  <a:lnTo>
                    <a:pt x="435173" y="435173"/>
                  </a:lnTo>
                  <a:lnTo>
                    <a:pt x="0" y="0"/>
                  </a:lnTo>
                  <a:close/>
                </a:path>
              </a:pathLst>
            </a:custGeom>
            <a:solidFill>
              <a:schemeClr val="accent2">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39186" tIns="34671" rIns="469844" bIns="34671" numCol="1" spcCol="1270" anchor="ctr" anchorCtr="0">
              <a:noAutofit/>
            </a:bodyPr>
            <a:lstStyle/>
            <a:p>
              <a:pPr lvl="0" algn="ctr" defTabSz="1155700">
                <a:lnSpc>
                  <a:spcPct val="90000"/>
                </a:lnSpc>
                <a:spcBef>
                  <a:spcPct val="0"/>
                </a:spcBef>
                <a:spcAft>
                  <a:spcPct val="35000"/>
                </a:spcAft>
              </a:pPr>
              <a:r>
                <a:rPr lang="en-US" sz="2600" kern="1200" dirty="0" smtClean="0"/>
                <a:t>Decision Impact</a:t>
              </a:r>
              <a:endParaRPr lang="en-US" sz="2600" kern="1200" dirty="0"/>
            </a:p>
          </p:txBody>
        </p:sp>
      </p:grpSp>
      <p:sp>
        <p:nvSpPr>
          <p:cNvPr id="18" name="TextBox 17"/>
          <p:cNvSpPr txBox="1"/>
          <p:nvPr/>
        </p:nvSpPr>
        <p:spPr>
          <a:xfrm>
            <a:off x="1042782" y="2680690"/>
            <a:ext cx="1691550" cy="646331"/>
          </a:xfrm>
          <a:prstGeom prst="rect">
            <a:avLst/>
          </a:prstGeom>
          <a:noFill/>
        </p:spPr>
        <p:txBody>
          <a:bodyPr wrap="square" rtlCol="0">
            <a:spAutoFit/>
          </a:bodyPr>
          <a:lstStyle/>
          <a:p>
            <a:r>
              <a:rPr lang="en-US" dirty="0" smtClean="0"/>
              <a:t>Decision Tree with case facts</a:t>
            </a:r>
            <a:endParaRPr lang="en-US" dirty="0"/>
          </a:p>
        </p:txBody>
      </p:sp>
      <p:sp>
        <p:nvSpPr>
          <p:cNvPr id="19" name="TextBox 18"/>
          <p:cNvSpPr txBox="1"/>
          <p:nvPr/>
        </p:nvSpPr>
        <p:spPr>
          <a:xfrm>
            <a:off x="3419089" y="2675044"/>
            <a:ext cx="2206304" cy="923330"/>
          </a:xfrm>
          <a:prstGeom prst="rect">
            <a:avLst/>
          </a:prstGeom>
          <a:noFill/>
        </p:spPr>
        <p:txBody>
          <a:bodyPr wrap="square" rtlCol="0">
            <a:spAutoFit/>
          </a:bodyPr>
          <a:lstStyle/>
          <a:p>
            <a:r>
              <a:rPr lang="en-US" dirty="0" smtClean="0"/>
              <a:t>Change probabilities and dollar amounts using data tables</a:t>
            </a:r>
            <a:endParaRPr lang="en-US" dirty="0"/>
          </a:p>
        </p:txBody>
      </p:sp>
      <p:sp>
        <p:nvSpPr>
          <p:cNvPr id="20" name="TextBox 19"/>
          <p:cNvSpPr txBox="1"/>
          <p:nvPr/>
        </p:nvSpPr>
        <p:spPr>
          <a:xfrm>
            <a:off x="5716379" y="2680687"/>
            <a:ext cx="2531882" cy="923330"/>
          </a:xfrm>
          <a:prstGeom prst="rect">
            <a:avLst/>
          </a:prstGeom>
          <a:noFill/>
        </p:spPr>
        <p:txBody>
          <a:bodyPr wrap="square" rtlCol="0">
            <a:spAutoFit/>
          </a:bodyPr>
          <a:lstStyle/>
          <a:p>
            <a:r>
              <a:rPr lang="en-US" dirty="0" smtClean="0"/>
              <a:t>Observe thresholds that change the decision from Litigate to Settle</a:t>
            </a:r>
            <a:endParaRPr lang="en-US" dirty="0"/>
          </a:p>
        </p:txBody>
      </p:sp>
      <p:sp>
        <p:nvSpPr>
          <p:cNvPr id="21" name="TextBox 20"/>
          <p:cNvSpPr txBox="1"/>
          <p:nvPr/>
        </p:nvSpPr>
        <p:spPr>
          <a:xfrm>
            <a:off x="926079" y="4409243"/>
            <a:ext cx="5981662" cy="2031325"/>
          </a:xfrm>
          <a:prstGeom prst="rect">
            <a:avLst/>
          </a:prstGeom>
          <a:noFill/>
          <a:ln w="19050">
            <a:solidFill>
              <a:schemeClr val="tx1"/>
            </a:solidFill>
          </a:ln>
        </p:spPr>
        <p:txBody>
          <a:bodyPr wrap="square" rtlCol="0">
            <a:spAutoFit/>
          </a:bodyPr>
          <a:lstStyle/>
          <a:p>
            <a:pPr marL="285750" indent="-285750">
              <a:buFont typeface="Arial" panose="020B0604020202020204" pitchFamily="34" charset="0"/>
              <a:buChar char="•"/>
            </a:pPr>
            <a:r>
              <a:rPr lang="en-US" dirty="0" smtClean="0"/>
              <a:t>Mr</a:t>
            </a:r>
            <a:r>
              <a:rPr lang="en-US" dirty="0"/>
              <a:t>. </a:t>
            </a:r>
            <a:r>
              <a:rPr lang="en-US" dirty="0" smtClean="0"/>
              <a:t>Gilder testifying</a:t>
            </a:r>
          </a:p>
          <a:p>
            <a:pPr marL="285750" indent="-285750">
              <a:buFont typeface="Arial" panose="020B0604020202020204" pitchFamily="34" charset="0"/>
              <a:buChar char="•"/>
            </a:pPr>
            <a:r>
              <a:rPr lang="en-US" dirty="0" smtClean="0"/>
              <a:t>The Jury</a:t>
            </a:r>
          </a:p>
          <a:p>
            <a:pPr marL="742950" lvl="1" indent="-285750">
              <a:buFont typeface="Arial" panose="020B0604020202020204" pitchFamily="34" charset="0"/>
              <a:buChar char="•"/>
            </a:pPr>
            <a:r>
              <a:rPr lang="en-US" dirty="0" smtClean="0"/>
              <a:t>Patent Validity</a:t>
            </a:r>
          </a:p>
          <a:p>
            <a:pPr marL="742950" lvl="1" indent="-285750">
              <a:buFont typeface="Arial" panose="020B0604020202020204" pitchFamily="34" charset="0"/>
              <a:buChar char="•"/>
            </a:pPr>
            <a:r>
              <a:rPr lang="en-US" dirty="0" smtClean="0"/>
              <a:t>Patent Infringement</a:t>
            </a:r>
          </a:p>
          <a:p>
            <a:pPr marL="742950" lvl="1" indent="-285750">
              <a:buFont typeface="Arial" panose="020B0604020202020204" pitchFamily="34" charset="0"/>
              <a:buChar char="•"/>
            </a:pPr>
            <a:r>
              <a:rPr lang="en-US" dirty="0" smtClean="0"/>
              <a:t>Jury </a:t>
            </a:r>
            <a:r>
              <a:rPr lang="en-US" dirty="0"/>
              <a:t>buys Gillette’s argument or </a:t>
            </a:r>
            <a:r>
              <a:rPr lang="en-US" dirty="0" smtClean="0"/>
              <a:t>Energizer’s</a:t>
            </a:r>
          </a:p>
          <a:p>
            <a:pPr marL="285750" indent="-285750">
              <a:buFont typeface="Arial" panose="020B0604020202020204" pitchFamily="34" charset="0"/>
              <a:buChar char="•"/>
            </a:pPr>
            <a:r>
              <a:rPr lang="en-US" dirty="0" smtClean="0"/>
              <a:t>The Judge: Damage Awards</a:t>
            </a:r>
          </a:p>
          <a:p>
            <a:pPr marL="285750" indent="-285750">
              <a:buFont typeface="Arial" panose="020B0604020202020204" pitchFamily="34" charset="0"/>
              <a:buChar char="•"/>
            </a:pPr>
            <a:r>
              <a:rPr lang="en-US" dirty="0" smtClean="0"/>
              <a:t>Business Impact: Hiatus </a:t>
            </a:r>
            <a:r>
              <a:rPr lang="en-US" dirty="0"/>
              <a:t>from competition </a:t>
            </a:r>
          </a:p>
        </p:txBody>
      </p:sp>
      <p:sp>
        <p:nvSpPr>
          <p:cNvPr id="28" name="TextBox 27"/>
          <p:cNvSpPr txBox="1"/>
          <p:nvPr/>
        </p:nvSpPr>
        <p:spPr>
          <a:xfrm>
            <a:off x="926079" y="4010925"/>
            <a:ext cx="3251200" cy="369332"/>
          </a:xfrm>
          <a:prstGeom prst="rect">
            <a:avLst/>
          </a:prstGeom>
          <a:solidFill>
            <a:schemeClr val="bg1">
              <a:lumMod val="50000"/>
            </a:schemeClr>
          </a:solidFill>
          <a:ln>
            <a:solidFill>
              <a:schemeClr val="tx1"/>
            </a:solidFill>
          </a:ln>
        </p:spPr>
        <p:txBody>
          <a:bodyPr wrap="square" rtlCol="0">
            <a:spAutoFit/>
          </a:bodyPr>
          <a:lstStyle/>
          <a:p>
            <a:r>
              <a:rPr lang="en-US" b="1" dirty="0" smtClean="0">
                <a:solidFill>
                  <a:schemeClr val="bg1"/>
                </a:solidFill>
              </a:rPr>
              <a:t>Areas that impacted decision</a:t>
            </a:r>
            <a:endParaRPr lang="en-US" b="1" dirty="0">
              <a:solidFill>
                <a:schemeClr val="bg1"/>
              </a:solidFill>
            </a:endParaRPr>
          </a:p>
        </p:txBody>
      </p:sp>
    </p:spTree>
    <p:extLst>
      <p:ext uri="{BB962C8B-B14F-4D97-AF65-F5344CB8AC3E}">
        <p14:creationId xmlns:p14="http://schemas.microsoft.com/office/powerpoint/2010/main" val="209447108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001"/>
            <a:ext cx="8229600" cy="490515"/>
          </a:xfrm>
        </p:spPr>
        <p:txBody>
          <a:bodyPr>
            <a:normAutofit fontScale="90000"/>
          </a:bodyPr>
          <a:lstStyle/>
          <a:p>
            <a:r>
              <a:rPr lang="en-US" b="1" dirty="0" smtClean="0"/>
              <a:t>Sensitivity Analysis</a:t>
            </a:r>
            <a:endParaRPr lang="en-US" b="1" dirty="0"/>
          </a:p>
        </p:txBody>
      </p:sp>
      <p:sp>
        <p:nvSpPr>
          <p:cNvPr id="3" name="TextBox 2"/>
          <p:cNvSpPr txBox="1"/>
          <p:nvPr/>
        </p:nvSpPr>
        <p:spPr>
          <a:xfrm>
            <a:off x="374462" y="731514"/>
            <a:ext cx="8456023" cy="784830"/>
          </a:xfrm>
          <a:prstGeom prst="rect">
            <a:avLst/>
          </a:prstGeom>
          <a:noFill/>
        </p:spPr>
        <p:txBody>
          <a:bodyPr wrap="square" rtlCol="0">
            <a:spAutoFit/>
          </a:bodyPr>
          <a:lstStyle/>
          <a:p>
            <a:r>
              <a:rPr lang="en-US" sz="1500" b="1" dirty="0" smtClean="0"/>
              <a:t>The expected payoffs of the decision tree analysis indicate that the optimal decision is to </a:t>
            </a:r>
            <a:r>
              <a:rPr lang="en-US" sz="1500" b="1" u="sng" dirty="0" smtClean="0"/>
              <a:t>Litigate</a:t>
            </a:r>
            <a:r>
              <a:rPr lang="en-US" sz="1500" b="1" dirty="0" smtClean="0"/>
              <a:t>.  In order to understand when uncertainties would change the decision, we conducted a sensitivity analysis.  The parameters below illustrate the thresholds when the decision would </a:t>
            </a:r>
            <a:r>
              <a:rPr lang="en-US" sz="1500" b="1" u="sng" dirty="0" smtClean="0"/>
              <a:t>change from Litigate to Settle</a:t>
            </a:r>
            <a:r>
              <a:rPr lang="en-US" sz="1500" b="1" dirty="0" smtClean="0"/>
              <a:t>.</a:t>
            </a:r>
            <a:endParaRPr lang="en-US" sz="1500" b="1" dirty="0"/>
          </a:p>
        </p:txBody>
      </p:sp>
      <p:sp>
        <p:nvSpPr>
          <p:cNvPr id="4" name="Rounded Rectangle 3"/>
          <p:cNvSpPr/>
          <p:nvPr/>
        </p:nvSpPr>
        <p:spPr>
          <a:xfrm>
            <a:off x="1127763" y="1598789"/>
            <a:ext cx="1362891" cy="669785"/>
          </a:xfrm>
          <a:prstGeom prst="roundRect">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t>Litigate</a:t>
            </a:r>
            <a:endParaRPr lang="en-US" b="1" dirty="0"/>
          </a:p>
        </p:txBody>
      </p:sp>
      <p:sp>
        <p:nvSpPr>
          <p:cNvPr id="5" name="Right Arrow 4"/>
          <p:cNvSpPr/>
          <p:nvPr/>
        </p:nvSpPr>
        <p:spPr>
          <a:xfrm>
            <a:off x="3452960" y="1607114"/>
            <a:ext cx="2242444" cy="766354"/>
          </a:xfrm>
          <a:prstGeom prst="rightArrow">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ounded Rectangle 39"/>
          <p:cNvSpPr/>
          <p:nvPr/>
        </p:nvSpPr>
        <p:spPr>
          <a:xfrm>
            <a:off x="6583699" y="1603141"/>
            <a:ext cx="1362891" cy="669785"/>
          </a:xfrm>
          <a:prstGeom prst="roundRect">
            <a:avLst/>
          </a:prstGeom>
          <a:solidFill>
            <a:srgbClr val="7030A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t>Settle</a:t>
            </a:r>
            <a:endParaRPr lang="en-US" b="1" dirty="0"/>
          </a:p>
        </p:txBody>
      </p:sp>
      <p:sp>
        <p:nvSpPr>
          <p:cNvPr id="6" name="TextBox 5"/>
          <p:cNvSpPr txBox="1"/>
          <p:nvPr/>
        </p:nvSpPr>
        <p:spPr>
          <a:xfrm>
            <a:off x="637904" y="2297159"/>
            <a:ext cx="2342607" cy="276999"/>
          </a:xfrm>
          <a:prstGeom prst="rect">
            <a:avLst/>
          </a:prstGeom>
          <a:noFill/>
        </p:spPr>
        <p:txBody>
          <a:bodyPr wrap="square" rtlCol="0">
            <a:spAutoFit/>
          </a:bodyPr>
          <a:lstStyle/>
          <a:p>
            <a:pPr algn="ctr"/>
            <a:r>
              <a:rPr lang="en-US" sz="1200" dirty="0" smtClean="0"/>
              <a:t>Current Recommendation</a:t>
            </a:r>
            <a:endParaRPr lang="en-US" sz="1200" dirty="0"/>
          </a:p>
        </p:txBody>
      </p:sp>
      <p:sp>
        <p:nvSpPr>
          <p:cNvPr id="41" name="TextBox 40"/>
          <p:cNvSpPr txBox="1"/>
          <p:nvPr/>
        </p:nvSpPr>
        <p:spPr>
          <a:xfrm>
            <a:off x="3518261" y="1863021"/>
            <a:ext cx="1835343" cy="276999"/>
          </a:xfrm>
          <a:prstGeom prst="rect">
            <a:avLst/>
          </a:prstGeom>
          <a:noFill/>
        </p:spPr>
        <p:txBody>
          <a:bodyPr wrap="square" rtlCol="0">
            <a:spAutoFit/>
          </a:bodyPr>
          <a:lstStyle/>
          <a:p>
            <a:pPr algn="ctr"/>
            <a:r>
              <a:rPr lang="en-US" sz="1200" dirty="0" smtClean="0"/>
              <a:t>Sensitivity Adjustments</a:t>
            </a:r>
            <a:endParaRPr lang="en-US" sz="1200" dirty="0"/>
          </a:p>
        </p:txBody>
      </p:sp>
      <p:sp>
        <p:nvSpPr>
          <p:cNvPr id="42" name="TextBox 41"/>
          <p:cNvSpPr txBox="1"/>
          <p:nvPr/>
        </p:nvSpPr>
        <p:spPr>
          <a:xfrm>
            <a:off x="6080771" y="2297147"/>
            <a:ext cx="2342607" cy="276999"/>
          </a:xfrm>
          <a:prstGeom prst="rect">
            <a:avLst/>
          </a:prstGeom>
          <a:noFill/>
        </p:spPr>
        <p:txBody>
          <a:bodyPr wrap="square" rtlCol="0">
            <a:spAutoFit/>
          </a:bodyPr>
          <a:lstStyle/>
          <a:p>
            <a:pPr algn="ctr"/>
            <a:r>
              <a:rPr lang="en-US" sz="1200" dirty="0" smtClean="0"/>
              <a:t>Adjusted Recommendation</a:t>
            </a:r>
            <a:endParaRPr lang="en-US" sz="1200" dirty="0"/>
          </a:p>
        </p:txBody>
      </p:sp>
      <p:sp>
        <p:nvSpPr>
          <p:cNvPr id="52" name="Rounded Rectangle 51"/>
          <p:cNvSpPr/>
          <p:nvPr/>
        </p:nvSpPr>
        <p:spPr>
          <a:xfrm>
            <a:off x="372224" y="3210606"/>
            <a:ext cx="1904033" cy="497816"/>
          </a:xfrm>
          <a:prstGeom prst="roundRect">
            <a:avLst/>
          </a:prstGeom>
          <a:solidFill>
            <a:schemeClr val="tx2">
              <a:lumMod val="75000"/>
            </a:schemeClr>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smtClean="0">
                <a:solidFill>
                  <a:schemeClr val="bg1"/>
                </a:solidFill>
              </a:rPr>
              <a:t>Patent Validity</a:t>
            </a:r>
            <a:endParaRPr lang="en-US" sz="1500" b="1" dirty="0">
              <a:solidFill>
                <a:schemeClr val="bg1"/>
              </a:solidFill>
            </a:endParaRPr>
          </a:p>
        </p:txBody>
      </p:sp>
      <p:sp>
        <p:nvSpPr>
          <p:cNvPr id="53" name="Rounded Rectangle 52"/>
          <p:cNvSpPr/>
          <p:nvPr/>
        </p:nvSpPr>
        <p:spPr>
          <a:xfrm>
            <a:off x="377141" y="3820910"/>
            <a:ext cx="1904033" cy="497816"/>
          </a:xfrm>
          <a:prstGeom prst="roundRect">
            <a:avLst/>
          </a:prstGeom>
          <a:solidFill>
            <a:schemeClr val="tx2">
              <a:lumMod val="75000"/>
            </a:schemeClr>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smtClean="0">
                <a:solidFill>
                  <a:schemeClr val="bg1"/>
                </a:solidFill>
              </a:rPr>
              <a:t>Patent Infringement</a:t>
            </a:r>
            <a:endParaRPr lang="en-US" sz="1500" b="1" dirty="0">
              <a:solidFill>
                <a:schemeClr val="bg1"/>
              </a:solidFill>
            </a:endParaRPr>
          </a:p>
        </p:txBody>
      </p:sp>
      <p:sp>
        <p:nvSpPr>
          <p:cNvPr id="54" name="Rounded Rectangle 53"/>
          <p:cNvSpPr/>
          <p:nvPr/>
        </p:nvSpPr>
        <p:spPr>
          <a:xfrm>
            <a:off x="377141" y="4431212"/>
            <a:ext cx="1904033" cy="497816"/>
          </a:xfrm>
          <a:prstGeom prst="roundRect">
            <a:avLst/>
          </a:prstGeom>
          <a:solidFill>
            <a:schemeClr val="tx2">
              <a:lumMod val="75000"/>
            </a:schemeClr>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smtClean="0">
                <a:solidFill>
                  <a:schemeClr val="bg1"/>
                </a:solidFill>
              </a:rPr>
              <a:t>Impact of Loss of Patent</a:t>
            </a:r>
            <a:endParaRPr lang="en-US" sz="1500" b="1" dirty="0">
              <a:solidFill>
                <a:schemeClr val="bg1"/>
              </a:solidFill>
            </a:endParaRPr>
          </a:p>
        </p:txBody>
      </p:sp>
      <p:sp>
        <p:nvSpPr>
          <p:cNvPr id="55" name="Rounded Rectangle 54"/>
          <p:cNvSpPr/>
          <p:nvPr/>
        </p:nvSpPr>
        <p:spPr>
          <a:xfrm>
            <a:off x="372223" y="5039353"/>
            <a:ext cx="1904033" cy="497816"/>
          </a:xfrm>
          <a:prstGeom prst="roundRect">
            <a:avLst/>
          </a:prstGeom>
          <a:solidFill>
            <a:schemeClr val="tx2">
              <a:lumMod val="75000"/>
            </a:schemeClr>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bg1"/>
                </a:solidFill>
              </a:rPr>
              <a:t>I</a:t>
            </a:r>
            <a:r>
              <a:rPr lang="en-US" sz="1500" b="1" dirty="0" smtClean="0">
                <a:solidFill>
                  <a:schemeClr val="bg1"/>
                </a:solidFill>
              </a:rPr>
              <a:t>mpact of patent </a:t>
            </a:r>
            <a:r>
              <a:rPr lang="en-US" sz="1500" b="1" dirty="0">
                <a:solidFill>
                  <a:schemeClr val="bg1"/>
                </a:solidFill>
              </a:rPr>
              <a:t>not infringed </a:t>
            </a:r>
          </a:p>
        </p:txBody>
      </p:sp>
      <p:sp>
        <p:nvSpPr>
          <p:cNvPr id="56" name="Rounded Rectangle 55"/>
          <p:cNvSpPr/>
          <p:nvPr/>
        </p:nvSpPr>
        <p:spPr>
          <a:xfrm>
            <a:off x="372225" y="5653233"/>
            <a:ext cx="1904033" cy="497816"/>
          </a:xfrm>
          <a:prstGeom prst="roundRect">
            <a:avLst/>
          </a:prstGeom>
          <a:solidFill>
            <a:schemeClr val="tx2">
              <a:lumMod val="75000"/>
            </a:schemeClr>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smtClean="0">
                <a:solidFill>
                  <a:schemeClr val="bg1"/>
                </a:solidFill>
              </a:rPr>
              <a:t>2-Year Hiatus</a:t>
            </a:r>
            <a:endParaRPr lang="en-US" sz="1500" b="1" dirty="0">
              <a:solidFill>
                <a:schemeClr val="bg1"/>
              </a:solidFill>
            </a:endParaRPr>
          </a:p>
        </p:txBody>
      </p:sp>
      <p:cxnSp>
        <p:nvCxnSpPr>
          <p:cNvPr id="8" name="Straight Connector 7"/>
          <p:cNvCxnSpPr/>
          <p:nvPr/>
        </p:nvCxnSpPr>
        <p:spPr>
          <a:xfrm>
            <a:off x="235133" y="2791486"/>
            <a:ext cx="8734691" cy="0"/>
          </a:xfrm>
          <a:prstGeom prst="line">
            <a:avLst/>
          </a:prstGeom>
          <a:ln w="19050">
            <a:solidFill>
              <a:schemeClr val="tx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2666999" y="2854347"/>
            <a:ext cx="2103110" cy="338554"/>
          </a:xfrm>
          <a:prstGeom prst="rect">
            <a:avLst/>
          </a:prstGeom>
          <a:noFill/>
        </p:spPr>
        <p:txBody>
          <a:bodyPr wrap="square" rtlCol="0">
            <a:spAutoFit/>
          </a:bodyPr>
          <a:lstStyle/>
          <a:p>
            <a:pPr algn="ctr"/>
            <a:r>
              <a:rPr lang="en-US" sz="1600" u="sng" dirty="0" smtClean="0"/>
              <a:t>Current Value: Litigate</a:t>
            </a:r>
            <a:endParaRPr lang="en-US" sz="1600" u="sng" dirty="0"/>
          </a:p>
        </p:txBody>
      </p:sp>
      <p:sp>
        <p:nvSpPr>
          <p:cNvPr id="57" name="TextBox 56"/>
          <p:cNvSpPr txBox="1"/>
          <p:nvPr/>
        </p:nvSpPr>
        <p:spPr>
          <a:xfrm>
            <a:off x="4813654" y="2849990"/>
            <a:ext cx="2411639" cy="338554"/>
          </a:xfrm>
          <a:prstGeom prst="rect">
            <a:avLst/>
          </a:prstGeom>
          <a:noFill/>
        </p:spPr>
        <p:txBody>
          <a:bodyPr wrap="square" rtlCol="0">
            <a:spAutoFit/>
          </a:bodyPr>
          <a:lstStyle/>
          <a:p>
            <a:pPr algn="ctr"/>
            <a:r>
              <a:rPr lang="en-US" sz="1600" u="sng" dirty="0" smtClean="0"/>
              <a:t>Adjusted Threshold: Settle</a:t>
            </a:r>
            <a:endParaRPr lang="en-US" sz="1600" u="sng" dirty="0"/>
          </a:p>
        </p:txBody>
      </p:sp>
      <p:sp>
        <p:nvSpPr>
          <p:cNvPr id="58" name="TextBox 57"/>
          <p:cNvSpPr txBox="1"/>
          <p:nvPr/>
        </p:nvSpPr>
        <p:spPr>
          <a:xfrm>
            <a:off x="2344576" y="3278623"/>
            <a:ext cx="2812024" cy="369332"/>
          </a:xfrm>
          <a:prstGeom prst="rect">
            <a:avLst/>
          </a:prstGeom>
          <a:noFill/>
        </p:spPr>
        <p:txBody>
          <a:bodyPr wrap="square" rtlCol="0">
            <a:spAutoFit/>
          </a:bodyPr>
          <a:lstStyle/>
          <a:p>
            <a:pPr algn="ctr"/>
            <a:r>
              <a:rPr lang="en-US" dirty="0" smtClean="0"/>
              <a:t>53.75%</a:t>
            </a:r>
          </a:p>
        </p:txBody>
      </p:sp>
      <p:sp>
        <p:nvSpPr>
          <p:cNvPr id="59" name="TextBox 58"/>
          <p:cNvSpPr txBox="1"/>
          <p:nvPr/>
        </p:nvSpPr>
        <p:spPr>
          <a:xfrm>
            <a:off x="2459138" y="3908306"/>
            <a:ext cx="2692546" cy="369332"/>
          </a:xfrm>
          <a:prstGeom prst="rect">
            <a:avLst/>
          </a:prstGeom>
          <a:noFill/>
        </p:spPr>
        <p:txBody>
          <a:bodyPr wrap="square" rtlCol="0">
            <a:spAutoFit/>
          </a:bodyPr>
          <a:lstStyle/>
          <a:p>
            <a:pPr algn="ctr"/>
            <a:r>
              <a:rPr lang="en-US" dirty="0" smtClean="0">
                <a:solidFill>
                  <a:srgbClr val="000000"/>
                </a:solidFill>
              </a:rPr>
              <a:t>50.5%</a:t>
            </a:r>
          </a:p>
        </p:txBody>
      </p:sp>
      <p:sp>
        <p:nvSpPr>
          <p:cNvPr id="60" name="TextBox 59"/>
          <p:cNvSpPr txBox="1"/>
          <p:nvPr/>
        </p:nvSpPr>
        <p:spPr>
          <a:xfrm>
            <a:off x="2236420" y="4530836"/>
            <a:ext cx="3121739" cy="369332"/>
          </a:xfrm>
          <a:prstGeom prst="rect">
            <a:avLst/>
          </a:prstGeom>
          <a:noFill/>
        </p:spPr>
        <p:txBody>
          <a:bodyPr wrap="square" rtlCol="0">
            <a:spAutoFit/>
          </a:bodyPr>
          <a:lstStyle/>
          <a:p>
            <a:pPr algn="ctr"/>
            <a:r>
              <a:rPr lang="en-US" dirty="0" smtClean="0"/>
              <a:t>($20,000,000)</a:t>
            </a:r>
          </a:p>
        </p:txBody>
      </p:sp>
      <p:sp>
        <p:nvSpPr>
          <p:cNvPr id="61" name="TextBox 60"/>
          <p:cNvSpPr txBox="1"/>
          <p:nvPr/>
        </p:nvSpPr>
        <p:spPr>
          <a:xfrm>
            <a:off x="2282155" y="5177938"/>
            <a:ext cx="2992428" cy="369332"/>
          </a:xfrm>
          <a:prstGeom prst="rect">
            <a:avLst/>
          </a:prstGeom>
          <a:noFill/>
        </p:spPr>
        <p:txBody>
          <a:bodyPr wrap="square" rtlCol="0">
            <a:spAutoFit/>
          </a:bodyPr>
          <a:lstStyle/>
          <a:p>
            <a:pPr algn="ctr"/>
            <a:r>
              <a:rPr lang="en-US" dirty="0" smtClean="0"/>
              <a:t>($8,000,000)</a:t>
            </a:r>
          </a:p>
        </p:txBody>
      </p:sp>
      <p:sp>
        <p:nvSpPr>
          <p:cNvPr id="62" name="TextBox 61"/>
          <p:cNvSpPr txBox="1"/>
          <p:nvPr/>
        </p:nvSpPr>
        <p:spPr>
          <a:xfrm>
            <a:off x="2847699" y="5769411"/>
            <a:ext cx="1802675" cy="369332"/>
          </a:xfrm>
          <a:prstGeom prst="rect">
            <a:avLst/>
          </a:prstGeom>
          <a:noFill/>
        </p:spPr>
        <p:txBody>
          <a:bodyPr wrap="square" rtlCol="0">
            <a:spAutoFit/>
          </a:bodyPr>
          <a:lstStyle/>
          <a:p>
            <a:pPr algn="ctr"/>
            <a:r>
              <a:rPr lang="en-US" dirty="0" smtClean="0"/>
              <a:t>30%</a:t>
            </a:r>
          </a:p>
        </p:txBody>
      </p:sp>
      <p:sp>
        <p:nvSpPr>
          <p:cNvPr id="63" name="TextBox 62"/>
          <p:cNvSpPr txBox="1"/>
          <p:nvPr/>
        </p:nvSpPr>
        <p:spPr>
          <a:xfrm>
            <a:off x="4937752" y="3273037"/>
            <a:ext cx="2098771" cy="369332"/>
          </a:xfrm>
          <a:prstGeom prst="rect">
            <a:avLst/>
          </a:prstGeom>
          <a:noFill/>
        </p:spPr>
        <p:txBody>
          <a:bodyPr wrap="square" rtlCol="0">
            <a:spAutoFit/>
          </a:bodyPr>
          <a:lstStyle/>
          <a:p>
            <a:pPr algn="ctr"/>
            <a:r>
              <a:rPr lang="en-US" dirty="0" smtClean="0"/>
              <a:t>&lt;51.5%</a:t>
            </a:r>
            <a:endParaRPr lang="en-US" dirty="0"/>
          </a:p>
        </p:txBody>
      </p:sp>
      <p:sp>
        <p:nvSpPr>
          <p:cNvPr id="64" name="TextBox 63"/>
          <p:cNvSpPr txBox="1"/>
          <p:nvPr/>
        </p:nvSpPr>
        <p:spPr>
          <a:xfrm>
            <a:off x="4937752" y="3908306"/>
            <a:ext cx="2098772" cy="369332"/>
          </a:xfrm>
          <a:prstGeom prst="rect">
            <a:avLst/>
          </a:prstGeom>
          <a:noFill/>
        </p:spPr>
        <p:txBody>
          <a:bodyPr wrap="square" rtlCol="0">
            <a:spAutoFit/>
          </a:bodyPr>
          <a:lstStyle/>
          <a:p>
            <a:pPr algn="ctr"/>
            <a:r>
              <a:rPr lang="en-US" dirty="0" smtClean="0"/>
              <a:t>&lt;=47%</a:t>
            </a:r>
            <a:endParaRPr lang="en-US" dirty="0"/>
          </a:p>
        </p:txBody>
      </p:sp>
      <p:sp>
        <p:nvSpPr>
          <p:cNvPr id="65" name="TextBox 64"/>
          <p:cNvSpPr txBox="1"/>
          <p:nvPr/>
        </p:nvSpPr>
        <p:spPr>
          <a:xfrm>
            <a:off x="4937752" y="4536422"/>
            <a:ext cx="2236147" cy="369332"/>
          </a:xfrm>
          <a:prstGeom prst="rect">
            <a:avLst/>
          </a:prstGeom>
          <a:noFill/>
        </p:spPr>
        <p:txBody>
          <a:bodyPr wrap="square" rtlCol="0">
            <a:spAutoFit/>
          </a:bodyPr>
          <a:lstStyle/>
          <a:p>
            <a:pPr algn="ctr"/>
            <a:r>
              <a:rPr lang="en-US" dirty="0" smtClean="0"/>
              <a:t>($23,000,000</a:t>
            </a:r>
            <a:r>
              <a:rPr lang="en-US" dirty="0"/>
              <a:t>)</a:t>
            </a:r>
          </a:p>
        </p:txBody>
      </p:sp>
      <p:sp>
        <p:nvSpPr>
          <p:cNvPr id="66" name="TextBox 65"/>
          <p:cNvSpPr txBox="1"/>
          <p:nvPr/>
        </p:nvSpPr>
        <p:spPr>
          <a:xfrm>
            <a:off x="5156600" y="5177934"/>
            <a:ext cx="1714455" cy="369332"/>
          </a:xfrm>
          <a:prstGeom prst="rect">
            <a:avLst/>
          </a:prstGeom>
          <a:noFill/>
        </p:spPr>
        <p:txBody>
          <a:bodyPr wrap="square" rtlCol="0">
            <a:spAutoFit/>
          </a:bodyPr>
          <a:lstStyle/>
          <a:p>
            <a:pPr algn="ctr"/>
            <a:r>
              <a:rPr lang="en-US" dirty="0" smtClean="0"/>
              <a:t>($13,200,000</a:t>
            </a:r>
            <a:r>
              <a:rPr lang="en-US" dirty="0"/>
              <a:t>)</a:t>
            </a:r>
          </a:p>
        </p:txBody>
      </p:sp>
      <p:sp>
        <p:nvSpPr>
          <p:cNvPr id="67" name="TextBox 66"/>
          <p:cNvSpPr txBox="1"/>
          <p:nvPr/>
        </p:nvSpPr>
        <p:spPr>
          <a:xfrm>
            <a:off x="4998718" y="5769411"/>
            <a:ext cx="2037806" cy="369332"/>
          </a:xfrm>
          <a:prstGeom prst="rect">
            <a:avLst/>
          </a:prstGeom>
          <a:noFill/>
        </p:spPr>
        <p:txBody>
          <a:bodyPr wrap="square" rtlCol="0">
            <a:spAutoFit/>
          </a:bodyPr>
          <a:lstStyle/>
          <a:p>
            <a:pPr algn="ctr"/>
            <a:r>
              <a:rPr lang="en-US" dirty="0" smtClean="0"/>
              <a:t>&lt;= 15%</a:t>
            </a:r>
            <a:endParaRPr lang="en-US" dirty="0"/>
          </a:p>
        </p:txBody>
      </p:sp>
      <p:sp>
        <p:nvSpPr>
          <p:cNvPr id="71" name="TextBox 70"/>
          <p:cNvSpPr txBox="1"/>
          <p:nvPr/>
        </p:nvSpPr>
        <p:spPr>
          <a:xfrm>
            <a:off x="7268839" y="2854343"/>
            <a:ext cx="1875162" cy="338554"/>
          </a:xfrm>
          <a:prstGeom prst="rect">
            <a:avLst/>
          </a:prstGeom>
          <a:noFill/>
        </p:spPr>
        <p:txBody>
          <a:bodyPr wrap="square" rtlCol="0">
            <a:spAutoFit/>
          </a:bodyPr>
          <a:lstStyle/>
          <a:p>
            <a:pPr algn="ctr"/>
            <a:r>
              <a:rPr lang="en-US" sz="1600" u="sng" dirty="0" smtClean="0"/>
              <a:t> Absolute Difference</a:t>
            </a:r>
            <a:endParaRPr lang="en-US" sz="1600" u="sng" dirty="0"/>
          </a:p>
        </p:txBody>
      </p:sp>
      <p:sp>
        <p:nvSpPr>
          <p:cNvPr id="72" name="TextBox 71"/>
          <p:cNvSpPr txBox="1"/>
          <p:nvPr/>
        </p:nvSpPr>
        <p:spPr>
          <a:xfrm>
            <a:off x="7384868" y="3268681"/>
            <a:ext cx="1672043" cy="369332"/>
          </a:xfrm>
          <a:prstGeom prst="rect">
            <a:avLst/>
          </a:prstGeom>
          <a:noFill/>
        </p:spPr>
        <p:txBody>
          <a:bodyPr wrap="square" rtlCol="0">
            <a:spAutoFit/>
          </a:bodyPr>
          <a:lstStyle/>
          <a:p>
            <a:pPr algn="ctr"/>
            <a:r>
              <a:rPr lang="en-US" dirty="0" smtClean="0"/>
              <a:t>- 2.25%</a:t>
            </a:r>
            <a:endParaRPr lang="en-US" dirty="0"/>
          </a:p>
        </p:txBody>
      </p:sp>
      <p:sp>
        <p:nvSpPr>
          <p:cNvPr id="73" name="TextBox 72"/>
          <p:cNvSpPr txBox="1"/>
          <p:nvPr/>
        </p:nvSpPr>
        <p:spPr>
          <a:xfrm>
            <a:off x="7384868" y="3903950"/>
            <a:ext cx="1672043" cy="369332"/>
          </a:xfrm>
          <a:prstGeom prst="rect">
            <a:avLst/>
          </a:prstGeom>
          <a:noFill/>
        </p:spPr>
        <p:txBody>
          <a:bodyPr wrap="square" rtlCol="0">
            <a:spAutoFit/>
          </a:bodyPr>
          <a:lstStyle/>
          <a:p>
            <a:pPr algn="ctr"/>
            <a:r>
              <a:rPr lang="en-US" dirty="0" smtClean="0"/>
              <a:t>- </a:t>
            </a:r>
            <a:r>
              <a:rPr lang="en-US" dirty="0"/>
              <a:t>3</a:t>
            </a:r>
            <a:r>
              <a:rPr lang="en-US" dirty="0" smtClean="0"/>
              <a:t>.5%</a:t>
            </a:r>
            <a:endParaRPr lang="en-US" dirty="0"/>
          </a:p>
        </p:txBody>
      </p:sp>
      <p:sp>
        <p:nvSpPr>
          <p:cNvPr id="74" name="TextBox 73"/>
          <p:cNvSpPr txBox="1"/>
          <p:nvPr/>
        </p:nvSpPr>
        <p:spPr>
          <a:xfrm>
            <a:off x="7454534" y="4532066"/>
            <a:ext cx="1602377" cy="369332"/>
          </a:xfrm>
          <a:prstGeom prst="rect">
            <a:avLst/>
          </a:prstGeom>
          <a:noFill/>
        </p:spPr>
        <p:txBody>
          <a:bodyPr wrap="square" rtlCol="0">
            <a:spAutoFit/>
          </a:bodyPr>
          <a:lstStyle/>
          <a:p>
            <a:pPr algn="ctr"/>
            <a:r>
              <a:rPr lang="en-US" dirty="0" smtClean="0"/>
              <a:t>$3,000,000</a:t>
            </a:r>
            <a:endParaRPr lang="en-US" dirty="0"/>
          </a:p>
        </p:txBody>
      </p:sp>
      <p:sp>
        <p:nvSpPr>
          <p:cNvPr id="75" name="TextBox 74"/>
          <p:cNvSpPr txBox="1"/>
          <p:nvPr/>
        </p:nvSpPr>
        <p:spPr>
          <a:xfrm>
            <a:off x="7454534" y="5173578"/>
            <a:ext cx="1449979" cy="369332"/>
          </a:xfrm>
          <a:prstGeom prst="rect">
            <a:avLst/>
          </a:prstGeom>
          <a:noFill/>
        </p:spPr>
        <p:txBody>
          <a:bodyPr wrap="square" rtlCol="0">
            <a:spAutoFit/>
          </a:bodyPr>
          <a:lstStyle/>
          <a:p>
            <a:pPr algn="ctr"/>
            <a:r>
              <a:rPr lang="en-US" dirty="0" smtClean="0"/>
              <a:t>$5,200,000</a:t>
            </a:r>
            <a:endParaRPr lang="en-US" dirty="0"/>
          </a:p>
        </p:txBody>
      </p:sp>
      <p:sp>
        <p:nvSpPr>
          <p:cNvPr id="76" name="TextBox 75"/>
          <p:cNvSpPr txBox="1"/>
          <p:nvPr/>
        </p:nvSpPr>
        <p:spPr>
          <a:xfrm>
            <a:off x="7384868" y="5765055"/>
            <a:ext cx="1672043" cy="369332"/>
          </a:xfrm>
          <a:prstGeom prst="rect">
            <a:avLst/>
          </a:prstGeom>
          <a:noFill/>
        </p:spPr>
        <p:txBody>
          <a:bodyPr wrap="square" rtlCol="0">
            <a:spAutoFit/>
          </a:bodyPr>
          <a:lstStyle/>
          <a:p>
            <a:pPr algn="ctr"/>
            <a:r>
              <a:rPr lang="en-US" dirty="0" smtClean="0"/>
              <a:t>- 15%</a:t>
            </a:r>
            <a:endParaRPr lang="en-US" dirty="0"/>
          </a:p>
        </p:txBody>
      </p:sp>
      <p:sp>
        <p:nvSpPr>
          <p:cNvPr id="77" name="Rounded Rectangle 76"/>
          <p:cNvSpPr/>
          <p:nvPr/>
        </p:nvSpPr>
        <p:spPr>
          <a:xfrm>
            <a:off x="386399" y="6241570"/>
            <a:ext cx="1904033" cy="497816"/>
          </a:xfrm>
          <a:prstGeom prst="roundRect">
            <a:avLst/>
          </a:prstGeom>
          <a:solidFill>
            <a:schemeClr val="tx2">
              <a:lumMod val="75000"/>
            </a:schemeClr>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smtClean="0">
                <a:solidFill>
                  <a:schemeClr val="bg1"/>
                </a:solidFill>
              </a:rPr>
              <a:t>Mr. Gilder Testifies</a:t>
            </a:r>
            <a:endParaRPr lang="en-US" sz="1500" b="1" dirty="0">
              <a:solidFill>
                <a:schemeClr val="bg1"/>
              </a:solidFill>
            </a:endParaRPr>
          </a:p>
        </p:txBody>
      </p:sp>
      <p:sp>
        <p:nvSpPr>
          <p:cNvPr id="78" name="TextBox 77"/>
          <p:cNvSpPr txBox="1"/>
          <p:nvPr/>
        </p:nvSpPr>
        <p:spPr>
          <a:xfrm>
            <a:off x="2851241" y="6315220"/>
            <a:ext cx="1802675" cy="369332"/>
          </a:xfrm>
          <a:prstGeom prst="rect">
            <a:avLst/>
          </a:prstGeom>
          <a:noFill/>
        </p:spPr>
        <p:txBody>
          <a:bodyPr wrap="square" rtlCol="0">
            <a:spAutoFit/>
          </a:bodyPr>
          <a:lstStyle/>
          <a:p>
            <a:pPr algn="ctr"/>
            <a:r>
              <a:rPr lang="en-US" dirty="0" smtClean="0"/>
              <a:t>50%</a:t>
            </a:r>
          </a:p>
        </p:txBody>
      </p:sp>
      <p:sp>
        <p:nvSpPr>
          <p:cNvPr id="79" name="TextBox 78"/>
          <p:cNvSpPr txBox="1"/>
          <p:nvPr/>
        </p:nvSpPr>
        <p:spPr>
          <a:xfrm>
            <a:off x="5002260" y="6315220"/>
            <a:ext cx="2037806" cy="369332"/>
          </a:xfrm>
          <a:prstGeom prst="rect">
            <a:avLst/>
          </a:prstGeom>
          <a:noFill/>
        </p:spPr>
        <p:txBody>
          <a:bodyPr wrap="square" rtlCol="0">
            <a:spAutoFit/>
          </a:bodyPr>
          <a:lstStyle/>
          <a:p>
            <a:pPr algn="ctr"/>
            <a:r>
              <a:rPr lang="en-US" dirty="0" smtClean="0"/>
              <a:t>100%</a:t>
            </a:r>
            <a:endParaRPr lang="en-US" dirty="0"/>
          </a:p>
        </p:txBody>
      </p:sp>
      <p:sp>
        <p:nvSpPr>
          <p:cNvPr id="80" name="TextBox 79"/>
          <p:cNvSpPr txBox="1"/>
          <p:nvPr/>
        </p:nvSpPr>
        <p:spPr>
          <a:xfrm>
            <a:off x="7388410" y="6310864"/>
            <a:ext cx="1672043" cy="369332"/>
          </a:xfrm>
          <a:prstGeom prst="rect">
            <a:avLst/>
          </a:prstGeom>
          <a:noFill/>
        </p:spPr>
        <p:txBody>
          <a:bodyPr wrap="square" rtlCol="0">
            <a:spAutoFit/>
          </a:bodyPr>
          <a:lstStyle/>
          <a:p>
            <a:pPr algn="ctr"/>
            <a:r>
              <a:rPr lang="en-US" dirty="0" smtClean="0"/>
              <a:t>50%</a:t>
            </a:r>
            <a:endParaRPr lang="en-US" dirty="0"/>
          </a:p>
        </p:txBody>
      </p:sp>
    </p:spTree>
    <p:extLst>
      <p:ext uri="{BB962C8B-B14F-4D97-AF65-F5344CB8AC3E}">
        <p14:creationId xmlns:p14="http://schemas.microsoft.com/office/powerpoint/2010/main" val="70888000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7855"/>
            <a:ext cx="8229600" cy="618497"/>
          </a:xfrm>
        </p:spPr>
        <p:txBody>
          <a:bodyPr>
            <a:normAutofit fontScale="90000"/>
          </a:bodyPr>
          <a:lstStyle/>
          <a:p>
            <a:r>
              <a:rPr lang="en-US" b="1" dirty="0" smtClean="0"/>
              <a:t>Value of Information</a:t>
            </a:r>
            <a:endParaRPr lang="en-US" b="1" dirty="0"/>
          </a:p>
        </p:txBody>
      </p:sp>
      <p:sp>
        <p:nvSpPr>
          <p:cNvPr id="5" name="TextBox 4"/>
          <p:cNvSpPr txBox="1"/>
          <p:nvPr/>
        </p:nvSpPr>
        <p:spPr>
          <a:xfrm>
            <a:off x="457200" y="1652800"/>
            <a:ext cx="8456023" cy="584775"/>
          </a:xfrm>
          <a:prstGeom prst="rect">
            <a:avLst/>
          </a:prstGeom>
          <a:noFill/>
        </p:spPr>
        <p:txBody>
          <a:bodyPr wrap="square" rtlCol="0">
            <a:spAutoFit/>
          </a:bodyPr>
          <a:lstStyle/>
          <a:p>
            <a:r>
              <a:rPr lang="en-US" sz="1600" b="1" dirty="0" smtClean="0"/>
              <a:t>Given the sensitivity analysis results, we determined the Value of Information of knowing the outcomes of certain events.  </a:t>
            </a:r>
            <a:endParaRPr lang="en-US" sz="1600" b="1" dirty="0"/>
          </a:p>
        </p:txBody>
      </p:sp>
      <p:graphicFrame>
        <p:nvGraphicFramePr>
          <p:cNvPr id="6" name="Table 5"/>
          <p:cNvGraphicFramePr>
            <a:graphicFrameLocks noGrp="1"/>
          </p:cNvGraphicFramePr>
          <p:nvPr>
            <p:extLst>
              <p:ext uri="{D42A27DB-BD31-4B8C-83A1-F6EECF244321}">
                <p14:modId xmlns:p14="http://schemas.microsoft.com/office/powerpoint/2010/main" val="2279538114"/>
              </p:ext>
            </p:extLst>
          </p:nvPr>
        </p:nvGraphicFramePr>
        <p:xfrm>
          <a:off x="457200" y="2838892"/>
          <a:ext cx="8006318" cy="2565399"/>
        </p:xfrm>
        <a:graphic>
          <a:graphicData uri="http://schemas.openxmlformats.org/drawingml/2006/table">
            <a:tbl>
              <a:tblPr firstRow="1" bandRow="1">
                <a:tableStyleId>{5C22544A-7EE6-4342-B048-85BDC9FD1C3A}</a:tableStyleId>
              </a:tblPr>
              <a:tblGrid>
                <a:gridCol w="2955851"/>
                <a:gridCol w="1658679"/>
                <a:gridCol w="1613817"/>
                <a:gridCol w="1777971"/>
              </a:tblGrid>
              <a:tr h="130425">
                <a:tc>
                  <a:txBody>
                    <a:bodyPr/>
                    <a:lstStyle/>
                    <a:p>
                      <a:r>
                        <a:rPr lang="en-US" dirty="0" smtClean="0"/>
                        <a:t>Event</a:t>
                      </a:r>
                      <a:endParaRPr lang="en-US" dirty="0"/>
                    </a:p>
                  </a:txBody>
                  <a:tcPr/>
                </a:tc>
                <a:tc>
                  <a:txBody>
                    <a:bodyPr/>
                    <a:lstStyle/>
                    <a:p>
                      <a:pPr algn="ctr"/>
                      <a:r>
                        <a:rPr lang="en-US" dirty="0" smtClean="0"/>
                        <a:t>Current Probability</a:t>
                      </a:r>
                      <a:endParaRPr lang="en-US" dirty="0"/>
                    </a:p>
                  </a:txBody>
                  <a:tcPr/>
                </a:tc>
                <a:tc>
                  <a:txBody>
                    <a:bodyPr/>
                    <a:lstStyle/>
                    <a:p>
                      <a:pPr algn="ctr"/>
                      <a:r>
                        <a:rPr lang="en-US" dirty="0" smtClean="0"/>
                        <a:t>Adjusted Probability</a:t>
                      </a:r>
                      <a:endParaRPr lang="en-US" dirty="0"/>
                    </a:p>
                  </a:txBody>
                  <a:tcPr/>
                </a:tc>
                <a:tc>
                  <a:txBody>
                    <a:bodyPr/>
                    <a:lstStyle/>
                    <a:p>
                      <a:pPr algn="ctr"/>
                      <a:r>
                        <a:rPr lang="en-US" dirty="0" smtClean="0"/>
                        <a:t>EVPI</a:t>
                      </a:r>
                      <a:endParaRPr lang="en-US" dirty="0"/>
                    </a:p>
                  </a:txBody>
                  <a:tcPr/>
                </a:tc>
              </a:tr>
              <a:tr h="370840">
                <a:tc>
                  <a:txBody>
                    <a:bodyPr/>
                    <a:lstStyle/>
                    <a:p>
                      <a:r>
                        <a:rPr lang="en-US" dirty="0" smtClean="0"/>
                        <a:t>Patent</a:t>
                      </a:r>
                      <a:r>
                        <a:rPr lang="en-US" baseline="0" dirty="0" smtClean="0"/>
                        <a:t> Infringement – DoE</a:t>
                      </a:r>
                    </a:p>
                    <a:p>
                      <a:r>
                        <a:rPr lang="en-US" baseline="0" dirty="0" smtClean="0"/>
                        <a:t>“functions in substantially the same way” argument </a:t>
                      </a:r>
                      <a:endParaRPr lang="en-US" dirty="0"/>
                    </a:p>
                  </a:txBody>
                  <a:tcPr/>
                </a:tc>
                <a:tc>
                  <a:txBody>
                    <a:bodyPr/>
                    <a:lstStyle/>
                    <a:p>
                      <a:pPr algn="ctr"/>
                      <a:r>
                        <a:rPr lang="en-US" dirty="0" smtClean="0"/>
                        <a:t>50%</a:t>
                      </a:r>
                      <a:endParaRPr lang="en-US" dirty="0"/>
                    </a:p>
                  </a:txBody>
                  <a:tcPr/>
                </a:tc>
                <a:tc>
                  <a:txBody>
                    <a:bodyPr/>
                    <a:lstStyle/>
                    <a:p>
                      <a:pPr algn="ctr"/>
                      <a:r>
                        <a:rPr lang="en-US" dirty="0" smtClean="0"/>
                        <a:t>100%</a:t>
                      </a:r>
                      <a:endParaRPr lang="en-US" dirty="0"/>
                    </a:p>
                  </a:txBody>
                  <a:tcPr/>
                </a:tc>
                <a:tc>
                  <a:txBody>
                    <a:bodyPr/>
                    <a:lstStyle/>
                    <a:p>
                      <a:pPr algn="ctr"/>
                      <a:r>
                        <a:rPr lang="en-US" dirty="0" smtClean="0"/>
                        <a:t>$26,671,220</a:t>
                      </a:r>
                      <a:endParaRPr lang="en-US" dirty="0"/>
                    </a:p>
                  </a:txBody>
                  <a:tcPr/>
                </a:tc>
              </a:tr>
              <a:tr h="370840">
                <a:tc>
                  <a:txBody>
                    <a:bodyPr/>
                    <a:lstStyle/>
                    <a:p>
                      <a:r>
                        <a:rPr lang="en-US" dirty="0" smtClean="0"/>
                        <a:t>Knowing Mr. Gilder will NOT</a:t>
                      </a:r>
                      <a:r>
                        <a:rPr lang="en-US" baseline="0" dirty="0" smtClean="0"/>
                        <a:t> </a:t>
                      </a:r>
                      <a:r>
                        <a:rPr lang="en-US" dirty="0" smtClean="0"/>
                        <a:t>Testify</a:t>
                      </a:r>
                      <a:endParaRPr lang="en-US" dirty="0"/>
                    </a:p>
                  </a:txBody>
                  <a:tcPr/>
                </a:tc>
                <a:tc>
                  <a:txBody>
                    <a:bodyPr/>
                    <a:lstStyle/>
                    <a:p>
                      <a:pPr algn="ctr"/>
                      <a:r>
                        <a:rPr lang="en-US" dirty="0" smtClean="0"/>
                        <a:t>50%</a:t>
                      </a:r>
                      <a:endParaRPr lang="en-US" dirty="0"/>
                    </a:p>
                  </a:txBody>
                  <a:tcPr/>
                </a:tc>
                <a:tc>
                  <a:txBody>
                    <a:bodyPr/>
                    <a:lstStyle/>
                    <a:p>
                      <a:pPr algn="ctr"/>
                      <a:r>
                        <a:rPr lang="en-US" dirty="0" smtClean="0"/>
                        <a:t>100%</a:t>
                      </a:r>
                      <a:endParaRPr 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$5,270,790</a:t>
                      </a:r>
                    </a:p>
                  </a:txBody>
                  <a:tcPr/>
                </a:tc>
              </a:tr>
              <a:tr h="370840">
                <a:tc>
                  <a:txBody>
                    <a:bodyPr/>
                    <a:lstStyle/>
                    <a:p>
                      <a:r>
                        <a:rPr lang="en-US" dirty="0" smtClean="0"/>
                        <a:t>Knowing</a:t>
                      </a:r>
                      <a:r>
                        <a:rPr lang="en-US" baseline="0" dirty="0" smtClean="0"/>
                        <a:t> if the Patent is Valid</a:t>
                      </a:r>
                      <a:endParaRPr lang="en-US" dirty="0"/>
                    </a:p>
                  </a:txBody>
                  <a:tcPr/>
                </a:tc>
                <a:tc>
                  <a:txBody>
                    <a:bodyPr/>
                    <a:lstStyle/>
                    <a:p>
                      <a:pPr algn="ctr"/>
                      <a:r>
                        <a:rPr lang="en-US" dirty="0" smtClean="0"/>
                        <a:t>50%</a:t>
                      </a:r>
                      <a:endParaRPr lang="en-US" dirty="0"/>
                    </a:p>
                  </a:txBody>
                  <a:tcPr/>
                </a:tc>
                <a:tc>
                  <a:txBody>
                    <a:bodyPr/>
                    <a:lstStyle/>
                    <a:p>
                      <a:pPr algn="ctr"/>
                      <a:r>
                        <a:rPr lang="en-US" dirty="0" smtClean="0"/>
                        <a:t>100%</a:t>
                      </a:r>
                      <a:endParaRPr lang="en-US" dirty="0"/>
                    </a:p>
                  </a:txBody>
                  <a:tcPr/>
                </a:tc>
                <a:tc>
                  <a:txBody>
                    <a:bodyPr/>
                    <a:lstStyle/>
                    <a:p>
                      <a:pPr algn="ctr"/>
                      <a:r>
                        <a:rPr lang="en-US" dirty="0" smtClean="0"/>
                        <a:t>$10,175,000</a:t>
                      </a:r>
                      <a:endParaRPr lang="en-US" dirty="0"/>
                    </a:p>
                  </a:txBody>
                  <a:tcPr/>
                </a:tc>
              </a:tr>
            </a:tbl>
          </a:graphicData>
        </a:graphic>
      </p:graphicFrame>
    </p:spTree>
    <p:extLst>
      <p:ext uri="{BB962C8B-B14F-4D97-AF65-F5344CB8AC3E}">
        <p14:creationId xmlns:p14="http://schemas.microsoft.com/office/powerpoint/2010/main" val="408723849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4000" b="1" dirty="0" smtClean="0"/>
              <a:t>Utility Theory </a:t>
            </a:r>
            <a:endParaRPr lang="en-US" sz="4000" b="1" dirty="0"/>
          </a:p>
        </p:txBody>
      </p:sp>
      <p:graphicFrame>
        <p:nvGraphicFramePr>
          <p:cNvPr id="4" name="Table 3"/>
          <p:cNvGraphicFramePr>
            <a:graphicFrameLocks noGrp="1"/>
          </p:cNvGraphicFramePr>
          <p:nvPr>
            <p:extLst>
              <p:ext uri="{D42A27DB-BD31-4B8C-83A1-F6EECF244321}">
                <p14:modId xmlns:p14="http://schemas.microsoft.com/office/powerpoint/2010/main" val="2271855403"/>
              </p:ext>
            </p:extLst>
          </p:nvPr>
        </p:nvGraphicFramePr>
        <p:xfrm>
          <a:off x="695324" y="1417638"/>
          <a:ext cx="7896226" cy="1502270"/>
        </p:xfrm>
        <a:graphic>
          <a:graphicData uri="http://schemas.openxmlformats.org/drawingml/2006/table">
            <a:tbl>
              <a:tblPr firstRow="1" bandRow="1">
                <a:tableStyleId>{5C22544A-7EE6-4342-B048-85BDC9FD1C3A}</a:tableStyleId>
              </a:tblPr>
              <a:tblGrid>
                <a:gridCol w="3267076"/>
                <a:gridCol w="2209800"/>
                <a:gridCol w="2419350"/>
              </a:tblGrid>
              <a:tr h="794545">
                <a:tc>
                  <a:txBody>
                    <a:bodyPr/>
                    <a:lstStyle/>
                    <a:p>
                      <a:r>
                        <a:rPr lang="en-US" sz="2400" b="0" dirty="0" smtClean="0"/>
                        <a:t>Estimated Risk Tolerance</a:t>
                      </a:r>
                      <a:endParaRPr lang="en-US" sz="2400" b="0" dirty="0"/>
                    </a:p>
                  </a:txBody>
                  <a:tcPr/>
                </a:tc>
                <a:tc>
                  <a:txBody>
                    <a:bodyPr/>
                    <a:lstStyle/>
                    <a:p>
                      <a:r>
                        <a:rPr lang="en-US" sz="2400" b="0" dirty="0" smtClean="0"/>
                        <a:t>Expected Utility</a:t>
                      </a:r>
                      <a:endParaRPr lang="en-US" sz="2400" b="0" dirty="0"/>
                    </a:p>
                  </a:txBody>
                  <a:tcPr/>
                </a:tc>
                <a:tc>
                  <a:txBody>
                    <a:bodyPr/>
                    <a:lstStyle/>
                    <a:p>
                      <a:r>
                        <a:rPr lang="en-US" sz="2400" b="0" dirty="0" smtClean="0"/>
                        <a:t>Recommendation</a:t>
                      </a:r>
                      <a:endParaRPr lang="en-US" sz="2400" b="0" dirty="0"/>
                    </a:p>
                  </a:txBody>
                  <a:tcPr/>
                </a:tc>
              </a:tr>
              <a:tr h="679310">
                <a:tc>
                  <a:txBody>
                    <a:bodyPr/>
                    <a:lstStyle/>
                    <a:p>
                      <a:r>
                        <a:rPr lang="en-US" sz="2400" b="0" dirty="0" smtClean="0"/>
                        <a:t>$9.5B (1/6 est.)</a:t>
                      </a:r>
                      <a:r>
                        <a:rPr lang="en-US" sz="2400" b="0" baseline="0" dirty="0" smtClean="0"/>
                        <a:t> </a:t>
                      </a:r>
                      <a:endParaRPr lang="en-US" sz="2400" b="0" dirty="0"/>
                    </a:p>
                  </a:txBody>
                  <a:tcPr/>
                </a:tc>
                <a:tc>
                  <a:txBody>
                    <a:bodyPr/>
                    <a:lstStyle/>
                    <a:p>
                      <a:r>
                        <a:rPr lang="en-US" sz="2400" b="0" dirty="0" smtClean="0"/>
                        <a:t>$5,765,900</a:t>
                      </a:r>
                      <a:endParaRPr lang="en-US" sz="2400" b="0" dirty="0"/>
                    </a:p>
                  </a:txBody>
                  <a:tcPr/>
                </a:tc>
                <a:tc>
                  <a:txBody>
                    <a:bodyPr/>
                    <a:lstStyle/>
                    <a:p>
                      <a:r>
                        <a:rPr lang="en-US" sz="2400" b="0" dirty="0" smtClean="0"/>
                        <a:t>Litigate</a:t>
                      </a:r>
                      <a:endParaRPr lang="en-US" sz="2400" b="0" dirty="0"/>
                    </a:p>
                  </a:txBody>
                  <a:tcPr/>
                </a:tc>
              </a:tr>
            </a:tbl>
          </a:graphicData>
        </a:graphic>
      </p:graphicFrame>
      <p:sp>
        <p:nvSpPr>
          <p:cNvPr id="5" name="Content Placeholder 2"/>
          <p:cNvSpPr>
            <a:spLocks noGrp="1"/>
          </p:cNvSpPr>
          <p:nvPr>
            <p:ph idx="1"/>
          </p:nvPr>
        </p:nvSpPr>
        <p:spPr>
          <a:xfrm>
            <a:off x="874195" y="3151051"/>
            <a:ext cx="7565191" cy="3206255"/>
          </a:xfrm>
        </p:spPr>
        <p:txBody>
          <a:bodyPr>
            <a:normAutofit fontScale="92500" lnSpcReduction="20000"/>
          </a:bodyPr>
          <a:lstStyle/>
          <a:p>
            <a:r>
              <a:rPr lang="en-US" dirty="0" smtClean="0">
                <a:solidFill>
                  <a:srgbClr val="000000"/>
                </a:solidFill>
              </a:rPr>
              <a:t>Risks of litigation for Gillette are not material based on typical risk tolerance benchmarks</a:t>
            </a:r>
          </a:p>
          <a:p>
            <a:r>
              <a:rPr lang="en-US" dirty="0" smtClean="0">
                <a:solidFill>
                  <a:srgbClr val="000000"/>
                </a:solidFill>
              </a:rPr>
              <a:t>$26.5 million worse-case scenario is .046% of Gillette’s market value and 2.18% of Gillette’s annual razor budget</a:t>
            </a:r>
          </a:p>
          <a:p>
            <a:r>
              <a:rPr lang="en-US" dirty="0" smtClean="0">
                <a:solidFill>
                  <a:srgbClr val="000000"/>
                </a:solidFill>
              </a:rPr>
              <a:t>Risks of litigation are material to Schick/Energizer, given the business unit’s smaller razor budget. </a:t>
            </a:r>
          </a:p>
          <a:p>
            <a:endParaRPr lang="en-US" dirty="0" smtClean="0">
              <a:solidFill>
                <a:srgbClr val="FF0000"/>
              </a:solidFill>
            </a:endParaRPr>
          </a:p>
          <a:p>
            <a:endParaRPr lang="en-US" dirty="0" smtClean="0">
              <a:solidFill>
                <a:srgbClr val="FF0000"/>
              </a:solidFill>
            </a:endParaRPr>
          </a:p>
        </p:txBody>
      </p:sp>
    </p:spTree>
    <p:extLst>
      <p:ext uri="{BB962C8B-B14F-4D97-AF65-F5344CB8AC3E}">
        <p14:creationId xmlns:p14="http://schemas.microsoft.com/office/powerpoint/2010/main" val="113087316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11212"/>
          </a:xfrm>
        </p:spPr>
        <p:txBody>
          <a:bodyPr>
            <a:normAutofit fontScale="90000"/>
          </a:bodyPr>
          <a:lstStyle/>
          <a:p>
            <a:r>
              <a:rPr lang="en-US" sz="4000" b="1" dirty="0" smtClean="0"/>
              <a:t>Opposition Analysis</a:t>
            </a:r>
            <a:br>
              <a:rPr lang="en-US" sz="4000" b="1" dirty="0" smtClean="0"/>
            </a:br>
            <a:r>
              <a:rPr lang="en-US" sz="2700" b="1" dirty="0" smtClean="0"/>
              <a:t>Schick’s </a:t>
            </a:r>
            <a:r>
              <a:rPr lang="en-US" sz="2700" b="1" dirty="0"/>
              <a:t>Litigate or Settle Decision</a:t>
            </a:r>
            <a:r>
              <a:rPr lang="en-US" sz="2700" b="1" dirty="0" smtClean="0">
                <a:solidFill>
                  <a:srgbClr val="FF0000"/>
                </a:solidFill>
              </a:rPr>
              <a:t> </a:t>
            </a:r>
            <a:endParaRPr lang="en-US" sz="2700" b="1" dirty="0">
              <a:solidFill>
                <a:srgbClr val="FF0000"/>
              </a:solidFill>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1992357563"/>
              </p:ext>
            </p:extLst>
          </p:nvPr>
        </p:nvGraphicFramePr>
        <p:xfrm>
          <a:off x="1279525" y="1600057"/>
          <a:ext cx="6322716" cy="3925600"/>
        </p:xfrm>
        <a:graphic>
          <a:graphicData uri="http://schemas.openxmlformats.org/presentationml/2006/ole">
            <mc:AlternateContent xmlns:mc="http://schemas.openxmlformats.org/markup-compatibility/2006">
              <mc:Choice xmlns:v="urn:schemas-microsoft-com:vml" Requires="v">
                <p:oleObj spid="_x0000_s2143" name="Worksheet" r:id="rId4" imgW="6586433" imgH="3624098" progId="Excel.Sheet.12">
                  <p:embed/>
                </p:oleObj>
              </mc:Choice>
              <mc:Fallback>
                <p:oleObj name="Worksheet" r:id="rId4" imgW="6586433" imgH="3624098" progId="Excel.Sheet.12">
                  <p:embed/>
                  <p:pic>
                    <p:nvPicPr>
                      <p:cNvPr id="0" name=""/>
                      <p:cNvPicPr/>
                      <p:nvPr/>
                    </p:nvPicPr>
                    <p:blipFill>
                      <a:blip r:embed="rId5"/>
                      <a:stretch>
                        <a:fillRect/>
                      </a:stretch>
                    </p:blipFill>
                    <p:spPr>
                      <a:xfrm>
                        <a:off x="1279525" y="1600057"/>
                        <a:ext cx="6322716" cy="3925600"/>
                      </a:xfrm>
                      <a:prstGeom prst="rect">
                        <a:avLst/>
                      </a:prstGeom>
                    </p:spPr>
                  </p:pic>
                </p:oleObj>
              </mc:Fallback>
            </mc:AlternateContent>
          </a:graphicData>
        </a:graphic>
      </p:graphicFrame>
      <p:sp>
        <p:nvSpPr>
          <p:cNvPr id="4" name="Rectangle 3"/>
          <p:cNvSpPr/>
          <p:nvPr/>
        </p:nvSpPr>
        <p:spPr>
          <a:xfrm>
            <a:off x="922011" y="5641691"/>
            <a:ext cx="6871591" cy="923330"/>
          </a:xfrm>
          <a:prstGeom prst="rect">
            <a:avLst/>
          </a:prstGeom>
        </p:spPr>
        <p:txBody>
          <a:bodyPr wrap="square">
            <a:spAutoFit/>
          </a:bodyPr>
          <a:lstStyle/>
          <a:p>
            <a:pPr marL="285750" indent="-285750">
              <a:buFont typeface="Arial"/>
              <a:buChar char="•"/>
            </a:pPr>
            <a:r>
              <a:rPr lang="en-US" dirty="0"/>
              <a:t>Schick’s current settlement offer is well below expected losses from litigation, making a higher settlement offer </a:t>
            </a:r>
            <a:r>
              <a:rPr lang="en-US" dirty="0" smtClean="0"/>
              <a:t>likely</a:t>
            </a:r>
          </a:p>
          <a:p>
            <a:pPr marL="285750" indent="-285750">
              <a:buFont typeface="Arial"/>
              <a:buChar char="•"/>
            </a:pPr>
            <a:r>
              <a:rPr lang="en-US" dirty="0"/>
              <a:t>Schick’s estimated risk tolerance is approximately $55 </a:t>
            </a:r>
            <a:r>
              <a:rPr lang="en-US" dirty="0" smtClean="0"/>
              <a:t>million</a:t>
            </a:r>
            <a:endParaRPr lang="en-US" dirty="0"/>
          </a:p>
        </p:txBody>
      </p:sp>
    </p:spTree>
    <p:extLst>
      <p:ext uri="{BB962C8B-B14F-4D97-AF65-F5344CB8AC3E}">
        <p14:creationId xmlns:p14="http://schemas.microsoft.com/office/powerpoint/2010/main" val="357865435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5191</TotalTime>
  <Words>1973</Words>
  <Application>Microsoft Macintosh PowerPoint</Application>
  <PresentationFormat>On-screen Show (4:3)</PresentationFormat>
  <Paragraphs>155</Paragraphs>
  <Slides>12</Slides>
  <Notes>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4" baseType="lpstr">
      <vt:lpstr>Office Theme</vt:lpstr>
      <vt:lpstr>Worksheet</vt:lpstr>
      <vt:lpstr>Gillette vs. Energizer Progressive Blade Geometry Patent Infringement</vt:lpstr>
      <vt:lpstr>Table of Contents</vt:lpstr>
      <vt:lpstr>To Litigate or Settle?</vt:lpstr>
      <vt:lpstr>Summary Decision Tree</vt:lpstr>
      <vt:lpstr>Sensitivity Analysis</vt:lpstr>
      <vt:lpstr>Sensitivity Analysis</vt:lpstr>
      <vt:lpstr>Value of Information</vt:lpstr>
      <vt:lpstr>Utility Theory </vt:lpstr>
      <vt:lpstr>Opposition Analysis Schick’s Litigate or Settle Decision </vt:lpstr>
      <vt:lpstr>Settlement - Zone of Potential Agreement</vt:lpstr>
      <vt:lpstr>Recommendation Rationale: Additional Considerations</vt:lpstr>
      <vt:lpstr>Questions?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Gillette vs. Energizer</dc:title>
  <dc:creator>Jonathan Hudgins</dc:creator>
  <cp:lastModifiedBy>Jonathan Hudgins</cp:lastModifiedBy>
  <cp:revision>192</cp:revision>
  <dcterms:created xsi:type="dcterms:W3CDTF">2015-12-24T18:00:17Z</dcterms:created>
  <dcterms:modified xsi:type="dcterms:W3CDTF">2016-01-08T02:39:31Z</dcterms:modified>
</cp:coreProperties>
</file>