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58"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55" autoAdjust="0"/>
  </p:normalViewPr>
  <p:slideViewPr>
    <p:cSldViewPr snapToGrid="0" snapToObjects="1">
      <p:cViewPr varScale="1">
        <p:scale>
          <a:sx n="71" d="100"/>
          <a:sy n="71" d="100"/>
        </p:scale>
        <p:origin x="-112"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539D78-1AB6-3E4E-BA1A-0A071CC6F93E}" type="datetimeFigureOut">
              <a:rPr lang="en-US" smtClean="0"/>
              <a:t>2/14/16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F367E6-9442-F142-8B38-F5785D30A3D2}" type="slidenum">
              <a:rPr lang="en-US" smtClean="0"/>
              <a:t>‹#›</a:t>
            </a:fld>
            <a:endParaRPr lang="en-US"/>
          </a:p>
        </p:txBody>
      </p:sp>
    </p:spTree>
    <p:extLst>
      <p:ext uri="{BB962C8B-B14F-4D97-AF65-F5344CB8AC3E}">
        <p14:creationId xmlns:p14="http://schemas.microsoft.com/office/powerpoint/2010/main" val="1800720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were a</a:t>
            </a:r>
            <a:r>
              <a:rPr lang="en-US" baseline="0" dirty="0" smtClean="0"/>
              <a:t> number of constraints we needed to contend with in order to build the appropriate model and optimize profit. Each sugarcane supplier came with its own unique quantity constraint that needed to be tracked within the Solver model in order to achieve the appropriate result. Additionally, </a:t>
            </a:r>
            <a:r>
              <a:rPr lang="en-US" baseline="0" dirty="0" err="1" smtClean="0"/>
              <a:t>Grupo</a:t>
            </a:r>
            <a:r>
              <a:rPr lang="en-US" baseline="0" dirty="0" smtClean="0"/>
              <a:t> </a:t>
            </a:r>
            <a:r>
              <a:rPr lang="en-US" baseline="0" dirty="0" err="1" smtClean="0"/>
              <a:t>Nogueira</a:t>
            </a:r>
            <a:r>
              <a:rPr lang="en-US" baseline="0" dirty="0" smtClean="0"/>
              <a:t> has agreements with the ethanol distilleries that it must contractually meet. In other words, each distillery required a certain amount of molasses to be delivered to their factories and each distillery came with its own unique freight cost depending on delivery from Londrina or Franca. In addition to the contract amount that acted essentially as a minimum quantity, our model was also constrained by the maximum capacity that each distillery could support. This gave us a value we could not go beyond for each distillery, though the model would prove that reaching a max at each distillery was not always an optimal choice. </a:t>
            </a:r>
          </a:p>
          <a:p>
            <a:endParaRPr lang="en-US" baseline="0" dirty="0" smtClean="0"/>
          </a:p>
          <a:p>
            <a:r>
              <a:rPr lang="en-US" baseline="0" dirty="0" smtClean="0"/>
              <a:t>Within the min and max constraints, we were also limited by the production constraints of the amount of purified sugar at each production facility and the individual plant constraints of operating between 50% and 100%. </a:t>
            </a:r>
            <a:endParaRPr lang="en-US" dirty="0"/>
          </a:p>
        </p:txBody>
      </p:sp>
      <p:sp>
        <p:nvSpPr>
          <p:cNvPr id="4" name="Slide Number Placeholder 3"/>
          <p:cNvSpPr>
            <a:spLocks noGrp="1"/>
          </p:cNvSpPr>
          <p:nvPr>
            <p:ph type="sldNum" sz="quarter" idx="10"/>
          </p:nvPr>
        </p:nvSpPr>
        <p:spPr/>
        <p:txBody>
          <a:bodyPr/>
          <a:lstStyle/>
          <a:p>
            <a:fld id="{70F367E6-9442-F142-8B38-F5785D30A3D2}" type="slidenum">
              <a:rPr lang="en-US" smtClean="0"/>
              <a:t>1</a:t>
            </a:fld>
            <a:endParaRPr lang="en-US"/>
          </a:p>
        </p:txBody>
      </p:sp>
    </p:spTree>
    <p:extLst>
      <p:ext uri="{BB962C8B-B14F-4D97-AF65-F5344CB8AC3E}">
        <p14:creationId xmlns:p14="http://schemas.microsoft.com/office/powerpoint/2010/main" val="112351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Finding</a:t>
            </a:r>
            <a:r>
              <a:rPr lang="en-US" baseline="0" dirty="0" smtClean="0"/>
              <a:t> the optimal cost solution depends greatly on finding the lowest cost combination of order quantity from a given supplier. Without the quantitative analysis supplied through the decision variables and solver, we would have been unable to determine the true lowest cost option regarding purchasing and shipping decisions from our supplier. Additionally, Londrina and Franca both have different production constraints and costs that add an additional variable to the overall cost decisions. So, not only did solver help us determine how much to order from whom, it also gave the optimal mix of production quantities between Londrina and Franca in order to minimize cost. </a:t>
            </a:r>
          </a:p>
          <a:p>
            <a:endParaRPr lang="en-US" baseline="0" dirty="0" smtClean="0"/>
          </a:p>
          <a:p>
            <a:r>
              <a:rPr lang="en-US" baseline="0" dirty="0" smtClean="0"/>
              <a:t>Shipping to different distilleries came with their own unique costs as well. Here another variable was included in the Solver problem whereby we had to analyze and determine the optimal cost of freight from Londrina and Franca to the individual distilleries. Any one of these variables, if not optimized properly by Solver, would lead to increased costs beyond that which would be proven to be quantitatively optimal. There’s also the option of selling to the open market or s</a:t>
            </a:r>
            <a:r>
              <a:rPr lang="en-US" sz="1200" kern="1200" dirty="0" smtClean="0">
                <a:solidFill>
                  <a:schemeClr val="tx1"/>
                </a:solidFill>
                <a:latin typeface="+mn-lt"/>
                <a:ea typeface="+mn-ea"/>
                <a:cs typeface="+mn-cs"/>
              </a:rPr>
              <a:t>crapping, and scrapping isn’t optimal unless all freight cost options exceed the sell price of molasses ($36), which requires a huge fuel increase to reach.</a:t>
            </a:r>
            <a:endParaRPr lang="en-US" dirty="0"/>
          </a:p>
        </p:txBody>
      </p:sp>
      <p:sp>
        <p:nvSpPr>
          <p:cNvPr id="4" name="Slide Number Placeholder 3"/>
          <p:cNvSpPr>
            <a:spLocks noGrp="1"/>
          </p:cNvSpPr>
          <p:nvPr>
            <p:ph type="sldNum" sz="quarter" idx="10"/>
          </p:nvPr>
        </p:nvSpPr>
        <p:spPr/>
        <p:txBody>
          <a:bodyPr/>
          <a:lstStyle/>
          <a:p>
            <a:fld id="{70F367E6-9442-F142-8B38-F5785D30A3D2}" type="slidenum">
              <a:rPr lang="en-US" smtClean="0"/>
              <a:t>2</a:t>
            </a:fld>
            <a:endParaRPr lang="en-US"/>
          </a:p>
        </p:txBody>
      </p:sp>
    </p:spTree>
    <p:extLst>
      <p:ext uri="{BB962C8B-B14F-4D97-AF65-F5344CB8AC3E}">
        <p14:creationId xmlns:p14="http://schemas.microsoft.com/office/powerpoint/2010/main" val="3581957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BD4A07-C1F6-A54A-90FA-6502B22FD66D}" type="datetimeFigureOut">
              <a:rPr lang="en-US" smtClean="0"/>
              <a:t>2/14/16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D1B37-0A44-634A-B0DC-72B3DA3A09D3}" type="slidenum">
              <a:rPr lang="en-US" smtClean="0"/>
              <a:t>‹#›</a:t>
            </a:fld>
            <a:endParaRPr lang="en-US"/>
          </a:p>
        </p:txBody>
      </p:sp>
    </p:spTree>
    <p:extLst>
      <p:ext uri="{BB962C8B-B14F-4D97-AF65-F5344CB8AC3E}">
        <p14:creationId xmlns:p14="http://schemas.microsoft.com/office/powerpoint/2010/main" val="246794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BD4A07-C1F6-A54A-90FA-6502B22FD66D}" type="datetimeFigureOut">
              <a:rPr lang="en-US" smtClean="0"/>
              <a:t>2/14/16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D1B37-0A44-634A-B0DC-72B3DA3A09D3}" type="slidenum">
              <a:rPr lang="en-US" smtClean="0"/>
              <a:t>‹#›</a:t>
            </a:fld>
            <a:endParaRPr lang="en-US"/>
          </a:p>
        </p:txBody>
      </p:sp>
    </p:spTree>
    <p:extLst>
      <p:ext uri="{BB962C8B-B14F-4D97-AF65-F5344CB8AC3E}">
        <p14:creationId xmlns:p14="http://schemas.microsoft.com/office/powerpoint/2010/main" val="730565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BD4A07-C1F6-A54A-90FA-6502B22FD66D}" type="datetimeFigureOut">
              <a:rPr lang="en-US" smtClean="0"/>
              <a:t>2/14/16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D1B37-0A44-634A-B0DC-72B3DA3A09D3}" type="slidenum">
              <a:rPr lang="en-US" smtClean="0"/>
              <a:t>‹#›</a:t>
            </a:fld>
            <a:endParaRPr lang="en-US"/>
          </a:p>
        </p:txBody>
      </p:sp>
    </p:spTree>
    <p:extLst>
      <p:ext uri="{BB962C8B-B14F-4D97-AF65-F5344CB8AC3E}">
        <p14:creationId xmlns:p14="http://schemas.microsoft.com/office/powerpoint/2010/main" val="406751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BD4A07-C1F6-A54A-90FA-6502B22FD66D}" type="datetimeFigureOut">
              <a:rPr lang="en-US" smtClean="0"/>
              <a:t>2/14/16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D1B37-0A44-634A-B0DC-72B3DA3A09D3}" type="slidenum">
              <a:rPr lang="en-US" smtClean="0"/>
              <a:t>‹#›</a:t>
            </a:fld>
            <a:endParaRPr lang="en-US"/>
          </a:p>
        </p:txBody>
      </p:sp>
    </p:spTree>
    <p:extLst>
      <p:ext uri="{BB962C8B-B14F-4D97-AF65-F5344CB8AC3E}">
        <p14:creationId xmlns:p14="http://schemas.microsoft.com/office/powerpoint/2010/main" val="132818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BD4A07-C1F6-A54A-90FA-6502B22FD66D}" type="datetimeFigureOut">
              <a:rPr lang="en-US" smtClean="0"/>
              <a:t>2/14/16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D1B37-0A44-634A-B0DC-72B3DA3A09D3}" type="slidenum">
              <a:rPr lang="en-US" smtClean="0"/>
              <a:t>‹#›</a:t>
            </a:fld>
            <a:endParaRPr lang="en-US"/>
          </a:p>
        </p:txBody>
      </p:sp>
    </p:spTree>
    <p:extLst>
      <p:ext uri="{BB962C8B-B14F-4D97-AF65-F5344CB8AC3E}">
        <p14:creationId xmlns:p14="http://schemas.microsoft.com/office/powerpoint/2010/main" val="405741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BD4A07-C1F6-A54A-90FA-6502B22FD66D}" type="datetimeFigureOut">
              <a:rPr lang="en-US" smtClean="0"/>
              <a:t>2/14/16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D1B37-0A44-634A-B0DC-72B3DA3A09D3}" type="slidenum">
              <a:rPr lang="en-US" smtClean="0"/>
              <a:t>‹#›</a:t>
            </a:fld>
            <a:endParaRPr lang="en-US"/>
          </a:p>
        </p:txBody>
      </p:sp>
    </p:spTree>
    <p:extLst>
      <p:ext uri="{BB962C8B-B14F-4D97-AF65-F5344CB8AC3E}">
        <p14:creationId xmlns:p14="http://schemas.microsoft.com/office/powerpoint/2010/main" val="1826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BD4A07-C1F6-A54A-90FA-6502B22FD66D}" type="datetimeFigureOut">
              <a:rPr lang="en-US" smtClean="0"/>
              <a:t>2/14/16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ED1B37-0A44-634A-B0DC-72B3DA3A09D3}" type="slidenum">
              <a:rPr lang="en-US" smtClean="0"/>
              <a:t>‹#›</a:t>
            </a:fld>
            <a:endParaRPr lang="en-US"/>
          </a:p>
        </p:txBody>
      </p:sp>
    </p:spTree>
    <p:extLst>
      <p:ext uri="{BB962C8B-B14F-4D97-AF65-F5344CB8AC3E}">
        <p14:creationId xmlns:p14="http://schemas.microsoft.com/office/powerpoint/2010/main" val="372513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BD4A07-C1F6-A54A-90FA-6502B22FD66D}" type="datetimeFigureOut">
              <a:rPr lang="en-US" smtClean="0"/>
              <a:t>2/14/16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ED1B37-0A44-634A-B0DC-72B3DA3A09D3}" type="slidenum">
              <a:rPr lang="en-US" smtClean="0"/>
              <a:t>‹#›</a:t>
            </a:fld>
            <a:endParaRPr lang="en-US"/>
          </a:p>
        </p:txBody>
      </p:sp>
    </p:spTree>
    <p:extLst>
      <p:ext uri="{BB962C8B-B14F-4D97-AF65-F5344CB8AC3E}">
        <p14:creationId xmlns:p14="http://schemas.microsoft.com/office/powerpoint/2010/main" val="108297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BD4A07-C1F6-A54A-90FA-6502B22FD66D}" type="datetimeFigureOut">
              <a:rPr lang="en-US" smtClean="0"/>
              <a:t>2/14/16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ED1B37-0A44-634A-B0DC-72B3DA3A09D3}" type="slidenum">
              <a:rPr lang="en-US" smtClean="0"/>
              <a:t>‹#›</a:t>
            </a:fld>
            <a:endParaRPr lang="en-US"/>
          </a:p>
        </p:txBody>
      </p:sp>
    </p:spTree>
    <p:extLst>
      <p:ext uri="{BB962C8B-B14F-4D97-AF65-F5344CB8AC3E}">
        <p14:creationId xmlns:p14="http://schemas.microsoft.com/office/powerpoint/2010/main" val="1274999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D4A07-C1F6-A54A-90FA-6502B22FD66D}" type="datetimeFigureOut">
              <a:rPr lang="en-US" smtClean="0"/>
              <a:t>2/14/16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D1B37-0A44-634A-B0DC-72B3DA3A09D3}" type="slidenum">
              <a:rPr lang="en-US" smtClean="0"/>
              <a:t>‹#›</a:t>
            </a:fld>
            <a:endParaRPr lang="en-US"/>
          </a:p>
        </p:txBody>
      </p:sp>
    </p:spTree>
    <p:extLst>
      <p:ext uri="{BB962C8B-B14F-4D97-AF65-F5344CB8AC3E}">
        <p14:creationId xmlns:p14="http://schemas.microsoft.com/office/powerpoint/2010/main" val="249653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D4A07-C1F6-A54A-90FA-6502B22FD66D}" type="datetimeFigureOut">
              <a:rPr lang="en-US" smtClean="0"/>
              <a:t>2/14/16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D1B37-0A44-634A-B0DC-72B3DA3A09D3}" type="slidenum">
              <a:rPr lang="en-US" smtClean="0"/>
              <a:t>‹#›</a:t>
            </a:fld>
            <a:endParaRPr lang="en-US"/>
          </a:p>
        </p:txBody>
      </p:sp>
    </p:spTree>
    <p:extLst>
      <p:ext uri="{BB962C8B-B14F-4D97-AF65-F5344CB8AC3E}">
        <p14:creationId xmlns:p14="http://schemas.microsoft.com/office/powerpoint/2010/main" val="28060338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BD4A07-C1F6-A54A-90FA-6502B22FD66D}" type="datetimeFigureOut">
              <a:rPr lang="en-US" smtClean="0"/>
              <a:t>2/14/16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D1B37-0A44-634A-B0DC-72B3DA3A09D3}" type="slidenum">
              <a:rPr lang="en-US" smtClean="0"/>
              <a:t>‹#›</a:t>
            </a:fld>
            <a:endParaRPr lang="en-US"/>
          </a:p>
        </p:txBody>
      </p:sp>
    </p:spTree>
    <p:extLst>
      <p:ext uri="{BB962C8B-B14F-4D97-AF65-F5344CB8AC3E}">
        <p14:creationId xmlns:p14="http://schemas.microsoft.com/office/powerpoint/2010/main" val="585043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sp>
        <p:nvSpPr>
          <p:cNvPr id="3" name="Content Placeholder 2"/>
          <p:cNvSpPr>
            <a:spLocks noGrp="1"/>
          </p:cNvSpPr>
          <p:nvPr>
            <p:ph idx="1"/>
          </p:nvPr>
        </p:nvSpPr>
        <p:spPr/>
        <p:txBody>
          <a:bodyPr/>
          <a:lstStyle/>
          <a:p>
            <a:r>
              <a:rPr lang="en-US" dirty="0" smtClean="0"/>
              <a:t>Binding Constraints</a:t>
            </a:r>
          </a:p>
          <a:p>
            <a:pPr lvl="1"/>
            <a:r>
              <a:rPr lang="en-US" dirty="0" smtClean="0"/>
              <a:t>Available quantity from sugar cane suppliers</a:t>
            </a:r>
          </a:p>
          <a:p>
            <a:pPr lvl="1"/>
            <a:r>
              <a:rPr lang="en-US" dirty="0" smtClean="0"/>
              <a:t>Guaranteed quantity to ethanol distilleries</a:t>
            </a:r>
          </a:p>
          <a:p>
            <a:pPr lvl="1"/>
            <a:r>
              <a:rPr lang="en-US" dirty="0" smtClean="0"/>
              <a:t>Maximum capacity at ethanol distilleries</a:t>
            </a:r>
          </a:p>
          <a:p>
            <a:pPr lvl="1"/>
            <a:r>
              <a:rPr lang="en-US" dirty="0" smtClean="0"/>
              <a:t>Recovery rates of molasses, sugar and bagasse</a:t>
            </a:r>
          </a:p>
          <a:p>
            <a:pPr lvl="1"/>
            <a:r>
              <a:rPr lang="en-US" dirty="0" smtClean="0"/>
              <a:t>Production constraints of purified sugar</a:t>
            </a:r>
          </a:p>
          <a:p>
            <a:pPr lvl="1"/>
            <a:r>
              <a:rPr lang="en-US" dirty="0" smtClean="0"/>
              <a:t>Total production constraints of sugar cane</a:t>
            </a:r>
          </a:p>
          <a:p>
            <a:pPr lvl="1"/>
            <a:r>
              <a:rPr lang="en-US" dirty="0" smtClean="0"/>
              <a:t>Plant operating capacity 50%-100%</a:t>
            </a:r>
          </a:p>
          <a:p>
            <a:pPr lvl="1"/>
            <a:endParaRPr lang="en-US" dirty="0" smtClean="0"/>
          </a:p>
          <a:p>
            <a:pPr lvl="1"/>
            <a:endParaRPr lang="en-US" dirty="0"/>
          </a:p>
        </p:txBody>
      </p:sp>
    </p:spTree>
    <p:extLst>
      <p:ext uri="{BB962C8B-B14F-4D97-AF65-F5344CB8AC3E}">
        <p14:creationId xmlns:p14="http://schemas.microsoft.com/office/powerpoint/2010/main" val="36842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sp>
        <p:nvSpPr>
          <p:cNvPr id="3" name="Content Placeholder 2"/>
          <p:cNvSpPr>
            <a:spLocks noGrp="1"/>
          </p:cNvSpPr>
          <p:nvPr>
            <p:ph idx="1"/>
          </p:nvPr>
        </p:nvSpPr>
        <p:spPr/>
        <p:txBody>
          <a:bodyPr/>
          <a:lstStyle/>
          <a:p>
            <a:r>
              <a:rPr lang="en-US" dirty="0" smtClean="0"/>
              <a:t>Critical factors to profitability</a:t>
            </a:r>
          </a:p>
          <a:p>
            <a:pPr lvl="1"/>
            <a:r>
              <a:rPr lang="en-US" dirty="0" smtClean="0"/>
              <a:t>Cost of o</a:t>
            </a:r>
            <a:r>
              <a:rPr lang="en-US" dirty="0" smtClean="0"/>
              <a:t>rder </a:t>
            </a:r>
            <a:r>
              <a:rPr lang="en-US" dirty="0" smtClean="0"/>
              <a:t>quantities </a:t>
            </a:r>
            <a:r>
              <a:rPr lang="en-US" dirty="0" smtClean="0"/>
              <a:t>from a given supplier</a:t>
            </a:r>
            <a:endParaRPr lang="en-US" dirty="0" smtClean="0"/>
          </a:p>
          <a:p>
            <a:pPr lvl="1"/>
            <a:r>
              <a:rPr lang="en-US" dirty="0" smtClean="0"/>
              <a:t>Whether to produce at Londrina and/or Franca</a:t>
            </a:r>
          </a:p>
          <a:p>
            <a:pPr lvl="1"/>
            <a:r>
              <a:rPr lang="en-US" dirty="0" smtClean="0"/>
              <a:t>How much to produce at Londrina and/or Franca</a:t>
            </a:r>
          </a:p>
          <a:p>
            <a:pPr lvl="1"/>
            <a:r>
              <a:rPr lang="en-US" dirty="0" smtClean="0"/>
              <a:t>Quantity shipped to </a:t>
            </a:r>
            <a:r>
              <a:rPr lang="en-US" dirty="0" smtClean="0"/>
              <a:t>individual ethanol </a:t>
            </a:r>
            <a:r>
              <a:rPr lang="en-US" dirty="0" smtClean="0"/>
              <a:t>distilleries </a:t>
            </a:r>
          </a:p>
          <a:p>
            <a:pPr lvl="1"/>
            <a:r>
              <a:rPr lang="en-US" dirty="0" smtClean="0"/>
              <a:t>Quantity of molasses sold in the open market</a:t>
            </a:r>
            <a:endParaRPr lang="en-US" dirty="0"/>
          </a:p>
        </p:txBody>
      </p:sp>
    </p:spTree>
    <p:extLst>
      <p:ext uri="{BB962C8B-B14F-4D97-AF65-F5344CB8AC3E}">
        <p14:creationId xmlns:p14="http://schemas.microsoft.com/office/powerpoint/2010/main" val="3688789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615</TotalTime>
  <Words>524</Words>
  <Application>Microsoft Macintosh PowerPoint</Application>
  <PresentationFormat>On-screen Show (4:3)</PresentationFormat>
  <Paragraphs>24</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Key Takeaways</vt:lpstr>
      <vt:lpstr>Key Takeaways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Takeaways</dc:title>
  <dc:creator>Jonathan Hudgins</dc:creator>
  <cp:lastModifiedBy>Jonathan Hudgins</cp:lastModifiedBy>
  <cp:revision>14</cp:revision>
  <dcterms:created xsi:type="dcterms:W3CDTF">2016-02-13T05:56:02Z</dcterms:created>
  <dcterms:modified xsi:type="dcterms:W3CDTF">2016-02-15T00:01:45Z</dcterms:modified>
</cp:coreProperties>
</file>