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3" r:id="rId3"/>
    <p:sldId id="264" r:id="rId4"/>
    <p:sldId id="267" r:id="rId5"/>
    <p:sldId id="270" r:id="rId6"/>
    <p:sldId id="275" r:id="rId7"/>
    <p:sldId id="265" r:id="rId8"/>
    <p:sldId id="273" r:id="rId9"/>
    <p:sldId id="274" r:id="rId10"/>
    <p:sldId id="266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14" d="100"/>
          <a:sy n="114" d="100"/>
        </p:scale>
        <p:origin x="13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A759CE-0D25-44A8-9403-9ED7921716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10393"/>
            <a:ext cx="9144000" cy="1202786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rgbClr val="00FFFF"/>
                </a:solidFill>
              </a:defRPr>
            </a:lvl1pPr>
          </a:lstStyle>
          <a:p>
            <a:r>
              <a:rPr lang="en-US" dirty="0"/>
              <a:t>Deep Learning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722661F-C0C2-49B3-9FE6-BAA071F6CC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689347"/>
            <a:ext cx="9144000" cy="65957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Object Detection using YOLOv5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370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4B196C-E7E7-4CAD-8A03-B0CA3CA3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30519F3-C55D-4DD9-82C1-95AE105E3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1A6439-99DD-497A-9B3E-1704AE26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08AEA-0859-4006-B5C7-5B374A5F3E1B}" type="datetimeFigureOut">
              <a:rPr lang="he-IL" smtClean="0"/>
              <a:t>י"ח/אדר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EEE3E1-C777-46F5-A4B0-99EF18B4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B08F4A-2278-4809-9232-9BB0E499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26C6AC-EA56-4788-ADD6-D20500D388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694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1B7F02C-508B-44E5-BC4C-CF48A4E6C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821BA40-A007-4BB4-BC42-F4F4EF665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1243F2-B404-4F24-BC3E-B5142493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08AEA-0859-4006-B5C7-5B374A5F3E1B}" type="datetimeFigureOut">
              <a:rPr lang="he-IL" smtClean="0"/>
              <a:t>י"ח/אדר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6AFB4A-0045-4BAD-B98F-8A82AF7F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BBA73A1-1FAF-4C0D-9E1E-188D020A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26C6AC-EA56-4788-ADD6-D20500D388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35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C60DD7-42DC-4E30-B4E3-3464E9D9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EB9BFAF-97D7-4D87-B193-320351E4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177DD35-B0B9-4981-8B93-87642943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08AEA-0859-4006-B5C7-5B374A5F3E1B}" type="datetimeFigureOut">
              <a:rPr lang="he-IL" smtClean="0"/>
              <a:t>י"ח/אדר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CD2AF89-6095-4B9D-9818-AC80EDCE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338C9D-112B-4FEC-B7CD-749ED2B5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26C6AC-EA56-4788-ADD6-D20500D388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540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D269D5-1C5D-41B6-90BA-12BE2026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59A85E-8CB3-4B9F-8D88-95B058A4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AA55990-F262-47D5-BF7C-37281AC2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08AEA-0859-4006-B5C7-5B374A5F3E1B}" type="datetimeFigureOut">
              <a:rPr lang="he-IL" smtClean="0"/>
              <a:t>י"ח/אדר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D4CD18-F673-4F58-89C4-FD7E8301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6704DF1-B485-4B91-BB22-27D84AEA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26C6AC-EA56-4788-ADD6-D20500D388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348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DFCF6-CB63-4CDC-BB53-678388E3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0696552-BE2C-45BA-AB07-792216990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F122E74-7937-4405-8E03-55FB391C1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A75B5B2-16E8-47FF-95F9-D179FF3F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08AEA-0859-4006-B5C7-5B374A5F3E1B}" type="datetimeFigureOut">
              <a:rPr lang="he-IL" smtClean="0"/>
              <a:t>י"ח/אדר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DA34D09-B06F-4B59-B50A-FA01F543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430A9F7-CD12-4755-98F2-77D7BCDD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26C6AC-EA56-4788-ADD6-D20500D388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990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821316-BBDB-4FE7-9AF0-43300D3D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BD9BC0D-A733-4556-9449-926C480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EF6B7D9-113F-4963-A0C2-3B53FE8D9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112316A-ABF2-4B1D-97A0-1B63CF65D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7A3CDC1-8450-477F-92B2-CE4E43221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FC209EA-BDAB-470F-A65E-261FDD50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08AEA-0859-4006-B5C7-5B374A5F3E1B}" type="datetimeFigureOut">
              <a:rPr lang="he-IL" smtClean="0"/>
              <a:t>י"ח/אדר א/תשפ"ב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7C2B59C-FD85-4AF6-A6DF-9D89DD2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2412408-339B-4B6B-A3F5-7FB09778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26C6AC-EA56-4788-ADD6-D20500D388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431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28D4DE-AD8F-4CBC-BB52-94C26D2B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4194DCD-8E59-4DAA-B24D-F23A6592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08AEA-0859-4006-B5C7-5B374A5F3E1B}" type="datetimeFigureOut">
              <a:rPr lang="he-IL" smtClean="0"/>
              <a:t>י"ח/אדר א/תשפ"ב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56D5886-801F-4270-9C46-29A1465B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9B90186-31A9-440E-91D6-D776E74A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26C6AC-EA56-4788-ADD6-D20500D388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20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427AF48-099B-42B3-8C98-F8843B5D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08AEA-0859-4006-B5C7-5B374A5F3E1B}" type="datetimeFigureOut">
              <a:rPr lang="he-IL" smtClean="0"/>
              <a:t>י"ח/אדר א/תשפ"ב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3DDEA7A-6E72-4A9E-A72B-1AB7A385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0A67BE-5DA2-482A-9999-BF8ACCF8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26C6AC-EA56-4788-ADD6-D20500D388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59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5BFEDF-306E-494D-AC1C-DA4E5B41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CE3117-ED8A-4E62-80A2-DAA1F4BE6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C9F7B87-D114-434F-83B0-EE36DCBB5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6A30689-84D9-4C8A-8246-64CF5E06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08AEA-0859-4006-B5C7-5B374A5F3E1B}" type="datetimeFigureOut">
              <a:rPr lang="he-IL" smtClean="0"/>
              <a:t>י"ח/אדר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EF92C2E-5973-4546-8B9E-5F011955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CA5FA36-58C3-4C74-B224-DC3C4DCB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26C6AC-EA56-4788-ADD6-D20500D388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205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152A02-5F44-41F5-A0DD-D93C3B44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906FDD7-9A70-4141-B1F4-C89AF4150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66617E8-30B4-483C-B40F-17F335021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C0D24B9-4C4F-4B37-93F0-86ABD836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08AEA-0859-4006-B5C7-5B374A5F3E1B}" type="datetimeFigureOut">
              <a:rPr lang="he-IL" smtClean="0"/>
              <a:t>י"ח/אדר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4C1259B-6F2E-44F5-9AFB-552554D3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A474926-1024-4B97-B55E-1B7EE86B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26C6AC-EA56-4788-ADD6-D20500D3884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225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extLst>
              <a:ext uri="{FF2B5EF4-FFF2-40B4-BE49-F238E27FC236}">
                <a16:creationId xmlns:a16="http://schemas.microsoft.com/office/drawing/2014/main" id="{68762E3C-D70B-42BC-8714-CFA5A6478A0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מלבן 14">
            <a:extLst>
              <a:ext uri="{FF2B5EF4-FFF2-40B4-BE49-F238E27FC236}">
                <a16:creationId xmlns:a16="http://schemas.microsoft.com/office/drawing/2014/main" id="{4090339B-517D-4221-8509-882E5DBEC792}"/>
              </a:ext>
            </a:extLst>
          </p:cNvPr>
          <p:cNvSpPr/>
          <p:nvPr userDrawn="1"/>
        </p:nvSpPr>
        <p:spPr>
          <a:xfrm>
            <a:off x="0" y="-1"/>
            <a:ext cx="12192000" cy="6358855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C6C59A9-4EBE-46C0-B8B9-FC55CC39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למידה עמוקה ליישומי ראיה ממוחשבת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01FC6D0-0431-4844-A288-8EB15407D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CB8ACDB-5A08-4CC8-920C-A03815DA2F13}"/>
              </a:ext>
            </a:extLst>
          </p:cNvPr>
          <p:cNvSpPr txBox="1"/>
          <p:nvPr userDrawn="1"/>
        </p:nvSpPr>
        <p:spPr>
          <a:xfrm>
            <a:off x="8430937" y="6460152"/>
            <a:ext cx="29228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400" dirty="0">
                <a:solidFill>
                  <a:schemeClr val="bg2"/>
                </a:solidFill>
              </a:rPr>
              <a:t>יונתן מנחם ואלון מצרי</a:t>
            </a:r>
          </a:p>
          <a:p>
            <a:endParaRPr lang="he-IL" sz="1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92FE3EEB-5B8E-4F1F-A58E-692A8E7F0958}"/>
              </a:ext>
            </a:extLst>
          </p:cNvPr>
          <p:cNvSpPr txBox="1"/>
          <p:nvPr userDrawn="1"/>
        </p:nvSpPr>
        <p:spPr>
          <a:xfrm>
            <a:off x="838200" y="6460151"/>
            <a:ext cx="292286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1400" dirty="0">
                <a:solidFill>
                  <a:schemeClr val="bg2"/>
                </a:solidFill>
                <a:latin typeface="+mn-lt"/>
              </a:rPr>
              <a:t>מרץ 2022</a:t>
            </a:r>
            <a:endParaRPr lang="he-IL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1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n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onathan-hui.medium.com/map-mean-average-precision-for-object-detection-45c121a31173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93A6F2-AC56-4068-8E3A-40EE1F3ED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30136"/>
            <a:ext cx="4289570" cy="23174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Deep Learning</a:t>
            </a:r>
            <a:endParaRPr lang="he-IL" dirty="0">
              <a:solidFill>
                <a:schemeClr val="accent5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38F7730-0699-4A38-A471-24D01178D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9083" y="4591937"/>
            <a:ext cx="3872917" cy="1322301"/>
          </a:xfrm>
        </p:spPr>
        <p:txBody>
          <a:bodyPr>
            <a:normAutofit/>
          </a:bodyPr>
          <a:lstStyle/>
          <a:p>
            <a:r>
              <a:rPr lang="en-US" dirty="0"/>
              <a:t>Object Detection using YOLOv5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42380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076385-16BD-4C6F-8C0C-285A9CB03A0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</p:spPr>
        <p:txBody>
          <a:bodyPr>
            <a:normAutofit/>
          </a:bodyPr>
          <a:lstStyle/>
          <a:p>
            <a:r>
              <a:rPr lang="he-IL" sz="6600" dirty="0">
                <a:solidFill>
                  <a:schemeClr val="accent3"/>
                </a:solidFill>
              </a:rPr>
              <a:t>ניתוח תוצאות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3D1A47-9B81-4BE6-A2AF-3ABC726E141F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he-IL" dirty="0">
                <a:solidFill>
                  <a:schemeClr val="tx2"/>
                </a:solidFill>
              </a:rPr>
              <a:t>סט הנתונים שנבחר מכיל 3 זוויות צילום בלבד, אחת לכל חניון</a:t>
            </a:r>
          </a:p>
          <a:p>
            <a:r>
              <a:rPr lang="he-IL" dirty="0">
                <a:solidFill>
                  <a:schemeClr val="tx2"/>
                </a:solidFill>
              </a:rPr>
              <a:t>יהיה קשה מאוד לממש את המודל לטובת סיווג מקומות חניה עבור חניונים אחרים</a:t>
            </a:r>
          </a:p>
          <a:p>
            <a:r>
              <a:rPr lang="he-IL" dirty="0">
                <a:solidFill>
                  <a:schemeClr val="tx2"/>
                </a:solidFill>
              </a:rPr>
              <a:t>השימוש ב-</a:t>
            </a:r>
            <a:r>
              <a:rPr lang="en-US" dirty="0" err="1">
                <a:solidFill>
                  <a:schemeClr val="tx2"/>
                </a:solidFill>
              </a:rPr>
              <a:t>TensorBoard</a:t>
            </a:r>
            <a:r>
              <a:rPr lang="he-IL" dirty="0">
                <a:solidFill>
                  <a:schemeClr val="tx2"/>
                </a:solidFill>
              </a:rPr>
              <a:t> ו-</a:t>
            </a:r>
            <a:r>
              <a:rPr lang="en-US" dirty="0" err="1">
                <a:solidFill>
                  <a:schemeClr val="tx2"/>
                </a:solidFill>
              </a:rPr>
              <a:t>wandb</a:t>
            </a:r>
            <a:r>
              <a:rPr lang="he-IL" dirty="0">
                <a:solidFill>
                  <a:schemeClr val="tx2"/>
                </a:solidFill>
              </a:rPr>
              <a:t> הקלו מאוד על ניהול מקצי האימון השונים ומעקב אחר ביצועי המודל</a:t>
            </a:r>
          </a:p>
        </p:txBody>
      </p:sp>
    </p:spTree>
    <p:extLst>
      <p:ext uri="{BB962C8B-B14F-4D97-AF65-F5344CB8AC3E}">
        <p14:creationId xmlns:p14="http://schemas.microsoft.com/office/powerpoint/2010/main" val="123277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076385-16BD-4C6F-8C0C-285A9CB03A0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</p:spPr>
        <p:txBody>
          <a:bodyPr>
            <a:normAutofit/>
          </a:bodyPr>
          <a:lstStyle/>
          <a:p>
            <a:r>
              <a:rPr lang="he-IL" sz="6600" dirty="0">
                <a:solidFill>
                  <a:schemeClr val="accent3"/>
                </a:solidFill>
              </a:rPr>
              <a:t>סט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3D1A47-9B81-4BE6-A2AF-3ABC726E141F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chemeClr val="tx2"/>
                </a:solidFill>
              </a:rPr>
              <a:t>PKLot Dataset 640 – By </a:t>
            </a:r>
            <a:r>
              <a:rPr lang="en-US" dirty="0" err="1">
                <a:solidFill>
                  <a:schemeClr val="tx2"/>
                </a:solidFill>
              </a:rPr>
              <a:t>Roboflow</a:t>
            </a:r>
            <a:endParaRPr lang="en-US" dirty="0">
              <a:solidFill>
                <a:schemeClr val="tx2"/>
              </a:solidFill>
            </a:endParaRPr>
          </a:p>
          <a:p>
            <a:pPr algn="r"/>
            <a:r>
              <a:rPr lang="he-IL" dirty="0">
                <a:solidFill>
                  <a:schemeClr val="tx2"/>
                </a:solidFill>
              </a:rPr>
              <a:t>סה"כ 12,416 תמונות בגודל </a:t>
            </a:r>
            <a:r>
              <a:rPr lang="en-US" dirty="0">
                <a:solidFill>
                  <a:schemeClr val="tx2"/>
                </a:solidFill>
              </a:rPr>
              <a:t>640x640</a:t>
            </a:r>
            <a:r>
              <a:rPr lang="he-IL" dirty="0">
                <a:solidFill>
                  <a:schemeClr val="tx2"/>
                </a:solidFill>
              </a:rPr>
              <a:t> מתוך מצלמות מעקב עבור 3 חניונים שונים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9ECC346-A88B-471E-9BFC-16E54EC4F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14" y="3521278"/>
            <a:ext cx="2634144" cy="2634144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0267C913-AF3A-402F-B334-B1BF96DA6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28" y="3521279"/>
            <a:ext cx="2634143" cy="2634143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81264A2D-8CBD-4C05-B212-49EC2FBF7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44" y="3521278"/>
            <a:ext cx="2634144" cy="26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4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076385-16BD-4C6F-8C0C-285A9CB03A0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</p:spPr>
        <p:txBody>
          <a:bodyPr>
            <a:normAutofit/>
          </a:bodyPr>
          <a:lstStyle/>
          <a:p>
            <a:r>
              <a:rPr lang="he-IL" sz="6600" dirty="0">
                <a:solidFill>
                  <a:schemeClr val="accent3"/>
                </a:solidFill>
              </a:rPr>
              <a:t>המודל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3D1A47-9B81-4BE6-A2AF-3ABC726E141F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chemeClr val="tx2"/>
                </a:solidFill>
              </a:rPr>
              <a:t>YOLOv5 By Ultralytics – YOLOv5l</a:t>
            </a:r>
            <a:endParaRPr lang="he-IL" dirty="0">
              <a:solidFill>
                <a:schemeClr val="tx2"/>
              </a:solidFill>
            </a:endParaRPr>
          </a:p>
          <a:p>
            <a:pPr algn="r"/>
            <a:r>
              <a:rPr lang="he-IL" dirty="0">
                <a:solidFill>
                  <a:schemeClr val="tx2"/>
                </a:solidFill>
              </a:rPr>
              <a:t>מודל חדש (יוני 2020) לזיהוי אובייקטים בזמן אמת</a:t>
            </a:r>
          </a:p>
          <a:p>
            <a:pPr algn="r"/>
            <a:r>
              <a:rPr lang="he-IL" dirty="0">
                <a:solidFill>
                  <a:schemeClr val="tx2"/>
                </a:solidFill>
              </a:rPr>
              <a:t>מודל קטן משמעותית מקודמיו אשר יודע להציג ביצועים שווים או גבוהים יותר ממודלים מובילים אחרים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6D4F2A9-2E40-4D60-933B-247C6D7D8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46" y="3827696"/>
            <a:ext cx="4698534" cy="234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076385-16BD-4C6F-8C0C-285A9CB03A0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</p:spPr>
        <p:txBody>
          <a:bodyPr>
            <a:normAutofit/>
          </a:bodyPr>
          <a:lstStyle/>
          <a:p>
            <a:r>
              <a:rPr lang="he-IL" sz="6600" dirty="0">
                <a:solidFill>
                  <a:schemeClr val="accent3"/>
                </a:solidFill>
              </a:rPr>
              <a:t>התאמת המודל לבעיה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3D1A47-9B81-4BE6-A2AF-3ABC726E141F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he-IL" dirty="0">
                <a:solidFill>
                  <a:schemeClr val="tx2"/>
                </a:solidFill>
              </a:rPr>
              <a:t>המודל אומן מראש על סט נתונים בשם </a:t>
            </a:r>
            <a:r>
              <a:rPr lang="en-US" dirty="0">
                <a:solidFill>
                  <a:schemeClr val="tx2"/>
                </a:solidFill>
              </a:rPr>
              <a:t>COCO</a:t>
            </a:r>
            <a:r>
              <a:rPr lang="he-IL" dirty="0">
                <a:solidFill>
                  <a:schemeClr val="tx2"/>
                </a:solidFill>
              </a:rPr>
              <a:t> בעל 80 קטגוריות</a:t>
            </a:r>
          </a:p>
          <a:p>
            <a:endParaRPr lang="he-IL" dirty="0">
              <a:solidFill>
                <a:schemeClr val="tx2"/>
              </a:solidFill>
            </a:endParaRPr>
          </a:p>
          <a:p>
            <a:r>
              <a:rPr lang="he-IL" dirty="0">
                <a:solidFill>
                  <a:schemeClr val="tx2"/>
                </a:solidFill>
              </a:rPr>
              <a:t>הבעיה שלנו מצריכה שתי קטגוריות:</a:t>
            </a:r>
          </a:p>
          <a:p>
            <a:pPr lvl="1"/>
            <a:r>
              <a:rPr lang="he-IL" dirty="0">
                <a:solidFill>
                  <a:schemeClr val="tx2"/>
                </a:solidFill>
              </a:rPr>
              <a:t>מקום חניה פנוי</a:t>
            </a:r>
          </a:p>
          <a:p>
            <a:pPr lvl="1"/>
            <a:r>
              <a:rPr lang="he-IL" dirty="0">
                <a:solidFill>
                  <a:schemeClr val="tx2"/>
                </a:solidFill>
              </a:rPr>
              <a:t>מקום חניה תפוס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5EA846D-78AD-4AB4-8105-65DCA806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37" y="2485893"/>
            <a:ext cx="4248743" cy="94310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24EBF4C0-4F52-4673-A023-A9E86C1C3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37" y="4001294"/>
            <a:ext cx="3924848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4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076385-16BD-4C6F-8C0C-285A9CB03A0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</p:spPr>
        <p:txBody>
          <a:bodyPr>
            <a:normAutofit/>
          </a:bodyPr>
          <a:lstStyle/>
          <a:p>
            <a:r>
              <a:rPr lang="he-IL" sz="6600" dirty="0">
                <a:solidFill>
                  <a:schemeClr val="accent3"/>
                </a:solidFill>
              </a:rPr>
              <a:t>אימון המודל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3D1A47-9B81-4BE6-A2AF-3ABC726E141F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he-IL" dirty="0">
                <a:solidFill>
                  <a:schemeClr val="tx2"/>
                </a:solidFill>
              </a:rPr>
              <a:t>אימון הרשת ב-</a:t>
            </a:r>
            <a:r>
              <a:rPr lang="en-US" dirty="0">
                <a:solidFill>
                  <a:schemeClr val="tx2"/>
                </a:solidFill>
              </a:rPr>
              <a:t>YOLOv5</a:t>
            </a:r>
            <a:r>
              <a:rPr lang="he-IL" dirty="0">
                <a:solidFill>
                  <a:schemeClr val="tx2"/>
                </a:solidFill>
              </a:rPr>
              <a:t> מתבצע במינימום שורות קוד:</a:t>
            </a:r>
          </a:p>
          <a:p>
            <a:endParaRPr lang="he-IL" dirty="0">
              <a:solidFill>
                <a:schemeClr val="tx2"/>
              </a:solidFill>
            </a:endParaRPr>
          </a:p>
          <a:p>
            <a:endParaRPr lang="he-IL" sz="2400" dirty="0">
              <a:solidFill>
                <a:schemeClr val="tx2"/>
              </a:solidFill>
            </a:endParaRPr>
          </a:p>
          <a:p>
            <a:r>
              <a:rPr lang="he-IL" sz="2400" dirty="0">
                <a:solidFill>
                  <a:schemeClr val="tx2"/>
                </a:solidFill>
              </a:rPr>
              <a:t>נדרש להריץ סקריפט בודד ולספק לו את הפרמטרים הבאים:</a:t>
            </a:r>
          </a:p>
          <a:p>
            <a:pPr lvl="1"/>
            <a:r>
              <a:rPr lang="he-IL" sz="2000" dirty="0">
                <a:solidFill>
                  <a:schemeClr val="tx2"/>
                </a:solidFill>
              </a:rPr>
              <a:t>גודל התמונה, גודל ה-</a:t>
            </a:r>
            <a:r>
              <a:rPr lang="en-US" sz="2000" dirty="0">
                <a:solidFill>
                  <a:schemeClr val="tx2"/>
                </a:solidFill>
              </a:rPr>
              <a:t>Batch</a:t>
            </a:r>
            <a:r>
              <a:rPr lang="he-IL" sz="2000" dirty="0">
                <a:solidFill>
                  <a:schemeClr val="tx2"/>
                </a:solidFill>
              </a:rPr>
              <a:t> ומספר ה-</a:t>
            </a:r>
            <a:r>
              <a:rPr lang="en-US" sz="2000" dirty="0">
                <a:solidFill>
                  <a:schemeClr val="tx2"/>
                </a:solidFill>
              </a:rPr>
              <a:t>Epochs</a:t>
            </a:r>
            <a:endParaRPr lang="he-IL" sz="2000" dirty="0">
              <a:solidFill>
                <a:schemeClr val="tx2"/>
              </a:solidFill>
            </a:endParaRPr>
          </a:p>
          <a:p>
            <a:pPr lvl="1"/>
            <a:r>
              <a:rPr lang="he-IL" sz="2000" dirty="0">
                <a:solidFill>
                  <a:schemeClr val="tx2"/>
                </a:solidFill>
              </a:rPr>
              <a:t>קובץ המצביע על מיקום סט הנתונים</a:t>
            </a:r>
          </a:p>
          <a:p>
            <a:pPr lvl="1"/>
            <a:r>
              <a:rPr lang="he-IL" sz="2000" dirty="0">
                <a:solidFill>
                  <a:schemeClr val="tx2"/>
                </a:solidFill>
              </a:rPr>
              <a:t>המודל בו נשתמש (</a:t>
            </a:r>
            <a:r>
              <a:rPr lang="en-US" sz="2000" dirty="0">
                <a:solidFill>
                  <a:schemeClr val="tx2"/>
                </a:solidFill>
              </a:rPr>
              <a:t>YOLOv5l</a:t>
            </a:r>
            <a:r>
              <a:rPr lang="he-IL" sz="2000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he-IL" sz="2000" dirty="0">
                <a:solidFill>
                  <a:schemeClr val="tx2"/>
                </a:solidFill>
              </a:rPr>
              <a:t>משקולים קודמים ואופטימייזר</a:t>
            </a:r>
          </a:p>
          <a:p>
            <a:pPr lvl="1"/>
            <a:r>
              <a:rPr lang="he-IL" sz="2000" dirty="0">
                <a:solidFill>
                  <a:schemeClr val="tx2"/>
                </a:solidFill>
              </a:rPr>
              <a:t>שימוש ב-</a:t>
            </a:r>
            <a:r>
              <a:rPr lang="en-US" sz="2000" dirty="0">
                <a:solidFill>
                  <a:schemeClr val="tx2"/>
                </a:solidFill>
              </a:rPr>
              <a:t>GPU</a:t>
            </a:r>
            <a:r>
              <a:rPr lang="he-IL" sz="2000" dirty="0">
                <a:solidFill>
                  <a:schemeClr val="tx2"/>
                </a:solidFill>
              </a:rPr>
              <a:t> או </a:t>
            </a:r>
            <a:r>
              <a:rPr lang="en-US" sz="2000" dirty="0">
                <a:solidFill>
                  <a:schemeClr val="tx2"/>
                </a:solidFill>
              </a:rPr>
              <a:t>CPU</a:t>
            </a:r>
            <a:endParaRPr lang="he-IL" sz="2000" dirty="0">
              <a:solidFill>
                <a:schemeClr val="tx2"/>
              </a:solidFill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DBE6165A-DA2A-4809-9A0B-BB686B5E2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5" y="2385927"/>
            <a:ext cx="10326541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9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076385-16BD-4C6F-8C0C-285A9CB03A0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</p:spPr>
        <p:txBody>
          <a:bodyPr>
            <a:normAutofit/>
          </a:bodyPr>
          <a:lstStyle/>
          <a:p>
            <a:r>
              <a:rPr lang="he-IL" sz="6600" dirty="0">
                <a:solidFill>
                  <a:schemeClr val="accent3"/>
                </a:solidFill>
              </a:rPr>
              <a:t>שימוש במודל המאומן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3D1A47-9B81-4BE6-A2AF-3ABC726E141F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he-IL" dirty="0">
                <a:solidFill>
                  <a:schemeClr val="tx2"/>
                </a:solidFill>
              </a:rPr>
              <a:t>שימוש ב-</a:t>
            </a:r>
            <a:r>
              <a:rPr lang="en-US" dirty="0">
                <a:solidFill>
                  <a:schemeClr val="tx2"/>
                </a:solidFill>
              </a:rPr>
              <a:t>YOLOv5</a:t>
            </a:r>
            <a:r>
              <a:rPr lang="he-IL" dirty="0">
                <a:solidFill>
                  <a:schemeClr val="tx2"/>
                </a:solidFill>
              </a:rPr>
              <a:t> מתבצע גם הוא במינימום שורות קוד:</a:t>
            </a:r>
          </a:p>
          <a:p>
            <a:endParaRPr lang="he-IL" dirty="0">
              <a:solidFill>
                <a:schemeClr val="tx2"/>
              </a:solidFill>
            </a:endParaRPr>
          </a:p>
          <a:p>
            <a:endParaRPr lang="he-IL" sz="2400" dirty="0">
              <a:solidFill>
                <a:schemeClr val="tx2"/>
              </a:solidFill>
            </a:endParaRPr>
          </a:p>
          <a:p>
            <a:r>
              <a:rPr lang="he-IL" sz="2400" dirty="0">
                <a:solidFill>
                  <a:schemeClr val="tx2"/>
                </a:solidFill>
              </a:rPr>
              <a:t>נדרש להריץ סקריפט בודד ולספק לו את הפרמטרים הבאים:</a:t>
            </a:r>
          </a:p>
          <a:p>
            <a:pPr lvl="1"/>
            <a:r>
              <a:rPr lang="he-IL" sz="2000" dirty="0">
                <a:solidFill>
                  <a:schemeClr val="tx2"/>
                </a:solidFill>
              </a:rPr>
              <a:t>המשקולים מאימון המודל</a:t>
            </a:r>
          </a:p>
          <a:p>
            <a:pPr lvl="1"/>
            <a:r>
              <a:rPr lang="he-IL" sz="2000" dirty="0">
                <a:solidFill>
                  <a:schemeClr val="tx2"/>
                </a:solidFill>
              </a:rPr>
              <a:t>גודל התמונה</a:t>
            </a:r>
          </a:p>
          <a:p>
            <a:pPr lvl="1"/>
            <a:r>
              <a:rPr lang="he-IL" sz="2000" dirty="0">
                <a:solidFill>
                  <a:schemeClr val="tx2"/>
                </a:solidFill>
              </a:rPr>
              <a:t>רמת הוודאות של המודל (</a:t>
            </a:r>
            <a:r>
              <a:rPr lang="en-US" sz="2000" dirty="0">
                <a:solidFill>
                  <a:schemeClr val="tx2"/>
                </a:solidFill>
              </a:rPr>
              <a:t>Confidence</a:t>
            </a:r>
            <a:r>
              <a:rPr lang="he-IL" sz="2000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he-IL" sz="2000" dirty="0">
                <a:solidFill>
                  <a:schemeClr val="tx2"/>
                </a:solidFill>
              </a:rPr>
              <a:t>מיקום התמונות של הטסט</a:t>
            </a:r>
            <a:endParaRPr lang="he-IL" sz="2800" dirty="0">
              <a:solidFill>
                <a:schemeClr val="tx2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474E853-9D1D-40D0-948C-C8CF3A39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2376362"/>
            <a:ext cx="10317015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9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076385-16BD-4C6F-8C0C-285A9CB03A0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</p:spPr>
        <p:txBody>
          <a:bodyPr>
            <a:normAutofit/>
          </a:bodyPr>
          <a:lstStyle/>
          <a:p>
            <a:r>
              <a:rPr lang="he-IL" sz="6600" dirty="0">
                <a:solidFill>
                  <a:schemeClr val="accent3"/>
                </a:solidFill>
              </a:rPr>
              <a:t>תוצאות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CB19FA8-F50D-4542-879C-FB418C3B3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9" y="2048017"/>
            <a:ext cx="3272406" cy="1719048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2FB19B08-BF43-44DB-8B9C-AFDE537F7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0" y="4023727"/>
            <a:ext cx="3272405" cy="1719048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94139D34-C23E-4380-8F62-8C9E8DB7F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97" y="4023727"/>
            <a:ext cx="3272405" cy="1719048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61E78CB4-CC67-4421-A1E9-B8A3CA701D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97" y="2048017"/>
            <a:ext cx="3272405" cy="1719048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E3244820-6172-4B1F-88DD-DD7A5E88E5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4" y="2048017"/>
            <a:ext cx="3272404" cy="1719048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E5861A3E-77EC-4086-A942-A37A45CDB0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3" y="4023727"/>
            <a:ext cx="3272405" cy="17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3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076385-16BD-4C6F-8C0C-285A9CB03A0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</p:spPr>
        <p:txBody>
          <a:bodyPr>
            <a:normAutofit/>
          </a:bodyPr>
          <a:lstStyle/>
          <a:p>
            <a:r>
              <a:rPr lang="he-IL" sz="6600" dirty="0">
                <a:solidFill>
                  <a:schemeClr val="accent3"/>
                </a:solidFill>
              </a:rPr>
              <a:t>תוצאות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3D1A47-9B81-4BE6-A2AF-3ABC726E141F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algn="r"/>
            <a:r>
              <a:rPr lang="he-IL" dirty="0">
                <a:solidFill>
                  <a:schemeClr val="tx2"/>
                </a:solidFill>
              </a:rPr>
              <a:t>דיוק המודל נמדד על ידי </a:t>
            </a:r>
            <a:r>
              <a:rPr lang="en-US" dirty="0">
                <a:solidFill>
                  <a:schemeClr val="tx2"/>
                </a:solidFill>
              </a:rPr>
              <a:t>mAP – Mean Average Precision</a:t>
            </a:r>
          </a:p>
          <a:p>
            <a:pPr lvl="1"/>
            <a:r>
              <a:rPr lang="he-IL" dirty="0">
                <a:solidFill>
                  <a:schemeClr val="tx2"/>
                </a:solidFill>
              </a:rPr>
              <a:t>זהו שילוב של מטריקות </a:t>
            </a:r>
            <a:r>
              <a:rPr lang="en-US" dirty="0">
                <a:solidFill>
                  <a:schemeClr val="tx2"/>
                </a:solidFill>
              </a:rPr>
              <a:t>Precision</a:t>
            </a:r>
            <a:r>
              <a:rPr lang="he-IL" dirty="0">
                <a:solidFill>
                  <a:schemeClr val="tx2"/>
                </a:solidFill>
              </a:rPr>
              <a:t> ו-</a:t>
            </a:r>
            <a:r>
              <a:rPr lang="en-US" dirty="0">
                <a:solidFill>
                  <a:schemeClr val="tx2"/>
                </a:solidFill>
              </a:rPr>
              <a:t>Recall</a:t>
            </a:r>
            <a:r>
              <a:rPr lang="he-IL" dirty="0">
                <a:solidFill>
                  <a:schemeClr val="tx2"/>
                </a:solidFill>
              </a:rPr>
              <a:t> תוך התחשבות בחפיפת התיבה התוחמת את האובייקט המזוהה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142974F-BB9F-49C6-9652-15B208C7A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68" y="3101830"/>
            <a:ext cx="4981663" cy="2616949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13E2BFF-4323-4E62-822A-013220552CF2}"/>
              </a:ext>
            </a:extLst>
          </p:cNvPr>
          <p:cNvSpPr txBox="1"/>
          <p:nvPr/>
        </p:nvSpPr>
        <p:spPr>
          <a:xfrm>
            <a:off x="838200" y="6074495"/>
            <a:ext cx="52578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 (mean Average Precision) for Object Detection | by Jonathan Hui | Medium</a:t>
            </a:r>
            <a:endParaRPr lang="he-I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85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076385-16BD-4C6F-8C0C-285A9CB03A0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</p:spPr>
        <p:txBody>
          <a:bodyPr>
            <a:normAutofit/>
          </a:bodyPr>
          <a:lstStyle/>
          <a:p>
            <a:r>
              <a:rPr lang="he-IL" sz="6600" dirty="0">
                <a:solidFill>
                  <a:schemeClr val="accent3"/>
                </a:solidFill>
              </a:rPr>
              <a:t>תוצאות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9ECA6808-6CAC-469E-80F5-B0B559AA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77" y="1859428"/>
            <a:ext cx="4380452" cy="4380452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5BAF5170-E8CC-43A6-80E5-339497BB3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071" y="1859428"/>
            <a:ext cx="4380452" cy="4380452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5DB4AEFA-C5A3-41D0-AA92-22C641003B19}"/>
              </a:ext>
            </a:extLst>
          </p:cNvPr>
          <p:cNvSpPr txBox="1"/>
          <p:nvPr/>
        </p:nvSpPr>
        <p:spPr>
          <a:xfrm>
            <a:off x="6651070" y="5778215"/>
            <a:ext cx="438045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solidFill>
                  <a:schemeClr val="accent3"/>
                </a:solidFill>
              </a:rPr>
              <a:t>התמונה האמיתית – </a:t>
            </a:r>
            <a:r>
              <a:rPr lang="en-US" sz="2400" dirty="0">
                <a:solidFill>
                  <a:schemeClr val="accent3"/>
                </a:solidFill>
              </a:rPr>
              <a:t>Ground Truth</a:t>
            </a:r>
            <a:endParaRPr lang="he-IL" sz="2400" dirty="0">
              <a:solidFill>
                <a:schemeClr val="accent3"/>
              </a:solidFill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CD640AD-5E55-4D09-9F5E-42E71E5863A3}"/>
              </a:ext>
            </a:extLst>
          </p:cNvPr>
          <p:cNvSpPr txBox="1"/>
          <p:nvPr/>
        </p:nvSpPr>
        <p:spPr>
          <a:xfrm>
            <a:off x="1160478" y="5769826"/>
            <a:ext cx="438045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solidFill>
                  <a:schemeClr val="accent3"/>
                </a:solidFill>
              </a:rPr>
              <a:t>חיזוי המודל – </a:t>
            </a:r>
            <a:r>
              <a:rPr lang="en-US" sz="2400" dirty="0">
                <a:solidFill>
                  <a:schemeClr val="accent3"/>
                </a:solidFill>
              </a:rPr>
              <a:t>Prediction</a:t>
            </a:r>
            <a:r>
              <a:rPr lang="he-IL" sz="2400" dirty="0">
                <a:solidFill>
                  <a:schemeClr val="accent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600722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זרם מדחף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267</Words>
  <Application>Microsoft Office PowerPoint</Application>
  <PresentationFormat>מסך רחב</PresentationFormat>
  <Paragraphs>46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3" baseType="lpstr">
      <vt:lpstr>Arial</vt:lpstr>
      <vt:lpstr>Calibri</vt:lpstr>
      <vt:lpstr>ערכת נושא Office</vt:lpstr>
      <vt:lpstr>Deep Learning</vt:lpstr>
      <vt:lpstr>סט הנתונים</vt:lpstr>
      <vt:lpstr>המודל </vt:lpstr>
      <vt:lpstr>התאמת המודל לבעיה</vt:lpstr>
      <vt:lpstr>אימון המודל</vt:lpstr>
      <vt:lpstr>שימוש במודל המאומן</vt:lpstr>
      <vt:lpstr>תוצאות</vt:lpstr>
      <vt:lpstr>תוצאות</vt:lpstr>
      <vt:lpstr>תוצאות</vt:lpstr>
      <vt:lpstr>ניתוח תוצאות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Jonathan Menahem</dc:creator>
  <cp:lastModifiedBy>Jonathan Menahem</cp:lastModifiedBy>
  <cp:revision>7</cp:revision>
  <dcterms:created xsi:type="dcterms:W3CDTF">2022-02-19T13:02:40Z</dcterms:created>
  <dcterms:modified xsi:type="dcterms:W3CDTF">2022-02-19T15:28:05Z</dcterms:modified>
</cp:coreProperties>
</file>