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4630400" cy="8229600"/>
  <p:notesSz cx="8229600" cy="14630400"/>
  <p:embeddedFontLst>
    <p:embeddedFont>
      <p:font typeface="Calibri" panose="020F0502020204030204" pitchFamily="34" charset="0"/>
      <p:regular r:id="rId14"/>
      <p:bold r:id="rId15"/>
      <p:italic r:id="rId16"/>
      <p:boldItalic r:id="rId17"/>
    </p:embeddedFont>
    <p:embeddedFont>
      <p:font typeface="Montserrat Medium" panose="020B0604020202020204" charset="-52"/>
      <p:regular r:id="rId18"/>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11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5660" y="2433638"/>
            <a:ext cx="7198281"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Диаграмма компонентов</a:t>
            </a:r>
            <a:endParaRPr lang="en-US" sz="4450" dirty="0"/>
          </a:p>
        </p:txBody>
      </p:sp>
      <p:sp>
        <p:nvSpPr>
          <p:cNvPr id="4" name="Text 1"/>
          <p:cNvSpPr/>
          <p:nvPr/>
        </p:nvSpPr>
        <p:spPr>
          <a:xfrm>
            <a:off x="6235660" y="3468291"/>
            <a:ext cx="7645479" cy="1712119"/>
          </a:xfrm>
          <a:prstGeom prst="rect">
            <a:avLst/>
          </a:prstGeom>
          <a:noFill/>
          <a:ln/>
        </p:spPr>
        <p:txBody>
          <a:bodyPr wrap="square" lIns="0" tIns="0" rIns="0" bIns="0" rtlCol="0" anchor="t"/>
          <a:lstStyle/>
          <a:p>
            <a:pPr marL="0" indent="0">
              <a:lnSpc>
                <a:spcPts val="2650"/>
              </a:lnSpc>
              <a:buNone/>
            </a:pPr>
            <a:r>
              <a:rPr lang="en-US" sz="1650" dirty="0" err="1">
                <a:solidFill>
                  <a:srgbClr val="F4CAB8"/>
                </a:solidFill>
                <a:latin typeface="Montserrat Medium" pitchFamily="34" charset="0"/>
                <a:ea typeface="Montserrat Medium" pitchFamily="34" charset="-122"/>
                <a:cs typeface="Montserrat Medium" pitchFamily="34" charset="-120"/>
              </a:rPr>
              <a:t>Диаграмма</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компонентов</a:t>
            </a:r>
            <a:r>
              <a:rPr lang="en-US" sz="1650" dirty="0">
                <a:solidFill>
                  <a:srgbClr val="F4CAB8"/>
                </a:solidFill>
                <a:latin typeface="Montserrat Medium" pitchFamily="34" charset="0"/>
                <a:ea typeface="Montserrat Medium" pitchFamily="34" charset="-122"/>
                <a:cs typeface="Montserrat Medium" pitchFamily="34" charset="-120"/>
              </a:rPr>
              <a:t> - </a:t>
            </a:r>
            <a:r>
              <a:rPr lang="en-US" sz="1650" dirty="0" err="1">
                <a:solidFill>
                  <a:srgbClr val="F4CAB8"/>
                </a:solidFill>
                <a:latin typeface="Montserrat Medium" pitchFamily="34" charset="0"/>
                <a:ea typeface="Montserrat Medium" pitchFamily="34" charset="-122"/>
                <a:cs typeface="Montserrat Medium" pitchFamily="34" charset="-120"/>
              </a:rPr>
              <a:t>это</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важный</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инструмент</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моделирования</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программного</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обеспечения</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который</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помогает</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визуализировать</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структуру</a:t>
            </a:r>
            <a:r>
              <a:rPr lang="en-US" sz="1650" dirty="0">
                <a:solidFill>
                  <a:srgbClr val="F4CAB8"/>
                </a:solidFill>
                <a:latin typeface="Montserrat Medium" pitchFamily="34" charset="0"/>
                <a:ea typeface="Montserrat Medium" pitchFamily="34" charset="-122"/>
                <a:cs typeface="Montserrat Medium" pitchFamily="34" charset="-120"/>
              </a:rPr>
              <a:t> и </a:t>
            </a:r>
            <a:r>
              <a:rPr lang="en-US" sz="1650" dirty="0" err="1">
                <a:solidFill>
                  <a:srgbClr val="F4CAB8"/>
                </a:solidFill>
                <a:latin typeface="Montserrat Medium" pitchFamily="34" charset="0"/>
                <a:ea typeface="Montserrat Medium" pitchFamily="34" charset="-122"/>
                <a:cs typeface="Montserrat Medium" pitchFamily="34" charset="-120"/>
              </a:rPr>
              <a:t>взаимосвязи</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между</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компонентами</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системы</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Она</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играет</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ключевую</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роль</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на</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этапах</a:t>
            </a:r>
            <a:r>
              <a:rPr lang="en-US" sz="1650" dirty="0">
                <a:solidFill>
                  <a:srgbClr val="F4CAB8"/>
                </a:solidFill>
                <a:latin typeface="Montserrat Medium" pitchFamily="34" charset="0"/>
                <a:ea typeface="Montserrat Medium" pitchFamily="34" charset="-122"/>
                <a:cs typeface="Montserrat Medium" pitchFamily="34" charset="-120"/>
              </a:rPr>
              <a:t> </a:t>
            </a:r>
            <a:r>
              <a:rPr lang="en-US" sz="1650" dirty="0" err="1">
                <a:solidFill>
                  <a:srgbClr val="F4CAB8"/>
                </a:solidFill>
                <a:latin typeface="Montserrat Medium" pitchFamily="34" charset="0"/>
                <a:ea typeface="Montserrat Medium" pitchFamily="34" charset="-122"/>
                <a:cs typeface="Montserrat Medium" pitchFamily="34" charset="-120"/>
              </a:rPr>
              <a:t>проектирования</a:t>
            </a:r>
            <a:r>
              <a:rPr lang="en-US" sz="1650" dirty="0">
                <a:solidFill>
                  <a:srgbClr val="F4CAB8"/>
                </a:solidFill>
                <a:latin typeface="Montserrat Medium" pitchFamily="34" charset="0"/>
                <a:ea typeface="Montserrat Medium" pitchFamily="34" charset="-122"/>
                <a:cs typeface="Montserrat Medium" pitchFamily="34" charset="-120"/>
              </a:rPr>
              <a:t> и </a:t>
            </a:r>
            <a:r>
              <a:rPr lang="en-US" sz="1650" dirty="0" err="1">
                <a:solidFill>
                  <a:srgbClr val="F4CAB8"/>
                </a:solidFill>
                <a:latin typeface="Montserrat Medium" pitchFamily="34" charset="0"/>
                <a:ea typeface="Montserrat Medium" pitchFamily="34" charset="-122"/>
                <a:cs typeface="Montserrat Medium" pitchFamily="34" charset="-120"/>
              </a:rPr>
              <a:t>разработки</a:t>
            </a:r>
            <a:r>
              <a:rPr lang="en-US" sz="1650" dirty="0">
                <a:solidFill>
                  <a:srgbClr val="F4CAB8"/>
                </a:solidFill>
                <a:latin typeface="Montserrat Medium" pitchFamily="34" charset="0"/>
                <a:ea typeface="Montserrat Medium" pitchFamily="34" charset="-122"/>
                <a:cs typeface="Montserrat Medium" pitchFamily="34" charset="-120"/>
              </a:rPr>
              <a:t>.</a:t>
            </a:r>
            <a:endParaRPr lang="en-US" sz="16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2436" y="699730"/>
            <a:ext cx="7811929" cy="1903095"/>
          </a:xfrm>
          <a:prstGeom prst="rect">
            <a:avLst/>
          </a:prstGeom>
          <a:noFill/>
          <a:ln/>
        </p:spPr>
        <p:txBody>
          <a:bodyPr wrap="square" lIns="0" tIns="0" rIns="0" bIns="0" rtlCol="0" anchor="t"/>
          <a:lstStyle/>
          <a:p>
            <a:pPr marL="0" indent="0">
              <a:lnSpc>
                <a:spcPts val="4950"/>
              </a:lnSpc>
              <a:buNone/>
            </a:pPr>
            <a:r>
              <a:rPr lang="en-US" sz="3950" b="1" dirty="0">
                <a:solidFill>
                  <a:srgbClr val="FFB393"/>
                </a:solidFill>
                <a:latin typeface="Brygada 1918 Bold" pitchFamily="34" charset="0"/>
                <a:ea typeface="Brygada 1918 Bold" pitchFamily="34" charset="-122"/>
                <a:cs typeface="Brygada 1918 Bold" pitchFamily="34" charset="-120"/>
              </a:rPr>
              <a:t>Интеграция диаграммы компонентов с другими диаграммами UML</a:t>
            </a:r>
            <a:endParaRPr lang="en-US" sz="3950" dirty="0"/>
          </a:p>
        </p:txBody>
      </p:sp>
      <p:sp>
        <p:nvSpPr>
          <p:cNvPr id="4" name="Shape 1"/>
          <p:cNvSpPr/>
          <p:nvPr/>
        </p:nvSpPr>
        <p:spPr>
          <a:xfrm>
            <a:off x="6152436" y="2888218"/>
            <a:ext cx="7811929" cy="4641533"/>
          </a:xfrm>
          <a:prstGeom prst="roundRect">
            <a:avLst>
              <a:gd name="adj" fmla="val 615"/>
            </a:avLst>
          </a:prstGeom>
          <a:noFill/>
          <a:ln w="7620">
            <a:solidFill>
              <a:srgbClr val="FFFFFF">
                <a:alpha val="24000"/>
              </a:srgbClr>
            </a:solidFill>
            <a:prstDash val="solid"/>
          </a:ln>
        </p:spPr>
      </p:sp>
      <p:sp>
        <p:nvSpPr>
          <p:cNvPr id="5" name="Shape 2"/>
          <p:cNvSpPr/>
          <p:nvPr/>
        </p:nvSpPr>
        <p:spPr>
          <a:xfrm>
            <a:off x="6160056" y="2895838"/>
            <a:ext cx="7796689" cy="1156573"/>
          </a:xfrm>
          <a:prstGeom prst="rect">
            <a:avLst/>
          </a:prstGeom>
          <a:solidFill>
            <a:srgbClr val="FFFFFF">
              <a:alpha val="4000"/>
            </a:srgbClr>
          </a:solidFill>
          <a:ln/>
        </p:spPr>
      </p:sp>
      <p:sp>
        <p:nvSpPr>
          <p:cNvPr id="6" name="Text 3"/>
          <p:cNvSpPr/>
          <p:nvPr/>
        </p:nvSpPr>
        <p:spPr>
          <a:xfrm>
            <a:off x="6350318" y="3017639"/>
            <a:ext cx="3514011" cy="304324"/>
          </a:xfrm>
          <a:prstGeom prst="rect">
            <a:avLst/>
          </a:prstGeom>
          <a:noFill/>
          <a:ln/>
        </p:spPr>
        <p:txBody>
          <a:bodyPr wrap="non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Диаграмма Классов</a:t>
            </a:r>
            <a:endParaRPr lang="en-US" sz="1450" dirty="0"/>
          </a:p>
        </p:txBody>
      </p:sp>
      <p:sp>
        <p:nvSpPr>
          <p:cNvPr id="7" name="Text 4"/>
          <p:cNvSpPr/>
          <p:nvPr/>
        </p:nvSpPr>
        <p:spPr>
          <a:xfrm>
            <a:off x="10252472" y="3017639"/>
            <a:ext cx="3514011" cy="912971"/>
          </a:xfrm>
          <a:prstGeom prst="rect">
            <a:avLst/>
          </a:prstGeom>
          <a:noFill/>
          <a:ln/>
        </p:spPr>
        <p:txBody>
          <a:bodyPr wrap="squar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Детализирует внутреннюю структуру компонентов, включая их классы и интерфейсы.</a:t>
            </a:r>
            <a:endParaRPr lang="en-US" sz="1450" dirty="0"/>
          </a:p>
        </p:txBody>
      </p:sp>
      <p:sp>
        <p:nvSpPr>
          <p:cNvPr id="8" name="Shape 5"/>
          <p:cNvSpPr/>
          <p:nvPr/>
        </p:nvSpPr>
        <p:spPr>
          <a:xfrm>
            <a:off x="6160056" y="4052411"/>
            <a:ext cx="7796689" cy="1156573"/>
          </a:xfrm>
          <a:prstGeom prst="rect">
            <a:avLst/>
          </a:prstGeom>
          <a:solidFill>
            <a:srgbClr val="000000">
              <a:alpha val="4000"/>
            </a:srgbClr>
          </a:solidFill>
          <a:ln/>
        </p:spPr>
      </p:sp>
      <p:sp>
        <p:nvSpPr>
          <p:cNvPr id="9" name="Text 6"/>
          <p:cNvSpPr/>
          <p:nvPr/>
        </p:nvSpPr>
        <p:spPr>
          <a:xfrm>
            <a:off x="6350318" y="4174212"/>
            <a:ext cx="3514011" cy="304324"/>
          </a:xfrm>
          <a:prstGeom prst="rect">
            <a:avLst/>
          </a:prstGeom>
          <a:noFill/>
          <a:ln/>
        </p:spPr>
        <p:txBody>
          <a:bodyPr wrap="non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Диаграмма Развертывания</a:t>
            </a:r>
            <a:endParaRPr lang="en-US" sz="1450" dirty="0"/>
          </a:p>
        </p:txBody>
      </p:sp>
      <p:sp>
        <p:nvSpPr>
          <p:cNvPr id="10" name="Text 7"/>
          <p:cNvSpPr/>
          <p:nvPr/>
        </p:nvSpPr>
        <p:spPr>
          <a:xfrm>
            <a:off x="10252472" y="4174212"/>
            <a:ext cx="3514011" cy="912971"/>
          </a:xfrm>
          <a:prstGeom prst="rect">
            <a:avLst/>
          </a:prstGeom>
          <a:noFill/>
          <a:ln/>
        </p:spPr>
        <p:txBody>
          <a:bodyPr wrap="squar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Показывает, как компоненты распределены по физическим узлам инфраструктуры.</a:t>
            </a:r>
            <a:endParaRPr lang="en-US" sz="1450" dirty="0"/>
          </a:p>
        </p:txBody>
      </p:sp>
      <p:sp>
        <p:nvSpPr>
          <p:cNvPr id="11" name="Shape 8"/>
          <p:cNvSpPr/>
          <p:nvPr/>
        </p:nvSpPr>
        <p:spPr>
          <a:xfrm>
            <a:off x="6160056" y="5208984"/>
            <a:ext cx="7796689" cy="1156573"/>
          </a:xfrm>
          <a:prstGeom prst="rect">
            <a:avLst/>
          </a:prstGeom>
          <a:solidFill>
            <a:srgbClr val="FFFFFF">
              <a:alpha val="4000"/>
            </a:srgbClr>
          </a:solidFill>
          <a:ln/>
        </p:spPr>
      </p:sp>
      <p:sp>
        <p:nvSpPr>
          <p:cNvPr id="12" name="Text 9"/>
          <p:cNvSpPr/>
          <p:nvPr/>
        </p:nvSpPr>
        <p:spPr>
          <a:xfrm>
            <a:off x="6350318" y="5330785"/>
            <a:ext cx="3514011" cy="304324"/>
          </a:xfrm>
          <a:prstGeom prst="rect">
            <a:avLst/>
          </a:prstGeom>
          <a:noFill/>
          <a:ln/>
        </p:spPr>
        <p:txBody>
          <a:bodyPr wrap="non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Диаграмма Пакетов</a:t>
            </a:r>
            <a:endParaRPr lang="en-US" sz="1450" dirty="0"/>
          </a:p>
        </p:txBody>
      </p:sp>
      <p:sp>
        <p:nvSpPr>
          <p:cNvPr id="13" name="Text 10"/>
          <p:cNvSpPr/>
          <p:nvPr/>
        </p:nvSpPr>
        <p:spPr>
          <a:xfrm>
            <a:off x="10252472" y="5330785"/>
            <a:ext cx="3514011" cy="912971"/>
          </a:xfrm>
          <a:prstGeom prst="rect">
            <a:avLst/>
          </a:prstGeom>
          <a:noFill/>
          <a:ln/>
        </p:spPr>
        <p:txBody>
          <a:bodyPr wrap="squar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Группирует компоненты в более крупные логические модули или подсистемы.</a:t>
            </a:r>
            <a:endParaRPr lang="en-US" sz="1450" dirty="0"/>
          </a:p>
        </p:txBody>
      </p:sp>
      <p:sp>
        <p:nvSpPr>
          <p:cNvPr id="14" name="Shape 11"/>
          <p:cNvSpPr/>
          <p:nvPr/>
        </p:nvSpPr>
        <p:spPr>
          <a:xfrm>
            <a:off x="6160056" y="6365558"/>
            <a:ext cx="7796689" cy="1156573"/>
          </a:xfrm>
          <a:prstGeom prst="rect">
            <a:avLst/>
          </a:prstGeom>
          <a:solidFill>
            <a:srgbClr val="000000">
              <a:alpha val="4000"/>
            </a:srgbClr>
          </a:solidFill>
          <a:ln/>
        </p:spPr>
      </p:sp>
      <p:sp>
        <p:nvSpPr>
          <p:cNvPr id="15" name="Text 12"/>
          <p:cNvSpPr/>
          <p:nvPr/>
        </p:nvSpPr>
        <p:spPr>
          <a:xfrm>
            <a:off x="6350318" y="6487358"/>
            <a:ext cx="3514011" cy="304324"/>
          </a:xfrm>
          <a:prstGeom prst="rect">
            <a:avLst/>
          </a:prstGeom>
          <a:noFill/>
          <a:ln/>
        </p:spPr>
        <p:txBody>
          <a:bodyPr wrap="non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Диаграмма Последовательности</a:t>
            </a:r>
            <a:endParaRPr lang="en-US" sz="1450" dirty="0"/>
          </a:p>
        </p:txBody>
      </p:sp>
      <p:sp>
        <p:nvSpPr>
          <p:cNvPr id="16" name="Text 13"/>
          <p:cNvSpPr/>
          <p:nvPr/>
        </p:nvSpPr>
        <p:spPr>
          <a:xfrm>
            <a:off x="10252472" y="6487358"/>
            <a:ext cx="3514011" cy="912971"/>
          </a:xfrm>
          <a:prstGeom prst="rect">
            <a:avLst/>
          </a:prstGeom>
          <a:noFill/>
          <a:ln/>
        </p:spPr>
        <p:txBody>
          <a:bodyPr wrap="square" lIns="0" tIns="0" rIns="0" bIns="0" rtlCol="0" anchor="t"/>
          <a:lstStyle/>
          <a:p>
            <a:pPr marL="0" indent="0">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Демонстрирует взаимодействие между компонентами в процессе выполнения программы.</a:t>
            </a:r>
            <a:endParaRPr lang="en-US" sz="14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260" y="1579364"/>
            <a:ext cx="7645479" cy="1427083"/>
          </a:xfrm>
          <a:prstGeom prst="rect">
            <a:avLst/>
          </a:prstGeom>
          <a:noFill/>
          <a:ln/>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Заключение и ключевые выводы</a:t>
            </a:r>
            <a:endParaRPr lang="en-US" sz="4450" dirty="0"/>
          </a:p>
        </p:txBody>
      </p:sp>
      <p:sp>
        <p:nvSpPr>
          <p:cNvPr id="4" name="Text 1"/>
          <p:cNvSpPr/>
          <p:nvPr/>
        </p:nvSpPr>
        <p:spPr>
          <a:xfrm>
            <a:off x="749260" y="3327559"/>
            <a:ext cx="7645479" cy="1712119"/>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Диаграмма компонентов - мощный инструмент для проектирования и документирования архитектуры программного обеспечения. Она помогает визуализировать структуру системы, улучшает коммуникацию, способствует повторному использованию компонентов и облегчает обслуживание.</a:t>
            </a:r>
            <a:endParaRPr lang="en-US" sz="1650" dirty="0"/>
          </a:p>
        </p:txBody>
      </p:sp>
      <p:sp>
        <p:nvSpPr>
          <p:cNvPr id="5" name="Text 2"/>
          <p:cNvSpPr/>
          <p:nvPr/>
        </p:nvSpPr>
        <p:spPr>
          <a:xfrm>
            <a:off x="749260" y="5280541"/>
            <a:ext cx="7645479" cy="1369695"/>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Использование диаграммы компонентов в сочетании с другими диаграммами UML обеспечивает всестороннее представление программной системы, от высокоуровневой архитектуры до деталей реализации.</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9281ED8A-F7CE-4566-B290-34076A16C1ED}"/>
              </a:ext>
            </a:extLst>
          </p:cNvPr>
          <p:cNvSpPr/>
          <p:nvPr/>
        </p:nvSpPr>
        <p:spPr>
          <a:xfrm>
            <a:off x="1226371" y="219482"/>
            <a:ext cx="12177657" cy="6299652"/>
          </a:xfrm>
          <a:prstGeom prst="rect">
            <a:avLst/>
          </a:prstGeom>
          <a:noFill/>
          <a:ln/>
        </p:spPr>
        <p:txBody>
          <a:bodyPr wrap="square" lIns="0" tIns="0" rIns="0" bIns="0" rtlCol="0" anchor="t"/>
          <a:lstStyle/>
          <a:p>
            <a:pPr algn="ctr">
              <a:lnSpc>
                <a:spcPts val="2650"/>
              </a:lnSpc>
            </a:pPr>
            <a:r>
              <a:rPr lang="ru-RU" b="1" dirty="0">
                <a:solidFill>
                  <a:srgbClr val="F4CAB8"/>
                </a:solidFill>
                <a:latin typeface="Montserrat Medium" pitchFamily="34" charset="0"/>
                <a:ea typeface="Montserrat Medium" pitchFamily="34" charset="-122"/>
                <a:cs typeface="Montserrat Medium" pitchFamily="34" charset="-120"/>
              </a:rPr>
              <a:t>Диаграмма компонентов (</a:t>
            </a:r>
            <a:r>
              <a:rPr lang="ru-RU" b="1" dirty="0" err="1">
                <a:solidFill>
                  <a:srgbClr val="F4CAB8"/>
                </a:solidFill>
                <a:latin typeface="Montserrat Medium" pitchFamily="34" charset="0"/>
                <a:ea typeface="Montserrat Medium" pitchFamily="34" charset="-122"/>
                <a:cs typeface="Montserrat Medium" pitchFamily="34" charset="-120"/>
              </a:rPr>
              <a:t>component</a:t>
            </a:r>
            <a:r>
              <a:rPr lang="ru-RU" b="1" dirty="0">
                <a:solidFill>
                  <a:srgbClr val="F4CAB8"/>
                </a:solidFill>
                <a:latin typeface="Montserrat Medium" pitchFamily="34" charset="0"/>
                <a:ea typeface="Montserrat Medium" pitchFamily="34" charset="-122"/>
                <a:cs typeface="Montserrat Medium" pitchFamily="34" charset="-120"/>
              </a:rPr>
              <a:t> </a:t>
            </a:r>
            <a:r>
              <a:rPr lang="ru-RU" b="1" dirty="0" err="1">
                <a:solidFill>
                  <a:srgbClr val="F4CAB8"/>
                </a:solidFill>
                <a:latin typeface="Montserrat Medium" pitchFamily="34" charset="0"/>
                <a:ea typeface="Montserrat Medium" pitchFamily="34" charset="-122"/>
                <a:cs typeface="Montserrat Medium" pitchFamily="34" charset="-120"/>
              </a:rPr>
              <a:t>diagram</a:t>
            </a:r>
            <a:r>
              <a:rPr lang="ru-RU" b="1" dirty="0">
                <a:solidFill>
                  <a:srgbClr val="F4CAB8"/>
                </a:solidFill>
                <a:latin typeface="Montserrat Medium" pitchFamily="34" charset="0"/>
                <a:ea typeface="Montserrat Medium" pitchFamily="34" charset="-122"/>
                <a:cs typeface="Montserrat Medium" pitchFamily="34" charset="-120"/>
              </a:rPr>
              <a:t>)</a:t>
            </a:r>
          </a:p>
          <a:p>
            <a:pPr>
              <a:lnSpc>
                <a:spcPts val="2650"/>
              </a:lnSpc>
            </a:pPr>
            <a:endParaRPr lang="ru-RU" sz="1650" dirty="0">
              <a:solidFill>
                <a:srgbClr val="F4CAB8"/>
              </a:solidFill>
              <a:latin typeface="Montserrat Medium" pitchFamily="34" charset="0"/>
              <a:ea typeface="Montserrat Medium" pitchFamily="34" charset="-122"/>
              <a:cs typeface="Montserrat Medium" pitchFamily="34" charset="-120"/>
            </a:endParaRP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Диаграмма компонентов, в отличие от других диаграмм, описывает</a:t>
            </a: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особенности физического представления системы. Диаграмма компонентов позволяет определить архитектуру разрабатываемой системы, установив зависимости между</a:t>
            </a: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программными компонентами, в роли которых может выступать исходный, бинарный и исполняемый код. Во многих средах разработки модуль или компонент соответствует файлу. Пунктирные стрелки, соединяющие модули, показывают отношения взаимозависимости, аналогичные тем, которые имеют место при компиляции исходных текстов программ. Основными графическими элементами диаграммы компонентов являются компоненты, интерфейсы и зависимости между ними.</a:t>
            </a:r>
          </a:p>
          <a:p>
            <a:pPr>
              <a:lnSpc>
                <a:spcPts val="2650"/>
              </a:lnSpc>
            </a:pPr>
            <a:r>
              <a:rPr lang="ru-RU" sz="1650" b="1" dirty="0">
                <a:solidFill>
                  <a:srgbClr val="F4CAB8"/>
                </a:solidFill>
                <a:latin typeface="Montserrat Medium" pitchFamily="34" charset="0"/>
                <a:ea typeface="Montserrat Medium" pitchFamily="34" charset="-122"/>
                <a:cs typeface="Montserrat Medium" pitchFamily="34" charset="-120"/>
              </a:rPr>
              <a:t>Диаграмма компонентов разрабатывается для следующих целей:</a:t>
            </a: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 визуализация общей структуры исходного кода программной системы;</a:t>
            </a: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 спецификация исполнимого варианта программной системы;</a:t>
            </a: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 обеспечение многократного использования отдельных фрагментов программного кода;</a:t>
            </a: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 представление концептуальной и физической схем баз данных.</a:t>
            </a:r>
          </a:p>
          <a:p>
            <a:pPr>
              <a:lnSpc>
                <a:spcPts val="2650"/>
              </a:lnSpc>
            </a:pPr>
            <a:endParaRPr lang="ru-RU" sz="1650" dirty="0">
              <a:solidFill>
                <a:srgbClr val="F4CAB8"/>
              </a:solidFill>
              <a:latin typeface="Montserrat Medium" pitchFamily="34" charset="0"/>
              <a:ea typeface="Montserrat Medium" pitchFamily="34" charset="-122"/>
              <a:cs typeface="Montserrat Medium" pitchFamily="34" charset="-120"/>
            </a:endParaRPr>
          </a:p>
          <a:p>
            <a:pPr>
              <a:lnSpc>
                <a:spcPts val="2650"/>
              </a:lnSpc>
            </a:pPr>
            <a:r>
              <a:rPr lang="ru-RU" sz="1650" dirty="0">
                <a:solidFill>
                  <a:srgbClr val="F4CAB8"/>
                </a:solidFill>
                <a:latin typeface="Montserrat Medium" pitchFamily="34" charset="0"/>
                <a:ea typeface="Montserrat Medium" pitchFamily="34" charset="-122"/>
                <a:cs typeface="Montserrat Medium" pitchFamily="34" charset="-120"/>
              </a:rPr>
              <a:t>Компонент (</a:t>
            </a:r>
            <a:r>
              <a:rPr lang="ru-RU" sz="1650" dirty="0" err="1">
                <a:solidFill>
                  <a:srgbClr val="F4CAB8"/>
                </a:solidFill>
                <a:latin typeface="Montserrat Medium" pitchFamily="34" charset="0"/>
                <a:ea typeface="Montserrat Medium" pitchFamily="34" charset="-122"/>
                <a:cs typeface="Montserrat Medium" pitchFamily="34" charset="-120"/>
              </a:rPr>
              <a:t>component</a:t>
            </a:r>
            <a:r>
              <a:rPr lang="ru-RU" sz="1650" dirty="0">
                <a:solidFill>
                  <a:srgbClr val="F4CAB8"/>
                </a:solidFill>
                <a:latin typeface="Montserrat Medium" pitchFamily="34" charset="0"/>
                <a:ea typeface="Montserrat Medium" pitchFamily="34" charset="-122"/>
                <a:cs typeface="Montserrat Medium" pitchFamily="34" charset="-120"/>
              </a:rPr>
              <a:t>) — элемент модели, представляющий некоторую модульную часть системы с инкапсулированным содержимым, спецификация которого является взаимозаменяемой в его окружении.</a:t>
            </a:r>
          </a:p>
          <a:p>
            <a:pPr marL="0" indent="0">
              <a:lnSpc>
                <a:spcPts val="2650"/>
              </a:lnSpc>
              <a:buNone/>
            </a:pPr>
            <a:r>
              <a:rPr lang="ru-RU" sz="1650" dirty="0"/>
              <a:t>-</a:t>
            </a:r>
            <a:endParaRPr lang="en-US" sz="1650" dirty="0"/>
          </a:p>
        </p:txBody>
      </p:sp>
      <p:pic>
        <p:nvPicPr>
          <p:cNvPr id="6" name="object 3">
            <a:extLst>
              <a:ext uri="{FF2B5EF4-FFF2-40B4-BE49-F238E27FC236}">
                <a16:creationId xmlns:a16="http://schemas.microsoft.com/office/drawing/2014/main" id="{E27A2A7A-A9E4-427A-A0D4-891D6470FADD}"/>
              </a:ext>
            </a:extLst>
          </p:cNvPr>
          <p:cNvPicPr/>
          <p:nvPr/>
        </p:nvPicPr>
        <p:blipFill>
          <a:blip r:embed="rId2" cstate="print"/>
          <a:stretch>
            <a:fillRect/>
          </a:stretch>
        </p:blipFill>
        <p:spPr>
          <a:xfrm>
            <a:off x="4333037" y="6431257"/>
            <a:ext cx="5565432" cy="1599151"/>
          </a:xfrm>
          <a:prstGeom prst="rect">
            <a:avLst/>
          </a:prstGeom>
        </p:spPr>
      </p:pic>
    </p:spTree>
    <p:extLst>
      <p:ext uri="{BB962C8B-B14F-4D97-AF65-F5344CB8AC3E}">
        <p14:creationId xmlns:p14="http://schemas.microsoft.com/office/powerpoint/2010/main" val="290683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505"/>
          </a:xfrm>
          <a:prstGeom prst="rect">
            <a:avLst/>
          </a:prstGeom>
        </p:spPr>
      </p:pic>
      <p:sp>
        <p:nvSpPr>
          <p:cNvPr id="3" name="Text 0"/>
          <p:cNvSpPr/>
          <p:nvPr/>
        </p:nvSpPr>
        <p:spPr>
          <a:xfrm>
            <a:off x="734973" y="577453"/>
            <a:ext cx="7674054" cy="1400175"/>
          </a:xfrm>
          <a:prstGeom prst="rect">
            <a:avLst/>
          </a:prstGeom>
          <a:noFill/>
          <a:ln/>
        </p:spPr>
        <p:txBody>
          <a:bodyPr wrap="square" lIns="0" tIns="0" rIns="0" bIns="0" rtlCol="0" anchor="t"/>
          <a:lstStyle/>
          <a:p>
            <a:pPr marL="0" indent="0">
              <a:lnSpc>
                <a:spcPts val="5500"/>
              </a:lnSpc>
              <a:buNone/>
            </a:pPr>
            <a:r>
              <a:rPr lang="en-US" sz="4400" b="1" dirty="0">
                <a:solidFill>
                  <a:srgbClr val="FFB393"/>
                </a:solidFill>
                <a:latin typeface="Brygada 1918 Bold" pitchFamily="34" charset="0"/>
                <a:ea typeface="Brygada 1918 Bold" pitchFamily="34" charset="-122"/>
                <a:cs typeface="Brygada 1918 Bold" pitchFamily="34" charset="-120"/>
              </a:rPr>
              <a:t>Что такое диаграмма компонентов?</a:t>
            </a:r>
            <a:endParaRPr lang="en-US" sz="4400" dirty="0"/>
          </a:p>
        </p:txBody>
      </p:sp>
      <p:sp>
        <p:nvSpPr>
          <p:cNvPr id="4" name="Shape 1"/>
          <p:cNvSpPr/>
          <p:nvPr/>
        </p:nvSpPr>
        <p:spPr>
          <a:xfrm>
            <a:off x="734973" y="2292548"/>
            <a:ext cx="3732133" cy="3247787"/>
          </a:xfrm>
          <a:prstGeom prst="roundRect">
            <a:avLst>
              <a:gd name="adj" fmla="val 970"/>
            </a:avLst>
          </a:prstGeom>
          <a:solidFill>
            <a:srgbClr val="4D1529"/>
          </a:solidFill>
          <a:ln/>
        </p:spPr>
      </p:sp>
      <p:sp>
        <p:nvSpPr>
          <p:cNvPr id="5" name="Text 2"/>
          <p:cNvSpPr/>
          <p:nvPr/>
        </p:nvSpPr>
        <p:spPr>
          <a:xfrm>
            <a:off x="944880" y="2502456"/>
            <a:ext cx="2800231" cy="350044"/>
          </a:xfrm>
          <a:prstGeom prst="rect">
            <a:avLst/>
          </a:prstGeom>
          <a:noFill/>
          <a:ln/>
        </p:spPr>
        <p:txBody>
          <a:bodyPr wrap="none" lIns="0" tIns="0" rIns="0" bIns="0" rtlCol="0" anchor="t"/>
          <a:lstStyle/>
          <a:p>
            <a:pPr marL="0" indent="0">
              <a:lnSpc>
                <a:spcPts val="2750"/>
              </a:lnSpc>
              <a:buNone/>
            </a:pPr>
            <a:r>
              <a:rPr lang="en-US" sz="2200" b="1" dirty="0">
                <a:solidFill>
                  <a:srgbClr val="F4CAB8"/>
                </a:solidFill>
                <a:latin typeface="Brygada 1918 Bold" pitchFamily="34" charset="0"/>
                <a:ea typeface="Brygada 1918 Bold" pitchFamily="34" charset="-122"/>
                <a:cs typeface="Brygada 1918 Bold" pitchFamily="34" charset="-120"/>
              </a:rPr>
              <a:t>Определение</a:t>
            </a:r>
            <a:endParaRPr lang="en-US" sz="2200" dirty="0"/>
          </a:p>
        </p:txBody>
      </p:sp>
      <p:sp>
        <p:nvSpPr>
          <p:cNvPr id="6" name="Text 3"/>
          <p:cNvSpPr/>
          <p:nvPr/>
        </p:nvSpPr>
        <p:spPr>
          <a:xfrm>
            <a:off x="944880" y="2978468"/>
            <a:ext cx="3312319" cy="2351961"/>
          </a:xfrm>
          <a:prstGeom prst="rect">
            <a:avLst/>
          </a:prstGeom>
          <a:noFill/>
          <a:ln/>
        </p:spPr>
        <p:txBody>
          <a:bodyPr wrap="square" lIns="0" tIns="0" rIns="0" bIns="0" rtlCol="0" anchor="t"/>
          <a:lstStyle/>
          <a:p>
            <a:pPr marL="0" indent="0">
              <a:lnSpc>
                <a:spcPts val="2600"/>
              </a:lnSpc>
              <a:buNone/>
            </a:pPr>
            <a:r>
              <a:rPr lang="en-US" sz="1650" dirty="0">
                <a:solidFill>
                  <a:srgbClr val="F4CAB8"/>
                </a:solidFill>
                <a:latin typeface="Montserrat Medium" pitchFamily="34" charset="0"/>
                <a:ea typeface="Montserrat Medium" pitchFamily="34" charset="-122"/>
                <a:cs typeface="Montserrat Medium" pitchFamily="34" charset="-120"/>
              </a:rPr>
              <a:t>Диаграмма компонентов - графическое представление системы, в котором основной акцент делается на программные компоненты, их интерфейсы и взаимодействия.</a:t>
            </a:r>
            <a:endParaRPr lang="en-US" sz="1650" dirty="0"/>
          </a:p>
        </p:txBody>
      </p:sp>
      <p:sp>
        <p:nvSpPr>
          <p:cNvPr id="7" name="Shape 4"/>
          <p:cNvSpPr/>
          <p:nvPr/>
        </p:nvSpPr>
        <p:spPr>
          <a:xfrm>
            <a:off x="4677013" y="2292548"/>
            <a:ext cx="3732133" cy="3247787"/>
          </a:xfrm>
          <a:prstGeom prst="roundRect">
            <a:avLst>
              <a:gd name="adj" fmla="val 970"/>
            </a:avLst>
          </a:prstGeom>
          <a:solidFill>
            <a:srgbClr val="4D1529"/>
          </a:solidFill>
          <a:ln/>
        </p:spPr>
      </p:sp>
      <p:sp>
        <p:nvSpPr>
          <p:cNvPr id="8" name="Text 5"/>
          <p:cNvSpPr/>
          <p:nvPr/>
        </p:nvSpPr>
        <p:spPr>
          <a:xfrm>
            <a:off x="4886920" y="2502456"/>
            <a:ext cx="2800231" cy="350044"/>
          </a:xfrm>
          <a:prstGeom prst="rect">
            <a:avLst/>
          </a:prstGeom>
          <a:noFill/>
          <a:ln/>
        </p:spPr>
        <p:txBody>
          <a:bodyPr wrap="none" lIns="0" tIns="0" rIns="0" bIns="0" rtlCol="0" anchor="t"/>
          <a:lstStyle/>
          <a:p>
            <a:pPr marL="0" indent="0">
              <a:lnSpc>
                <a:spcPts val="2750"/>
              </a:lnSpc>
              <a:buNone/>
            </a:pPr>
            <a:r>
              <a:rPr lang="en-US" sz="2200" b="1" dirty="0">
                <a:solidFill>
                  <a:srgbClr val="F4CAB8"/>
                </a:solidFill>
                <a:latin typeface="Brygada 1918 Bold" pitchFamily="34" charset="0"/>
                <a:ea typeface="Brygada 1918 Bold" pitchFamily="34" charset="-122"/>
                <a:cs typeface="Brygada 1918 Bold" pitchFamily="34" charset="-120"/>
              </a:rPr>
              <a:t>Цель</a:t>
            </a:r>
            <a:endParaRPr lang="en-US" sz="2200" dirty="0"/>
          </a:p>
        </p:txBody>
      </p:sp>
      <p:sp>
        <p:nvSpPr>
          <p:cNvPr id="9" name="Text 6"/>
          <p:cNvSpPr/>
          <p:nvPr/>
        </p:nvSpPr>
        <p:spPr>
          <a:xfrm>
            <a:off x="4886920" y="2978468"/>
            <a:ext cx="3312319" cy="2351961"/>
          </a:xfrm>
          <a:prstGeom prst="rect">
            <a:avLst/>
          </a:prstGeom>
          <a:noFill/>
          <a:ln/>
        </p:spPr>
        <p:txBody>
          <a:bodyPr wrap="square" lIns="0" tIns="0" rIns="0" bIns="0" rtlCol="0" anchor="t"/>
          <a:lstStyle/>
          <a:p>
            <a:pPr marL="0" indent="0">
              <a:lnSpc>
                <a:spcPts val="2600"/>
              </a:lnSpc>
              <a:buNone/>
            </a:pPr>
            <a:r>
              <a:rPr lang="en-US" sz="1650" dirty="0">
                <a:solidFill>
                  <a:srgbClr val="F4CAB8"/>
                </a:solidFill>
                <a:latin typeface="Montserrat Medium" pitchFamily="34" charset="0"/>
                <a:ea typeface="Montserrat Medium" pitchFamily="34" charset="-122"/>
                <a:cs typeface="Montserrat Medium" pitchFamily="34" charset="-120"/>
              </a:rPr>
              <a:t>Она позволяет разработчикам визуализировать, как программное обеспечение разбивается на отдельные логические блоки и как они связаны друг с другом.</a:t>
            </a:r>
            <a:endParaRPr lang="en-US" sz="1650" dirty="0"/>
          </a:p>
        </p:txBody>
      </p:sp>
      <p:sp>
        <p:nvSpPr>
          <p:cNvPr id="10" name="Shape 7"/>
          <p:cNvSpPr/>
          <p:nvPr/>
        </p:nvSpPr>
        <p:spPr>
          <a:xfrm>
            <a:off x="734973" y="5750243"/>
            <a:ext cx="7674054" cy="1903809"/>
          </a:xfrm>
          <a:prstGeom prst="roundRect">
            <a:avLst>
              <a:gd name="adj" fmla="val 1655"/>
            </a:avLst>
          </a:prstGeom>
          <a:solidFill>
            <a:srgbClr val="4D1529"/>
          </a:solidFill>
          <a:ln/>
        </p:spPr>
      </p:sp>
      <p:sp>
        <p:nvSpPr>
          <p:cNvPr id="11" name="Text 8"/>
          <p:cNvSpPr/>
          <p:nvPr/>
        </p:nvSpPr>
        <p:spPr>
          <a:xfrm>
            <a:off x="944880" y="5960150"/>
            <a:ext cx="2800231" cy="350044"/>
          </a:xfrm>
          <a:prstGeom prst="rect">
            <a:avLst/>
          </a:prstGeom>
          <a:noFill/>
          <a:ln/>
        </p:spPr>
        <p:txBody>
          <a:bodyPr wrap="none" lIns="0" tIns="0" rIns="0" bIns="0" rtlCol="0" anchor="t"/>
          <a:lstStyle/>
          <a:p>
            <a:pPr marL="0" indent="0">
              <a:lnSpc>
                <a:spcPts val="2750"/>
              </a:lnSpc>
              <a:buNone/>
            </a:pPr>
            <a:r>
              <a:rPr lang="en-US" sz="2200" b="1" dirty="0">
                <a:solidFill>
                  <a:srgbClr val="F4CAB8"/>
                </a:solidFill>
                <a:latin typeface="Brygada 1918 Bold" pitchFamily="34" charset="0"/>
                <a:ea typeface="Brygada 1918 Bold" pitchFamily="34" charset="-122"/>
                <a:cs typeface="Brygada 1918 Bold" pitchFamily="34" charset="-120"/>
              </a:rPr>
              <a:t>Применение</a:t>
            </a:r>
            <a:endParaRPr lang="en-US" sz="2200" dirty="0"/>
          </a:p>
        </p:txBody>
      </p:sp>
      <p:sp>
        <p:nvSpPr>
          <p:cNvPr id="12" name="Text 9"/>
          <p:cNvSpPr/>
          <p:nvPr/>
        </p:nvSpPr>
        <p:spPr>
          <a:xfrm>
            <a:off x="944880" y="6436162"/>
            <a:ext cx="7254240" cy="1007983"/>
          </a:xfrm>
          <a:prstGeom prst="rect">
            <a:avLst/>
          </a:prstGeom>
          <a:noFill/>
          <a:ln/>
        </p:spPr>
        <p:txBody>
          <a:bodyPr wrap="square" lIns="0" tIns="0" rIns="0" bIns="0" rtlCol="0" anchor="t"/>
          <a:lstStyle/>
          <a:p>
            <a:pPr marL="0" indent="0">
              <a:lnSpc>
                <a:spcPts val="2600"/>
              </a:lnSpc>
              <a:buNone/>
            </a:pPr>
            <a:r>
              <a:rPr lang="en-US" sz="1650" dirty="0">
                <a:solidFill>
                  <a:srgbClr val="F4CAB8"/>
                </a:solidFill>
                <a:latin typeface="Montserrat Medium" pitchFamily="34" charset="0"/>
                <a:ea typeface="Montserrat Medium" pitchFamily="34" charset="-122"/>
                <a:cs typeface="Montserrat Medium" pitchFamily="34" charset="-120"/>
              </a:rPr>
              <a:t>Диаграммы компонентов широко используются на этапах проектирования и разработки для планирования и документирования архитектуры приложения.</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9260" y="1724620"/>
            <a:ext cx="13131879" cy="1427083"/>
          </a:xfrm>
          <a:prstGeom prst="rect">
            <a:avLst/>
          </a:prstGeom>
          <a:noFill/>
          <a:ln/>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Основные элементы диаграммы компонентов</a:t>
            </a:r>
            <a:endParaRPr lang="en-US" sz="4450" dirty="0"/>
          </a:p>
        </p:txBody>
      </p:sp>
      <p:sp>
        <p:nvSpPr>
          <p:cNvPr id="3" name="Text 1"/>
          <p:cNvSpPr/>
          <p:nvPr/>
        </p:nvSpPr>
        <p:spPr>
          <a:xfrm>
            <a:off x="749260" y="3686889"/>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Компоненты</a:t>
            </a:r>
            <a:endParaRPr lang="en-US" sz="2200" dirty="0"/>
          </a:p>
        </p:txBody>
      </p:sp>
      <p:sp>
        <p:nvSpPr>
          <p:cNvPr id="4" name="Text 2"/>
          <p:cNvSpPr/>
          <p:nvPr/>
        </p:nvSpPr>
        <p:spPr>
          <a:xfrm>
            <a:off x="749260" y="4257794"/>
            <a:ext cx="4028599" cy="1369695"/>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Основные блоки, представляющие логические части системы. Могут быть подсистемами, модулями, классами, объектами и т.д.</a:t>
            </a:r>
            <a:endParaRPr lang="en-US" sz="1650" dirty="0"/>
          </a:p>
        </p:txBody>
      </p:sp>
      <p:sp>
        <p:nvSpPr>
          <p:cNvPr id="5" name="Text 3"/>
          <p:cNvSpPr/>
          <p:nvPr/>
        </p:nvSpPr>
        <p:spPr>
          <a:xfrm>
            <a:off x="5307687" y="3686889"/>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Интерфейсы</a:t>
            </a:r>
            <a:endParaRPr lang="en-US" sz="2200" dirty="0"/>
          </a:p>
        </p:txBody>
      </p:sp>
      <p:sp>
        <p:nvSpPr>
          <p:cNvPr id="6" name="Text 4"/>
          <p:cNvSpPr/>
          <p:nvPr/>
        </p:nvSpPr>
        <p:spPr>
          <a:xfrm>
            <a:off x="5307687" y="4257794"/>
            <a:ext cx="4028599" cy="2054543"/>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Определяют способ взаимодействия между компонентами. Могут быть реализованы в виде портов, предоставляемых или требуемых интерфейсов.</a:t>
            </a:r>
            <a:endParaRPr lang="en-US" sz="1650" dirty="0"/>
          </a:p>
        </p:txBody>
      </p:sp>
      <p:sp>
        <p:nvSpPr>
          <p:cNvPr id="7" name="Text 5"/>
          <p:cNvSpPr/>
          <p:nvPr/>
        </p:nvSpPr>
        <p:spPr>
          <a:xfrm>
            <a:off x="9866114" y="3686889"/>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Связи</a:t>
            </a:r>
            <a:endParaRPr lang="en-US" sz="2200" dirty="0"/>
          </a:p>
        </p:txBody>
      </p:sp>
      <p:sp>
        <p:nvSpPr>
          <p:cNvPr id="8" name="Text 6"/>
          <p:cNvSpPr/>
          <p:nvPr/>
        </p:nvSpPr>
        <p:spPr>
          <a:xfrm>
            <a:off x="9866114" y="4257794"/>
            <a:ext cx="4028599" cy="1369695"/>
          </a:xfrm>
          <a:prstGeom prst="rect">
            <a:avLst/>
          </a:prstGeom>
          <a:noFill/>
          <a:ln/>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Показывают зависимости и направления взаимодействия между компонентами. Могут быть соединены с интерфейсами.</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260" y="629364"/>
            <a:ext cx="7645479" cy="1427083"/>
          </a:xfrm>
          <a:prstGeom prst="rect">
            <a:avLst/>
          </a:prstGeom>
          <a:noFill/>
          <a:ln/>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Связи между компонентами</a:t>
            </a:r>
            <a:endParaRPr lang="en-US" sz="4450" dirty="0"/>
          </a:p>
        </p:txBody>
      </p:sp>
      <p:sp>
        <p:nvSpPr>
          <p:cNvPr id="4" name="Shape 1"/>
          <p:cNvSpPr/>
          <p:nvPr/>
        </p:nvSpPr>
        <p:spPr>
          <a:xfrm>
            <a:off x="1055132" y="2377559"/>
            <a:ext cx="30480" cy="5222677"/>
          </a:xfrm>
          <a:prstGeom prst="roundRect">
            <a:avLst>
              <a:gd name="adj" fmla="val 105366"/>
            </a:avLst>
          </a:prstGeom>
          <a:solidFill>
            <a:srgbClr val="662E42"/>
          </a:solidFill>
          <a:ln/>
        </p:spPr>
      </p:sp>
      <p:sp>
        <p:nvSpPr>
          <p:cNvPr id="5" name="Shape 2"/>
          <p:cNvSpPr/>
          <p:nvPr/>
        </p:nvSpPr>
        <p:spPr>
          <a:xfrm>
            <a:off x="1280755" y="2844046"/>
            <a:ext cx="749260" cy="30480"/>
          </a:xfrm>
          <a:prstGeom prst="roundRect">
            <a:avLst>
              <a:gd name="adj" fmla="val 105366"/>
            </a:avLst>
          </a:prstGeom>
          <a:solidFill>
            <a:srgbClr val="662E42"/>
          </a:solidFill>
          <a:ln/>
        </p:spPr>
      </p:sp>
      <p:sp>
        <p:nvSpPr>
          <p:cNvPr id="6" name="Shape 3"/>
          <p:cNvSpPr/>
          <p:nvPr/>
        </p:nvSpPr>
        <p:spPr>
          <a:xfrm>
            <a:off x="829508" y="2618423"/>
            <a:ext cx="481727" cy="481727"/>
          </a:xfrm>
          <a:prstGeom prst="roundRect">
            <a:avLst>
              <a:gd name="adj" fmla="val 6667"/>
            </a:avLst>
          </a:prstGeom>
          <a:solidFill>
            <a:srgbClr val="4D1529"/>
          </a:solidFill>
          <a:ln/>
        </p:spPr>
      </p:sp>
      <p:sp>
        <p:nvSpPr>
          <p:cNvPr id="7" name="Text 4"/>
          <p:cNvSpPr/>
          <p:nvPr/>
        </p:nvSpPr>
        <p:spPr>
          <a:xfrm>
            <a:off x="984647" y="2687955"/>
            <a:ext cx="171331"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1</a:t>
            </a:r>
            <a:endParaRPr lang="en-US" sz="2650" dirty="0"/>
          </a:p>
        </p:txBody>
      </p:sp>
      <p:sp>
        <p:nvSpPr>
          <p:cNvPr id="8" name="Text 5"/>
          <p:cNvSpPr/>
          <p:nvPr/>
        </p:nvSpPr>
        <p:spPr>
          <a:xfrm>
            <a:off x="2247900" y="2591633"/>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Зависимость</a:t>
            </a:r>
            <a:endParaRPr lang="en-US" sz="2200" dirty="0"/>
          </a:p>
        </p:txBody>
      </p:sp>
      <p:sp>
        <p:nvSpPr>
          <p:cNvPr id="9" name="Text 6"/>
          <p:cNvSpPr/>
          <p:nvPr/>
        </p:nvSpPr>
        <p:spPr>
          <a:xfrm>
            <a:off x="2247900" y="3076813"/>
            <a:ext cx="6146840" cy="684848"/>
          </a:xfrm>
          <a:prstGeom prst="rect">
            <a:avLst/>
          </a:prstGeom>
          <a:noFill/>
          <a:ln/>
        </p:spPr>
        <p:txBody>
          <a:bodyPr wrap="square" lIns="0" tIns="0" rIns="0" bIns="0" rtlCol="0" anchor="t"/>
          <a:lstStyle/>
          <a:p>
            <a:pPr marL="0" indent="0" algn="l">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Один компонент использует или полагается на другой компонент.</a:t>
            </a:r>
            <a:endParaRPr lang="en-US" sz="1650" dirty="0"/>
          </a:p>
        </p:txBody>
      </p:sp>
      <p:sp>
        <p:nvSpPr>
          <p:cNvPr id="10" name="Shape 7"/>
          <p:cNvSpPr/>
          <p:nvPr/>
        </p:nvSpPr>
        <p:spPr>
          <a:xfrm>
            <a:off x="1280755" y="4656296"/>
            <a:ext cx="749260" cy="30480"/>
          </a:xfrm>
          <a:prstGeom prst="roundRect">
            <a:avLst>
              <a:gd name="adj" fmla="val 105366"/>
            </a:avLst>
          </a:prstGeom>
          <a:solidFill>
            <a:srgbClr val="662E42"/>
          </a:solidFill>
          <a:ln/>
        </p:spPr>
      </p:sp>
      <p:sp>
        <p:nvSpPr>
          <p:cNvPr id="11" name="Shape 8"/>
          <p:cNvSpPr/>
          <p:nvPr/>
        </p:nvSpPr>
        <p:spPr>
          <a:xfrm>
            <a:off x="829508" y="4430673"/>
            <a:ext cx="481727" cy="481727"/>
          </a:xfrm>
          <a:prstGeom prst="roundRect">
            <a:avLst>
              <a:gd name="adj" fmla="val 6667"/>
            </a:avLst>
          </a:prstGeom>
          <a:solidFill>
            <a:srgbClr val="4D1529"/>
          </a:solidFill>
          <a:ln/>
        </p:spPr>
      </p:sp>
      <p:sp>
        <p:nvSpPr>
          <p:cNvPr id="12" name="Text 9"/>
          <p:cNvSpPr/>
          <p:nvPr/>
        </p:nvSpPr>
        <p:spPr>
          <a:xfrm>
            <a:off x="972741" y="4500205"/>
            <a:ext cx="195263"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2</a:t>
            </a:r>
            <a:endParaRPr lang="en-US" sz="2650" dirty="0"/>
          </a:p>
        </p:txBody>
      </p:sp>
      <p:sp>
        <p:nvSpPr>
          <p:cNvPr id="13" name="Text 10"/>
          <p:cNvSpPr/>
          <p:nvPr/>
        </p:nvSpPr>
        <p:spPr>
          <a:xfrm>
            <a:off x="2247900" y="4403884"/>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Агрегация</a:t>
            </a:r>
            <a:endParaRPr lang="en-US" sz="2200" dirty="0"/>
          </a:p>
        </p:txBody>
      </p:sp>
      <p:sp>
        <p:nvSpPr>
          <p:cNvPr id="14" name="Text 11"/>
          <p:cNvSpPr/>
          <p:nvPr/>
        </p:nvSpPr>
        <p:spPr>
          <a:xfrm>
            <a:off x="2247900" y="4889063"/>
            <a:ext cx="6146840" cy="684848"/>
          </a:xfrm>
          <a:prstGeom prst="rect">
            <a:avLst/>
          </a:prstGeom>
          <a:noFill/>
          <a:ln/>
        </p:spPr>
        <p:txBody>
          <a:bodyPr wrap="square" lIns="0" tIns="0" rIns="0" bIns="0" rtlCol="0" anchor="t"/>
          <a:lstStyle/>
          <a:p>
            <a:pPr marL="0" indent="0" algn="l">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Один компонент состоит из других компонентов или включает их в себя.</a:t>
            </a:r>
            <a:endParaRPr lang="en-US" sz="1650" dirty="0"/>
          </a:p>
        </p:txBody>
      </p:sp>
      <p:sp>
        <p:nvSpPr>
          <p:cNvPr id="15" name="Shape 12"/>
          <p:cNvSpPr/>
          <p:nvPr/>
        </p:nvSpPr>
        <p:spPr>
          <a:xfrm>
            <a:off x="1280755" y="6468547"/>
            <a:ext cx="749260" cy="30480"/>
          </a:xfrm>
          <a:prstGeom prst="roundRect">
            <a:avLst>
              <a:gd name="adj" fmla="val 105366"/>
            </a:avLst>
          </a:prstGeom>
          <a:solidFill>
            <a:srgbClr val="662E42"/>
          </a:solidFill>
          <a:ln/>
        </p:spPr>
      </p:sp>
      <p:sp>
        <p:nvSpPr>
          <p:cNvPr id="16" name="Shape 13"/>
          <p:cNvSpPr/>
          <p:nvPr/>
        </p:nvSpPr>
        <p:spPr>
          <a:xfrm>
            <a:off x="829508" y="6242923"/>
            <a:ext cx="481727" cy="481727"/>
          </a:xfrm>
          <a:prstGeom prst="roundRect">
            <a:avLst>
              <a:gd name="adj" fmla="val 6667"/>
            </a:avLst>
          </a:prstGeom>
          <a:solidFill>
            <a:srgbClr val="4D1529"/>
          </a:solidFill>
          <a:ln/>
        </p:spPr>
      </p:sp>
      <p:sp>
        <p:nvSpPr>
          <p:cNvPr id="17" name="Text 14"/>
          <p:cNvSpPr/>
          <p:nvPr/>
        </p:nvSpPr>
        <p:spPr>
          <a:xfrm>
            <a:off x="965835" y="6312456"/>
            <a:ext cx="208955"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3</a:t>
            </a:r>
            <a:endParaRPr lang="en-US" sz="2650" dirty="0"/>
          </a:p>
        </p:txBody>
      </p:sp>
      <p:sp>
        <p:nvSpPr>
          <p:cNvPr id="18" name="Text 15"/>
          <p:cNvSpPr/>
          <p:nvPr/>
        </p:nvSpPr>
        <p:spPr>
          <a:xfrm>
            <a:off x="2247900" y="6216134"/>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Реализация</a:t>
            </a:r>
            <a:endParaRPr lang="en-US" sz="2200" dirty="0"/>
          </a:p>
        </p:txBody>
      </p:sp>
      <p:sp>
        <p:nvSpPr>
          <p:cNvPr id="19" name="Text 16"/>
          <p:cNvSpPr/>
          <p:nvPr/>
        </p:nvSpPr>
        <p:spPr>
          <a:xfrm>
            <a:off x="2247900" y="6701314"/>
            <a:ext cx="6146840" cy="684848"/>
          </a:xfrm>
          <a:prstGeom prst="rect">
            <a:avLst/>
          </a:prstGeom>
          <a:noFill/>
          <a:ln/>
        </p:spPr>
        <p:txBody>
          <a:bodyPr wrap="square" lIns="0" tIns="0" rIns="0" bIns="0" rtlCol="0" anchor="t"/>
          <a:lstStyle/>
          <a:p>
            <a:pPr marL="0" indent="0" algn="l">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Компонент реализует интерфейс, определяющий его поведение.</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06160" y="884634"/>
            <a:ext cx="7731681" cy="1344930"/>
          </a:xfrm>
          <a:prstGeom prst="rect">
            <a:avLst/>
          </a:prstGeom>
          <a:noFill/>
          <a:ln/>
        </p:spPr>
        <p:txBody>
          <a:bodyPr wrap="square" lIns="0" tIns="0" rIns="0" bIns="0" rtlCol="0" anchor="t"/>
          <a:lstStyle/>
          <a:p>
            <a:pPr marL="0" indent="0">
              <a:lnSpc>
                <a:spcPts val="5250"/>
              </a:lnSpc>
              <a:buNone/>
            </a:pPr>
            <a:r>
              <a:rPr lang="en-US" sz="4200" b="1" dirty="0">
                <a:solidFill>
                  <a:srgbClr val="FFB393"/>
                </a:solidFill>
                <a:latin typeface="Brygada 1918 Bold" pitchFamily="34" charset="0"/>
                <a:ea typeface="Brygada 1918 Bold" pitchFamily="34" charset="-122"/>
                <a:cs typeface="Brygada 1918 Bold" pitchFamily="34" charset="-120"/>
              </a:rPr>
              <a:t>Порядок создания диаграммы компонентов</a:t>
            </a:r>
            <a:endParaRPr lang="en-US" sz="4200" dirty="0"/>
          </a:p>
        </p:txBody>
      </p:sp>
      <p:sp>
        <p:nvSpPr>
          <p:cNvPr id="4" name="Shape 1"/>
          <p:cNvSpPr/>
          <p:nvPr/>
        </p:nvSpPr>
        <p:spPr>
          <a:xfrm>
            <a:off x="706160" y="2759154"/>
            <a:ext cx="453985" cy="453985"/>
          </a:xfrm>
          <a:prstGeom prst="roundRect">
            <a:avLst>
              <a:gd name="adj" fmla="val 6667"/>
            </a:avLst>
          </a:prstGeom>
          <a:solidFill>
            <a:srgbClr val="4D1529"/>
          </a:solidFill>
          <a:ln/>
        </p:spPr>
      </p:sp>
      <p:sp>
        <p:nvSpPr>
          <p:cNvPr id="5" name="Text 2"/>
          <p:cNvSpPr/>
          <p:nvPr/>
        </p:nvSpPr>
        <p:spPr>
          <a:xfrm>
            <a:off x="852368" y="2824758"/>
            <a:ext cx="161449" cy="322778"/>
          </a:xfrm>
          <a:prstGeom prst="rect">
            <a:avLst/>
          </a:prstGeom>
          <a:noFill/>
          <a:ln/>
        </p:spPr>
        <p:txBody>
          <a:bodyPr wrap="none" lIns="0" tIns="0" rIns="0" bIns="0" rtlCol="0" anchor="t"/>
          <a:lstStyle/>
          <a:p>
            <a:pPr marL="0" indent="0" algn="ctr">
              <a:lnSpc>
                <a:spcPts val="2500"/>
              </a:lnSpc>
              <a:buNone/>
            </a:pPr>
            <a:r>
              <a:rPr lang="en-US" sz="2500" b="1" dirty="0">
                <a:solidFill>
                  <a:srgbClr val="F4CAB8"/>
                </a:solidFill>
                <a:latin typeface="Brygada 1918 Bold" pitchFamily="34" charset="0"/>
                <a:ea typeface="Brygada 1918 Bold" pitchFamily="34" charset="-122"/>
                <a:cs typeface="Brygada 1918 Bold" pitchFamily="34" charset="-120"/>
              </a:rPr>
              <a:t>1</a:t>
            </a:r>
            <a:endParaRPr lang="en-US" sz="2500" dirty="0"/>
          </a:p>
        </p:txBody>
      </p:sp>
      <p:sp>
        <p:nvSpPr>
          <p:cNvPr id="6" name="Text 3"/>
          <p:cNvSpPr/>
          <p:nvPr/>
        </p:nvSpPr>
        <p:spPr>
          <a:xfrm>
            <a:off x="1361837" y="2759154"/>
            <a:ext cx="3109317" cy="672703"/>
          </a:xfrm>
          <a:prstGeom prst="rect">
            <a:avLst/>
          </a:prstGeom>
          <a:noFill/>
          <a:ln/>
        </p:spPr>
        <p:txBody>
          <a:bodyPr wrap="square" lIns="0" tIns="0" rIns="0" bIns="0" rtlCol="0" anchor="t"/>
          <a:lstStyle/>
          <a:p>
            <a:pPr marL="0" indent="0">
              <a:lnSpc>
                <a:spcPts val="2600"/>
              </a:lnSpc>
              <a:buNone/>
            </a:pPr>
            <a:r>
              <a:rPr lang="en-US" sz="2100" b="1" dirty="0">
                <a:solidFill>
                  <a:srgbClr val="F4CAB8"/>
                </a:solidFill>
                <a:latin typeface="Brygada 1918 Bold" pitchFamily="34" charset="0"/>
                <a:ea typeface="Brygada 1918 Bold" pitchFamily="34" charset="-122"/>
                <a:cs typeface="Brygada 1918 Bold" pitchFamily="34" charset="-120"/>
              </a:rPr>
              <a:t>Определение Компонентов</a:t>
            </a:r>
            <a:endParaRPr lang="en-US" sz="2100" dirty="0"/>
          </a:p>
        </p:txBody>
      </p:sp>
      <p:sp>
        <p:nvSpPr>
          <p:cNvPr id="7" name="Text 4"/>
          <p:cNvSpPr/>
          <p:nvPr/>
        </p:nvSpPr>
        <p:spPr>
          <a:xfrm>
            <a:off x="1361837" y="3552825"/>
            <a:ext cx="3109317" cy="1614488"/>
          </a:xfrm>
          <a:prstGeom prst="rect">
            <a:avLst/>
          </a:prstGeom>
          <a:noFill/>
          <a:ln/>
        </p:spPr>
        <p:txBody>
          <a:bodyPr wrap="square" lIns="0" tIns="0" rIns="0" bIns="0" rtlCol="0" anchor="t"/>
          <a:lstStyle/>
          <a:p>
            <a:pPr marL="0" indent="0">
              <a:lnSpc>
                <a:spcPts val="2500"/>
              </a:lnSpc>
              <a:buNone/>
            </a:pPr>
            <a:r>
              <a:rPr lang="en-US" sz="1550" dirty="0">
                <a:solidFill>
                  <a:srgbClr val="F4CAB8"/>
                </a:solidFill>
                <a:latin typeface="Montserrat Medium" pitchFamily="34" charset="0"/>
                <a:ea typeface="Montserrat Medium" pitchFamily="34" charset="-122"/>
                <a:cs typeface="Montserrat Medium" pitchFamily="34" charset="-120"/>
              </a:rPr>
              <a:t>Выявление основных логических частей системы, которые будут представлены на диаграмме.</a:t>
            </a:r>
            <a:endParaRPr lang="en-US" sz="1550" dirty="0"/>
          </a:p>
        </p:txBody>
      </p:sp>
      <p:sp>
        <p:nvSpPr>
          <p:cNvPr id="8" name="Shape 5"/>
          <p:cNvSpPr/>
          <p:nvPr/>
        </p:nvSpPr>
        <p:spPr>
          <a:xfrm>
            <a:off x="4672846" y="2759154"/>
            <a:ext cx="453985" cy="453985"/>
          </a:xfrm>
          <a:prstGeom prst="roundRect">
            <a:avLst>
              <a:gd name="adj" fmla="val 6667"/>
            </a:avLst>
          </a:prstGeom>
          <a:solidFill>
            <a:srgbClr val="4D1529"/>
          </a:solidFill>
          <a:ln/>
        </p:spPr>
      </p:sp>
      <p:sp>
        <p:nvSpPr>
          <p:cNvPr id="9" name="Text 6"/>
          <p:cNvSpPr/>
          <p:nvPr/>
        </p:nvSpPr>
        <p:spPr>
          <a:xfrm>
            <a:off x="4807744" y="2824758"/>
            <a:ext cx="184071" cy="322778"/>
          </a:xfrm>
          <a:prstGeom prst="rect">
            <a:avLst/>
          </a:prstGeom>
          <a:noFill/>
          <a:ln/>
        </p:spPr>
        <p:txBody>
          <a:bodyPr wrap="none" lIns="0" tIns="0" rIns="0" bIns="0" rtlCol="0" anchor="t"/>
          <a:lstStyle/>
          <a:p>
            <a:pPr marL="0" indent="0" algn="ctr">
              <a:lnSpc>
                <a:spcPts val="2500"/>
              </a:lnSpc>
              <a:buNone/>
            </a:pPr>
            <a:r>
              <a:rPr lang="en-US" sz="2500" b="1" dirty="0">
                <a:solidFill>
                  <a:srgbClr val="F4CAB8"/>
                </a:solidFill>
                <a:latin typeface="Brygada 1918 Bold" pitchFamily="34" charset="0"/>
                <a:ea typeface="Brygada 1918 Bold" pitchFamily="34" charset="-122"/>
                <a:cs typeface="Brygada 1918 Bold" pitchFamily="34" charset="-120"/>
              </a:rPr>
              <a:t>2</a:t>
            </a:r>
            <a:endParaRPr lang="en-US" sz="2500" dirty="0"/>
          </a:p>
        </p:txBody>
      </p:sp>
      <p:sp>
        <p:nvSpPr>
          <p:cNvPr id="10" name="Text 7"/>
          <p:cNvSpPr/>
          <p:nvPr/>
        </p:nvSpPr>
        <p:spPr>
          <a:xfrm>
            <a:off x="5328523" y="2759154"/>
            <a:ext cx="3109317" cy="672703"/>
          </a:xfrm>
          <a:prstGeom prst="rect">
            <a:avLst/>
          </a:prstGeom>
          <a:noFill/>
          <a:ln/>
        </p:spPr>
        <p:txBody>
          <a:bodyPr wrap="square" lIns="0" tIns="0" rIns="0" bIns="0" rtlCol="0" anchor="t"/>
          <a:lstStyle/>
          <a:p>
            <a:pPr marL="0" indent="0">
              <a:lnSpc>
                <a:spcPts val="2600"/>
              </a:lnSpc>
              <a:buNone/>
            </a:pPr>
            <a:r>
              <a:rPr lang="en-US" sz="2100" b="1" dirty="0">
                <a:solidFill>
                  <a:srgbClr val="F4CAB8"/>
                </a:solidFill>
                <a:latin typeface="Brygada 1918 Bold" pitchFamily="34" charset="0"/>
                <a:ea typeface="Brygada 1918 Bold" pitchFamily="34" charset="-122"/>
                <a:cs typeface="Brygada 1918 Bold" pitchFamily="34" charset="-120"/>
              </a:rPr>
              <a:t>Определение Интерфейсов</a:t>
            </a:r>
            <a:endParaRPr lang="en-US" sz="2100" dirty="0"/>
          </a:p>
        </p:txBody>
      </p:sp>
      <p:sp>
        <p:nvSpPr>
          <p:cNvPr id="11" name="Text 8"/>
          <p:cNvSpPr/>
          <p:nvPr/>
        </p:nvSpPr>
        <p:spPr>
          <a:xfrm>
            <a:off x="5328523" y="3552825"/>
            <a:ext cx="3109317" cy="1291590"/>
          </a:xfrm>
          <a:prstGeom prst="rect">
            <a:avLst/>
          </a:prstGeom>
          <a:noFill/>
          <a:ln/>
        </p:spPr>
        <p:txBody>
          <a:bodyPr wrap="square" lIns="0" tIns="0" rIns="0" bIns="0" rtlCol="0" anchor="t"/>
          <a:lstStyle/>
          <a:p>
            <a:pPr marL="0" indent="0">
              <a:lnSpc>
                <a:spcPts val="2500"/>
              </a:lnSpc>
              <a:buNone/>
            </a:pPr>
            <a:r>
              <a:rPr lang="en-US" sz="1550" dirty="0">
                <a:solidFill>
                  <a:srgbClr val="F4CAB8"/>
                </a:solidFill>
                <a:latin typeface="Montserrat Medium" pitchFamily="34" charset="0"/>
                <a:ea typeface="Montserrat Medium" pitchFamily="34" charset="-122"/>
                <a:cs typeface="Montserrat Medium" pitchFamily="34" charset="-120"/>
              </a:rPr>
              <a:t>Описание способов взаимодействия между компонентами, установление интерфейсов.</a:t>
            </a:r>
            <a:endParaRPr lang="en-US" sz="1550" dirty="0"/>
          </a:p>
        </p:txBody>
      </p:sp>
      <p:sp>
        <p:nvSpPr>
          <p:cNvPr id="12" name="Shape 9"/>
          <p:cNvSpPr/>
          <p:nvPr/>
        </p:nvSpPr>
        <p:spPr>
          <a:xfrm>
            <a:off x="706160" y="5595938"/>
            <a:ext cx="453985" cy="453985"/>
          </a:xfrm>
          <a:prstGeom prst="roundRect">
            <a:avLst>
              <a:gd name="adj" fmla="val 6667"/>
            </a:avLst>
          </a:prstGeom>
          <a:solidFill>
            <a:srgbClr val="4D1529"/>
          </a:solidFill>
          <a:ln/>
        </p:spPr>
      </p:sp>
      <p:sp>
        <p:nvSpPr>
          <p:cNvPr id="13" name="Text 10"/>
          <p:cNvSpPr/>
          <p:nvPr/>
        </p:nvSpPr>
        <p:spPr>
          <a:xfrm>
            <a:off x="834628" y="5661541"/>
            <a:ext cx="196929" cy="322778"/>
          </a:xfrm>
          <a:prstGeom prst="rect">
            <a:avLst/>
          </a:prstGeom>
          <a:noFill/>
          <a:ln/>
        </p:spPr>
        <p:txBody>
          <a:bodyPr wrap="none" lIns="0" tIns="0" rIns="0" bIns="0" rtlCol="0" anchor="t"/>
          <a:lstStyle/>
          <a:p>
            <a:pPr marL="0" indent="0" algn="ctr">
              <a:lnSpc>
                <a:spcPts val="2500"/>
              </a:lnSpc>
              <a:buNone/>
            </a:pPr>
            <a:r>
              <a:rPr lang="en-US" sz="2500" b="1" dirty="0">
                <a:solidFill>
                  <a:srgbClr val="F4CAB8"/>
                </a:solidFill>
                <a:latin typeface="Brygada 1918 Bold" pitchFamily="34" charset="0"/>
                <a:ea typeface="Brygada 1918 Bold" pitchFamily="34" charset="-122"/>
                <a:cs typeface="Brygada 1918 Bold" pitchFamily="34" charset="-120"/>
              </a:rPr>
              <a:t>3</a:t>
            </a:r>
            <a:endParaRPr lang="en-US" sz="2500" dirty="0"/>
          </a:p>
        </p:txBody>
      </p:sp>
      <p:sp>
        <p:nvSpPr>
          <p:cNvPr id="14" name="Text 11"/>
          <p:cNvSpPr/>
          <p:nvPr/>
        </p:nvSpPr>
        <p:spPr>
          <a:xfrm>
            <a:off x="1361837" y="5595938"/>
            <a:ext cx="2894052" cy="336352"/>
          </a:xfrm>
          <a:prstGeom prst="rect">
            <a:avLst/>
          </a:prstGeom>
          <a:noFill/>
          <a:ln/>
        </p:spPr>
        <p:txBody>
          <a:bodyPr wrap="none" lIns="0" tIns="0" rIns="0" bIns="0" rtlCol="0" anchor="t"/>
          <a:lstStyle/>
          <a:p>
            <a:pPr marL="0" indent="0">
              <a:lnSpc>
                <a:spcPts val="2600"/>
              </a:lnSpc>
              <a:buNone/>
            </a:pPr>
            <a:r>
              <a:rPr lang="en-US" sz="2100" b="1" dirty="0">
                <a:solidFill>
                  <a:srgbClr val="F4CAB8"/>
                </a:solidFill>
                <a:latin typeface="Brygada 1918 Bold" pitchFamily="34" charset="0"/>
                <a:ea typeface="Brygada 1918 Bold" pitchFamily="34" charset="-122"/>
                <a:cs typeface="Brygada 1918 Bold" pitchFamily="34" charset="-120"/>
              </a:rPr>
              <a:t>Установление Связей</a:t>
            </a:r>
            <a:endParaRPr lang="en-US" sz="2100" dirty="0"/>
          </a:p>
        </p:txBody>
      </p:sp>
      <p:sp>
        <p:nvSpPr>
          <p:cNvPr id="15" name="Text 12"/>
          <p:cNvSpPr/>
          <p:nvPr/>
        </p:nvSpPr>
        <p:spPr>
          <a:xfrm>
            <a:off x="1361837" y="6053257"/>
            <a:ext cx="3109317" cy="1291590"/>
          </a:xfrm>
          <a:prstGeom prst="rect">
            <a:avLst/>
          </a:prstGeom>
          <a:noFill/>
          <a:ln/>
        </p:spPr>
        <p:txBody>
          <a:bodyPr wrap="square" lIns="0" tIns="0" rIns="0" bIns="0" rtlCol="0" anchor="t"/>
          <a:lstStyle/>
          <a:p>
            <a:pPr marL="0" indent="0">
              <a:lnSpc>
                <a:spcPts val="2500"/>
              </a:lnSpc>
              <a:buNone/>
            </a:pPr>
            <a:r>
              <a:rPr lang="en-US" sz="1550" dirty="0">
                <a:solidFill>
                  <a:srgbClr val="F4CAB8"/>
                </a:solidFill>
                <a:latin typeface="Montserrat Medium" pitchFamily="34" charset="0"/>
                <a:ea typeface="Montserrat Medium" pitchFamily="34" charset="-122"/>
                <a:cs typeface="Montserrat Medium" pitchFamily="34" charset="-120"/>
              </a:rPr>
              <a:t>Определение зависимостей, агрегаций и реализаций между компонентами и их интерфейсами.</a:t>
            </a:r>
            <a:endParaRPr lang="en-US" sz="1550" dirty="0"/>
          </a:p>
        </p:txBody>
      </p:sp>
      <p:sp>
        <p:nvSpPr>
          <p:cNvPr id="16" name="Shape 13"/>
          <p:cNvSpPr/>
          <p:nvPr/>
        </p:nvSpPr>
        <p:spPr>
          <a:xfrm>
            <a:off x="4672846" y="5595938"/>
            <a:ext cx="453985" cy="453985"/>
          </a:xfrm>
          <a:prstGeom prst="roundRect">
            <a:avLst>
              <a:gd name="adj" fmla="val 6667"/>
            </a:avLst>
          </a:prstGeom>
          <a:solidFill>
            <a:srgbClr val="4D1529"/>
          </a:solidFill>
          <a:ln/>
        </p:spPr>
      </p:sp>
      <p:sp>
        <p:nvSpPr>
          <p:cNvPr id="17" name="Text 14"/>
          <p:cNvSpPr/>
          <p:nvPr/>
        </p:nvSpPr>
        <p:spPr>
          <a:xfrm>
            <a:off x="4798100" y="5661541"/>
            <a:ext cx="203359" cy="322778"/>
          </a:xfrm>
          <a:prstGeom prst="rect">
            <a:avLst/>
          </a:prstGeom>
          <a:noFill/>
          <a:ln/>
        </p:spPr>
        <p:txBody>
          <a:bodyPr wrap="none" lIns="0" tIns="0" rIns="0" bIns="0" rtlCol="0" anchor="t"/>
          <a:lstStyle/>
          <a:p>
            <a:pPr marL="0" indent="0" algn="ctr">
              <a:lnSpc>
                <a:spcPts val="2500"/>
              </a:lnSpc>
              <a:buNone/>
            </a:pPr>
            <a:r>
              <a:rPr lang="en-US" sz="2500" b="1" dirty="0">
                <a:solidFill>
                  <a:srgbClr val="F4CAB8"/>
                </a:solidFill>
                <a:latin typeface="Brygada 1918 Bold" pitchFamily="34" charset="0"/>
                <a:ea typeface="Brygada 1918 Bold" pitchFamily="34" charset="-122"/>
                <a:cs typeface="Brygada 1918 Bold" pitchFamily="34" charset="-120"/>
              </a:rPr>
              <a:t>4</a:t>
            </a:r>
            <a:endParaRPr lang="en-US" sz="2500" dirty="0"/>
          </a:p>
        </p:txBody>
      </p:sp>
      <p:sp>
        <p:nvSpPr>
          <p:cNvPr id="18" name="Text 15"/>
          <p:cNvSpPr/>
          <p:nvPr/>
        </p:nvSpPr>
        <p:spPr>
          <a:xfrm>
            <a:off x="5328523" y="5595938"/>
            <a:ext cx="2690217" cy="336352"/>
          </a:xfrm>
          <a:prstGeom prst="rect">
            <a:avLst/>
          </a:prstGeom>
          <a:noFill/>
          <a:ln/>
        </p:spPr>
        <p:txBody>
          <a:bodyPr wrap="none" lIns="0" tIns="0" rIns="0" bIns="0" rtlCol="0" anchor="t"/>
          <a:lstStyle/>
          <a:p>
            <a:pPr marL="0" indent="0">
              <a:lnSpc>
                <a:spcPts val="2600"/>
              </a:lnSpc>
              <a:buNone/>
            </a:pPr>
            <a:r>
              <a:rPr lang="en-US" sz="2100" b="1" dirty="0">
                <a:solidFill>
                  <a:srgbClr val="F4CAB8"/>
                </a:solidFill>
                <a:latin typeface="Brygada 1918 Bold" pitchFamily="34" charset="0"/>
                <a:ea typeface="Brygada 1918 Bold" pitchFamily="34" charset="-122"/>
                <a:cs typeface="Brygada 1918 Bold" pitchFamily="34" charset="-120"/>
              </a:rPr>
              <a:t>Документирование</a:t>
            </a:r>
            <a:endParaRPr lang="en-US" sz="2100" dirty="0"/>
          </a:p>
        </p:txBody>
      </p:sp>
      <p:sp>
        <p:nvSpPr>
          <p:cNvPr id="19" name="Text 16"/>
          <p:cNvSpPr/>
          <p:nvPr/>
        </p:nvSpPr>
        <p:spPr>
          <a:xfrm>
            <a:off x="5328523" y="6053257"/>
            <a:ext cx="3109317" cy="1291590"/>
          </a:xfrm>
          <a:prstGeom prst="rect">
            <a:avLst/>
          </a:prstGeom>
          <a:noFill/>
          <a:ln/>
        </p:spPr>
        <p:txBody>
          <a:bodyPr wrap="square" lIns="0" tIns="0" rIns="0" bIns="0" rtlCol="0" anchor="t"/>
          <a:lstStyle/>
          <a:p>
            <a:pPr marL="0" indent="0">
              <a:lnSpc>
                <a:spcPts val="2500"/>
              </a:lnSpc>
              <a:buNone/>
            </a:pPr>
            <a:r>
              <a:rPr lang="en-US" sz="1550" dirty="0">
                <a:solidFill>
                  <a:srgbClr val="F4CAB8"/>
                </a:solidFill>
                <a:latin typeface="Montserrat Medium" pitchFamily="34" charset="0"/>
                <a:ea typeface="Montserrat Medium" pitchFamily="34" charset="-122"/>
                <a:cs typeface="Montserrat Medium" pitchFamily="34" charset="-120"/>
              </a:rPr>
              <a:t>Создание визуальной диаграммы и сопроводительной документации.</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02191" y="1132999"/>
            <a:ext cx="7912417" cy="1173004"/>
          </a:xfrm>
          <a:prstGeom prst="rect">
            <a:avLst/>
          </a:prstGeom>
          <a:noFill/>
          <a:ln/>
        </p:spPr>
        <p:txBody>
          <a:bodyPr wrap="square" lIns="0" tIns="0" rIns="0" bIns="0" rtlCol="0" anchor="t"/>
          <a:lstStyle/>
          <a:p>
            <a:pPr marL="0" indent="0">
              <a:lnSpc>
                <a:spcPts val="4600"/>
              </a:lnSpc>
              <a:buNone/>
            </a:pPr>
            <a:r>
              <a:rPr lang="en-US" sz="3650" b="1" dirty="0">
                <a:solidFill>
                  <a:srgbClr val="FFB393"/>
                </a:solidFill>
                <a:latin typeface="Brygada 1918 Bold" pitchFamily="34" charset="0"/>
                <a:ea typeface="Brygada 1918 Bold" pitchFamily="34" charset="-122"/>
                <a:cs typeface="Brygada 1918 Bold" pitchFamily="34" charset="-120"/>
              </a:rPr>
              <a:t>Преимущества использования диаграммы компонентов</a:t>
            </a:r>
            <a:endParaRPr lang="en-US" sz="3650" dirty="0"/>
          </a:p>
        </p:txBody>
      </p:sp>
      <p:pic>
        <p:nvPicPr>
          <p:cNvPr id="4" name="Image 1" descr="preencoded.png"/>
          <p:cNvPicPr>
            <a:picLocks noChangeAspect="1"/>
          </p:cNvPicPr>
          <p:nvPr/>
        </p:nvPicPr>
        <p:blipFill>
          <a:blip r:embed="rId4"/>
          <a:stretch>
            <a:fillRect/>
          </a:stretch>
        </p:blipFill>
        <p:spPr>
          <a:xfrm>
            <a:off x="6102191" y="2569845"/>
            <a:ext cx="439817" cy="439817"/>
          </a:xfrm>
          <a:prstGeom prst="rect">
            <a:avLst/>
          </a:prstGeom>
        </p:spPr>
      </p:pic>
      <p:sp>
        <p:nvSpPr>
          <p:cNvPr id="5" name="Text 1"/>
          <p:cNvSpPr/>
          <p:nvPr/>
        </p:nvSpPr>
        <p:spPr>
          <a:xfrm>
            <a:off x="6102191" y="3185517"/>
            <a:ext cx="3326606" cy="293132"/>
          </a:xfrm>
          <a:prstGeom prst="rect">
            <a:avLst/>
          </a:prstGeom>
          <a:noFill/>
          <a:ln/>
        </p:spPr>
        <p:txBody>
          <a:bodyPr wrap="none" lIns="0" tIns="0" rIns="0" bIns="0" rtlCol="0" anchor="t"/>
          <a:lstStyle/>
          <a:p>
            <a:pPr marL="0" indent="0" algn="l">
              <a:lnSpc>
                <a:spcPts val="2300"/>
              </a:lnSpc>
              <a:buNone/>
            </a:pPr>
            <a:r>
              <a:rPr lang="en-US" sz="1800" b="1" dirty="0">
                <a:solidFill>
                  <a:srgbClr val="F4CAB8"/>
                </a:solidFill>
                <a:latin typeface="Brygada 1918 Bold" pitchFamily="34" charset="0"/>
                <a:ea typeface="Brygada 1918 Bold" pitchFamily="34" charset="-122"/>
                <a:cs typeface="Brygada 1918 Bold" pitchFamily="34" charset="-120"/>
              </a:rPr>
              <a:t>Улучшенная Коммуникация</a:t>
            </a:r>
            <a:endParaRPr lang="en-US" sz="1800" dirty="0"/>
          </a:p>
        </p:txBody>
      </p:sp>
      <p:sp>
        <p:nvSpPr>
          <p:cNvPr id="6" name="Text 2"/>
          <p:cNvSpPr/>
          <p:nvPr/>
        </p:nvSpPr>
        <p:spPr>
          <a:xfrm>
            <a:off x="6102191" y="3584138"/>
            <a:ext cx="3824288" cy="1125855"/>
          </a:xfrm>
          <a:prstGeom prst="rect">
            <a:avLst/>
          </a:prstGeom>
          <a:noFill/>
          <a:ln/>
        </p:spPr>
        <p:txBody>
          <a:bodyPr wrap="square" lIns="0" tIns="0" rIns="0" bIns="0" rtlCol="0" anchor="t"/>
          <a:lstStyle/>
          <a:p>
            <a:pPr marL="0" indent="0" algn="l">
              <a:lnSpc>
                <a:spcPts val="2200"/>
              </a:lnSpc>
              <a:buNone/>
            </a:pPr>
            <a:r>
              <a:rPr lang="en-US" sz="1350" dirty="0">
                <a:solidFill>
                  <a:srgbClr val="F4CAB8"/>
                </a:solidFill>
                <a:latin typeface="Montserrat Medium" pitchFamily="34" charset="0"/>
                <a:ea typeface="Montserrat Medium" pitchFamily="34" charset="-122"/>
                <a:cs typeface="Montserrat Medium" pitchFamily="34" charset="-120"/>
              </a:rPr>
              <a:t>Диаграмма позволяет эффективно обмениваться информацией между разработчиками, архитекторами и заинтересованными сторонами.</a:t>
            </a:r>
            <a:endParaRPr lang="en-US" sz="1350" dirty="0"/>
          </a:p>
        </p:txBody>
      </p:sp>
      <p:pic>
        <p:nvPicPr>
          <p:cNvPr id="7" name="Image 2" descr="preencoded.png"/>
          <p:cNvPicPr>
            <a:picLocks noChangeAspect="1"/>
          </p:cNvPicPr>
          <p:nvPr/>
        </p:nvPicPr>
        <p:blipFill>
          <a:blip r:embed="rId5"/>
          <a:stretch>
            <a:fillRect/>
          </a:stretch>
        </p:blipFill>
        <p:spPr>
          <a:xfrm>
            <a:off x="10190321" y="2569845"/>
            <a:ext cx="439817" cy="439817"/>
          </a:xfrm>
          <a:prstGeom prst="rect">
            <a:avLst/>
          </a:prstGeom>
        </p:spPr>
      </p:pic>
      <p:sp>
        <p:nvSpPr>
          <p:cNvPr id="8" name="Text 3"/>
          <p:cNvSpPr/>
          <p:nvPr/>
        </p:nvSpPr>
        <p:spPr>
          <a:xfrm>
            <a:off x="10190321" y="3185517"/>
            <a:ext cx="2345888" cy="293132"/>
          </a:xfrm>
          <a:prstGeom prst="rect">
            <a:avLst/>
          </a:prstGeom>
          <a:noFill/>
          <a:ln/>
        </p:spPr>
        <p:txBody>
          <a:bodyPr wrap="none" lIns="0" tIns="0" rIns="0" bIns="0" rtlCol="0" anchor="t"/>
          <a:lstStyle/>
          <a:p>
            <a:pPr marL="0" indent="0" algn="l">
              <a:lnSpc>
                <a:spcPts val="2300"/>
              </a:lnSpc>
              <a:buNone/>
            </a:pPr>
            <a:r>
              <a:rPr lang="en-US" sz="1800" b="1" dirty="0">
                <a:solidFill>
                  <a:srgbClr val="F4CAB8"/>
                </a:solidFill>
                <a:latin typeface="Brygada 1918 Bold" pitchFamily="34" charset="0"/>
                <a:ea typeface="Brygada 1918 Bold" pitchFamily="34" charset="-122"/>
                <a:cs typeface="Brygada 1918 Bold" pitchFamily="34" charset="-120"/>
              </a:rPr>
              <a:t>Модульность</a:t>
            </a:r>
            <a:endParaRPr lang="en-US" sz="1800" dirty="0"/>
          </a:p>
        </p:txBody>
      </p:sp>
      <p:sp>
        <p:nvSpPr>
          <p:cNvPr id="9" name="Text 4"/>
          <p:cNvSpPr/>
          <p:nvPr/>
        </p:nvSpPr>
        <p:spPr>
          <a:xfrm>
            <a:off x="10190321" y="3584138"/>
            <a:ext cx="3824288" cy="844391"/>
          </a:xfrm>
          <a:prstGeom prst="rect">
            <a:avLst/>
          </a:prstGeom>
          <a:noFill/>
          <a:ln/>
        </p:spPr>
        <p:txBody>
          <a:bodyPr wrap="square" lIns="0" tIns="0" rIns="0" bIns="0" rtlCol="0" anchor="t"/>
          <a:lstStyle/>
          <a:p>
            <a:pPr marL="0" indent="0" algn="l">
              <a:lnSpc>
                <a:spcPts val="2200"/>
              </a:lnSpc>
              <a:buNone/>
            </a:pPr>
            <a:r>
              <a:rPr lang="en-US" sz="1350" dirty="0">
                <a:solidFill>
                  <a:srgbClr val="F4CAB8"/>
                </a:solidFill>
                <a:latin typeface="Montserrat Medium" pitchFamily="34" charset="0"/>
                <a:ea typeface="Montserrat Medium" pitchFamily="34" charset="-122"/>
                <a:cs typeface="Montserrat Medium" pitchFamily="34" charset="-120"/>
              </a:rPr>
              <a:t>Компонентный подход способствует созданию более гибкой и масштабируемой архитектуры.</a:t>
            </a:r>
            <a:endParaRPr lang="en-US" sz="1350" dirty="0"/>
          </a:p>
        </p:txBody>
      </p:sp>
      <p:pic>
        <p:nvPicPr>
          <p:cNvPr id="10" name="Image 3" descr="preencoded.png"/>
          <p:cNvPicPr>
            <a:picLocks noChangeAspect="1"/>
          </p:cNvPicPr>
          <p:nvPr/>
        </p:nvPicPr>
        <p:blipFill>
          <a:blip r:embed="rId4"/>
          <a:stretch>
            <a:fillRect/>
          </a:stretch>
        </p:blipFill>
        <p:spPr>
          <a:xfrm>
            <a:off x="6102191" y="5237798"/>
            <a:ext cx="439817" cy="439817"/>
          </a:xfrm>
          <a:prstGeom prst="rect">
            <a:avLst/>
          </a:prstGeom>
        </p:spPr>
      </p:pic>
      <p:sp>
        <p:nvSpPr>
          <p:cNvPr id="11" name="Text 5"/>
          <p:cNvSpPr/>
          <p:nvPr/>
        </p:nvSpPr>
        <p:spPr>
          <a:xfrm>
            <a:off x="6102191" y="5853470"/>
            <a:ext cx="3285172" cy="293132"/>
          </a:xfrm>
          <a:prstGeom prst="rect">
            <a:avLst/>
          </a:prstGeom>
          <a:noFill/>
          <a:ln/>
        </p:spPr>
        <p:txBody>
          <a:bodyPr wrap="none" lIns="0" tIns="0" rIns="0" bIns="0" rtlCol="0" anchor="t"/>
          <a:lstStyle/>
          <a:p>
            <a:pPr marL="0" indent="0" algn="l">
              <a:lnSpc>
                <a:spcPts val="2300"/>
              </a:lnSpc>
              <a:buNone/>
            </a:pPr>
            <a:r>
              <a:rPr lang="en-US" sz="1800" b="1" dirty="0">
                <a:solidFill>
                  <a:srgbClr val="F4CAB8"/>
                </a:solidFill>
                <a:latin typeface="Brygada 1918 Bold" pitchFamily="34" charset="0"/>
                <a:ea typeface="Brygada 1918 Bold" pitchFamily="34" charset="-122"/>
                <a:cs typeface="Brygada 1918 Bold" pitchFamily="34" charset="-120"/>
              </a:rPr>
              <a:t>Упрощенное Обслуживание</a:t>
            </a:r>
            <a:endParaRPr lang="en-US" sz="1800" dirty="0"/>
          </a:p>
        </p:txBody>
      </p:sp>
      <p:sp>
        <p:nvSpPr>
          <p:cNvPr id="12" name="Text 6"/>
          <p:cNvSpPr/>
          <p:nvPr/>
        </p:nvSpPr>
        <p:spPr>
          <a:xfrm>
            <a:off x="6102191" y="6252091"/>
            <a:ext cx="3824288" cy="844391"/>
          </a:xfrm>
          <a:prstGeom prst="rect">
            <a:avLst/>
          </a:prstGeom>
          <a:noFill/>
          <a:ln/>
        </p:spPr>
        <p:txBody>
          <a:bodyPr wrap="square" lIns="0" tIns="0" rIns="0" bIns="0" rtlCol="0" anchor="t"/>
          <a:lstStyle/>
          <a:p>
            <a:pPr marL="0" indent="0" algn="l">
              <a:lnSpc>
                <a:spcPts val="2200"/>
              </a:lnSpc>
              <a:buNone/>
            </a:pPr>
            <a:r>
              <a:rPr lang="en-US" sz="1350" dirty="0">
                <a:solidFill>
                  <a:srgbClr val="F4CAB8"/>
                </a:solidFill>
                <a:latin typeface="Montserrat Medium" pitchFamily="34" charset="0"/>
                <a:ea typeface="Montserrat Medium" pitchFamily="34" charset="-122"/>
                <a:cs typeface="Montserrat Medium" pitchFamily="34" charset="-120"/>
              </a:rPr>
              <a:t>Визуализация связей между компонентами облегчает обнаружение и исправление ошибок.</a:t>
            </a:r>
            <a:endParaRPr lang="en-US" sz="1350" dirty="0"/>
          </a:p>
        </p:txBody>
      </p:sp>
      <p:pic>
        <p:nvPicPr>
          <p:cNvPr id="13" name="Image 4" descr="preencoded.png"/>
          <p:cNvPicPr>
            <a:picLocks noChangeAspect="1"/>
          </p:cNvPicPr>
          <p:nvPr/>
        </p:nvPicPr>
        <p:blipFill>
          <a:blip r:embed="rId6"/>
          <a:stretch>
            <a:fillRect/>
          </a:stretch>
        </p:blipFill>
        <p:spPr>
          <a:xfrm>
            <a:off x="10190321" y="5237798"/>
            <a:ext cx="439817" cy="439817"/>
          </a:xfrm>
          <a:prstGeom prst="rect">
            <a:avLst/>
          </a:prstGeom>
        </p:spPr>
      </p:pic>
      <p:sp>
        <p:nvSpPr>
          <p:cNvPr id="14" name="Text 7"/>
          <p:cNvSpPr/>
          <p:nvPr/>
        </p:nvSpPr>
        <p:spPr>
          <a:xfrm>
            <a:off x="10190321" y="5853470"/>
            <a:ext cx="3131820" cy="293132"/>
          </a:xfrm>
          <a:prstGeom prst="rect">
            <a:avLst/>
          </a:prstGeom>
          <a:noFill/>
          <a:ln/>
        </p:spPr>
        <p:txBody>
          <a:bodyPr wrap="none" lIns="0" tIns="0" rIns="0" bIns="0" rtlCol="0" anchor="t"/>
          <a:lstStyle/>
          <a:p>
            <a:pPr marL="0" indent="0" algn="l">
              <a:lnSpc>
                <a:spcPts val="2300"/>
              </a:lnSpc>
              <a:buNone/>
            </a:pPr>
            <a:r>
              <a:rPr lang="en-US" sz="1800" b="1" dirty="0">
                <a:solidFill>
                  <a:srgbClr val="F4CAB8"/>
                </a:solidFill>
                <a:latin typeface="Brygada 1918 Bold" pitchFamily="34" charset="0"/>
                <a:ea typeface="Brygada 1918 Bold" pitchFamily="34" charset="-122"/>
                <a:cs typeface="Brygada 1918 Bold" pitchFamily="34" charset="-120"/>
              </a:rPr>
              <a:t>Повторное Использование</a:t>
            </a:r>
            <a:endParaRPr lang="en-US" sz="1800" dirty="0"/>
          </a:p>
        </p:txBody>
      </p:sp>
      <p:sp>
        <p:nvSpPr>
          <p:cNvPr id="15" name="Text 8"/>
          <p:cNvSpPr/>
          <p:nvPr/>
        </p:nvSpPr>
        <p:spPr>
          <a:xfrm>
            <a:off x="10190321" y="6252091"/>
            <a:ext cx="3824288" cy="844391"/>
          </a:xfrm>
          <a:prstGeom prst="rect">
            <a:avLst/>
          </a:prstGeom>
          <a:noFill/>
          <a:ln/>
        </p:spPr>
        <p:txBody>
          <a:bodyPr wrap="square" lIns="0" tIns="0" rIns="0" bIns="0" rtlCol="0" anchor="t"/>
          <a:lstStyle/>
          <a:p>
            <a:pPr marL="0" indent="0" algn="l">
              <a:lnSpc>
                <a:spcPts val="2200"/>
              </a:lnSpc>
              <a:buNone/>
            </a:pPr>
            <a:r>
              <a:rPr lang="en-US" sz="1350" dirty="0">
                <a:solidFill>
                  <a:srgbClr val="F4CAB8"/>
                </a:solidFill>
                <a:latin typeface="Montserrat Medium" pitchFamily="34" charset="0"/>
                <a:ea typeface="Montserrat Medium" pitchFamily="34" charset="-122"/>
                <a:cs typeface="Montserrat Medium" pitchFamily="34" charset="-120"/>
              </a:rPr>
              <a:t>Компоненты могут быть легко извлечены и повторно использованы в других проектах.</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28504" y="877014"/>
            <a:ext cx="7859792" cy="1223010"/>
          </a:xfrm>
          <a:prstGeom prst="rect">
            <a:avLst/>
          </a:prstGeom>
          <a:noFill/>
          <a:ln/>
        </p:spPr>
        <p:txBody>
          <a:bodyPr wrap="square" lIns="0" tIns="0" rIns="0" bIns="0" rtlCol="0" anchor="t"/>
          <a:lstStyle/>
          <a:p>
            <a:pPr marL="0" indent="0">
              <a:lnSpc>
                <a:spcPts val="4800"/>
              </a:lnSpc>
              <a:buNone/>
            </a:pPr>
            <a:r>
              <a:rPr lang="en-US" sz="3850" b="1" dirty="0">
                <a:solidFill>
                  <a:srgbClr val="FFB393"/>
                </a:solidFill>
                <a:latin typeface="Brygada 1918 Bold" pitchFamily="34" charset="0"/>
                <a:ea typeface="Brygada 1918 Bold" pitchFamily="34" charset="-122"/>
                <a:cs typeface="Brygada 1918 Bold" pitchFamily="34" charset="-120"/>
              </a:rPr>
              <a:t>Примеры применения диаграммы компонентов</a:t>
            </a:r>
            <a:endParaRPr lang="en-US" sz="3850" dirty="0"/>
          </a:p>
        </p:txBody>
      </p:sp>
      <p:sp>
        <p:nvSpPr>
          <p:cNvPr id="4" name="Shape 1"/>
          <p:cNvSpPr/>
          <p:nvPr/>
        </p:nvSpPr>
        <p:spPr>
          <a:xfrm>
            <a:off x="6128504" y="2375178"/>
            <a:ext cx="3838218" cy="2543651"/>
          </a:xfrm>
          <a:prstGeom prst="roundRect">
            <a:avLst>
              <a:gd name="adj" fmla="val 1082"/>
            </a:avLst>
          </a:prstGeom>
          <a:solidFill>
            <a:srgbClr val="4D1529"/>
          </a:solidFill>
          <a:ln/>
        </p:spPr>
      </p:sp>
      <p:sp>
        <p:nvSpPr>
          <p:cNvPr id="5" name="Text 2"/>
          <p:cNvSpPr/>
          <p:nvPr/>
        </p:nvSpPr>
        <p:spPr>
          <a:xfrm>
            <a:off x="6311979" y="2558653"/>
            <a:ext cx="2446377" cy="305753"/>
          </a:xfrm>
          <a:prstGeom prst="rect">
            <a:avLst/>
          </a:prstGeom>
          <a:noFill/>
          <a:ln/>
        </p:spPr>
        <p:txBody>
          <a:bodyPr wrap="none" lIns="0" tIns="0" rIns="0" bIns="0" rtlCol="0" anchor="t"/>
          <a:lstStyle/>
          <a:p>
            <a:pPr marL="0" indent="0">
              <a:lnSpc>
                <a:spcPts val="2400"/>
              </a:lnSpc>
              <a:buNone/>
            </a:pPr>
            <a:r>
              <a:rPr lang="en-US" sz="1900" b="1" dirty="0">
                <a:solidFill>
                  <a:srgbClr val="F4CAB8"/>
                </a:solidFill>
                <a:latin typeface="Brygada 1918 Bold" pitchFamily="34" charset="0"/>
                <a:ea typeface="Brygada 1918 Bold" pitchFamily="34" charset="-122"/>
                <a:cs typeface="Brygada 1918 Bold" pitchFamily="34" charset="-120"/>
              </a:rPr>
              <a:t>Веб-приложения</a:t>
            </a:r>
            <a:endParaRPr lang="en-US" sz="1900" dirty="0"/>
          </a:p>
        </p:txBody>
      </p:sp>
      <p:sp>
        <p:nvSpPr>
          <p:cNvPr id="6" name="Text 3"/>
          <p:cNvSpPr/>
          <p:nvPr/>
        </p:nvSpPr>
        <p:spPr>
          <a:xfrm>
            <a:off x="6311979" y="2974419"/>
            <a:ext cx="3471267" cy="1173956"/>
          </a:xfrm>
          <a:prstGeom prst="rect">
            <a:avLst/>
          </a:prstGeom>
          <a:noFill/>
          <a:ln/>
        </p:spPr>
        <p:txBody>
          <a:bodyPr wrap="square" lIns="0" tIns="0" rIns="0" bIns="0" rtlCol="0" anchor="t"/>
          <a:lstStyle/>
          <a:p>
            <a:pPr marL="0" indent="0">
              <a:lnSpc>
                <a:spcPts val="2300"/>
              </a:lnSpc>
              <a:buNone/>
            </a:pPr>
            <a:r>
              <a:rPr lang="en-US" sz="1400" dirty="0">
                <a:solidFill>
                  <a:srgbClr val="F4CAB8"/>
                </a:solidFill>
                <a:latin typeface="Montserrat Medium" pitchFamily="34" charset="0"/>
                <a:ea typeface="Montserrat Medium" pitchFamily="34" charset="-122"/>
                <a:cs typeface="Montserrat Medium" pitchFamily="34" charset="-120"/>
              </a:rPr>
              <a:t>Диаграмма компонентов помогает визуализировать архитектуру веб-приложения, включая серверные и клиентские компоненты.</a:t>
            </a:r>
            <a:endParaRPr lang="en-US" sz="1400" dirty="0"/>
          </a:p>
        </p:txBody>
      </p:sp>
      <p:sp>
        <p:nvSpPr>
          <p:cNvPr id="7" name="Shape 4"/>
          <p:cNvSpPr/>
          <p:nvPr/>
        </p:nvSpPr>
        <p:spPr>
          <a:xfrm>
            <a:off x="10150197" y="2375178"/>
            <a:ext cx="3838218" cy="2543651"/>
          </a:xfrm>
          <a:prstGeom prst="roundRect">
            <a:avLst>
              <a:gd name="adj" fmla="val 1082"/>
            </a:avLst>
          </a:prstGeom>
          <a:solidFill>
            <a:srgbClr val="4D1529"/>
          </a:solidFill>
          <a:ln/>
        </p:spPr>
      </p:sp>
      <p:sp>
        <p:nvSpPr>
          <p:cNvPr id="8" name="Text 5"/>
          <p:cNvSpPr/>
          <p:nvPr/>
        </p:nvSpPr>
        <p:spPr>
          <a:xfrm>
            <a:off x="10333673" y="2558653"/>
            <a:ext cx="3055739" cy="305753"/>
          </a:xfrm>
          <a:prstGeom prst="rect">
            <a:avLst/>
          </a:prstGeom>
          <a:noFill/>
          <a:ln/>
        </p:spPr>
        <p:txBody>
          <a:bodyPr wrap="none" lIns="0" tIns="0" rIns="0" bIns="0" rtlCol="0" anchor="t"/>
          <a:lstStyle/>
          <a:p>
            <a:pPr marL="0" indent="0">
              <a:lnSpc>
                <a:spcPts val="2400"/>
              </a:lnSpc>
              <a:buNone/>
            </a:pPr>
            <a:r>
              <a:rPr lang="en-US" sz="1900" b="1" dirty="0">
                <a:solidFill>
                  <a:srgbClr val="F4CAB8"/>
                </a:solidFill>
                <a:latin typeface="Brygada 1918 Bold" pitchFamily="34" charset="0"/>
                <a:ea typeface="Brygada 1918 Bold" pitchFamily="34" charset="-122"/>
                <a:cs typeface="Brygada 1918 Bold" pitchFamily="34" charset="-120"/>
              </a:rPr>
              <a:t>Мобильные Приложения</a:t>
            </a:r>
            <a:endParaRPr lang="en-US" sz="1900" dirty="0"/>
          </a:p>
        </p:txBody>
      </p:sp>
      <p:sp>
        <p:nvSpPr>
          <p:cNvPr id="9" name="Text 6"/>
          <p:cNvSpPr/>
          <p:nvPr/>
        </p:nvSpPr>
        <p:spPr>
          <a:xfrm>
            <a:off x="10333673" y="2974419"/>
            <a:ext cx="3471267" cy="1760934"/>
          </a:xfrm>
          <a:prstGeom prst="rect">
            <a:avLst/>
          </a:prstGeom>
          <a:noFill/>
          <a:ln/>
        </p:spPr>
        <p:txBody>
          <a:bodyPr wrap="square" lIns="0" tIns="0" rIns="0" bIns="0" rtlCol="0" anchor="t"/>
          <a:lstStyle/>
          <a:p>
            <a:pPr marL="0" indent="0">
              <a:lnSpc>
                <a:spcPts val="2300"/>
              </a:lnSpc>
              <a:buNone/>
            </a:pPr>
            <a:r>
              <a:rPr lang="en-US" sz="1400" dirty="0">
                <a:solidFill>
                  <a:srgbClr val="F4CAB8"/>
                </a:solidFill>
                <a:latin typeface="Montserrat Medium" pitchFamily="34" charset="0"/>
                <a:ea typeface="Montserrat Medium" pitchFamily="34" charset="-122"/>
                <a:cs typeface="Montserrat Medium" pitchFamily="34" charset="-120"/>
              </a:rPr>
              <a:t>Она используется для моделирования компонентов мобильных приложений, таких как пользовательский интерфейс, бизнес-логика и подсистемы данных.</a:t>
            </a:r>
            <a:endParaRPr lang="en-US" sz="1400" dirty="0"/>
          </a:p>
        </p:txBody>
      </p:sp>
      <p:sp>
        <p:nvSpPr>
          <p:cNvPr id="10" name="Shape 7"/>
          <p:cNvSpPr/>
          <p:nvPr/>
        </p:nvSpPr>
        <p:spPr>
          <a:xfrm>
            <a:off x="6128504" y="5102304"/>
            <a:ext cx="3838218" cy="2250162"/>
          </a:xfrm>
          <a:prstGeom prst="roundRect">
            <a:avLst>
              <a:gd name="adj" fmla="val 1223"/>
            </a:avLst>
          </a:prstGeom>
          <a:solidFill>
            <a:srgbClr val="4D1529"/>
          </a:solidFill>
          <a:ln/>
        </p:spPr>
      </p:sp>
      <p:sp>
        <p:nvSpPr>
          <p:cNvPr id="11" name="Text 8"/>
          <p:cNvSpPr/>
          <p:nvPr/>
        </p:nvSpPr>
        <p:spPr>
          <a:xfrm>
            <a:off x="6311979" y="5285780"/>
            <a:ext cx="2987278" cy="305753"/>
          </a:xfrm>
          <a:prstGeom prst="rect">
            <a:avLst/>
          </a:prstGeom>
          <a:noFill/>
          <a:ln/>
        </p:spPr>
        <p:txBody>
          <a:bodyPr wrap="none" lIns="0" tIns="0" rIns="0" bIns="0" rtlCol="0" anchor="t"/>
          <a:lstStyle/>
          <a:p>
            <a:pPr marL="0" indent="0">
              <a:lnSpc>
                <a:spcPts val="2400"/>
              </a:lnSpc>
              <a:buNone/>
            </a:pPr>
            <a:r>
              <a:rPr lang="en-US" sz="1900" b="1" dirty="0">
                <a:solidFill>
                  <a:srgbClr val="F4CAB8"/>
                </a:solidFill>
                <a:latin typeface="Brygada 1918 Bold" pitchFamily="34" charset="0"/>
                <a:ea typeface="Brygada 1918 Bold" pitchFamily="34" charset="-122"/>
                <a:cs typeface="Brygada 1918 Bold" pitchFamily="34" charset="-120"/>
              </a:rPr>
              <a:t>Встраиваемые Системы</a:t>
            </a:r>
            <a:endParaRPr lang="en-US" sz="1900" dirty="0"/>
          </a:p>
        </p:txBody>
      </p:sp>
      <p:sp>
        <p:nvSpPr>
          <p:cNvPr id="12" name="Text 9"/>
          <p:cNvSpPr/>
          <p:nvPr/>
        </p:nvSpPr>
        <p:spPr>
          <a:xfrm>
            <a:off x="6311979" y="5701546"/>
            <a:ext cx="3471267" cy="1467445"/>
          </a:xfrm>
          <a:prstGeom prst="rect">
            <a:avLst/>
          </a:prstGeom>
          <a:noFill/>
          <a:ln/>
        </p:spPr>
        <p:txBody>
          <a:bodyPr wrap="square" lIns="0" tIns="0" rIns="0" bIns="0" rtlCol="0" anchor="t"/>
          <a:lstStyle/>
          <a:p>
            <a:pPr marL="0" indent="0">
              <a:lnSpc>
                <a:spcPts val="2300"/>
              </a:lnSpc>
              <a:buNone/>
            </a:pPr>
            <a:r>
              <a:rPr lang="en-US" sz="1400" dirty="0">
                <a:solidFill>
                  <a:srgbClr val="F4CAB8"/>
                </a:solidFill>
                <a:latin typeface="Montserrat Medium" pitchFamily="34" charset="0"/>
                <a:ea typeface="Montserrat Medium" pitchFamily="34" charset="-122"/>
                <a:cs typeface="Montserrat Medium" pitchFamily="34" charset="-120"/>
              </a:rPr>
              <a:t>Диаграмма компонентов применяется для проектирования архитектуры встраиваемых систем, включая аппаратные и программные компоненты.</a:t>
            </a:r>
            <a:endParaRPr lang="en-US" sz="1400" dirty="0"/>
          </a:p>
        </p:txBody>
      </p:sp>
      <p:sp>
        <p:nvSpPr>
          <p:cNvPr id="13" name="Shape 10"/>
          <p:cNvSpPr/>
          <p:nvPr/>
        </p:nvSpPr>
        <p:spPr>
          <a:xfrm>
            <a:off x="10150197" y="5102304"/>
            <a:ext cx="3838218" cy="2250162"/>
          </a:xfrm>
          <a:prstGeom prst="roundRect">
            <a:avLst>
              <a:gd name="adj" fmla="val 1223"/>
            </a:avLst>
          </a:prstGeom>
          <a:solidFill>
            <a:srgbClr val="4D1529"/>
          </a:solidFill>
          <a:ln/>
        </p:spPr>
      </p:sp>
      <p:sp>
        <p:nvSpPr>
          <p:cNvPr id="14" name="Text 11"/>
          <p:cNvSpPr/>
          <p:nvPr/>
        </p:nvSpPr>
        <p:spPr>
          <a:xfrm>
            <a:off x="10333673" y="5285780"/>
            <a:ext cx="3289578" cy="305753"/>
          </a:xfrm>
          <a:prstGeom prst="rect">
            <a:avLst/>
          </a:prstGeom>
          <a:noFill/>
          <a:ln/>
        </p:spPr>
        <p:txBody>
          <a:bodyPr wrap="none" lIns="0" tIns="0" rIns="0" bIns="0" rtlCol="0" anchor="t"/>
          <a:lstStyle/>
          <a:p>
            <a:pPr marL="0" indent="0">
              <a:lnSpc>
                <a:spcPts val="2400"/>
              </a:lnSpc>
              <a:buNone/>
            </a:pPr>
            <a:r>
              <a:rPr lang="en-US" sz="1900" b="1" dirty="0">
                <a:solidFill>
                  <a:srgbClr val="F4CAB8"/>
                </a:solidFill>
                <a:latin typeface="Brygada 1918 Bold" pitchFamily="34" charset="0"/>
                <a:ea typeface="Brygada 1918 Bold" pitchFamily="34" charset="-122"/>
                <a:cs typeface="Brygada 1918 Bold" pitchFamily="34" charset="-120"/>
              </a:rPr>
              <a:t>Программные Библиотеки</a:t>
            </a:r>
            <a:endParaRPr lang="en-US" sz="1900" dirty="0"/>
          </a:p>
        </p:txBody>
      </p:sp>
      <p:sp>
        <p:nvSpPr>
          <p:cNvPr id="15" name="Text 12"/>
          <p:cNvSpPr/>
          <p:nvPr/>
        </p:nvSpPr>
        <p:spPr>
          <a:xfrm>
            <a:off x="10333673" y="5701546"/>
            <a:ext cx="3471267" cy="880467"/>
          </a:xfrm>
          <a:prstGeom prst="rect">
            <a:avLst/>
          </a:prstGeom>
          <a:noFill/>
          <a:ln/>
        </p:spPr>
        <p:txBody>
          <a:bodyPr wrap="square" lIns="0" tIns="0" rIns="0" bIns="0" rtlCol="0" anchor="t"/>
          <a:lstStyle/>
          <a:p>
            <a:pPr marL="0" indent="0">
              <a:lnSpc>
                <a:spcPts val="2300"/>
              </a:lnSpc>
              <a:buNone/>
            </a:pPr>
            <a:r>
              <a:rPr lang="en-US" sz="1400" dirty="0">
                <a:solidFill>
                  <a:srgbClr val="F4CAB8"/>
                </a:solidFill>
                <a:latin typeface="Montserrat Medium" pitchFamily="34" charset="0"/>
                <a:ea typeface="Montserrat Medium" pitchFamily="34" charset="-122"/>
                <a:cs typeface="Montserrat Medium" pitchFamily="34" charset="-120"/>
              </a:rPr>
              <a:t>Она помогает организовать библиотеки с четким разделением на модули и интерфейсы.</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91966"/>
          </a:xfrm>
          <a:prstGeom prst="rect">
            <a:avLst/>
          </a:prstGeom>
        </p:spPr>
      </p:pic>
      <p:sp>
        <p:nvSpPr>
          <p:cNvPr id="3" name="Text 0"/>
          <p:cNvSpPr/>
          <p:nvPr/>
        </p:nvSpPr>
        <p:spPr>
          <a:xfrm>
            <a:off x="669727" y="3072289"/>
            <a:ext cx="13290947" cy="1275636"/>
          </a:xfrm>
          <a:prstGeom prst="rect">
            <a:avLst/>
          </a:prstGeom>
          <a:noFill/>
          <a:ln/>
        </p:spPr>
        <p:txBody>
          <a:bodyPr wrap="square" lIns="0" tIns="0" rIns="0" bIns="0" rtlCol="0" anchor="t"/>
          <a:lstStyle/>
          <a:p>
            <a:pPr marL="0" indent="0">
              <a:lnSpc>
                <a:spcPts val="5000"/>
              </a:lnSpc>
              <a:buNone/>
            </a:pPr>
            <a:r>
              <a:rPr lang="en-US" sz="4000" b="1" dirty="0">
                <a:solidFill>
                  <a:srgbClr val="FFB393"/>
                </a:solidFill>
                <a:latin typeface="Brygada 1918 Bold" pitchFamily="34" charset="0"/>
                <a:ea typeface="Brygada 1918 Bold" pitchFamily="34" charset="-122"/>
                <a:cs typeface="Brygada 1918 Bold" pitchFamily="34" charset="-120"/>
              </a:rPr>
              <a:t>Лучшие практики при работе с диаграммой компонентов</a:t>
            </a:r>
            <a:endParaRPr lang="en-US" sz="4000" dirty="0"/>
          </a:p>
        </p:txBody>
      </p:sp>
      <p:pic>
        <p:nvPicPr>
          <p:cNvPr id="4" name="Image 1" descr="preencoded.png"/>
          <p:cNvPicPr>
            <a:picLocks noChangeAspect="1"/>
          </p:cNvPicPr>
          <p:nvPr/>
        </p:nvPicPr>
        <p:blipFill>
          <a:blip r:embed="rId4"/>
          <a:stretch>
            <a:fillRect/>
          </a:stretch>
        </p:blipFill>
        <p:spPr>
          <a:xfrm>
            <a:off x="669727" y="4634865"/>
            <a:ext cx="4430316" cy="765334"/>
          </a:xfrm>
          <a:prstGeom prst="rect">
            <a:avLst/>
          </a:prstGeom>
        </p:spPr>
      </p:pic>
      <p:sp>
        <p:nvSpPr>
          <p:cNvPr id="5" name="Text 1"/>
          <p:cNvSpPr/>
          <p:nvPr/>
        </p:nvSpPr>
        <p:spPr>
          <a:xfrm>
            <a:off x="861060" y="5687139"/>
            <a:ext cx="4047649" cy="637699"/>
          </a:xfrm>
          <a:prstGeom prst="rect">
            <a:avLst/>
          </a:prstGeom>
          <a:noFill/>
          <a:ln/>
        </p:spPr>
        <p:txBody>
          <a:bodyPr wrap="square" lIns="0" tIns="0" rIns="0" bIns="0" rtlCol="0" anchor="t"/>
          <a:lstStyle/>
          <a:p>
            <a:pPr marL="0" indent="0" algn="l">
              <a:lnSpc>
                <a:spcPts val="2500"/>
              </a:lnSpc>
              <a:buNone/>
            </a:pPr>
            <a:r>
              <a:rPr lang="en-US" sz="2000" b="1" dirty="0">
                <a:solidFill>
                  <a:srgbClr val="F4CAB8"/>
                </a:solidFill>
                <a:latin typeface="Brygada 1918 Bold" pitchFamily="34" charset="0"/>
                <a:ea typeface="Brygada 1918 Bold" pitchFamily="34" charset="-122"/>
                <a:cs typeface="Brygada 1918 Bold" pitchFamily="34" charset="-120"/>
              </a:rPr>
              <a:t>Сосредоточение на Ключевых Компонентах</a:t>
            </a:r>
            <a:endParaRPr lang="en-US" sz="2000" dirty="0"/>
          </a:p>
        </p:txBody>
      </p:sp>
      <p:sp>
        <p:nvSpPr>
          <p:cNvPr id="6" name="Text 2"/>
          <p:cNvSpPr/>
          <p:nvPr/>
        </p:nvSpPr>
        <p:spPr>
          <a:xfrm>
            <a:off x="861060" y="6439614"/>
            <a:ext cx="4047649" cy="918329"/>
          </a:xfrm>
          <a:prstGeom prst="rect">
            <a:avLst/>
          </a:prstGeom>
          <a:noFill/>
          <a:ln/>
        </p:spPr>
        <p:txBody>
          <a:bodyPr wrap="square" lIns="0" tIns="0" rIns="0" bIns="0" rtlCol="0" anchor="t"/>
          <a:lstStyle/>
          <a:p>
            <a:pPr marL="0" indent="0" algn="l">
              <a:lnSpc>
                <a:spcPts val="2400"/>
              </a:lnSpc>
              <a:buNone/>
            </a:pPr>
            <a:r>
              <a:rPr lang="en-US" sz="1500" dirty="0">
                <a:solidFill>
                  <a:srgbClr val="F4CAB8"/>
                </a:solidFill>
                <a:latin typeface="Montserrat Medium" pitchFamily="34" charset="0"/>
                <a:ea typeface="Montserrat Medium" pitchFamily="34" charset="-122"/>
                <a:cs typeface="Montserrat Medium" pitchFamily="34" charset="-120"/>
              </a:rPr>
              <a:t>Включайте только самые важные компоненты, избегая избыточных деталей.</a:t>
            </a:r>
            <a:endParaRPr lang="en-US" sz="1500" dirty="0"/>
          </a:p>
        </p:txBody>
      </p:sp>
      <p:pic>
        <p:nvPicPr>
          <p:cNvPr id="7" name="Image 2" descr="preencoded.png"/>
          <p:cNvPicPr>
            <a:picLocks noChangeAspect="1"/>
          </p:cNvPicPr>
          <p:nvPr/>
        </p:nvPicPr>
        <p:blipFill>
          <a:blip r:embed="rId5"/>
          <a:stretch>
            <a:fillRect/>
          </a:stretch>
        </p:blipFill>
        <p:spPr>
          <a:xfrm>
            <a:off x="5100042" y="4634865"/>
            <a:ext cx="4430316" cy="765334"/>
          </a:xfrm>
          <a:prstGeom prst="rect">
            <a:avLst/>
          </a:prstGeom>
        </p:spPr>
      </p:pic>
      <p:sp>
        <p:nvSpPr>
          <p:cNvPr id="8" name="Text 3"/>
          <p:cNvSpPr/>
          <p:nvPr/>
        </p:nvSpPr>
        <p:spPr>
          <a:xfrm>
            <a:off x="5291376" y="5687139"/>
            <a:ext cx="4047649" cy="637699"/>
          </a:xfrm>
          <a:prstGeom prst="rect">
            <a:avLst/>
          </a:prstGeom>
          <a:noFill/>
          <a:ln/>
        </p:spPr>
        <p:txBody>
          <a:bodyPr wrap="square" lIns="0" tIns="0" rIns="0" bIns="0" rtlCol="0" anchor="t"/>
          <a:lstStyle/>
          <a:p>
            <a:pPr marL="0" indent="0" algn="l">
              <a:lnSpc>
                <a:spcPts val="2500"/>
              </a:lnSpc>
              <a:buNone/>
            </a:pPr>
            <a:r>
              <a:rPr lang="en-US" sz="2000" b="1" dirty="0">
                <a:solidFill>
                  <a:srgbClr val="F4CAB8"/>
                </a:solidFill>
                <a:latin typeface="Brygada 1918 Bold" pitchFamily="34" charset="0"/>
                <a:ea typeface="Brygada 1918 Bold" pitchFamily="34" charset="-122"/>
                <a:cs typeface="Brygada 1918 Bold" pitchFamily="34" charset="-120"/>
              </a:rPr>
              <a:t>Использование Четкой Нотации</a:t>
            </a:r>
            <a:endParaRPr lang="en-US" sz="2000" dirty="0"/>
          </a:p>
        </p:txBody>
      </p:sp>
      <p:sp>
        <p:nvSpPr>
          <p:cNvPr id="9" name="Text 4"/>
          <p:cNvSpPr/>
          <p:nvPr/>
        </p:nvSpPr>
        <p:spPr>
          <a:xfrm>
            <a:off x="5291376" y="6439614"/>
            <a:ext cx="4047649" cy="918329"/>
          </a:xfrm>
          <a:prstGeom prst="rect">
            <a:avLst/>
          </a:prstGeom>
          <a:noFill/>
          <a:ln/>
        </p:spPr>
        <p:txBody>
          <a:bodyPr wrap="square" lIns="0" tIns="0" rIns="0" bIns="0" rtlCol="0" anchor="t"/>
          <a:lstStyle/>
          <a:p>
            <a:pPr marL="0" indent="0" algn="l">
              <a:lnSpc>
                <a:spcPts val="2400"/>
              </a:lnSpc>
              <a:buNone/>
            </a:pPr>
            <a:r>
              <a:rPr lang="en-US" sz="1500" dirty="0">
                <a:solidFill>
                  <a:srgbClr val="F4CAB8"/>
                </a:solidFill>
                <a:latin typeface="Montserrat Medium" pitchFamily="34" charset="0"/>
                <a:ea typeface="Montserrat Medium" pitchFamily="34" charset="-122"/>
                <a:cs typeface="Montserrat Medium" pitchFamily="34" charset="-120"/>
              </a:rPr>
              <a:t>Применяйте стандартизованные обозначения и условные обозначения для компонентов и связей.</a:t>
            </a:r>
            <a:endParaRPr lang="en-US" sz="1500" dirty="0"/>
          </a:p>
        </p:txBody>
      </p:sp>
      <p:pic>
        <p:nvPicPr>
          <p:cNvPr id="10" name="Image 3" descr="preencoded.png"/>
          <p:cNvPicPr>
            <a:picLocks noChangeAspect="1"/>
          </p:cNvPicPr>
          <p:nvPr/>
        </p:nvPicPr>
        <p:blipFill>
          <a:blip r:embed="rId6"/>
          <a:stretch>
            <a:fillRect/>
          </a:stretch>
        </p:blipFill>
        <p:spPr>
          <a:xfrm>
            <a:off x="9530358" y="4634865"/>
            <a:ext cx="4430316" cy="765334"/>
          </a:xfrm>
          <a:prstGeom prst="rect">
            <a:avLst/>
          </a:prstGeom>
        </p:spPr>
      </p:pic>
      <p:sp>
        <p:nvSpPr>
          <p:cNvPr id="11" name="Text 5"/>
          <p:cNvSpPr/>
          <p:nvPr/>
        </p:nvSpPr>
        <p:spPr>
          <a:xfrm>
            <a:off x="9721691" y="5687139"/>
            <a:ext cx="3557707" cy="318849"/>
          </a:xfrm>
          <a:prstGeom prst="rect">
            <a:avLst/>
          </a:prstGeom>
          <a:noFill/>
          <a:ln/>
        </p:spPr>
        <p:txBody>
          <a:bodyPr wrap="none" lIns="0" tIns="0" rIns="0" bIns="0" rtlCol="0" anchor="t"/>
          <a:lstStyle/>
          <a:p>
            <a:pPr marL="0" indent="0" algn="l">
              <a:lnSpc>
                <a:spcPts val="2500"/>
              </a:lnSpc>
              <a:buNone/>
            </a:pPr>
            <a:r>
              <a:rPr lang="en-US" sz="2000" b="1" dirty="0">
                <a:solidFill>
                  <a:srgbClr val="F4CAB8"/>
                </a:solidFill>
                <a:latin typeface="Brygada 1918 Bold" pitchFamily="34" charset="0"/>
                <a:ea typeface="Brygada 1918 Bold" pitchFamily="34" charset="-122"/>
                <a:cs typeface="Brygada 1918 Bold" pitchFamily="34" charset="-120"/>
              </a:rPr>
              <a:t>Поддержание Актуальности</a:t>
            </a:r>
            <a:endParaRPr lang="en-US" sz="2000" dirty="0"/>
          </a:p>
        </p:txBody>
      </p:sp>
      <p:sp>
        <p:nvSpPr>
          <p:cNvPr id="12" name="Text 6"/>
          <p:cNvSpPr/>
          <p:nvPr/>
        </p:nvSpPr>
        <p:spPr>
          <a:xfrm>
            <a:off x="9721691" y="6120765"/>
            <a:ext cx="4047649" cy="918329"/>
          </a:xfrm>
          <a:prstGeom prst="rect">
            <a:avLst/>
          </a:prstGeom>
          <a:noFill/>
          <a:ln/>
        </p:spPr>
        <p:txBody>
          <a:bodyPr wrap="square" lIns="0" tIns="0" rIns="0" bIns="0" rtlCol="0" anchor="t"/>
          <a:lstStyle/>
          <a:p>
            <a:pPr marL="0" indent="0" algn="l">
              <a:lnSpc>
                <a:spcPts val="2400"/>
              </a:lnSpc>
              <a:buNone/>
            </a:pPr>
            <a:r>
              <a:rPr lang="en-US" sz="1500" dirty="0">
                <a:solidFill>
                  <a:srgbClr val="F4CAB8"/>
                </a:solidFill>
                <a:latin typeface="Montserrat Medium" pitchFamily="34" charset="0"/>
                <a:ea typeface="Montserrat Medium" pitchFamily="34" charset="-122"/>
                <a:cs typeface="Montserrat Medium" pitchFamily="34" charset="-120"/>
              </a:rPr>
              <a:t>Регулярно обновляйте диаграмму, чтобы она отражала текущее состояние системы.</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706</Words>
  <Application>Microsoft Office PowerPoint</Application>
  <PresentationFormat>Произвольный</PresentationFormat>
  <Paragraphs>99</Paragraphs>
  <Slides>11</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Montserrat Medium</vt:lpstr>
      <vt:lpstr>Calibri</vt:lpstr>
      <vt:lpstr>Brygada 1918 Bold</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Жаныбек айсарахунов</cp:lastModifiedBy>
  <cp:revision>3</cp:revision>
  <dcterms:created xsi:type="dcterms:W3CDTF">2024-10-29T06:30:40Z</dcterms:created>
  <dcterms:modified xsi:type="dcterms:W3CDTF">2024-11-04T18:47:12Z</dcterms:modified>
</cp:coreProperties>
</file>