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0" r:id="rId31"/>
  </p:sldIdLst>
  <p:sldSz cx="12192000" cy="6858000"/>
  <p:notesSz cx="6858000" cy="9144000"/>
  <p:embeddedFontLst>
    <p:embeddedFont>
      <p:font typeface="나눔스퀘어라운드 Regular" panose="020B0600000101010101" pitchFamily="50" charset="-127"/>
      <p:regular r:id="rId32"/>
    </p:embeddedFont>
    <p:embeddedFont>
      <p:font typeface="나눔스퀘어" panose="020B0600000101010101" pitchFamily="50" charset="-127"/>
      <p:regular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제목스타일 </a:t>
            </a:r>
            <a:r>
              <a:rPr lang="ko-KR" altLang="en-US" dirty="0"/>
              <a:t>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141-3F17-4A4E-81BA-7AA1ED8BB707}" type="datetimeFigureOut">
              <a:rPr lang="ko-KR" altLang="en-US" smtClean="0"/>
              <a:t>2018-02-21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104-067A-4D58-9299-E3058C7DEFA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33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141-3F17-4A4E-81BA-7AA1ED8BB707}" type="datetimeFigureOut">
              <a:rPr lang="ko-KR" altLang="en-US" smtClean="0"/>
              <a:t>2018-02-21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104-067A-4D58-9299-E3058C7DEFA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8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141-3F17-4A4E-81BA-7AA1ED8BB707}" type="datetimeFigureOut">
              <a:rPr lang="ko-KR" altLang="en-US" smtClean="0"/>
              <a:t>2018-02-21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104-067A-4D58-9299-E3058C7DEFA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60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141-3F17-4A4E-81BA-7AA1ED8BB707}" type="datetimeFigureOut">
              <a:rPr lang="ko-KR" altLang="en-US" smtClean="0"/>
              <a:t>2018-02-21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104-067A-4D58-9299-E3058C7DEFA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60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141-3F17-4A4E-81BA-7AA1ED8BB707}" type="datetimeFigureOut">
              <a:rPr lang="ko-KR" altLang="en-US" smtClean="0"/>
              <a:t>2018-02-21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104-067A-4D58-9299-E3058C7DEFA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82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141-3F17-4A4E-81BA-7AA1ED8BB707}" type="datetimeFigureOut">
              <a:rPr lang="ko-KR" altLang="en-US" smtClean="0"/>
              <a:t>2018-02-21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104-067A-4D58-9299-E3058C7DEFA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60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141-3F17-4A4E-81BA-7AA1ED8BB707}" type="datetimeFigureOut">
              <a:rPr lang="ko-KR" altLang="en-US" smtClean="0"/>
              <a:t>2018-02-21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104-067A-4D58-9299-E3058C7DEFA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71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141-3F17-4A4E-81BA-7AA1ED8BB707}" type="datetimeFigureOut">
              <a:rPr lang="ko-KR" altLang="en-US" smtClean="0"/>
              <a:t>2018-02-21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104-067A-4D58-9299-E3058C7DEFA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47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141-3F17-4A4E-81BA-7AA1ED8BB707}" type="datetimeFigureOut">
              <a:rPr lang="ko-KR" altLang="en-US" smtClean="0"/>
              <a:t>2018-02-21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104-067A-4D58-9299-E3058C7DEFA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00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141-3F17-4A4E-81BA-7AA1ED8BB707}" type="datetimeFigureOut">
              <a:rPr lang="ko-KR" altLang="en-US" smtClean="0"/>
              <a:t>2018-02-21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104-067A-4D58-9299-E3058C7DEFA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48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141-3F17-4A4E-81BA-7AA1ED8BB707}" type="datetimeFigureOut">
              <a:rPr lang="ko-KR" altLang="en-US" smtClean="0"/>
              <a:t>2018-02-21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1104-067A-4D58-9299-E3058C7DEFA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17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F7141-3F17-4A4E-81BA-7AA1ED8BB707}" type="datetimeFigureOut">
              <a:rPr lang="ko-KR" altLang="en-US" smtClean="0"/>
              <a:t>2018-02-21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1104-067A-4D58-9299-E3058C7DEFA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592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p2cBhUDcL._SX384_BO1,204,203,200_.jpg">
            <a:extLst>
              <a:ext uri="{FF2B5EF4-FFF2-40B4-BE49-F238E27FC236}">
                <a16:creationId xmlns:a16="http://schemas.microsoft.com/office/drawing/2014/main" id="{D3A9DF2A-997D-43F1-899F-ED213B2F5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0" r="-1" b="16967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B6E9C55D-C625-4490-AEC0-EF5FB566CC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B2ABD6CC-3CEB-49CD-AEB5-A62E2C06D8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5"/>
            <a:ext cx="5498851" cy="265120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200" dirty="0">
                <a:solidFill>
                  <a:schemeClr val="bg1"/>
                </a:solidFill>
              </a:rPr>
              <a:t>Introduction to 3D Game Programming With DirectX 12</a:t>
            </a:r>
            <a:endParaRPr lang="ko-KR" altLang="en-US" sz="4200" dirty="0">
              <a:solidFill>
                <a:schemeClr val="bg1"/>
              </a:solidFill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0" y="4537920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Chapter 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157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Descriptor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400" dirty="0"/>
              <a:t>즉 </a:t>
            </a:r>
            <a:r>
              <a:rPr lang="en-US" altLang="ko-KR" sz="2400" dirty="0"/>
              <a:t>Descriptor</a:t>
            </a:r>
            <a:r>
              <a:rPr lang="ko-KR" altLang="en-US" sz="2400" dirty="0"/>
              <a:t>는 </a:t>
            </a:r>
            <a:r>
              <a:rPr lang="en-US" altLang="ko-KR" sz="2400" dirty="0"/>
              <a:t>GPU</a:t>
            </a:r>
            <a:r>
              <a:rPr lang="ko-KR" altLang="en-US" sz="2400" dirty="0"/>
              <a:t>에게 리소스를 </a:t>
            </a:r>
            <a:r>
              <a:rPr lang="en-US" altLang="ko-KR" sz="2400" dirty="0"/>
              <a:t> </a:t>
            </a:r>
            <a:r>
              <a:rPr lang="ko-KR" altLang="en-US" sz="2400" dirty="0"/>
              <a:t>묘사합니다</a:t>
            </a:r>
            <a:r>
              <a:rPr lang="en-US" altLang="ko-KR" sz="2400" dirty="0"/>
              <a:t>.(describe)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이전 버전의 </a:t>
            </a:r>
            <a:r>
              <a:rPr lang="en-US" altLang="ko-KR" sz="2400" dirty="0"/>
              <a:t>Driect3D</a:t>
            </a:r>
            <a:r>
              <a:rPr lang="ko-KR" altLang="en-US" sz="2400" dirty="0"/>
              <a:t>를 사용해 본 경험이 있다면 </a:t>
            </a:r>
            <a:r>
              <a:rPr lang="en-US" altLang="ko-KR" sz="2400" dirty="0"/>
              <a:t>Descriptor</a:t>
            </a:r>
            <a:r>
              <a:rPr lang="ko-KR" altLang="en-US" sz="2400" dirty="0"/>
              <a:t>는 </a:t>
            </a:r>
            <a:r>
              <a:rPr lang="en-US" altLang="ko-KR" sz="2400" dirty="0"/>
              <a:t>View</a:t>
            </a:r>
            <a:r>
              <a:rPr lang="ko-KR" altLang="en-US" sz="2400" dirty="0"/>
              <a:t>의 동의어입니다</a:t>
            </a:r>
            <a:r>
              <a:rPr lang="en-US" altLang="ko-KR" sz="2400" dirty="0"/>
              <a:t>. View</a:t>
            </a:r>
            <a:r>
              <a:rPr lang="ko-KR" altLang="en-US" sz="2400" dirty="0"/>
              <a:t>는 </a:t>
            </a:r>
            <a:r>
              <a:rPr lang="en-US" altLang="ko-KR" sz="2400" dirty="0"/>
              <a:t>Direct3D 12 API</a:t>
            </a:r>
            <a:r>
              <a:rPr lang="ko-KR" altLang="en-US" sz="2400" dirty="0"/>
              <a:t>의 몇 부분에서 여전히 사용되고 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Descriptor</a:t>
            </a:r>
            <a:r>
              <a:rPr lang="ko-KR" altLang="en-US" sz="2400" dirty="0"/>
              <a:t>는 몇 가지 유형으로 나눌 수 있고</a:t>
            </a:r>
            <a:r>
              <a:rPr lang="en-US" altLang="ko-KR" sz="2400" dirty="0"/>
              <a:t> </a:t>
            </a:r>
            <a:r>
              <a:rPr lang="ko-KR" altLang="en-US" sz="2400" dirty="0"/>
              <a:t>각 유형은 리소스가 어떻게 사용될지를 의미합니다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1. CBV(constant</a:t>
            </a:r>
            <a:r>
              <a:rPr lang="ko-KR" altLang="en-US" sz="2000" dirty="0"/>
              <a:t> </a:t>
            </a:r>
            <a:r>
              <a:rPr lang="en-US" altLang="ko-KR" sz="2000" dirty="0"/>
              <a:t>buffer)/SRV(</a:t>
            </a:r>
            <a:r>
              <a:rPr lang="en-US" altLang="ko-KR" sz="2000" dirty="0" err="1"/>
              <a:t>shader</a:t>
            </a:r>
            <a:r>
              <a:rPr lang="en-US" altLang="ko-KR" sz="2000" dirty="0"/>
              <a:t> resource)/UAV(unordered access)</a:t>
            </a:r>
          </a:p>
          <a:p>
            <a:pPr marL="457200" lvl="1" indent="0">
              <a:buNone/>
            </a:pPr>
            <a:r>
              <a:rPr lang="en-US" altLang="ko-KR" sz="2000" dirty="0"/>
              <a:t>2. Sampler</a:t>
            </a:r>
          </a:p>
          <a:p>
            <a:pPr marL="457200" lvl="1" indent="0">
              <a:buNone/>
            </a:pPr>
            <a:r>
              <a:rPr lang="en-US" altLang="ko-KR" sz="2000" dirty="0"/>
              <a:t>3. RTV(render target)</a:t>
            </a:r>
          </a:p>
          <a:p>
            <a:pPr marL="457200" lvl="1" indent="0">
              <a:buNone/>
            </a:pPr>
            <a:r>
              <a:rPr lang="en-US" altLang="ko-KR" sz="2000" dirty="0"/>
              <a:t>4. DSV(depth stencil)</a:t>
            </a:r>
          </a:p>
        </p:txBody>
      </p:sp>
    </p:spTree>
    <p:extLst>
      <p:ext uri="{BB962C8B-B14F-4D97-AF65-F5344CB8AC3E}">
        <p14:creationId xmlns:p14="http://schemas.microsoft.com/office/powerpoint/2010/main" val="190450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Descriptor heap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Descriptor</a:t>
            </a:r>
            <a:r>
              <a:rPr lang="ko-KR" altLang="en-US" sz="2000" dirty="0"/>
              <a:t> </a:t>
            </a:r>
            <a:r>
              <a:rPr lang="en-US" altLang="ko-KR" sz="2000" dirty="0"/>
              <a:t>heap</a:t>
            </a:r>
            <a:r>
              <a:rPr lang="ko-KR" altLang="en-US" sz="2000" dirty="0"/>
              <a:t>은 </a:t>
            </a:r>
            <a:r>
              <a:rPr lang="en-US" altLang="ko-KR" sz="2000" dirty="0"/>
              <a:t>Descriptor</a:t>
            </a:r>
            <a:r>
              <a:rPr lang="ko-KR" altLang="en-US" sz="2000" dirty="0"/>
              <a:t>의 배열로 애플리케이션에서 사용되는 특정 타입의 모든 </a:t>
            </a:r>
            <a:r>
              <a:rPr lang="en-US" altLang="ko-KR" sz="2000" dirty="0"/>
              <a:t>descriptor</a:t>
            </a:r>
            <a:r>
              <a:rPr lang="ko-KR" altLang="en-US" sz="2000" dirty="0"/>
              <a:t>의 백업입니다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Descriptor </a:t>
            </a:r>
            <a:r>
              <a:rPr lang="ko-KR" altLang="en-US" sz="2000" dirty="0"/>
              <a:t>유형마다 별도의 </a:t>
            </a:r>
            <a:r>
              <a:rPr lang="en-US" altLang="ko-KR" sz="2000" dirty="0"/>
              <a:t>Descriptor heap</a:t>
            </a:r>
            <a:r>
              <a:rPr lang="ko-KR" altLang="en-US" sz="2000" dirty="0"/>
              <a:t>이 필요합니다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물론 같은 </a:t>
            </a:r>
            <a:r>
              <a:rPr lang="en-US" altLang="ko-KR" sz="2000" dirty="0"/>
              <a:t>Descriptor</a:t>
            </a:r>
            <a:r>
              <a:rPr lang="ko-KR" altLang="en-US" sz="2000" dirty="0"/>
              <a:t>에 대해 여러 </a:t>
            </a:r>
            <a:r>
              <a:rPr lang="en-US" altLang="ko-KR" sz="2000" dirty="0"/>
              <a:t>Descriptor heap</a:t>
            </a:r>
            <a:r>
              <a:rPr lang="ko-KR" altLang="en-US" sz="2000" dirty="0"/>
              <a:t>을 생성할 수도 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3390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DirectX Graphics Infrastructure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DXGI</a:t>
            </a:r>
            <a:r>
              <a:rPr lang="ko-KR" altLang="en-US" sz="2000" dirty="0"/>
              <a:t>는 여러 그래픽스에서 동일하게 사용되는 몇몇 그래픽스 관련 작업을 모은 </a:t>
            </a:r>
            <a:r>
              <a:rPr lang="en-US" altLang="ko-KR" sz="2000" dirty="0"/>
              <a:t>API</a:t>
            </a:r>
            <a:r>
              <a:rPr lang="ko-KR" altLang="en-US" sz="2000" dirty="0"/>
              <a:t>로 상대적으로 </a:t>
            </a:r>
            <a:br>
              <a:rPr lang="en-US" altLang="ko-KR" sz="2000" dirty="0"/>
            </a:br>
            <a:r>
              <a:rPr lang="ko-KR" altLang="en-US" sz="2000" dirty="0"/>
              <a:t>변화가 느린 부분</a:t>
            </a:r>
            <a:r>
              <a:rPr lang="en-US" altLang="ko-KR" sz="2000" dirty="0"/>
              <a:t>(swap chain</a:t>
            </a:r>
            <a:r>
              <a:rPr lang="ko-KR" altLang="en-US" sz="2000" dirty="0"/>
              <a:t>이나 </a:t>
            </a:r>
            <a:r>
              <a:rPr lang="en-US" altLang="ko-KR" sz="2000" dirty="0"/>
              <a:t>Display adapter</a:t>
            </a:r>
            <a:r>
              <a:rPr lang="ko-KR" altLang="en-US" sz="2000" dirty="0"/>
              <a:t>와 같은 그래픽 시스템 정보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en-US" altLang="ko-KR" sz="2000" dirty="0"/>
              <a:t>Direct 3D </a:t>
            </a:r>
            <a:r>
              <a:rPr lang="ko-KR" altLang="en-US" sz="2000" dirty="0"/>
              <a:t>에서 분리하여 다룹니다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주요 인터페이스 중 하나는 </a:t>
            </a:r>
            <a:r>
              <a:rPr lang="en-US" altLang="ko-KR" sz="2000" dirty="0" err="1"/>
              <a:t>IDXGIFactory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인터페이스로 주로 </a:t>
            </a:r>
            <a:r>
              <a:rPr lang="en-US" altLang="ko-KR" sz="2000" dirty="0" err="1"/>
              <a:t>IDXGISwapChain</a:t>
            </a:r>
            <a:r>
              <a:rPr lang="ko-KR" altLang="en-US" sz="2000" dirty="0"/>
              <a:t> 인터페이스를 생성하거나 </a:t>
            </a:r>
            <a:r>
              <a:rPr lang="en-US" altLang="ko-KR" sz="2000" dirty="0"/>
              <a:t>Display adapter</a:t>
            </a:r>
            <a:r>
              <a:rPr lang="ko-KR" altLang="en-US" sz="2000" dirty="0"/>
              <a:t>를 나열하는데 사용됩니다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Display adapter</a:t>
            </a:r>
            <a:r>
              <a:rPr lang="ko-KR" altLang="en-US" sz="2000" dirty="0"/>
              <a:t>는 그래픽 기능을 구현한 것으로 주로 하드웨어의 일부분</a:t>
            </a:r>
            <a:r>
              <a:rPr lang="en-US" altLang="ko-KR" sz="2000" dirty="0"/>
              <a:t>( </a:t>
            </a:r>
            <a:r>
              <a:rPr lang="ko-KR" altLang="en-US" sz="2000" dirty="0"/>
              <a:t>그래픽 카드 </a:t>
            </a:r>
            <a:r>
              <a:rPr lang="en-US" altLang="ko-KR" sz="2000" dirty="0"/>
              <a:t>)</a:t>
            </a:r>
            <a:r>
              <a:rPr lang="ko-KR" altLang="en-US" sz="2000" dirty="0"/>
              <a:t>을 나타내나 시스템이 하드웨어 그래픽 기능을 </a:t>
            </a:r>
            <a:r>
              <a:rPr lang="ko-KR" altLang="en-US" sz="2000" dirty="0" err="1"/>
              <a:t>에뮬레이트하는</a:t>
            </a:r>
            <a:r>
              <a:rPr lang="ko-KR" altLang="en-US" sz="2000" dirty="0"/>
              <a:t> 소프트웨어 </a:t>
            </a:r>
            <a:r>
              <a:rPr lang="en-US" altLang="ko-KR" sz="2000" dirty="0"/>
              <a:t>display adapter</a:t>
            </a:r>
            <a:r>
              <a:rPr lang="ko-KR" altLang="en-US" sz="2000" dirty="0"/>
              <a:t>를 가지고 있을 수 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DXGI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IDXGIAdaptor</a:t>
            </a:r>
            <a:r>
              <a:rPr lang="ko-KR" altLang="en-US" sz="2000" dirty="0"/>
              <a:t>로 표현됩니다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39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DirectX Graphics Infrastructure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시스템은 또한 여러 </a:t>
            </a:r>
            <a:r>
              <a:rPr lang="en-US" altLang="ko-KR" sz="2000" dirty="0"/>
              <a:t>adapter</a:t>
            </a:r>
            <a:r>
              <a:rPr lang="ko-KR" altLang="en-US" sz="2000" dirty="0"/>
              <a:t>를 가지고 있을 수 있고 </a:t>
            </a:r>
            <a:r>
              <a:rPr lang="en-US" altLang="ko-KR" sz="2000" dirty="0" err="1"/>
              <a:t>IDXGIFactory</a:t>
            </a:r>
            <a:r>
              <a:rPr lang="ko-KR" altLang="en-US" sz="2000" dirty="0"/>
              <a:t>를 통해 이를 나열할 수 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시스템은 여러 모니터를 가지고 있을 수도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모니터는 </a:t>
            </a:r>
            <a:r>
              <a:rPr lang="en-US" altLang="ko-KR" sz="2000" dirty="0"/>
              <a:t>display output</a:t>
            </a:r>
            <a:r>
              <a:rPr lang="ko-KR" altLang="en-US" sz="2000" dirty="0"/>
              <a:t>의 예인데 </a:t>
            </a:r>
            <a:r>
              <a:rPr lang="en-US" altLang="ko-KR" sz="2000" dirty="0"/>
              <a:t>DXGI</a:t>
            </a:r>
            <a:r>
              <a:rPr lang="ko-KR" altLang="en-US" sz="2000" dirty="0"/>
              <a:t>에서</a:t>
            </a:r>
            <a:br>
              <a:rPr lang="en-US" altLang="ko-KR" sz="2000" dirty="0"/>
            </a:br>
            <a:r>
              <a:rPr lang="en-US" altLang="ko-KR" sz="2000" dirty="0" err="1"/>
              <a:t>IDXGIOutput</a:t>
            </a:r>
            <a:r>
              <a:rPr lang="ko-KR" altLang="en-US" sz="2000" dirty="0"/>
              <a:t>으로 표현됩니다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하나의 </a:t>
            </a:r>
            <a:r>
              <a:rPr lang="en-US" altLang="ko-KR" sz="2000" dirty="0"/>
              <a:t>adaptor</a:t>
            </a:r>
            <a:r>
              <a:rPr lang="ko-KR" altLang="en-US" sz="2000" dirty="0"/>
              <a:t>가 여러 </a:t>
            </a:r>
            <a:r>
              <a:rPr lang="en-US" altLang="ko-KR" sz="2000" dirty="0"/>
              <a:t>output </a:t>
            </a:r>
            <a:r>
              <a:rPr lang="ko-KR" altLang="en-US" sz="2000" dirty="0"/>
              <a:t>들과 연관되어 있을 수 있고 </a:t>
            </a:r>
            <a:r>
              <a:rPr lang="en-US" altLang="ko-KR" sz="2000" dirty="0" err="1"/>
              <a:t>IDXGIAdaptor</a:t>
            </a:r>
            <a:r>
              <a:rPr lang="ko-KR" altLang="en-US" sz="2000" dirty="0"/>
              <a:t>를 통해 이를 나열할 수 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각 모니터는 모니터가 지원하는 </a:t>
            </a:r>
            <a:r>
              <a:rPr lang="en-US" altLang="ko-KR" sz="2000" dirty="0"/>
              <a:t>display mode</a:t>
            </a:r>
            <a:r>
              <a:rPr lang="ko-KR" altLang="en-US" sz="2000" dirty="0"/>
              <a:t>의 집합을 가지고 있습니다</a:t>
            </a:r>
            <a:r>
              <a:rPr lang="en-US" altLang="ko-KR" sz="2000" dirty="0"/>
              <a:t>. display mode</a:t>
            </a:r>
            <a:r>
              <a:rPr lang="ko-KR" altLang="en-US" sz="2000" dirty="0"/>
              <a:t>는 해상도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주사율</a:t>
            </a:r>
            <a:r>
              <a:rPr lang="ko-KR" altLang="en-US" sz="2000" dirty="0"/>
              <a:t> 등의 정보를 담고 있으며 </a:t>
            </a:r>
            <a:r>
              <a:rPr lang="en-US" altLang="ko-KR" sz="2000" dirty="0" err="1"/>
              <a:t>IDXGIOutput</a:t>
            </a:r>
            <a:r>
              <a:rPr lang="ko-KR" altLang="en-US" sz="2000" dirty="0"/>
              <a:t>을 통해 이를 나열할 수 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97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DirectX Graphics Infrastructure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즉</a:t>
            </a:r>
            <a:r>
              <a:rPr lang="en-US" altLang="ko-KR" sz="2000" dirty="0"/>
              <a:t>,</a:t>
            </a:r>
            <a:r>
              <a:rPr lang="ko-KR" altLang="en-US" sz="2000" dirty="0"/>
              <a:t> 주요 </a:t>
            </a:r>
            <a:r>
              <a:rPr lang="en-US" altLang="ko-KR" sz="2000" dirty="0"/>
              <a:t>DXGI </a:t>
            </a:r>
            <a:r>
              <a:rPr lang="ko-KR" altLang="en-US" sz="2000" dirty="0"/>
              <a:t>인터페이스는 다음과 같은 관계를 가집니다</a:t>
            </a:r>
            <a:r>
              <a:rPr lang="en-US" altLang="ko-KR" sz="2000" dirty="0"/>
              <a:t>.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24ED720-A063-481F-8094-70B8F4AA4A64}"/>
              </a:ext>
            </a:extLst>
          </p:cNvPr>
          <p:cNvGrpSpPr/>
          <p:nvPr/>
        </p:nvGrpSpPr>
        <p:grpSpPr>
          <a:xfrm>
            <a:off x="907241" y="2683445"/>
            <a:ext cx="10372224" cy="3834036"/>
            <a:chOff x="833002" y="2944988"/>
            <a:chExt cx="10372224" cy="38340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FFD0B10-3041-4DB0-8CD6-613F31C51C28}"/>
                </a:ext>
              </a:extLst>
            </p:cNvPr>
            <p:cNvSpPr txBox="1"/>
            <p:nvPr/>
          </p:nvSpPr>
          <p:spPr>
            <a:xfrm>
              <a:off x="833002" y="4374568"/>
              <a:ext cx="17793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+mj-lt"/>
                </a:rPr>
                <a:t>IDXGIFactory</a:t>
              </a:r>
              <a:endParaRPr lang="ko-KR" altLang="en-US" dirty="0">
                <a:latin typeface="+mj-lt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EC2A2E1-770C-42D0-BB3D-9C9C01AA0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9082" y="3122246"/>
              <a:ext cx="1300593" cy="130059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E436CAE-C2AA-4EE8-94BA-877D96073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9081" y="4559234"/>
              <a:ext cx="1300593" cy="1300593"/>
            </a:xfrm>
            <a:prstGeom prst="rect">
              <a:avLst/>
            </a:prstGeom>
          </p:spPr>
        </p:pic>
        <p:cxnSp>
          <p:nvCxnSpPr>
            <p:cNvPr id="16" name="연결선: 구부러짐 15">
              <a:extLst>
                <a:ext uri="{FF2B5EF4-FFF2-40B4-BE49-F238E27FC236}">
                  <a16:creationId xmlns:a16="http://schemas.microsoft.com/office/drawing/2014/main" id="{CA0212F3-9D2F-4FC1-A591-28D5D2FA126C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2612375" y="3772543"/>
              <a:ext cx="1376707" cy="786691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6C31B7F1-CC89-4DC4-B854-84124D4B1367}"/>
                </a:ext>
              </a:extLst>
            </p:cNvPr>
            <p:cNvCxnSpPr>
              <a:stCxn id="2" idx="3"/>
              <a:endCxn id="15" idx="1"/>
            </p:cNvCxnSpPr>
            <p:nvPr/>
          </p:nvCxnSpPr>
          <p:spPr>
            <a:xfrm>
              <a:off x="2612375" y="4559234"/>
              <a:ext cx="1376706" cy="650297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FC116B3-417E-40E7-A2CA-627DDBD6A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268" y="3733475"/>
              <a:ext cx="801507" cy="80150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193BDA-34A5-4CA3-8FC5-2D1154C994C4}"/>
                </a:ext>
              </a:extLst>
            </p:cNvPr>
            <p:cNvSpPr txBox="1"/>
            <p:nvPr/>
          </p:nvSpPr>
          <p:spPr>
            <a:xfrm>
              <a:off x="3745796" y="2944988"/>
              <a:ext cx="17793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+mj-lt"/>
                </a:rPr>
                <a:t>IDXGIAdaptor</a:t>
              </a:r>
              <a:endParaRPr lang="ko-KR" altLang="en-US" dirty="0">
                <a:latin typeface="+mj-lt"/>
              </a:endParaRPr>
            </a:p>
          </p:txBody>
        </p:sp>
        <p:cxnSp>
          <p:nvCxnSpPr>
            <p:cNvPr id="26" name="연결선: 구부러짐 25">
              <a:extLst>
                <a:ext uri="{FF2B5EF4-FFF2-40B4-BE49-F238E27FC236}">
                  <a16:creationId xmlns:a16="http://schemas.microsoft.com/office/drawing/2014/main" id="{7E2ABB20-231D-4DAB-9908-7D8E614F6EB1}"/>
                </a:ext>
              </a:extLst>
            </p:cNvPr>
            <p:cNvCxnSpPr>
              <a:cxnSpLocks/>
              <a:stCxn id="9" idx="3"/>
              <a:endCxn id="23" idx="1"/>
            </p:cNvCxnSpPr>
            <p:nvPr/>
          </p:nvCxnSpPr>
          <p:spPr>
            <a:xfrm>
              <a:off x="5289675" y="3772543"/>
              <a:ext cx="1300593" cy="36168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3251C26A-455B-4EA3-BD3E-A625B911924E}"/>
                </a:ext>
              </a:extLst>
            </p:cNvPr>
            <p:cNvCxnSpPr>
              <a:cxnSpLocks/>
              <a:stCxn id="9" idx="3"/>
              <a:endCxn id="41" idx="1"/>
            </p:cNvCxnSpPr>
            <p:nvPr/>
          </p:nvCxnSpPr>
          <p:spPr>
            <a:xfrm>
              <a:off x="5289675" y="3772543"/>
              <a:ext cx="1310286" cy="137211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구부러짐 34">
              <a:extLst>
                <a:ext uri="{FF2B5EF4-FFF2-40B4-BE49-F238E27FC236}">
                  <a16:creationId xmlns:a16="http://schemas.microsoft.com/office/drawing/2014/main" id="{82838E40-426B-47EA-B3CA-8CBA4F402375}"/>
                </a:ext>
              </a:extLst>
            </p:cNvPr>
            <p:cNvCxnSpPr>
              <a:cxnSpLocks/>
              <a:stCxn id="15" idx="3"/>
              <a:endCxn id="42" idx="1"/>
            </p:cNvCxnSpPr>
            <p:nvPr/>
          </p:nvCxnSpPr>
          <p:spPr>
            <a:xfrm>
              <a:off x="5289674" y="5209531"/>
              <a:ext cx="1178659" cy="87065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D8E103-2052-484D-BD70-AEC53830D83D}"/>
                </a:ext>
              </a:extLst>
            </p:cNvPr>
            <p:cNvSpPr txBox="1"/>
            <p:nvPr/>
          </p:nvSpPr>
          <p:spPr>
            <a:xfrm>
              <a:off x="6101334" y="3347856"/>
              <a:ext cx="17793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+mj-lt"/>
                </a:rPr>
                <a:t>IDXGIOutput</a:t>
              </a:r>
              <a:endParaRPr lang="ko-KR" altLang="en-US" dirty="0">
                <a:latin typeface="+mj-lt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A64BED8-B292-42B3-9D88-74A0F7B13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9961" y="4743900"/>
              <a:ext cx="801507" cy="801507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109C243-1B80-47AF-AC99-FFE6222FE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8333" y="5679431"/>
              <a:ext cx="801507" cy="801507"/>
            </a:xfrm>
            <a:prstGeom prst="rect">
              <a:avLst/>
            </a:prstGeom>
          </p:spPr>
        </p:pic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A45E975-DE6C-410C-B7D8-2A3C86FC94A9}"/>
                </a:ext>
              </a:extLst>
            </p:cNvPr>
            <p:cNvSpPr/>
            <p:nvPr/>
          </p:nvSpPr>
          <p:spPr>
            <a:xfrm>
              <a:off x="1499025" y="5703272"/>
              <a:ext cx="1056903" cy="6684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6C586B5-80AA-4087-BAC5-A8EEABA98111}"/>
                </a:ext>
              </a:extLst>
            </p:cNvPr>
            <p:cNvSpPr/>
            <p:nvPr/>
          </p:nvSpPr>
          <p:spPr>
            <a:xfrm>
              <a:off x="1651425" y="5855672"/>
              <a:ext cx="1056903" cy="6684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7421EAD-E505-46DD-9539-F6B51AD8292A}"/>
                </a:ext>
              </a:extLst>
            </p:cNvPr>
            <p:cNvSpPr/>
            <p:nvPr/>
          </p:nvSpPr>
          <p:spPr>
            <a:xfrm>
              <a:off x="1803825" y="5987273"/>
              <a:ext cx="1056903" cy="6684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연결선: 구부러짐 49">
              <a:extLst>
                <a:ext uri="{FF2B5EF4-FFF2-40B4-BE49-F238E27FC236}">
                  <a16:creationId xmlns:a16="http://schemas.microsoft.com/office/drawing/2014/main" id="{CBBAB8FC-FEC6-44BE-9808-3EA97F790FE1}"/>
                </a:ext>
              </a:extLst>
            </p:cNvPr>
            <p:cNvCxnSpPr>
              <a:cxnSpLocks/>
              <a:stCxn id="2" idx="3"/>
              <a:endCxn id="47" idx="1"/>
            </p:cNvCxnSpPr>
            <p:nvPr/>
          </p:nvCxnSpPr>
          <p:spPr>
            <a:xfrm flipH="1">
              <a:off x="1499025" y="4559234"/>
              <a:ext cx="1113350" cy="1478263"/>
            </a:xfrm>
            <a:prstGeom prst="curvedConnector5">
              <a:avLst>
                <a:gd name="adj1" fmla="val -9434"/>
                <a:gd name="adj2" fmla="val 46056"/>
                <a:gd name="adj3" fmla="val 13163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0656A9-0CD4-4040-8224-755E3FEF8F21}"/>
                </a:ext>
              </a:extLst>
            </p:cNvPr>
            <p:cNvSpPr txBox="1"/>
            <p:nvPr/>
          </p:nvSpPr>
          <p:spPr>
            <a:xfrm>
              <a:off x="2791836" y="6090390"/>
              <a:ext cx="205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+mj-lt"/>
                </a:rPr>
                <a:t>IDXGISwapchain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9B427FE-A81B-493A-9798-7223E310911B}"/>
                </a:ext>
              </a:extLst>
            </p:cNvPr>
            <p:cNvSpPr txBox="1"/>
            <p:nvPr/>
          </p:nvSpPr>
          <p:spPr>
            <a:xfrm>
              <a:off x="8766590" y="3175323"/>
              <a:ext cx="20333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+mj-lt"/>
                </a:rPr>
                <a:t>DXGI_MODE_DESC</a:t>
              </a:r>
              <a:endParaRPr lang="ko-KR" altLang="en-US" dirty="0">
                <a:latin typeface="+mj-lt"/>
              </a:endParaRPr>
            </a:p>
          </p:txBody>
        </p:sp>
        <p:cxnSp>
          <p:nvCxnSpPr>
            <p:cNvPr id="79" name="연결선: 구부러짐 78">
              <a:extLst>
                <a:ext uri="{FF2B5EF4-FFF2-40B4-BE49-F238E27FC236}">
                  <a16:creationId xmlns:a16="http://schemas.microsoft.com/office/drawing/2014/main" id="{73723402-42A7-4AE4-9F0B-8763954F3757}"/>
                </a:ext>
              </a:extLst>
            </p:cNvPr>
            <p:cNvCxnSpPr>
              <a:cxnSpLocks/>
              <a:stCxn id="23" idx="3"/>
              <a:endCxn id="83" idx="1"/>
            </p:cNvCxnSpPr>
            <p:nvPr/>
          </p:nvCxnSpPr>
          <p:spPr>
            <a:xfrm>
              <a:off x="7391775" y="4134229"/>
              <a:ext cx="1174341" cy="761401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0FF7B747-CD07-4571-9822-CEE09BB89536}"/>
                </a:ext>
              </a:extLst>
            </p:cNvPr>
            <p:cNvSpPr/>
            <p:nvPr/>
          </p:nvSpPr>
          <p:spPr>
            <a:xfrm>
              <a:off x="8566116" y="3612406"/>
              <a:ext cx="1981131" cy="2566448"/>
            </a:xfrm>
            <a:prstGeom prst="roundRect">
              <a:avLst/>
            </a:prstGeom>
            <a:solidFill>
              <a:srgbClr val="40404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D622C9D7-2593-4945-B75C-E55452814441}"/>
                </a:ext>
              </a:extLst>
            </p:cNvPr>
            <p:cNvSpPr/>
            <p:nvPr/>
          </p:nvSpPr>
          <p:spPr>
            <a:xfrm>
              <a:off x="8794191" y="3769135"/>
              <a:ext cx="1981131" cy="2566448"/>
            </a:xfrm>
            <a:prstGeom prst="roundRect">
              <a:avLst/>
            </a:prstGeom>
            <a:solidFill>
              <a:srgbClr val="40404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C30FE0C6-1570-40B3-9DAE-7A4823F6B639}"/>
                </a:ext>
              </a:extLst>
            </p:cNvPr>
            <p:cNvSpPr/>
            <p:nvPr/>
          </p:nvSpPr>
          <p:spPr>
            <a:xfrm>
              <a:off x="9040136" y="3986965"/>
              <a:ext cx="1981131" cy="2566448"/>
            </a:xfrm>
            <a:prstGeom prst="roundRect">
              <a:avLst/>
            </a:prstGeom>
            <a:solidFill>
              <a:srgbClr val="40404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DB731067-EE67-4DB7-8775-8D170176609F}"/>
                </a:ext>
              </a:extLst>
            </p:cNvPr>
            <p:cNvSpPr/>
            <p:nvPr/>
          </p:nvSpPr>
          <p:spPr>
            <a:xfrm>
              <a:off x="9224095" y="4212576"/>
              <a:ext cx="1981131" cy="2566448"/>
            </a:xfrm>
            <a:prstGeom prst="roundRect">
              <a:avLst/>
            </a:prstGeom>
            <a:solidFill>
              <a:srgbClr val="40404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Width = 1920</a:t>
              </a:r>
            </a:p>
            <a:p>
              <a:pPr algn="ctr"/>
              <a:r>
                <a:rPr lang="en-US" altLang="ko-KR" dirty="0"/>
                <a:t>Height = 1080</a:t>
              </a:r>
            </a:p>
            <a:p>
              <a:pPr algn="ctr"/>
              <a:r>
                <a:rPr lang="en-US" altLang="ko-KR" dirty="0"/>
                <a:t>Refresh = 59950/1000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669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Residency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복잡한 게임은 다수의 </a:t>
            </a:r>
            <a:r>
              <a:rPr lang="en-US" altLang="ko-KR" sz="2000" dirty="0"/>
              <a:t>3D </a:t>
            </a:r>
            <a:r>
              <a:rPr lang="ko-KR" altLang="en-US" sz="2000" dirty="0"/>
              <a:t>메시나 </a:t>
            </a:r>
            <a:r>
              <a:rPr lang="ko-KR" altLang="en-US" sz="2000" dirty="0" err="1"/>
              <a:t>텍스쳐를</a:t>
            </a:r>
            <a:r>
              <a:rPr lang="ko-KR" altLang="en-US" sz="2000" dirty="0"/>
              <a:t> 사용합니다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</a:t>
            </a:r>
            <a:r>
              <a:rPr lang="en-US" altLang="ko-KR" sz="2000" dirty="0"/>
              <a:t>GPU</a:t>
            </a:r>
            <a:r>
              <a:rPr lang="ko-KR" altLang="en-US" sz="2000" dirty="0"/>
              <a:t>가 모든 리소스를 항상 필요로 </a:t>
            </a:r>
            <a:br>
              <a:rPr lang="en-US" altLang="ko-KR" sz="2000" dirty="0"/>
            </a:br>
            <a:r>
              <a:rPr lang="ko-KR" altLang="en-US" sz="2000" dirty="0"/>
              <a:t>하는 것은 아닙니다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Direct3D 12</a:t>
            </a:r>
            <a:r>
              <a:rPr lang="ko-KR" altLang="en-US" sz="2000" dirty="0"/>
              <a:t>에서는 애플리케이션이 자원의 상주</a:t>
            </a:r>
            <a:r>
              <a:rPr lang="en-US" altLang="ko-KR" sz="2000" dirty="0"/>
              <a:t>(residency)</a:t>
            </a:r>
            <a:r>
              <a:rPr lang="ko-KR" altLang="en-US" sz="2000" dirty="0"/>
              <a:t>를 관리합니다</a:t>
            </a:r>
            <a:r>
              <a:rPr lang="en-US" altLang="ko-KR" sz="2000" dirty="0"/>
              <a:t>. GPU </a:t>
            </a:r>
            <a:r>
              <a:rPr lang="ko-KR" altLang="en-US" sz="2000" dirty="0"/>
              <a:t>메모리에서 리소스를 제거한 다음 필요에 따라 다시 </a:t>
            </a:r>
            <a:r>
              <a:rPr lang="en-US" altLang="ko-KR" sz="2000" dirty="0"/>
              <a:t>GPU</a:t>
            </a:r>
            <a:r>
              <a:rPr lang="ko-KR" altLang="en-US" sz="2000" dirty="0"/>
              <a:t>에 리소스를 상주시킵니다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기본적으로 리소스가 생성되면 </a:t>
            </a:r>
            <a:r>
              <a:rPr lang="en-US" altLang="ko-KR" sz="2000" dirty="0"/>
              <a:t>GPU </a:t>
            </a:r>
            <a:r>
              <a:rPr lang="ko-KR" altLang="en-US" sz="2000" dirty="0"/>
              <a:t>메모리에 올라가고 파괴되면 제거됩니다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애플리케이션이 </a:t>
            </a:r>
            <a:r>
              <a:rPr lang="en-US" altLang="ko-KR" sz="2000" dirty="0"/>
              <a:t>ID3D12Device::</a:t>
            </a:r>
            <a:r>
              <a:rPr lang="en-US" altLang="ko-KR" sz="2000" dirty="0" err="1"/>
              <a:t>MakeResident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ID3D12Device::Evict </a:t>
            </a:r>
            <a:r>
              <a:rPr lang="ko-KR" altLang="en-US" sz="2000" dirty="0"/>
              <a:t>메소드를 통해서</a:t>
            </a:r>
            <a:r>
              <a:rPr lang="en-US" altLang="ko-KR" sz="2000" dirty="0"/>
              <a:t> </a:t>
            </a:r>
            <a:r>
              <a:rPr lang="ko-KR" altLang="en-US" sz="2000" dirty="0"/>
              <a:t>이를 수동으로 제어할 수 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088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Command Queue/Command Lists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그래픽 프로그래밍에서 </a:t>
            </a:r>
            <a:r>
              <a:rPr lang="en-US" altLang="ko-KR" sz="2000" dirty="0"/>
              <a:t>CPU</a:t>
            </a:r>
            <a:r>
              <a:rPr lang="ko-KR" altLang="en-US" sz="2000" dirty="0"/>
              <a:t>와 </a:t>
            </a:r>
            <a:r>
              <a:rPr lang="en-US" altLang="ko-KR" sz="2000" dirty="0"/>
              <a:t>GPU</a:t>
            </a:r>
            <a:r>
              <a:rPr lang="ko-KR" altLang="en-US" sz="2000" dirty="0"/>
              <a:t> 두 개의 프로세서가 함께 일하고 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각 프로세서의 작업은 병렬로 처리되거나 때때로 동기화될 필요가 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최적의 성능을 위해서는 각 프로세서가 가능한만큼 바쁘게 동작해야 하고 서로 간의 동기화는 최소화해야 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GPU</a:t>
            </a:r>
            <a:r>
              <a:rPr lang="ko-KR" altLang="en-US" sz="2000" dirty="0"/>
              <a:t>는 </a:t>
            </a:r>
            <a:r>
              <a:rPr lang="en-US" altLang="ko-KR" sz="2000" dirty="0"/>
              <a:t>Command Queue</a:t>
            </a:r>
            <a:r>
              <a:rPr lang="ko-KR" altLang="en-US" sz="2000" dirty="0"/>
              <a:t>를 가지고 있습니다</a:t>
            </a:r>
            <a:r>
              <a:rPr lang="en-US" altLang="ko-KR" sz="2000" dirty="0"/>
              <a:t>. CPU</a:t>
            </a:r>
            <a:r>
              <a:rPr lang="ko-KR" altLang="en-US" sz="2000" dirty="0"/>
              <a:t>는 명령을 </a:t>
            </a:r>
            <a:r>
              <a:rPr lang="en-US" altLang="ko-KR" sz="2000" dirty="0"/>
              <a:t>Direct3D API</a:t>
            </a:r>
            <a:r>
              <a:rPr lang="ko-KR" altLang="en-US" sz="2000" dirty="0"/>
              <a:t>의 </a:t>
            </a:r>
            <a:r>
              <a:rPr lang="en-US" altLang="ko-KR" sz="2000" dirty="0"/>
              <a:t>Command Lists</a:t>
            </a:r>
            <a:r>
              <a:rPr lang="ko-KR" altLang="en-US" sz="2000" dirty="0"/>
              <a:t>를 사용하여 </a:t>
            </a:r>
            <a:r>
              <a:rPr lang="en-US" altLang="ko-KR" sz="2000" dirty="0"/>
              <a:t>Command Queue</a:t>
            </a:r>
            <a:r>
              <a:rPr lang="ko-KR" altLang="en-US" sz="2000" dirty="0"/>
              <a:t>에 제출합니다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제출된 명령은 즉시 실행되지 않고 </a:t>
            </a:r>
            <a:r>
              <a:rPr lang="en-US" altLang="ko-KR" sz="2000" dirty="0"/>
              <a:t>GPU</a:t>
            </a:r>
            <a:r>
              <a:rPr lang="ko-KR" altLang="en-US" sz="2000" dirty="0"/>
              <a:t>가 명령을 </a:t>
            </a:r>
            <a:br>
              <a:rPr lang="en-US" altLang="ko-KR" sz="2000" dirty="0"/>
            </a:br>
            <a:r>
              <a:rPr lang="ko-KR" altLang="en-US" sz="2000" dirty="0"/>
              <a:t>처리 할 수 있을 때 까지 </a:t>
            </a:r>
            <a:r>
              <a:rPr lang="en-US" altLang="ko-KR" sz="2000" dirty="0"/>
              <a:t>Queue</a:t>
            </a:r>
            <a:r>
              <a:rPr lang="ko-KR" altLang="en-US" sz="2000" dirty="0"/>
              <a:t>에 위치하게 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70810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Command Queue/Command Lists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2C5BABF-B7AE-4A2F-A907-0810444EC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07" y="2799126"/>
            <a:ext cx="2601185" cy="26011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6A8E8-B313-4736-936B-12A1261D597E}"/>
              </a:ext>
            </a:extLst>
          </p:cNvPr>
          <p:cNvSpPr txBox="1"/>
          <p:nvPr/>
        </p:nvSpPr>
        <p:spPr>
          <a:xfrm>
            <a:off x="2646106" y="2243466"/>
            <a:ext cx="22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</a:t>
            </a:r>
            <a:r>
              <a:rPr lang="ko-KR" altLang="en-US" dirty="0"/>
              <a:t>에서 명령을 제출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4730D-06AB-477B-BEF7-8DA0A76BEA54}"/>
              </a:ext>
            </a:extLst>
          </p:cNvPr>
          <p:cNvSpPr txBox="1"/>
          <p:nvPr/>
        </p:nvSpPr>
        <p:spPr>
          <a:xfrm>
            <a:off x="7396592" y="5617731"/>
            <a:ext cx="22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</a:t>
            </a:r>
            <a:r>
              <a:rPr lang="ko-KR" altLang="en-US" dirty="0"/>
              <a:t>에서 명령을 실행</a:t>
            </a: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A83B3785-D275-415A-91A6-E76A25D7DDFA}"/>
              </a:ext>
            </a:extLst>
          </p:cNvPr>
          <p:cNvCxnSpPr>
            <a:stCxn id="6" idx="3"/>
            <a:endCxn id="3" idx="0"/>
          </p:cNvCxnSpPr>
          <p:nvPr/>
        </p:nvCxnSpPr>
        <p:spPr>
          <a:xfrm>
            <a:off x="4921941" y="2428132"/>
            <a:ext cx="1174059" cy="37099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E82724D7-8B1A-48B7-8B77-F99EA3446042}"/>
              </a:ext>
            </a:extLst>
          </p:cNvPr>
          <p:cNvCxnSpPr>
            <a:stCxn id="3" idx="2"/>
            <a:endCxn id="11" idx="1"/>
          </p:cNvCxnSpPr>
          <p:nvPr/>
        </p:nvCxnSpPr>
        <p:spPr>
          <a:xfrm rot="16200000" flipH="1">
            <a:off x="6545253" y="4951058"/>
            <a:ext cx="402086" cy="1300592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350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Command Queue/Command Lists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만약 </a:t>
            </a:r>
            <a:r>
              <a:rPr lang="en-US" altLang="ko-KR" sz="2000" dirty="0"/>
              <a:t>Command Queue</a:t>
            </a:r>
            <a:r>
              <a:rPr lang="ko-KR" altLang="en-US" sz="2000" dirty="0"/>
              <a:t>가 비었다면 </a:t>
            </a:r>
            <a:r>
              <a:rPr lang="en-US" altLang="ko-KR" sz="2000" dirty="0"/>
              <a:t>GPU</a:t>
            </a:r>
            <a:r>
              <a:rPr lang="ko-KR" altLang="en-US" sz="2000" dirty="0"/>
              <a:t>는 대기 상태가 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 편 </a:t>
            </a:r>
            <a:r>
              <a:rPr lang="en-US" altLang="ko-KR" sz="2000" dirty="0"/>
              <a:t>Command Queue</a:t>
            </a:r>
            <a:r>
              <a:rPr lang="ko-KR" altLang="en-US" sz="2000" dirty="0"/>
              <a:t>가 가득 찼다면 </a:t>
            </a:r>
            <a:r>
              <a:rPr lang="en-US" altLang="ko-KR" sz="2000" dirty="0"/>
              <a:t>GPU</a:t>
            </a:r>
            <a:r>
              <a:rPr lang="ko-KR" altLang="en-US" sz="2000" dirty="0"/>
              <a:t>가 명령을 다 처리하기 전까지 </a:t>
            </a:r>
            <a:r>
              <a:rPr lang="en-US" altLang="ko-KR" sz="2000" dirty="0"/>
              <a:t>CPU</a:t>
            </a:r>
            <a:r>
              <a:rPr lang="ko-KR" altLang="en-US" sz="2000" dirty="0"/>
              <a:t>가 대기하게 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어느 쪽도 바람직하지 않습니다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Direct3D 12</a:t>
            </a:r>
            <a:r>
              <a:rPr lang="ko-KR" altLang="en-US" sz="2000" dirty="0"/>
              <a:t>에서 </a:t>
            </a:r>
            <a:r>
              <a:rPr lang="en-US" altLang="ko-KR" sz="2000" dirty="0"/>
              <a:t>ID3D12CommandQueue</a:t>
            </a:r>
            <a:r>
              <a:rPr lang="ko-KR" altLang="en-US" sz="2000" dirty="0"/>
              <a:t> 인터페이스 </a:t>
            </a:r>
            <a:r>
              <a:rPr lang="en-US" altLang="ko-KR" sz="2000" dirty="0"/>
              <a:t>Command Queue</a:t>
            </a:r>
            <a:r>
              <a:rPr lang="ko-KR" altLang="en-US" sz="2000" dirty="0"/>
              <a:t>를 나타냅니다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ID3D12CommandQueue </a:t>
            </a:r>
            <a:r>
              <a:rPr lang="ko-KR" altLang="en-US" sz="2000" dirty="0"/>
              <a:t>인터페이스의 주요 메소드는 </a:t>
            </a:r>
            <a:r>
              <a:rPr lang="en-US" altLang="ko-KR" sz="2000" dirty="0" err="1"/>
              <a:t>ExecuteCommandLists</a:t>
            </a:r>
            <a:r>
              <a:rPr lang="ko-KR" altLang="en-US" sz="2000" dirty="0"/>
              <a:t>로 </a:t>
            </a:r>
            <a:r>
              <a:rPr lang="en-US" altLang="ko-KR" sz="2000" dirty="0"/>
              <a:t>Command Lists</a:t>
            </a:r>
            <a:r>
              <a:rPr lang="ko-KR" altLang="en-US" sz="2000" dirty="0"/>
              <a:t>의 명령을 </a:t>
            </a:r>
            <a:r>
              <a:rPr lang="en-US" altLang="ko-KR" sz="2000" dirty="0"/>
              <a:t>Queue</a:t>
            </a:r>
            <a:r>
              <a:rPr lang="ko-KR" altLang="en-US" sz="2000" dirty="0"/>
              <a:t>에 추가합니다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Direct3D 12</a:t>
            </a:r>
            <a:r>
              <a:rPr lang="ko-KR" altLang="en-US" sz="2000" dirty="0"/>
              <a:t>에서</a:t>
            </a:r>
            <a:r>
              <a:rPr lang="en-US" altLang="ko-KR" sz="2000" dirty="0"/>
              <a:t> Command</a:t>
            </a:r>
            <a:r>
              <a:rPr lang="ko-KR" altLang="en-US" sz="2000" dirty="0"/>
              <a:t> </a:t>
            </a:r>
            <a:r>
              <a:rPr lang="en-US" altLang="ko-KR" sz="2000" dirty="0"/>
              <a:t>Lists</a:t>
            </a:r>
            <a:r>
              <a:rPr lang="ko-KR" altLang="en-US" sz="2000" dirty="0"/>
              <a:t>는 </a:t>
            </a:r>
            <a:r>
              <a:rPr lang="en-US" altLang="ko-KR" sz="2000" dirty="0"/>
              <a:t>ID3D12GraphicsCommandList </a:t>
            </a:r>
            <a:r>
              <a:rPr lang="ko-KR" altLang="en-US" sz="2000" dirty="0"/>
              <a:t>이며 명령 추가를 위한 수 많은 메소드를 가지고 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9571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Command Queue/Command Lists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ID3D12GraphicsCommandList</a:t>
            </a:r>
            <a:r>
              <a:rPr lang="ko-KR" altLang="en-US" sz="2000" dirty="0"/>
              <a:t>의 메소드를 통해서 명령을 기록하고 나면 반드시 </a:t>
            </a:r>
            <a:r>
              <a:rPr lang="en-US" altLang="ko-KR" sz="2000" dirty="0"/>
              <a:t>Close </a:t>
            </a:r>
            <a:r>
              <a:rPr lang="ko-KR" altLang="en-US" sz="2000" dirty="0"/>
              <a:t>메소드를 사용하여 기록을 종료해야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</a:t>
            </a:r>
            <a:r>
              <a:rPr lang="en-US" altLang="ko-KR" sz="2000" dirty="0" err="1"/>
              <a:t>ExecuteCommandLists</a:t>
            </a:r>
            <a:r>
              <a:rPr lang="en-US" altLang="ko-KR" sz="2000" dirty="0"/>
              <a:t> </a:t>
            </a:r>
            <a:r>
              <a:rPr lang="ko-KR" altLang="en-US" sz="2000" dirty="0"/>
              <a:t>메소드를 통해서 </a:t>
            </a:r>
            <a:r>
              <a:rPr lang="en-US" altLang="ko-KR" sz="2000" dirty="0"/>
              <a:t>Queue</a:t>
            </a:r>
            <a:r>
              <a:rPr lang="ko-KR" altLang="en-US" sz="2000" dirty="0"/>
              <a:t>에 전달되기 전에 반드시 필요한 작업입니다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Command List</a:t>
            </a:r>
            <a:r>
              <a:rPr lang="ko-KR" altLang="en-US" sz="2000" dirty="0"/>
              <a:t>는 메모리 백업 클래스 </a:t>
            </a:r>
            <a:r>
              <a:rPr lang="en-US" altLang="ko-KR" sz="2000" dirty="0"/>
              <a:t>ID3D12CommandAllocator </a:t>
            </a:r>
            <a:r>
              <a:rPr lang="ko-KR" altLang="en-US" sz="2000" dirty="0"/>
              <a:t>과 연관되어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기록 된 명령은 연관된 </a:t>
            </a:r>
            <a:r>
              <a:rPr lang="en-US" altLang="ko-KR" sz="2000" dirty="0"/>
              <a:t>Command Allocator</a:t>
            </a:r>
            <a:r>
              <a:rPr lang="ko-KR" altLang="en-US" sz="2000" dirty="0"/>
              <a:t>에 저장됩니다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ExecuteCommandLists</a:t>
            </a:r>
            <a:r>
              <a:rPr lang="ko-KR" altLang="en-US" sz="2000" dirty="0"/>
              <a:t>를 실행하고 나면 </a:t>
            </a:r>
            <a:r>
              <a:rPr lang="en-US" altLang="ko-KR" sz="2000" dirty="0"/>
              <a:t>Command Queue</a:t>
            </a:r>
            <a:r>
              <a:rPr lang="ko-KR" altLang="en-US" sz="2000" dirty="0"/>
              <a:t>는 </a:t>
            </a:r>
            <a:r>
              <a:rPr lang="en-US" altLang="ko-KR" sz="2000" dirty="0"/>
              <a:t>Command</a:t>
            </a:r>
            <a:r>
              <a:rPr lang="ko-KR" altLang="en-US" sz="2000" dirty="0"/>
              <a:t> </a:t>
            </a:r>
            <a:r>
              <a:rPr lang="en-US" altLang="ko-KR" sz="2000" dirty="0"/>
              <a:t>Allocator</a:t>
            </a:r>
            <a:r>
              <a:rPr lang="ko-KR" altLang="en-US" sz="2000" dirty="0"/>
              <a:t>를 참조하게 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669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들어가기 전에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Chapter 1 ~ 3,</a:t>
            </a:r>
            <a:r>
              <a:rPr lang="ko-KR" altLang="en-US" sz="2400" dirty="0"/>
              <a:t> </a:t>
            </a:r>
            <a:r>
              <a:rPr lang="en-US" altLang="ko-KR" sz="2400" dirty="0"/>
              <a:t>Linear Algebra </a:t>
            </a:r>
            <a:r>
              <a:rPr lang="ko-KR" altLang="en-US" sz="2400" dirty="0"/>
              <a:t>관련 내용은 본 스터디의 목적과</a:t>
            </a:r>
            <a:r>
              <a:rPr lang="en-US" altLang="ko-KR" sz="2400" dirty="0"/>
              <a:t> </a:t>
            </a:r>
            <a:r>
              <a:rPr lang="ko-KR" altLang="en-US" sz="2400" dirty="0"/>
              <a:t>맞지 않으므로 </a:t>
            </a:r>
            <a:br>
              <a:rPr lang="en-US" altLang="ko-KR" sz="2400" dirty="0"/>
            </a:br>
            <a:r>
              <a:rPr lang="ko-KR" altLang="en-US" sz="2400" dirty="0"/>
              <a:t>건너 뜁니다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책의 내용중 다루지 않는 부분</a:t>
            </a:r>
            <a:r>
              <a:rPr lang="en-US" altLang="ko-KR" sz="2400" dirty="0"/>
              <a:t>(swap chain, depth buffering </a:t>
            </a:r>
            <a:r>
              <a:rPr lang="ko-KR" altLang="en-US" sz="2400" dirty="0"/>
              <a:t>등</a:t>
            </a:r>
            <a:r>
              <a:rPr lang="en-US" altLang="ko-KR" sz="2400" dirty="0"/>
              <a:t>...) </a:t>
            </a:r>
            <a:r>
              <a:rPr lang="ko-KR" altLang="en-US" sz="2400" dirty="0"/>
              <a:t>이 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코드는 </a:t>
            </a:r>
            <a:r>
              <a:rPr lang="en-US" altLang="ko-KR" sz="2400" dirty="0"/>
              <a:t>Visual Studio</a:t>
            </a:r>
            <a:r>
              <a:rPr lang="ko-KR" altLang="en-US" sz="2400" dirty="0"/>
              <a:t>로 직접 보면서 하겠습니다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0944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Command Queue/Command Lists</a:t>
            </a:r>
            <a:endParaRPr lang="ko-KR" altLang="en-US" dirty="0"/>
          </a:p>
        </p:txBody>
      </p:sp>
      <p:pic>
        <p:nvPicPr>
          <p:cNvPr id="7" name="내용 개체 틀 2">
            <a:extLst>
              <a:ext uri="{FF2B5EF4-FFF2-40B4-BE49-F238E27FC236}">
                <a16:creationId xmlns:a16="http://schemas.microsoft.com/office/drawing/2014/main" id="{6F1C9153-F93F-4EE7-ADC0-342EBD999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761" y="2856791"/>
            <a:ext cx="2601185" cy="2601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409A13-0E06-434B-8D26-B7A458000F82}"/>
              </a:ext>
            </a:extLst>
          </p:cNvPr>
          <p:cNvSpPr txBox="1"/>
          <p:nvPr/>
        </p:nvSpPr>
        <p:spPr>
          <a:xfrm>
            <a:off x="3019936" y="1556199"/>
            <a:ext cx="268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ExecuteCommandLists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85730-C2D9-4EB6-85FA-884C3D25E70B}"/>
              </a:ext>
            </a:extLst>
          </p:cNvPr>
          <p:cNvSpPr txBox="1"/>
          <p:nvPr/>
        </p:nvSpPr>
        <p:spPr>
          <a:xfrm>
            <a:off x="8575625" y="5982842"/>
            <a:ext cx="227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</a:t>
            </a:r>
            <a:r>
              <a:rPr lang="ko-KR" altLang="en-US" dirty="0"/>
              <a:t>에서 명령을 실행</a:t>
            </a: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A0A6A501-3F3E-48F4-9438-73C3221D928A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5701185" y="1879365"/>
            <a:ext cx="1526169" cy="97742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5C814D1-D6CB-4E82-B1F4-7321BA6855DD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7477473" y="5207856"/>
            <a:ext cx="848032" cy="134827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FE1B825-3EF7-4280-A55F-B1B80CC16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77100"/>
              </p:ext>
            </p:extLst>
          </p:nvPr>
        </p:nvGraphicFramePr>
        <p:xfrm>
          <a:off x="2336144" y="3375025"/>
          <a:ext cx="28220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57">
                  <a:extLst>
                    <a:ext uri="{9D8B030D-6E8A-4147-A177-3AD203B41FA5}">
                      <a16:colId xmlns:a16="http://schemas.microsoft.com/office/drawing/2014/main" val="1511142168"/>
                    </a:ext>
                  </a:extLst>
                </a:gridCol>
                <a:gridCol w="403157">
                  <a:extLst>
                    <a:ext uri="{9D8B030D-6E8A-4147-A177-3AD203B41FA5}">
                      <a16:colId xmlns:a16="http://schemas.microsoft.com/office/drawing/2014/main" val="2416696127"/>
                    </a:ext>
                  </a:extLst>
                </a:gridCol>
                <a:gridCol w="403157">
                  <a:extLst>
                    <a:ext uri="{9D8B030D-6E8A-4147-A177-3AD203B41FA5}">
                      <a16:colId xmlns:a16="http://schemas.microsoft.com/office/drawing/2014/main" val="1162569082"/>
                    </a:ext>
                  </a:extLst>
                </a:gridCol>
                <a:gridCol w="403157">
                  <a:extLst>
                    <a:ext uri="{9D8B030D-6E8A-4147-A177-3AD203B41FA5}">
                      <a16:colId xmlns:a16="http://schemas.microsoft.com/office/drawing/2014/main" val="4123354044"/>
                    </a:ext>
                  </a:extLst>
                </a:gridCol>
                <a:gridCol w="403157">
                  <a:extLst>
                    <a:ext uri="{9D8B030D-6E8A-4147-A177-3AD203B41FA5}">
                      <a16:colId xmlns:a16="http://schemas.microsoft.com/office/drawing/2014/main" val="3307816777"/>
                    </a:ext>
                  </a:extLst>
                </a:gridCol>
                <a:gridCol w="403157">
                  <a:extLst>
                    <a:ext uri="{9D8B030D-6E8A-4147-A177-3AD203B41FA5}">
                      <a16:colId xmlns:a16="http://schemas.microsoft.com/office/drawing/2014/main" val="1897608000"/>
                    </a:ext>
                  </a:extLst>
                </a:gridCol>
                <a:gridCol w="403157">
                  <a:extLst>
                    <a:ext uri="{9D8B030D-6E8A-4147-A177-3AD203B41FA5}">
                      <a16:colId xmlns:a16="http://schemas.microsoft.com/office/drawing/2014/main" val="32077194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rgbClr val="2D2D2D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rgbClr val="2D2D2D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rgbClr val="2D2D2D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rgbClr val="2D2D2D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solidFill>
                            <a:srgbClr val="2D2D2D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rgbClr val="2D2D2D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rgbClr val="2D2D2D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59785"/>
                  </a:ext>
                </a:extLst>
              </a:tr>
            </a:tbl>
          </a:graphicData>
        </a:graphic>
      </p:graphicFrame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25B8881-D1B4-4731-8E89-0DCA64976FBC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5158243" y="3557905"/>
            <a:ext cx="768518" cy="599479"/>
          </a:xfrm>
          <a:prstGeom prst="curvedConnector3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165D0B-EE34-45D0-B5B0-5ECD07DACA38}"/>
              </a:ext>
            </a:extLst>
          </p:cNvPr>
          <p:cNvSpPr txBox="1"/>
          <p:nvPr/>
        </p:nvSpPr>
        <p:spPr>
          <a:xfrm>
            <a:off x="2555662" y="2965183"/>
            <a:ext cx="234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CommandAllocator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91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CPU/GPU Synchronization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부제목 4">
                <a:extLst>
                  <a:ext uri="{FF2B5EF4-FFF2-40B4-BE49-F238E27FC236}">
                    <a16:creationId xmlns:a16="http://schemas.microsoft.com/office/drawing/2014/main" id="{27ED79DB-17F5-4951-ABB1-78C009AEB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000" dirty="0"/>
                  <a:t>두 프로세서가 병렬적으로 동작하기 때문에 동기화 문제가 발생할 수 있습니다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어떤 리소스 </a:t>
                </a:r>
                <a:r>
                  <a:rPr lang="en-US" altLang="ko-KR" sz="2000" dirty="0"/>
                  <a:t>R</a:t>
                </a:r>
                <a:r>
                  <a:rPr lang="ko-KR" altLang="en-US" sz="2000" dirty="0"/>
                  <a:t>이 그리려는 어떤 기하구조의 위치 값을 저장하고 있다고 가정하겠습니다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CPU</a:t>
                </a:r>
                <a:r>
                  <a:rPr lang="ko-KR" altLang="en-US" sz="2000" dirty="0"/>
                  <a:t>가 리소스 </a:t>
                </a:r>
                <a:r>
                  <a:rPr lang="en-US" altLang="ko-KR" sz="2000" dirty="0"/>
                  <a:t>R</a:t>
                </a:r>
                <a:r>
                  <a:rPr lang="ko-KR" altLang="en-US" sz="2000" dirty="0"/>
                  <a:t>에 새로운 위치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를 갱신하면서 그리기 명령 </a:t>
                </a:r>
                <a:r>
                  <a:rPr lang="en-US" altLang="ko-KR" sz="2000" dirty="0"/>
                  <a:t>C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Command Queue</a:t>
                </a:r>
                <a:r>
                  <a:rPr lang="ko-KR" altLang="en-US" sz="2000" dirty="0"/>
                  <a:t>에 추가했다면 </a:t>
                </a:r>
                <a:r>
                  <a:rPr lang="en-US" altLang="ko-KR" sz="2000" dirty="0"/>
                  <a:t>Command Queue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CPU</a:t>
                </a:r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블록시키지</a:t>
                </a:r>
                <a:r>
                  <a:rPr lang="ko-KR" altLang="en-US" sz="2000" dirty="0"/>
                  <a:t> 않기 때문에</a:t>
                </a:r>
                <a:r>
                  <a:rPr lang="en-US" altLang="ko-KR" sz="2000" dirty="0"/>
                  <a:t> CPU</a:t>
                </a:r>
                <a:r>
                  <a:rPr lang="ko-KR" altLang="en-US" sz="2000" dirty="0"/>
                  <a:t>는 계속 작업을 처리하고 </a:t>
                </a:r>
                <a:r>
                  <a:rPr lang="en-US" altLang="ko-KR" sz="2000" dirty="0"/>
                  <a:t>GPU</a:t>
                </a:r>
                <a:r>
                  <a:rPr lang="ko-KR" altLang="en-US" sz="2000" dirty="0"/>
                  <a:t>가 그리는 명령을 모두 처리하기 전에 새로운 위치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를</a:t>
                </a:r>
                <a:r>
                  <a:rPr lang="en-US" altLang="ko-KR" sz="2000" dirty="0"/>
                  <a:t> R</a:t>
                </a:r>
                <a:r>
                  <a:rPr lang="ko-KR" altLang="en-US" sz="2000" dirty="0"/>
                  <a:t>에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덮어씌울 수 있게 됩니다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5" name="부제목 4">
                <a:extLst>
                  <a:ext uri="{FF2B5EF4-FFF2-40B4-BE49-F238E27FC236}">
                    <a16:creationId xmlns:a16="http://schemas.microsoft.com/office/drawing/2014/main" id="{27ED79DB-17F5-4951-ABB1-78C009AEB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638" t="-1468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831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Command Queue/Command Lists</a:t>
            </a:r>
            <a:endParaRPr lang="ko-KR" altLang="en-US" dirty="0"/>
          </a:p>
        </p:txBody>
      </p:sp>
      <p:pic>
        <p:nvPicPr>
          <p:cNvPr id="7" name="내용 개체 틀 2">
            <a:extLst>
              <a:ext uri="{FF2B5EF4-FFF2-40B4-BE49-F238E27FC236}">
                <a16:creationId xmlns:a16="http://schemas.microsoft.com/office/drawing/2014/main" id="{6F1C9153-F93F-4EE7-ADC0-342EBD999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609" y="3029573"/>
            <a:ext cx="2601185" cy="2601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409A13-0E06-434B-8D26-B7A458000F82}"/>
              </a:ext>
            </a:extLst>
          </p:cNvPr>
          <p:cNvSpPr txBox="1"/>
          <p:nvPr/>
        </p:nvSpPr>
        <p:spPr>
          <a:xfrm>
            <a:off x="2639530" y="2161106"/>
            <a:ext cx="150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 </a:t>
            </a:r>
            <a:r>
              <a:rPr lang="en-US" altLang="ko-KR" dirty="0"/>
              <a:t>C</a:t>
            </a:r>
            <a:r>
              <a:rPr lang="ko-KR" altLang="en-US" dirty="0"/>
              <a:t>를 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85730-C2D9-4EB6-85FA-884C3D25E70B}"/>
              </a:ext>
            </a:extLst>
          </p:cNvPr>
          <p:cNvSpPr txBox="1"/>
          <p:nvPr/>
        </p:nvSpPr>
        <p:spPr>
          <a:xfrm>
            <a:off x="5223794" y="6120893"/>
            <a:ext cx="227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</a:t>
            </a:r>
            <a:r>
              <a:rPr lang="ko-KR" altLang="en-US" dirty="0"/>
              <a:t>에서 명령을 실행</a:t>
            </a: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5C814D1-D6CB-4E82-B1F4-7321BA6855DD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271840" y="5282119"/>
            <a:ext cx="650995" cy="134827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D7D32AF-4FF0-4207-B7DD-CE825DC02716}"/>
              </a:ext>
            </a:extLst>
          </p:cNvPr>
          <p:cNvSpPr/>
          <p:nvPr/>
        </p:nvSpPr>
        <p:spPr>
          <a:xfrm>
            <a:off x="5970373" y="3755148"/>
            <a:ext cx="626076" cy="626075"/>
          </a:xfrm>
          <a:prstGeom prst="roundRect">
            <a:avLst/>
          </a:prstGeom>
          <a:solidFill>
            <a:srgbClr val="2D2D2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DB9B53A2-7338-40A0-95C2-FC636895295A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5133975" y="3905250"/>
            <a:ext cx="1149436" cy="475973"/>
          </a:xfrm>
          <a:prstGeom prst="curvedConnector4">
            <a:avLst>
              <a:gd name="adj1" fmla="val 36383"/>
              <a:gd name="adj2" fmla="val 1480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DCAC7A4-5BAB-49FE-92CC-463D404B5329}"/>
              </a:ext>
            </a:extLst>
          </p:cNvPr>
          <p:cNvCxnSpPr>
            <a:cxnSpLocks/>
          </p:cNvCxnSpPr>
          <p:nvPr/>
        </p:nvCxnSpPr>
        <p:spPr>
          <a:xfrm>
            <a:off x="3231223" y="1797568"/>
            <a:ext cx="6827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9952A36D-E287-4A93-9F0C-A51F6D1719C9}"/>
              </a:ext>
            </a:extLst>
          </p:cNvPr>
          <p:cNvCxnSpPr>
            <a:cxnSpLocks/>
            <a:endCxn id="20" idx="3"/>
          </p:cNvCxnSpPr>
          <p:nvPr/>
        </p:nvCxnSpPr>
        <p:spPr>
          <a:xfrm rot="5400000">
            <a:off x="6066617" y="2337041"/>
            <a:ext cx="2260977" cy="1201312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9E081F53-19E0-4EA6-81A3-E38D1373A50F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3923203" y="1807207"/>
            <a:ext cx="2268001" cy="1222365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A72532-ED79-4689-9151-3EE664785861}"/>
                  </a:ext>
                </a:extLst>
              </p:cNvPr>
              <p:cNvSpPr txBox="1"/>
              <p:nvPr/>
            </p:nvSpPr>
            <p:spPr>
              <a:xfrm>
                <a:off x="6315074" y="2702664"/>
                <a:ext cx="1508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갱신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A72532-ED79-4689-9151-3EE664785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074" y="2702664"/>
                <a:ext cx="1508126" cy="369332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7E5E53E-18B6-439D-92F9-4102C8D2255F}"/>
                  </a:ext>
                </a:extLst>
              </p:cNvPr>
              <p:cNvSpPr txBox="1"/>
              <p:nvPr/>
            </p:nvSpPr>
            <p:spPr>
              <a:xfrm>
                <a:off x="7246322" y="3570482"/>
                <a:ext cx="1508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갱신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7E5E53E-18B6-439D-92F9-4102C8D22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22" y="3570482"/>
                <a:ext cx="1508126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71856719-108F-43DF-A07E-0540FD4450B6}"/>
              </a:ext>
            </a:extLst>
          </p:cNvPr>
          <p:cNvCxnSpPr>
            <a:cxnSpLocks/>
            <a:endCxn id="20" idx="0"/>
          </p:cNvCxnSpPr>
          <p:nvPr/>
        </p:nvCxnSpPr>
        <p:spPr>
          <a:xfrm rot="16200000" flipH="1">
            <a:off x="4561892" y="2033629"/>
            <a:ext cx="1957580" cy="148545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B113DD52-3F9A-47DF-BCDE-DFF4DA5D269E}"/>
              </a:ext>
            </a:extLst>
          </p:cNvPr>
          <p:cNvSpPr/>
          <p:nvPr/>
        </p:nvSpPr>
        <p:spPr>
          <a:xfrm>
            <a:off x="4687120" y="1695451"/>
            <a:ext cx="227779" cy="21165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2033CA2C-BB71-4EEE-9F57-476E353446C9}"/>
              </a:ext>
            </a:extLst>
          </p:cNvPr>
          <p:cNvSpPr/>
          <p:nvPr/>
        </p:nvSpPr>
        <p:spPr>
          <a:xfrm>
            <a:off x="6087295" y="1695451"/>
            <a:ext cx="227779" cy="21165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35EE4157-B1F8-48E5-8ED7-3F9C8C989076}"/>
              </a:ext>
            </a:extLst>
          </p:cNvPr>
          <p:cNvSpPr/>
          <p:nvPr/>
        </p:nvSpPr>
        <p:spPr>
          <a:xfrm>
            <a:off x="7677970" y="1685926"/>
            <a:ext cx="227779" cy="21165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226BA5-1FAE-4733-B1F3-8DC71DAC4C16}"/>
              </a:ext>
            </a:extLst>
          </p:cNvPr>
          <p:cNvSpPr txBox="1"/>
          <p:nvPr/>
        </p:nvSpPr>
        <p:spPr>
          <a:xfrm>
            <a:off x="9240131" y="1904449"/>
            <a:ext cx="16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CPU </a:t>
            </a:r>
            <a:r>
              <a:rPr lang="ko-KR" altLang="en-US" dirty="0"/>
              <a:t>시간 진행</a:t>
            </a:r>
          </a:p>
        </p:txBody>
      </p:sp>
    </p:spTree>
    <p:extLst>
      <p:ext uri="{BB962C8B-B14F-4D97-AF65-F5344CB8AC3E}">
        <p14:creationId xmlns:p14="http://schemas.microsoft.com/office/powerpoint/2010/main" val="3837713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CPU/GPU Synchronization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이 경우 </a:t>
            </a:r>
            <a:r>
              <a:rPr lang="en-US" altLang="ko-KR" sz="2000" dirty="0"/>
              <a:t>GPU </a:t>
            </a:r>
            <a:r>
              <a:rPr lang="ko-KR" altLang="en-US" sz="2000" dirty="0"/>
              <a:t>작업이 끝날 때 까지 </a:t>
            </a:r>
            <a:r>
              <a:rPr lang="en-US" altLang="ko-KR" sz="2000" dirty="0"/>
              <a:t>CPU</a:t>
            </a:r>
            <a:r>
              <a:rPr lang="ko-KR" altLang="en-US" sz="2000" dirty="0"/>
              <a:t>를 강제로 대기시켜야 합니다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CPU</a:t>
            </a:r>
            <a:r>
              <a:rPr lang="ko-KR" altLang="en-US" sz="2000" dirty="0"/>
              <a:t>를 대기시키기 위해 </a:t>
            </a:r>
            <a:r>
              <a:rPr lang="en-US" altLang="ko-KR" sz="2000" dirty="0"/>
              <a:t>fence</a:t>
            </a:r>
            <a:r>
              <a:rPr lang="ko-KR" altLang="en-US" sz="2000" dirty="0"/>
              <a:t>라는 것이 사용되고 </a:t>
            </a:r>
            <a:r>
              <a:rPr lang="en-US" altLang="ko-KR" sz="2000" dirty="0"/>
              <a:t>Direct3D 12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ID3D12Fence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fence </a:t>
            </a:r>
            <a:r>
              <a:rPr lang="ko-KR" altLang="en-US" sz="2000" dirty="0"/>
              <a:t>객체는 </a:t>
            </a:r>
            <a:r>
              <a:rPr lang="en-US" altLang="ko-KR" sz="2000" dirty="0"/>
              <a:t>fence </a:t>
            </a:r>
            <a:r>
              <a:rPr lang="ko-KR" altLang="en-US" sz="2000" dirty="0"/>
              <a:t>식별하는 정수 카운터를 가지고 있고 해당 카운터를 증가시켜 동기화를 수행합니다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165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Command Queue/Command Lists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9A13-0E06-434B-8D26-B7A458000F82}"/>
              </a:ext>
            </a:extLst>
          </p:cNvPr>
          <p:cNvSpPr txBox="1"/>
          <p:nvPr/>
        </p:nvSpPr>
        <p:spPr>
          <a:xfrm>
            <a:off x="4486648" y="2224706"/>
            <a:ext cx="150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 </a:t>
            </a:r>
            <a:r>
              <a:rPr lang="en-US" altLang="ko-KR" dirty="0"/>
              <a:t>C</a:t>
            </a:r>
            <a:r>
              <a:rPr lang="ko-KR" altLang="en-US" dirty="0"/>
              <a:t>를 처리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DCAC7A4-5BAB-49FE-92CC-463D404B5329}"/>
              </a:ext>
            </a:extLst>
          </p:cNvPr>
          <p:cNvCxnSpPr>
            <a:cxnSpLocks/>
          </p:cNvCxnSpPr>
          <p:nvPr/>
        </p:nvCxnSpPr>
        <p:spPr>
          <a:xfrm>
            <a:off x="2410594" y="2868730"/>
            <a:ext cx="6827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A72532-ED79-4689-9151-3EE664785861}"/>
                  </a:ext>
                </a:extLst>
              </p:cNvPr>
              <p:cNvSpPr txBox="1"/>
              <p:nvPr/>
            </p:nvSpPr>
            <p:spPr>
              <a:xfrm>
                <a:off x="3512473" y="5159629"/>
                <a:ext cx="1508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갱신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A72532-ED79-4689-9151-3EE664785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473" y="5159629"/>
                <a:ext cx="150812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7E5E53E-18B6-439D-92F9-4102C8D2255F}"/>
                  </a:ext>
                </a:extLst>
              </p:cNvPr>
              <p:cNvSpPr txBox="1"/>
              <p:nvPr/>
            </p:nvSpPr>
            <p:spPr>
              <a:xfrm>
                <a:off x="6234548" y="5111516"/>
                <a:ext cx="1129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갱신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7E5E53E-18B6-439D-92F9-4102C8D22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48" y="5111516"/>
                <a:ext cx="1129289" cy="369332"/>
              </a:xfrm>
              <a:prstGeom prst="rect">
                <a:avLst/>
              </a:prstGeom>
              <a:blipFill>
                <a:blip r:embed="rId3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B113DD52-3F9A-47DF-BCDE-DFF4DA5D269E}"/>
              </a:ext>
            </a:extLst>
          </p:cNvPr>
          <p:cNvSpPr/>
          <p:nvPr/>
        </p:nvSpPr>
        <p:spPr>
          <a:xfrm>
            <a:off x="3854836" y="4856216"/>
            <a:ext cx="227779" cy="21165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2033CA2C-BB71-4EEE-9F57-476E353446C9}"/>
              </a:ext>
            </a:extLst>
          </p:cNvPr>
          <p:cNvSpPr/>
          <p:nvPr/>
        </p:nvSpPr>
        <p:spPr>
          <a:xfrm>
            <a:off x="5266666" y="2766613"/>
            <a:ext cx="227779" cy="21165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35EE4157-B1F8-48E5-8ED7-3F9C8C989076}"/>
              </a:ext>
            </a:extLst>
          </p:cNvPr>
          <p:cNvSpPr/>
          <p:nvPr/>
        </p:nvSpPr>
        <p:spPr>
          <a:xfrm>
            <a:off x="6546255" y="4822506"/>
            <a:ext cx="227779" cy="21165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226BA5-1FAE-4733-B1F3-8DC71DAC4C16}"/>
              </a:ext>
            </a:extLst>
          </p:cNvPr>
          <p:cNvSpPr txBox="1"/>
          <p:nvPr/>
        </p:nvSpPr>
        <p:spPr>
          <a:xfrm>
            <a:off x="8419502" y="2975611"/>
            <a:ext cx="16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</a:t>
            </a:r>
            <a:r>
              <a:rPr lang="ko-KR" altLang="en-US" dirty="0"/>
              <a:t>시간 진행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FA64FDB-4446-4A17-8925-41785F42DEE6}"/>
              </a:ext>
            </a:extLst>
          </p:cNvPr>
          <p:cNvCxnSpPr>
            <a:cxnSpLocks/>
          </p:cNvCxnSpPr>
          <p:nvPr/>
        </p:nvCxnSpPr>
        <p:spPr>
          <a:xfrm>
            <a:off x="2410594" y="4962043"/>
            <a:ext cx="6827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64B897-4D69-42BD-9141-D50F1B736216}"/>
              </a:ext>
            </a:extLst>
          </p:cNvPr>
          <p:cNvSpPr txBox="1"/>
          <p:nvPr/>
        </p:nvSpPr>
        <p:spPr>
          <a:xfrm>
            <a:off x="8348944" y="5068923"/>
            <a:ext cx="16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 </a:t>
            </a:r>
            <a:r>
              <a:rPr lang="ko-KR" altLang="en-US" dirty="0"/>
              <a:t>시간 진행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C79E7D-9B51-4AB1-855B-01CE73BB2DC6}"/>
              </a:ext>
            </a:extLst>
          </p:cNvPr>
          <p:cNvSpPr txBox="1"/>
          <p:nvPr/>
        </p:nvSpPr>
        <p:spPr>
          <a:xfrm>
            <a:off x="1962030" y="1835005"/>
            <a:ext cx="109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Fence n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DC9415-CDFF-49C9-BBAE-51A850849F3A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511463" y="2204337"/>
            <a:ext cx="0" cy="664392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62C8581-B06A-4149-9683-9A7668C5AA2E}"/>
              </a:ext>
            </a:extLst>
          </p:cNvPr>
          <p:cNvCxnSpPr>
            <a:cxnSpLocks/>
          </p:cNvCxnSpPr>
          <p:nvPr/>
        </p:nvCxnSpPr>
        <p:spPr>
          <a:xfrm flipV="1">
            <a:off x="6364226" y="2218572"/>
            <a:ext cx="0" cy="65386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22E106-4B76-411E-BC06-D9A4114E1EB6}"/>
              </a:ext>
            </a:extLst>
          </p:cNvPr>
          <p:cNvSpPr txBox="1"/>
          <p:nvPr/>
        </p:nvSpPr>
        <p:spPr>
          <a:xfrm>
            <a:off x="5636391" y="1868623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Fence n + 1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A7C226-6977-4CE8-900A-2B951AECC63E}"/>
              </a:ext>
            </a:extLst>
          </p:cNvPr>
          <p:cNvSpPr/>
          <p:nvPr/>
        </p:nvSpPr>
        <p:spPr>
          <a:xfrm>
            <a:off x="5370574" y="2710493"/>
            <a:ext cx="967479" cy="32278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F67C45-2335-4712-AF12-97861F5F363D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4627132" y="2871885"/>
            <a:ext cx="1710921" cy="2087024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5A50A98-0E04-4C50-870C-3976AC297780}"/>
              </a:ext>
            </a:extLst>
          </p:cNvPr>
          <p:cNvSpPr txBox="1"/>
          <p:nvPr/>
        </p:nvSpPr>
        <p:spPr>
          <a:xfrm>
            <a:off x="3023187" y="3760637"/>
            <a:ext cx="224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Signal(fence, n + 1)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C0A8BB-09AC-4148-A006-BF195D8BCA0E}"/>
              </a:ext>
            </a:extLst>
          </p:cNvPr>
          <p:cNvSpPr/>
          <p:nvPr/>
        </p:nvSpPr>
        <p:spPr>
          <a:xfrm>
            <a:off x="4733174" y="4797517"/>
            <a:ext cx="1604879" cy="32278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5CF407-6AFE-4858-A699-D432B3F6EC5E}"/>
              </a:ext>
            </a:extLst>
          </p:cNvPr>
          <p:cNvSpPr txBox="1"/>
          <p:nvPr/>
        </p:nvSpPr>
        <p:spPr>
          <a:xfrm>
            <a:off x="5214618" y="5196583"/>
            <a:ext cx="66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394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CPU/GPU Synchronization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부제목 4">
                <a:extLst>
                  <a:ext uri="{FF2B5EF4-FFF2-40B4-BE49-F238E27FC236}">
                    <a16:creationId xmlns:a16="http://schemas.microsoft.com/office/drawing/2014/main" id="{27ED79DB-17F5-4951-ABB1-78C009AEB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000" dirty="0"/>
                  <a:t>따라서 이전 예시에서는 </a:t>
                </a:r>
                <a:r>
                  <a:rPr lang="en-US" altLang="ko-KR" sz="2000" dirty="0"/>
                  <a:t>CPU</a:t>
                </a:r>
                <a:r>
                  <a:rPr lang="ko-KR" altLang="en-US" sz="2000" dirty="0"/>
                  <a:t>가 그리기 명령 </a:t>
                </a:r>
                <a:r>
                  <a:rPr lang="en-US" altLang="ko-KR" sz="2000" dirty="0"/>
                  <a:t>C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Command Queue</a:t>
                </a:r>
                <a:r>
                  <a:rPr lang="ko-KR" altLang="en-US" sz="2000" dirty="0"/>
                  <a:t>를 집어 넣고 리소스 </a:t>
                </a:r>
                <a:r>
                  <a:rPr lang="en-US" altLang="ko-KR" sz="2000" dirty="0"/>
                  <a:t>R</a:t>
                </a:r>
                <a:r>
                  <a:rPr lang="ko-KR" altLang="en-US" sz="2000" dirty="0"/>
                  <a:t>에 위치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집어 넣기 전에 </a:t>
                </a:r>
                <a:r>
                  <a:rPr lang="en-US" altLang="ko-KR" sz="2000" dirty="0"/>
                  <a:t>Command Queue</a:t>
                </a:r>
                <a:r>
                  <a:rPr lang="ko-KR" altLang="en-US" sz="2000" dirty="0"/>
                  <a:t>에 있던 작업이 끝날 때 까지 대기해야 합니다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이 방법은 </a:t>
                </a:r>
                <a:r>
                  <a:rPr lang="en-US" altLang="ko-KR" sz="2000" dirty="0"/>
                  <a:t>GPU</a:t>
                </a:r>
                <a:r>
                  <a:rPr lang="ko-KR" altLang="en-US" sz="2000" dirty="0"/>
                  <a:t>가 끝날 때 까지 </a:t>
                </a:r>
                <a:r>
                  <a:rPr lang="en-US" altLang="ko-KR" sz="2000" dirty="0"/>
                  <a:t>CPU</a:t>
                </a:r>
                <a:r>
                  <a:rPr lang="ko-KR" altLang="en-US" sz="2000" dirty="0"/>
                  <a:t>가 대기하기 때문에 이상적인 방법이 아니지만 간단한 해법을</a:t>
                </a:r>
                <a:br>
                  <a:rPr lang="en-US" altLang="ko-KR" sz="2000" dirty="0"/>
                </a:br>
                <a:r>
                  <a:rPr lang="ko-KR" altLang="en-US" sz="2000" dirty="0"/>
                  <a:t>제공해줍니다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추후에는 프레임별로 별도의 리소스를 생성하여 </a:t>
                </a:r>
                <a:r>
                  <a:rPr lang="en-US" altLang="ko-KR" sz="2000" dirty="0"/>
                  <a:t>GPU </a:t>
                </a:r>
                <a:r>
                  <a:rPr lang="ko-KR" altLang="en-US" sz="2000" dirty="0"/>
                  <a:t>작업이 진행되는 동안 다음 프레임의 리소스를 갱신하는 방법을 통해 </a:t>
                </a:r>
                <a:r>
                  <a:rPr lang="en-US" altLang="ko-KR" sz="2000" dirty="0"/>
                  <a:t>CPU</a:t>
                </a:r>
                <a:r>
                  <a:rPr lang="ko-KR" altLang="en-US" sz="2000" dirty="0"/>
                  <a:t>가 대기하지 않도록 할 것 입니다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5" name="부제목 4">
                <a:extLst>
                  <a:ext uri="{FF2B5EF4-FFF2-40B4-BE49-F238E27FC236}">
                    <a16:creationId xmlns:a16="http://schemas.microsoft.com/office/drawing/2014/main" id="{27ED79DB-17F5-4951-ABB1-78C009AEB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638" t="-1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795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Transitions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GPU</a:t>
            </a:r>
            <a:r>
              <a:rPr lang="ko-KR" altLang="en-US" sz="2000" dirty="0"/>
              <a:t>가 한 단계에서 자원 </a:t>
            </a:r>
            <a:r>
              <a:rPr lang="en-US" altLang="ko-KR" sz="2000" dirty="0"/>
              <a:t>R</a:t>
            </a:r>
            <a:r>
              <a:rPr lang="ko-KR" altLang="en-US" sz="2000" dirty="0"/>
              <a:t>에 데이터를 쓰고 나중 단계에서 자원 </a:t>
            </a:r>
            <a:r>
              <a:rPr lang="en-US" altLang="ko-KR" sz="2000" dirty="0"/>
              <a:t>R</a:t>
            </a:r>
            <a:r>
              <a:rPr lang="ko-KR" altLang="en-US" sz="2000" dirty="0"/>
              <a:t>을 읽는 것은 일반적인 렌더링 </a:t>
            </a:r>
            <a:br>
              <a:rPr lang="en-US" altLang="ko-KR" sz="2000" dirty="0"/>
            </a:br>
            <a:r>
              <a:rPr lang="ko-KR" altLang="en-US" sz="2000" dirty="0"/>
              <a:t>효과를 구현할 때 관할할 수 있는 보편적인 동작입니다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하지만 </a:t>
            </a:r>
            <a:r>
              <a:rPr lang="en-US" altLang="ko-KR" sz="2000" dirty="0"/>
              <a:t>GPU</a:t>
            </a:r>
            <a:r>
              <a:rPr lang="ko-KR" altLang="en-US" sz="2000" dirty="0"/>
              <a:t>의 데이터 쓰기 작업이 종료되지 않은 리소스에 대한 읽기 동작은 </a:t>
            </a:r>
            <a:r>
              <a:rPr lang="en-US" altLang="ko-KR" sz="2000" dirty="0"/>
              <a:t>resource hazard</a:t>
            </a:r>
            <a:r>
              <a:rPr lang="ko-KR" altLang="en-US" sz="2000" dirty="0"/>
              <a:t>를 발생시킬 수 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 문제를 해결하기 위해서 </a:t>
            </a:r>
            <a:r>
              <a:rPr lang="en-US" altLang="ko-KR" sz="2000" dirty="0"/>
              <a:t>Direct3D</a:t>
            </a:r>
            <a:r>
              <a:rPr lang="ko-KR" altLang="en-US" sz="2000" dirty="0"/>
              <a:t>는 리소스에 상태를 결합하였습니다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리소스는 생성되면 디폴트 상태</a:t>
            </a:r>
            <a:r>
              <a:rPr lang="en-US" altLang="ko-KR" sz="2000" dirty="0"/>
              <a:t>(default state)</a:t>
            </a:r>
            <a:r>
              <a:rPr lang="ko-KR" altLang="en-US" sz="2000" dirty="0"/>
              <a:t>에 놓이고 애플리케이션을 통해 </a:t>
            </a:r>
            <a:r>
              <a:rPr lang="en-US" altLang="ko-KR" sz="2000" dirty="0"/>
              <a:t>Direct3D</a:t>
            </a:r>
            <a:r>
              <a:rPr lang="ko-KR" altLang="en-US" sz="2000" dirty="0"/>
              <a:t>에 어떤 </a:t>
            </a:r>
            <a:br>
              <a:rPr lang="en-US" altLang="ko-KR" sz="2000" dirty="0"/>
            </a:br>
            <a:r>
              <a:rPr lang="ko-KR" altLang="en-US" sz="2000" dirty="0"/>
              <a:t>상태로든 전환할 수 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614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Multithreading with Commands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Direct3D 12</a:t>
            </a:r>
            <a:r>
              <a:rPr lang="ko-KR" altLang="en-US" sz="2000" dirty="0"/>
              <a:t>는 효율적인 </a:t>
            </a:r>
            <a:r>
              <a:rPr lang="ko-KR" altLang="en-US" sz="2000" dirty="0" err="1"/>
              <a:t>멀티스레딩을</a:t>
            </a:r>
            <a:r>
              <a:rPr lang="ko-KR" altLang="en-US" sz="2000" dirty="0"/>
              <a:t> 위해 설계되었습니다</a:t>
            </a:r>
            <a:r>
              <a:rPr lang="en-US" altLang="ko-KR" sz="2000" dirty="0"/>
              <a:t>. Command Lists</a:t>
            </a:r>
            <a:r>
              <a:rPr lang="ko-KR" altLang="en-US" sz="2000" dirty="0"/>
              <a:t>의 디자인은 멀티</a:t>
            </a:r>
            <a:br>
              <a:rPr lang="en-US" altLang="ko-KR" sz="2000" dirty="0"/>
            </a:br>
            <a:r>
              <a:rPr lang="ko-KR" altLang="en-US" sz="2000" dirty="0" err="1"/>
              <a:t>스레딩에서</a:t>
            </a:r>
            <a:r>
              <a:rPr lang="ko-KR" altLang="en-US" sz="2000" dirty="0"/>
              <a:t> 이점을 취하기 위한 </a:t>
            </a:r>
            <a:r>
              <a:rPr lang="en-US" altLang="ko-KR" sz="2000" dirty="0"/>
              <a:t>Direct3D</a:t>
            </a:r>
            <a:r>
              <a:rPr lang="ko-KR" altLang="en-US" sz="2000" dirty="0"/>
              <a:t>의 한 가지 방법입니다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많은 오브젝트가 있는 거대한 </a:t>
            </a:r>
            <a:r>
              <a:rPr lang="ko-KR" altLang="en-US" sz="2000" dirty="0" err="1"/>
              <a:t>씬을</a:t>
            </a:r>
            <a:r>
              <a:rPr lang="ko-KR" altLang="en-US" sz="2000" dirty="0"/>
              <a:t> 위해 </a:t>
            </a:r>
            <a:r>
              <a:rPr lang="en-US" altLang="ko-KR" sz="2000" dirty="0"/>
              <a:t>command list</a:t>
            </a:r>
            <a:r>
              <a:rPr lang="ko-KR" altLang="en-US" sz="2000" dirty="0"/>
              <a:t>를 만드는 작업은 </a:t>
            </a:r>
            <a:r>
              <a:rPr lang="en-US" altLang="ko-KR" sz="2000" dirty="0"/>
              <a:t>CPU </a:t>
            </a:r>
            <a:r>
              <a:rPr lang="ko-KR" altLang="en-US" sz="2000" dirty="0"/>
              <a:t>시간이 소모됩니다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ko-KR" altLang="en-US" sz="2000" dirty="0"/>
              <a:t>따라서 기본적인 아이디어는 </a:t>
            </a:r>
            <a:r>
              <a:rPr lang="en-US" altLang="ko-KR" sz="2000" dirty="0"/>
              <a:t>command list</a:t>
            </a:r>
            <a:r>
              <a:rPr lang="ko-KR" altLang="en-US" sz="2000" dirty="0"/>
              <a:t>를 만드는 작업을 병렬로 수행하여 소모되는 시간을 </a:t>
            </a:r>
            <a:br>
              <a:rPr lang="en-US" altLang="ko-KR" sz="2000" dirty="0"/>
            </a:br>
            <a:r>
              <a:rPr lang="ko-KR" altLang="en-US" sz="2000" dirty="0"/>
              <a:t>줄이는 것입니다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만약 </a:t>
            </a:r>
            <a:r>
              <a:rPr lang="en-US" altLang="ko-KR" sz="2000" dirty="0"/>
              <a:t>4</a:t>
            </a:r>
            <a:r>
              <a:rPr lang="ko-KR" altLang="en-US" sz="2000" dirty="0"/>
              <a:t>개의 스레드를 생성한다면 하나의 스레드당 </a:t>
            </a:r>
            <a:r>
              <a:rPr lang="en-US" altLang="ko-KR" sz="2000" dirty="0"/>
              <a:t>25%</a:t>
            </a:r>
            <a:r>
              <a:rPr lang="ko-KR" altLang="en-US" sz="2000" dirty="0"/>
              <a:t>의 오브젝트를 그리기 위한 </a:t>
            </a:r>
            <a:r>
              <a:rPr lang="en-US" altLang="ko-KR" sz="2000" dirty="0"/>
              <a:t>command list</a:t>
            </a:r>
            <a:r>
              <a:rPr lang="ko-KR" altLang="en-US" sz="2000" dirty="0"/>
              <a:t>를 만들게 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31491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Multithreading with Commands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Commad</a:t>
            </a:r>
            <a:r>
              <a:rPr lang="en-US" altLang="ko-KR" sz="2000" dirty="0"/>
              <a:t> list </a:t>
            </a:r>
            <a:r>
              <a:rPr lang="ko-KR" altLang="en-US" sz="2000" dirty="0" err="1"/>
              <a:t>멀티스레딩을</a:t>
            </a:r>
            <a:r>
              <a:rPr lang="ko-KR" altLang="en-US" sz="2000" dirty="0"/>
              <a:t> 위해 몇가지 알아야 할 사항이 있습니다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Command list</a:t>
            </a:r>
            <a:r>
              <a:rPr lang="ko-KR" altLang="en-US" sz="2000" dirty="0"/>
              <a:t>는 스레드 안전하지 않습니다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각 스레드가 같은 </a:t>
            </a:r>
            <a:r>
              <a:rPr lang="en-US" altLang="ko-KR" sz="2000" dirty="0"/>
              <a:t>Command list</a:t>
            </a:r>
            <a:r>
              <a:rPr lang="ko-KR" altLang="en-US" sz="2000" dirty="0"/>
              <a:t>를 공유하고 </a:t>
            </a:r>
            <a:br>
              <a:rPr lang="en-US" altLang="ko-KR" sz="2000" dirty="0"/>
            </a:br>
            <a:r>
              <a:rPr lang="ko-KR" altLang="en-US" sz="2000" dirty="0"/>
              <a:t>메소드를 동시에 호출할 수 없습니다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일반적으로 각 스레드는 각자의 </a:t>
            </a:r>
            <a:r>
              <a:rPr lang="en-US" altLang="ko-KR" sz="2000" dirty="0"/>
              <a:t>Command list</a:t>
            </a:r>
            <a:r>
              <a:rPr lang="ko-KR" altLang="en-US" sz="2000" dirty="0"/>
              <a:t>를 갖게 됩니다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Command Allocator</a:t>
            </a:r>
            <a:r>
              <a:rPr lang="ko-KR" altLang="en-US" sz="2000" dirty="0"/>
              <a:t>도 스레드 안전하지 않습니다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일반적으로 각 스레드는 각자의 </a:t>
            </a:r>
            <a:r>
              <a:rPr lang="en-US" altLang="ko-KR" sz="2000" dirty="0"/>
              <a:t>Command Allocator</a:t>
            </a:r>
            <a:r>
              <a:rPr lang="ko-KR" altLang="en-US" sz="2000" dirty="0"/>
              <a:t>를 갖게 됩니다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Command Queue</a:t>
            </a:r>
            <a:r>
              <a:rPr lang="ko-KR" altLang="en-US" sz="2000" dirty="0"/>
              <a:t>는 스레드 안전합니다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각 스레드가 동시에 </a:t>
            </a:r>
            <a:r>
              <a:rPr lang="en-US" altLang="ko-KR" sz="2000" dirty="0"/>
              <a:t>Command Queue</a:t>
            </a:r>
            <a:r>
              <a:rPr lang="ko-KR" altLang="en-US" sz="2000" dirty="0"/>
              <a:t>의 </a:t>
            </a:r>
            <a:br>
              <a:rPr lang="en-US" altLang="ko-KR" sz="2000" dirty="0"/>
            </a:br>
            <a:r>
              <a:rPr lang="ko-KR" altLang="en-US" sz="2000" dirty="0"/>
              <a:t>메소드를 호출할 수 있습니다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성능상의 이유로 애플리케이션의 초기화 시간에 동시에 기록할 </a:t>
            </a:r>
            <a:r>
              <a:rPr lang="en-US" altLang="ko-KR" sz="2000" dirty="0"/>
              <a:t>Command list</a:t>
            </a:r>
            <a:r>
              <a:rPr lang="ko-KR" altLang="en-US" sz="2000" dirty="0"/>
              <a:t>의 최대 개수를 지정해야 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70846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Initializing</a:t>
            </a:r>
            <a:r>
              <a:rPr lang="ko-KR" altLang="en-US" dirty="0"/>
              <a:t> </a:t>
            </a:r>
            <a:r>
              <a:rPr lang="en-US" altLang="ko-KR" dirty="0"/>
              <a:t>Driect3D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dirty="0"/>
              <a:t>이제 </a:t>
            </a:r>
            <a:r>
              <a:rPr lang="en-US" altLang="ko-KR" sz="2000" dirty="0"/>
              <a:t>Direct3D 12</a:t>
            </a:r>
            <a:r>
              <a:rPr lang="ko-KR" altLang="en-US" sz="2000" dirty="0"/>
              <a:t> 초기화 단계입니다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Direct3D</a:t>
            </a:r>
            <a:r>
              <a:rPr lang="ko-KR" altLang="en-US" sz="2000" dirty="0"/>
              <a:t>를 초기화하는 과정을 다음과 같은 단계로 나눌 수 있습니다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D3D12CreateDevice </a:t>
            </a:r>
            <a:r>
              <a:rPr lang="ko-KR" altLang="en-US" sz="2000" dirty="0"/>
              <a:t>함수를 통해 </a:t>
            </a:r>
            <a:r>
              <a:rPr lang="en-US" altLang="ko-KR" sz="2000" dirty="0"/>
              <a:t>ID3D12Device </a:t>
            </a:r>
            <a:r>
              <a:rPr lang="ko-KR" altLang="en-US" sz="2000" dirty="0"/>
              <a:t>를 생성합니다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ID3D12Fence</a:t>
            </a:r>
            <a:r>
              <a:rPr lang="ko-KR" altLang="en-US" sz="2000" dirty="0"/>
              <a:t> 객체를 생성하고 </a:t>
            </a:r>
            <a:r>
              <a:rPr lang="en-US" altLang="ko-KR" sz="2000" dirty="0"/>
              <a:t>Descriptor</a:t>
            </a:r>
            <a:r>
              <a:rPr lang="ko-KR" altLang="en-US" sz="2000" dirty="0"/>
              <a:t>의 크기를 알아냅니다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Command</a:t>
            </a:r>
            <a:r>
              <a:rPr lang="ko-KR" altLang="en-US" sz="2000" dirty="0"/>
              <a:t> </a:t>
            </a:r>
            <a:r>
              <a:rPr lang="en-US" altLang="ko-KR" sz="2000" dirty="0"/>
              <a:t>Queue, Command Allocator, Command List</a:t>
            </a:r>
            <a:r>
              <a:rPr lang="ko-KR" altLang="en-US" sz="2000" dirty="0"/>
              <a:t>를 생성합니다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Swap chain</a:t>
            </a:r>
            <a:r>
              <a:rPr lang="ko-KR" altLang="en-US" sz="2000" dirty="0"/>
              <a:t>을 생성합니다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애플리케이션이 필요로 하는 </a:t>
            </a:r>
            <a:r>
              <a:rPr lang="en-US" altLang="ko-KR" sz="2000" dirty="0"/>
              <a:t>Descriptor Heap</a:t>
            </a:r>
            <a:r>
              <a:rPr lang="ko-KR" altLang="en-US" sz="2000" dirty="0"/>
              <a:t>을 생성합니다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백 버퍼 사이즈를 조절하고 </a:t>
            </a:r>
            <a:r>
              <a:rPr lang="en-US" altLang="ko-KR" sz="2000" dirty="0"/>
              <a:t>Render Target View</a:t>
            </a:r>
            <a:r>
              <a:rPr lang="ko-KR" altLang="en-US" sz="2000" dirty="0"/>
              <a:t>를 생성합니다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Depth/Stencil </a:t>
            </a:r>
            <a:r>
              <a:rPr lang="ko-KR" altLang="en-US" sz="2000" dirty="0"/>
              <a:t>버퍼를 생성하고 </a:t>
            </a:r>
            <a:r>
              <a:rPr lang="en-US" altLang="ko-KR" sz="2000" dirty="0"/>
              <a:t>Depth Stencil View</a:t>
            </a:r>
            <a:r>
              <a:rPr lang="ko-KR" altLang="en-US" sz="2000" dirty="0"/>
              <a:t>를 생성합니다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Viewport</a:t>
            </a:r>
            <a:r>
              <a:rPr lang="ko-KR" altLang="en-US" sz="2000" dirty="0"/>
              <a:t>와 </a:t>
            </a:r>
            <a:r>
              <a:rPr lang="en-US" altLang="ko-KR" sz="2000" dirty="0"/>
              <a:t>Scissor </a:t>
            </a:r>
            <a:r>
              <a:rPr lang="en-US" altLang="ko-KR" sz="2000" dirty="0" err="1"/>
              <a:t>Rect</a:t>
            </a:r>
            <a:r>
              <a:rPr lang="ko-KR" altLang="en-US" sz="2000" dirty="0"/>
              <a:t>를 설정합니다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0361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Direct3D 12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Direct3D</a:t>
            </a:r>
            <a:r>
              <a:rPr lang="ko-KR" altLang="en-US" sz="2400" dirty="0"/>
              <a:t>는 하드웨어 가속을 사용하여 애플리케이션에서 가상의 </a:t>
            </a:r>
            <a:r>
              <a:rPr lang="en-US" altLang="ko-KR" sz="2400" dirty="0"/>
              <a:t>3D </a:t>
            </a:r>
            <a:r>
              <a:rPr lang="ko-KR" altLang="en-US" sz="2400" dirty="0"/>
              <a:t>공간을 그리기 위한 </a:t>
            </a:r>
            <a:r>
              <a:rPr lang="ko-KR" altLang="en-US" sz="2400" dirty="0" err="1"/>
              <a:t>저수준</a:t>
            </a:r>
            <a:r>
              <a:rPr lang="en-US" altLang="ko-KR" sz="2400" dirty="0"/>
              <a:t>(low-level) </a:t>
            </a:r>
            <a:r>
              <a:rPr lang="ko-KR" altLang="en-US" sz="2400" dirty="0"/>
              <a:t>그래픽 </a:t>
            </a:r>
            <a:r>
              <a:rPr lang="en-US" altLang="ko-KR" sz="2400" dirty="0"/>
              <a:t>API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Direct3D 12</a:t>
            </a:r>
            <a:r>
              <a:rPr lang="ko-KR" altLang="en-US" sz="2400" dirty="0"/>
              <a:t>는 </a:t>
            </a:r>
            <a:r>
              <a:rPr lang="en-US" altLang="ko-KR" sz="2400" dirty="0"/>
              <a:t>15</a:t>
            </a:r>
            <a:r>
              <a:rPr lang="ko-KR" altLang="en-US" sz="2400" dirty="0"/>
              <a:t>년도에 공개된 가장 최신 버전의 </a:t>
            </a:r>
            <a:r>
              <a:rPr lang="en-US" altLang="ko-KR" sz="2400" dirty="0"/>
              <a:t>Direct3D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Direct3D 12</a:t>
            </a:r>
            <a:r>
              <a:rPr lang="ko-KR" altLang="en-US" sz="2400" dirty="0"/>
              <a:t>는 이전 버전과 비교했을 때  </a:t>
            </a:r>
            <a:r>
              <a:rPr lang="en-US" altLang="ko-KR" sz="2400" dirty="0"/>
              <a:t>CPU </a:t>
            </a:r>
            <a:r>
              <a:rPr lang="ko-KR" altLang="en-US" sz="2400" dirty="0"/>
              <a:t>부하를 줄이고 멀티 스레드 지원을 개선하였습니다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2228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기본 도서 </a:t>
            </a:r>
            <a:r>
              <a:rPr lang="en-US" altLang="ko-KR" sz="2000" dirty="0"/>
              <a:t>: Introduction to 3D Game Programming With DirectX 12</a:t>
            </a:r>
          </a:p>
          <a:p>
            <a:r>
              <a:rPr lang="en-US" altLang="ko-KR" sz="2000" dirty="0"/>
              <a:t>ppt</a:t>
            </a:r>
            <a:r>
              <a:rPr lang="ko-KR" altLang="en-US" sz="2000" dirty="0"/>
              <a:t>에서 사용한 아이콘 출처 </a:t>
            </a:r>
            <a:r>
              <a:rPr lang="en-US" altLang="ko-KR" sz="2000" dirty="0"/>
              <a:t>: https://www.flaticon.com/</a:t>
            </a:r>
          </a:p>
        </p:txBody>
      </p:sp>
    </p:spTree>
    <p:extLst>
      <p:ext uri="{BB962C8B-B14F-4D97-AF65-F5344CB8AC3E}">
        <p14:creationId xmlns:p14="http://schemas.microsoft.com/office/powerpoint/2010/main" val="4228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Direct3D 12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높은 성능을 내기 위해서 </a:t>
            </a:r>
            <a:r>
              <a:rPr lang="en-US" altLang="ko-KR" sz="2400" dirty="0"/>
              <a:t>API</a:t>
            </a:r>
            <a:r>
              <a:rPr lang="ko-KR" altLang="en-US" sz="2400" dirty="0"/>
              <a:t>는 </a:t>
            </a:r>
            <a:r>
              <a:rPr lang="en-US" altLang="ko-KR" sz="2400" dirty="0"/>
              <a:t>Direct3D 11 </a:t>
            </a:r>
            <a:r>
              <a:rPr lang="ko-KR" altLang="en-US" sz="2400" dirty="0"/>
              <a:t>보다 훨씬 </a:t>
            </a:r>
            <a:r>
              <a:rPr lang="ko-KR" altLang="en-US" sz="2400" dirty="0" err="1"/>
              <a:t>저수준화</a:t>
            </a:r>
            <a:r>
              <a:rPr lang="ko-KR" altLang="en-US" sz="2400" dirty="0"/>
              <a:t> 되었습니다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GPU </a:t>
            </a:r>
            <a:r>
              <a:rPr lang="ko-KR" altLang="en-US" sz="2400" dirty="0" err="1"/>
              <a:t>아키텍쳐를</a:t>
            </a:r>
            <a:r>
              <a:rPr lang="ko-KR" altLang="en-US" sz="2400" dirty="0"/>
              <a:t> 더 밀접하게 반영하고 있습니다</a:t>
            </a:r>
            <a:r>
              <a:rPr lang="en-US" altLang="ko-KR" sz="2400" dirty="0"/>
              <a:t>.</a:t>
            </a:r>
            <a:r>
              <a:rPr lang="ko-KR" altLang="en-US" sz="2400" dirty="0"/>
              <a:t>  덜 추상화되어 있고 개발자로 </a:t>
            </a:r>
            <a:br>
              <a:rPr lang="en-US" altLang="ko-KR" sz="2400" dirty="0"/>
            </a:br>
            <a:r>
              <a:rPr lang="ko-KR" altLang="en-US" sz="2400" dirty="0"/>
              <a:t>하여금 추가적인 수동 조작을 요구합니다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어려운 </a:t>
            </a:r>
            <a:r>
              <a:rPr lang="en-US" altLang="ko-KR" sz="2400" dirty="0"/>
              <a:t>API</a:t>
            </a:r>
            <a:r>
              <a:rPr lang="ko-KR" altLang="en-US" sz="2400" dirty="0"/>
              <a:t>를 사용하여 높은 성능을 얻게 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물론 망할 수도 있겠죠</a:t>
            </a:r>
            <a:r>
              <a:rPr lang="en-US" altLang="ko-KR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157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COM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COM</a:t>
            </a:r>
            <a:r>
              <a:rPr lang="ko-KR" altLang="en-US" sz="2400" dirty="0"/>
              <a:t>은 소프트웨어의 재이용을 위해 마이크로 소프트가 개발한 기술로 </a:t>
            </a:r>
            <a:r>
              <a:rPr lang="en-US" altLang="ko-KR" sz="2400" dirty="0"/>
              <a:t>DirectX</a:t>
            </a:r>
            <a:r>
              <a:rPr lang="ko-KR" altLang="en-US" sz="2400" dirty="0"/>
              <a:t>가 프로그래밍 언어와 독립적이며 하위 호환성을 갖을 수 있도록 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C++</a:t>
            </a:r>
            <a:r>
              <a:rPr lang="ko-KR" altLang="en-US" sz="2400" dirty="0"/>
              <a:t>과 함께 </a:t>
            </a:r>
            <a:r>
              <a:rPr lang="en-US" altLang="ko-KR" sz="2400" dirty="0" err="1"/>
              <a:t>DriectX</a:t>
            </a:r>
            <a:r>
              <a:rPr lang="ko-KR" altLang="en-US" sz="2400" dirty="0"/>
              <a:t>를 사용할 때 </a:t>
            </a:r>
            <a:r>
              <a:rPr lang="en-US" altLang="ko-KR" sz="2400" dirty="0"/>
              <a:t>COM</a:t>
            </a:r>
            <a:r>
              <a:rPr lang="ko-KR" altLang="en-US" sz="2400" dirty="0"/>
              <a:t>의 세부 사항은 감춰져 있고 </a:t>
            </a:r>
            <a:r>
              <a:rPr lang="en-US" altLang="ko-KR" sz="2400" dirty="0"/>
              <a:t>COM </a:t>
            </a:r>
            <a:r>
              <a:rPr lang="ko-KR" altLang="en-US" sz="2400" dirty="0"/>
              <a:t>인터페이스의 메소드를 통해 얻은 </a:t>
            </a:r>
            <a:r>
              <a:rPr lang="en-US" altLang="ko-KR" sz="2400" dirty="0"/>
              <a:t>COM </a:t>
            </a:r>
            <a:r>
              <a:rPr lang="ko-KR" altLang="en-US" sz="2400" dirty="0"/>
              <a:t>인터페이스에 대한 포인터를 얻어 사용합니다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en-US" altLang="ko-KR" sz="2400" dirty="0"/>
              <a:t>C++</a:t>
            </a:r>
            <a:r>
              <a:rPr lang="ko-KR" altLang="en-US" sz="2400" dirty="0"/>
              <a:t>의 </a:t>
            </a:r>
            <a:r>
              <a:rPr lang="en-US" altLang="ko-KR" sz="2400" dirty="0"/>
              <a:t>new </a:t>
            </a:r>
            <a:r>
              <a:rPr lang="ko-KR" altLang="en-US" sz="2400" dirty="0"/>
              <a:t>키워드로는 </a:t>
            </a:r>
            <a:r>
              <a:rPr lang="en-US" altLang="ko-KR" sz="2400" dirty="0"/>
              <a:t>COM </a:t>
            </a:r>
            <a:r>
              <a:rPr lang="ko-KR" altLang="en-US" sz="2400" dirty="0"/>
              <a:t>인터페이스를 생성할 수 없습니다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COM </a:t>
            </a:r>
            <a:r>
              <a:rPr lang="ko-KR" altLang="en-US" sz="2400" dirty="0"/>
              <a:t>객체는 참조 횟수 계산 방식으로 관리되고 </a:t>
            </a:r>
            <a:r>
              <a:rPr lang="en-US" altLang="ko-KR" sz="2400" dirty="0" err="1"/>
              <a:t>IUnknown</a:t>
            </a:r>
            <a:r>
              <a:rPr lang="ko-KR" altLang="en-US" sz="2400" dirty="0"/>
              <a:t> </a:t>
            </a:r>
            <a:r>
              <a:rPr lang="en-US" altLang="ko-KR" sz="2400" dirty="0"/>
              <a:t>COM</a:t>
            </a:r>
            <a:r>
              <a:rPr lang="ko-KR" altLang="en-US" sz="2400" dirty="0"/>
              <a:t> 인터페이스의 </a:t>
            </a:r>
            <a:r>
              <a:rPr lang="en-US" altLang="ko-KR" sz="2400" dirty="0" err="1"/>
              <a:t>AddRef</a:t>
            </a:r>
            <a:r>
              <a:rPr lang="en-US" altLang="ko-KR" sz="2400" dirty="0"/>
              <a:t>, Release</a:t>
            </a:r>
            <a:r>
              <a:rPr lang="ko-KR" altLang="en-US" sz="2400" dirty="0"/>
              <a:t>에 의해 참조 횟수를 변경합니다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05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COM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AddRef</a:t>
            </a:r>
            <a:r>
              <a:rPr lang="en-US" altLang="ko-KR" sz="2400" dirty="0"/>
              <a:t>, Release </a:t>
            </a:r>
            <a:r>
              <a:rPr lang="ko-KR" altLang="en-US" sz="2400" dirty="0"/>
              <a:t>메소드를 통해 </a:t>
            </a:r>
            <a:r>
              <a:rPr lang="en-US" altLang="ko-KR" sz="2400" dirty="0"/>
              <a:t>COM </a:t>
            </a:r>
            <a:r>
              <a:rPr lang="ko-KR" altLang="en-US" sz="2400" dirty="0"/>
              <a:t>객체의 수명을 수동으로 관리하는 것은 </a:t>
            </a:r>
            <a:br>
              <a:rPr lang="en-US" altLang="ko-KR" sz="2400" dirty="0"/>
            </a:br>
            <a:r>
              <a:rPr lang="ko-KR" altLang="en-US" sz="2400" dirty="0"/>
              <a:t>번거로울 수 있으며 실수로 인해 객체가 제대로 해제되지 않을 수 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COM </a:t>
            </a:r>
            <a:r>
              <a:rPr lang="ko-KR" altLang="en-US" sz="2400" dirty="0"/>
              <a:t>객체의 수명을 자동으로 관리하기 위해 </a:t>
            </a:r>
            <a:r>
              <a:rPr lang="en-US" altLang="ko-KR" sz="2400" dirty="0"/>
              <a:t>Windows Runtime Library</a:t>
            </a:r>
            <a:r>
              <a:rPr lang="ko-KR" altLang="en-US" sz="2400" dirty="0"/>
              <a:t>에서 </a:t>
            </a:r>
            <a:br>
              <a:rPr lang="en-US" altLang="ko-KR" sz="2400" dirty="0"/>
            </a:br>
            <a:r>
              <a:rPr lang="ko-KR" altLang="en-US" sz="2400" dirty="0"/>
              <a:t>제공하는 </a:t>
            </a:r>
            <a:r>
              <a:rPr lang="en-US" altLang="ko-KR" sz="2400" dirty="0"/>
              <a:t>Microsoft::WRL::</a:t>
            </a:r>
            <a:r>
              <a:rPr lang="en-US" altLang="ko-KR" sz="2400" dirty="0" err="1"/>
              <a:t>ComPtr</a:t>
            </a:r>
            <a:r>
              <a:rPr lang="ko-KR" altLang="en-US" sz="2400" dirty="0"/>
              <a:t>을 사용할 수 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ComPtr</a:t>
            </a:r>
            <a:r>
              <a:rPr lang="ko-KR" altLang="en-US" sz="2400" dirty="0"/>
              <a:t>은</a:t>
            </a:r>
            <a:r>
              <a:rPr lang="en-US" altLang="ko-KR" sz="2400" dirty="0"/>
              <a:t> RAII</a:t>
            </a:r>
            <a:r>
              <a:rPr lang="ko-KR" altLang="en-US" sz="2400" dirty="0"/>
              <a:t>로 </a:t>
            </a:r>
            <a:r>
              <a:rPr lang="en-US" altLang="ko-KR" sz="2400" dirty="0"/>
              <a:t>COM </a:t>
            </a:r>
            <a:r>
              <a:rPr lang="ko-KR" altLang="en-US" sz="2400" dirty="0"/>
              <a:t>객체의 수명을 자동으로 관리합니다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8478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ComPtr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3</a:t>
            </a:r>
            <a:r>
              <a:rPr lang="ko-KR" altLang="en-US" sz="2400" dirty="0"/>
              <a:t>가지 메소드</a:t>
            </a:r>
            <a:r>
              <a:rPr lang="en-US" altLang="ko-KR" sz="2400" dirty="0"/>
              <a:t>( Get,</a:t>
            </a:r>
            <a:r>
              <a:rPr lang="ko-KR" altLang="en-US" sz="2400" dirty="0"/>
              <a:t> </a:t>
            </a:r>
            <a:r>
              <a:rPr lang="en-US" altLang="ko-KR" sz="2400" dirty="0" err="1"/>
              <a:t>GetAddressOf</a:t>
            </a:r>
            <a:r>
              <a:rPr lang="en-US" altLang="ko-KR" sz="2400" dirty="0"/>
              <a:t>, Reset )</a:t>
            </a:r>
            <a:r>
              <a:rPr lang="ko-KR" altLang="en-US" sz="2400" dirty="0"/>
              <a:t>가 주로 사용됩니다</a:t>
            </a:r>
            <a:r>
              <a:rPr lang="en-US" altLang="ko-KR" sz="2400" dirty="0"/>
              <a:t>.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1.Get : COM </a:t>
            </a:r>
            <a:r>
              <a:rPr lang="ko-KR" altLang="en-US" sz="2000" dirty="0"/>
              <a:t>인터페이스에 대한 포인터를 반환합니다</a:t>
            </a:r>
            <a:r>
              <a:rPr lang="en-US" altLang="ko-KR" sz="2000" dirty="0"/>
              <a:t>.</a:t>
            </a:r>
          </a:p>
          <a:p>
            <a:pPr marL="457200" lvl="1" indent="0">
              <a:buNone/>
            </a:pPr>
            <a:r>
              <a:rPr lang="en-US" altLang="ko-KR" sz="2000" dirty="0"/>
              <a:t>2.GetAddressOf : COM </a:t>
            </a:r>
            <a:r>
              <a:rPr lang="ko-KR" altLang="en-US" sz="2000" dirty="0"/>
              <a:t>인터페이스에 대한 포인터의 주소를 반환합니다</a:t>
            </a:r>
            <a:r>
              <a:rPr lang="en-US" altLang="ko-KR" sz="2000" dirty="0"/>
              <a:t>.</a:t>
            </a:r>
          </a:p>
          <a:p>
            <a:pPr marL="457200" lvl="1" indent="0">
              <a:buNone/>
            </a:pPr>
            <a:r>
              <a:rPr lang="en-US" altLang="ko-KR" sz="2000" dirty="0"/>
              <a:t>3.Reset : </a:t>
            </a:r>
            <a:r>
              <a:rPr lang="ko-KR" altLang="en-US" sz="2000" dirty="0"/>
              <a:t>현재 </a:t>
            </a:r>
            <a:r>
              <a:rPr lang="en-US" altLang="ko-KR" sz="2000" dirty="0"/>
              <a:t>COM </a:t>
            </a:r>
            <a:r>
              <a:rPr lang="ko-KR" altLang="en-US" sz="2000" dirty="0"/>
              <a:t>인터페이스의 참조 횟수를 감소시키고 </a:t>
            </a:r>
            <a:r>
              <a:rPr lang="en-US" altLang="ko-KR" sz="2000" dirty="0" err="1"/>
              <a:t>nullptr</a:t>
            </a:r>
            <a:r>
              <a:rPr lang="ko-KR" altLang="en-US" sz="2000" dirty="0"/>
              <a:t>를 대입합니다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8DD229-5B97-4425-8CA8-986352A0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40" y="4099781"/>
            <a:ext cx="83534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8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Descriptor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렌더링 과정에서 </a:t>
            </a:r>
            <a:r>
              <a:rPr lang="en-US" altLang="ko-KR" sz="2400" dirty="0"/>
              <a:t>GPU</a:t>
            </a:r>
            <a:r>
              <a:rPr lang="ko-KR" altLang="en-US" sz="2400" dirty="0"/>
              <a:t>는 </a:t>
            </a:r>
            <a:r>
              <a:rPr lang="en-US" altLang="ko-KR" sz="2400" dirty="0"/>
              <a:t>back buffer</a:t>
            </a:r>
            <a:r>
              <a:rPr lang="ko-KR" altLang="en-US" sz="2400" dirty="0"/>
              <a:t>에 색상을 기록하거나 모델 데이터를 읽는 등 리소스에 대한 읽기</a:t>
            </a:r>
            <a:r>
              <a:rPr lang="en-US" altLang="ko-KR" sz="2400" dirty="0"/>
              <a:t>,</a:t>
            </a:r>
            <a:r>
              <a:rPr lang="ko-KR" altLang="en-US" sz="2400" dirty="0"/>
              <a:t> 쓰기를 수행합니다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그리기 명령을 실행하기 전에 사용될 리소스를 렌더링 파이프라인에 반드시 </a:t>
            </a:r>
            <a:r>
              <a:rPr lang="ko-KR" altLang="en-US" sz="2400" dirty="0" err="1"/>
              <a:t>바인드해야</a:t>
            </a:r>
            <a:r>
              <a:rPr lang="ko-KR" altLang="en-US" sz="2400" dirty="0"/>
              <a:t> 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하지만 </a:t>
            </a:r>
            <a:r>
              <a:rPr lang="en-US" altLang="ko-KR" sz="2400" dirty="0"/>
              <a:t>GPU </a:t>
            </a:r>
            <a:r>
              <a:rPr lang="ko-KR" altLang="en-US" sz="2400" dirty="0"/>
              <a:t>리소스를 직접 </a:t>
            </a:r>
            <a:r>
              <a:rPr lang="ko-KR" altLang="en-US" sz="2400" dirty="0" err="1"/>
              <a:t>바인드하진</a:t>
            </a:r>
            <a:r>
              <a:rPr lang="ko-KR" altLang="en-US" sz="2400" dirty="0"/>
              <a:t> 않습니다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리소스는 </a:t>
            </a:r>
            <a:r>
              <a:rPr lang="en-US" altLang="ko-KR" sz="2400" dirty="0"/>
              <a:t>Descriptor </a:t>
            </a:r>
            <a:r>
              <a:rPr lang="ko-KR" altLang="en-US" sz="2400" dirty="0"/>
              <a:t>객체로 참조됩니다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Descriptor</a:t>
            </a:r>
            <a:r>
              <a:rPr lang="ko-KR" altLang="en-US" sz="2400" dirty="0"/>
              <a:t>는 </a:t>
            </a:r>
            <a:r>
              <a:rPr lang="en-US" altLang="ko-KR" sz="2400" dirty="0"/>
              <a:t>GPU</a:t>
            </a:r>
            <a:r>
              <a:rPr lang="ko-KR" altLang="en-US" sz="2400" dirty="0"/>
              <a:t>의 리소스를 기술한 경량 구조로 생각할 수 있습니다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7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E2CA8D-4337-493A-B674-A46A2E10BA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CE58A3F-0C34-4768-B874-4B621857C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0265FF6-17B4-4A04-A5EB-AF9235B845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8ACDAB-29EB-44BA-98D5-8F82763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Descriptor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ED79DB-17F5-4951-ABB1-78C009A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GPU</a:t>
            </a:r>
            <a:r>
              <a:rPr lang="ko-KR" altLang="en-US" sz="2400" dirty="0"/>
              <a:t>는 </a:t>
            </a:r>
            <a:r>
              <a:rPr lang="en-US" altLang="ko-KR" sz="2400" dirty="0"/>
              <a:t>Descriptor</a:t>
            </a:r>
            <a:r>
              <a:rPr lang="ko-KR" altLang="en-US" sz="2400" dirty="0"/>
              <a:t>에서 실제 리소스 데이터와 알아야 할 필요가 있는 정보를 얻을 수 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Descriptor</a:t>
            </a:r>
            <a:r>
              <a:rPr lang="ko-KR" altLang="en-US" sz="2400" dirty="0"/>
              <a:t>에 의한 간접적인 참조가 필요한 이유는 리소스를 일반적이게</a:t>
            </a:r>
            <a:r>
              <a:rPr lang="en-US" altLang="ko-KR" sz="2400" dirty="0"/>
              <a:t>(generic)</a:t>
            </a:r>
            <a:r>
              <a:rPr lang="ko-KR" altLang="en-US" sz="2400" dirty="0"/>
              <a:t> 하여 렌더링 파이프라인의 다른 단계에서도 사용하기 위해서 입니다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예를 들면 </a:t>
            </a:r>
            <a:r>
              <a:rPr lang="ko-KR" altLang="en-US" sz="2400" dirty="0" err="1"/>
              <a:t>텍스쳐</a:t>
            </a:r>
            <a:r>
              <a:rPr lang="ko-KR" altLang="en-US" sz="2400" dirty="0"/>
              <a:t> 리소스는 </a:t>
            </a:r>
            <a:r>
              <a:rPr lang="ko-KR" altLang="en-US" sz="2400" dirty="0" err="1"/>
              <a:t>렌더</a:t>
            </a:r>
            <a:r>
              <a:rPr lang="ko-KR" altLang="en-US" sz="2400" dirty="0"/>
              <a:t> 타겟으로 사용되거나 </a:t>
            </a:r>
            <a:r>
              <a:rPr lang="ko-KR" altLang="en-US" sz="2400" dirty="0" err="1"/>
              <a:t>쉐이더</a:t>
            </a:r>
            <a:r>
              <a:rPr lang="ko-KR" altLang="en-US" sz="2400" dirty="0"/>
              <a:t> 리소스로 사용될 수 </a:t>
            </a:r>
            <a:br>
              <a:rPr lang="en-US" altLang="ko-KR" sz="2400" dirty="0"/>
            </a:br>
            <a:r>
              <a:rPr lang="ko-KR" altLang="en-US" sz="2400" dirty="0"/>
              <a:t>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또한 리소스 자체로는 렌더링 파이프라인에서 어떤 용도로 사용될지 알 수 없습니다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따라서 별도의 정보가 필요합니다</a:t>
            </a:r>
            <a:r>
              <a:rPr lang="en-US" altLang="ko-KR" sz="2400" dirty="0"/>
              <a:t>. Descriptor</a:t>
            </a:r>
            <a:r>
              <a:rPr lang="ko-KR" altLang="en-US" sz="2400" dirty="0"/>
              <a:t>는 이런 정보를 담고 있습니다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07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6">
      <a:majorFont>
        <a:latin typeface="Consolas"/>
        <a:ea typeface="나눔스퀘어"/>
        <a:cs typeface=""/>
      </a:majorFont>
      <a:minorFont>
        <a:latin typeface="나눔스퀘어라운드 Regular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1155</Words>
  <Application>Microsoft Office PowerPoint</Application>
  <PresentationFormat>와이드스크린</PresentationFormat>
  <Paragraphs>201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Arial</vt:lpstr>
      <vt:lpstr>나눔스퀘어라운드 Regular</vt:lpstr>
      <vt:lpstr>나눔스퀘어</vt:lpstr>
      <vt:lpstr>Consolas</vt:lpstr>
      <vt:lpstr>Cambria Math</vt:lpstr>
      <vt:lpstr>Office Theme</vt:lpstr>
      <vt:lpstr>Introduction to 3D Game Programming With DirectX 12</vt:lpstr>
      <vt:lpstr>들어가기 전에</vt:lpstr>
      <vt:lpstr>Direct3D 12</vt:lpstr>
      <vt:lpstr>Direct3D 12</vt:lpstr>
      <vt:lpstr>COM</vt:lpstr>
      <vt:lpstr>COM</vt:lpstr>
      <vt:lpstr>ComPtr</vt:lpstr>
      <vt:lpstr>Descriptor</vt:lpstr>
      <vt:lpstr>Descriptor</vt:lpstr>
      <vt:lpstr>Descriptor</vt:lpstr>
      <vt:lpstr>Descriptor heap</vt:lpstr>
      <vt:lpstr>DirectX Graphics Infrastructure</vt:lpstr>
      <vt:lpstr>DirectX Graphics Infrastructure</vt:lpstr>
      <vt:lpstr>DirectX Graphics Infrastructure</vt:lpstr>
      <vt:lpstr>Residency</vt:lpstr>
      <vt:lpstr>Command Queue/Command Lists</vt:lpstr>
      <vt:lpstr>Command Queue/Command Lists</vt:lpstr>
      <vt:lpstr>Command Queue/Command Lists</vt:lpstr>
      <vt:lpstr>Command Queue/Command Lists</vt:lpstr>
      <vt:lpstr>Command Queue/Command Lists</vt:lpstr>
      <vt:lpstr>CPU/GPU Synchronization</vt:lpstr>
      <vt:lpstr>Command Queue/Command Lists</vt:lpstr>
      <vt:lpstr>CPU/GPU Synchronization</vt:lpstr>
      <vt:lpstr>Command Queue/Command Lists</vt:lpstr>
      <vt:lpstr>CPU/GPU Synchronization</vt:lpstr>
      <vt:lpstr>Resource Transitions</vt:lpstr>
      <vt:lpstr>Multithreading with Commands</vt:lpstr>
      <vt:lpstr>Multithreading with Commands</vt:lpstr>
      <vt:lpstr>Initializing Driect3D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조봉석</dc:creator>
  <cp:lastModifiedBy>조봉석</cp:lastModifiedBy>
  <cp:revision>102</cp:revision>
  <dcterms:created xsi:type="dcterms:W3CDTF">2018-02-18T09:07:51Z</dcterms:created>
  <dcterms:modified xsi:type="dcterms:W3CDTF">2018-02-21T04:10:46Z</dcterms:modified>
</cp:coreProperties>
</file>