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Roboto"/>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aleway-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aleway-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f85fc9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f85fc9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f85fc9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f85fc9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cf85fc9b9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cf85fc9b9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cf85fc9b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cf85fc9b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evpost.com/software/nextstop-a-distributed-real-time-scheduler" TargetMode="External"/><Relationship Id="rId4" Type="http://schemas.openxmlformats.org/officeDocument/2006/relationships/hyperlink" Target="https://github.com/vishwas125/NextStop-A-distributed-real-time-schedul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NextStop</a:t>
            </a:r>
            <a:endParaRPr/>
          </a:p>
          <a:p>
            <a:pPr indent="0" lvl="0" marL="0" rtl="0" algn="l">
              <a:spcBef>
                <a:spcPts val="0"/>
              </a:spcBef>
              <a:spcAft>
                <a:spcPts val="0"/>
              </a:spcAft>
              <a:buNone/>
            </a:pPr>
            <a:r>
              <a:rPr lang="en" sz="2400"/>
              <a:t>A distributed real time scheduler</a:t>
            </a:r>
            <a:endParaRPr sz="2400"/>
          </a:p>
        </p:txBody>
      </p:sp>
      <p:sp>
        <p:nvSpPr>
          <p:cNvPr id="87" name="Google Shape;87;p13"/>
          <p:cNvSpPr txBox="1"/>
          <p:nvPr>
            <p:ph idx="1" type="subTitle"/>
          </p:nvPr>
        </p:nvSpPr>
        <p:spPr>
          <a:xfrm>
            <a:off x="1002300" y="3470525"/>
            <a:ext cx="7688100" cy="18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Amogh Venkatesh</a:t>
            </a:r>
            <a:endParaRPr/>
          </a:p>
          <a:p>
            <a:pPr indent="0" lvl="0" marL="0" rtl="0" algn="r">
              <a:spcBef>
                <a:spcPts val="0"/>
              </a:spcBef>
              <a:spcAft>
                <a:spcPts val="0"/>
              </a:spcAft>
              <a:buNone/>
            </a:pPr>
            <a:r>
              <a:rPr lang="en"/>
              <a:t>Pavan Bharadwaj</a:t>
            </a:r>
            <a:br>
              <a:rPr lang="en"/>
            </a:br>
            <a:r>
              <a:rPr lang="en"/>
              <a:t>Rohit Vibhu Channananjundarya</a:t>
            </a:r>
            <a:endParaRPr/>
          </a:p>
          <a:p>
            <a:pPr indent="0" lvl="0" marL="0" rtl="0" algn="r">
              <a:spcBef>
                <a:spcPts val="0"/>
              </a:spcBef>
              <a:spcAft>
                <a:spcPts val="0"/>
              </a:spcAft>
              <a:buNone/>
            </a:pPr>
            <a:r>
              <a:rPr lang="en"/>
              <a:t>Vishwas SR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677975"/>
            <a:ext cx="76881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Goal</a:t>
            </a:r>
            <a:endParaRPr sz="2400"/>
          </a:p>
        </p:txBody>
      </p:sp>
      <p:sp>
        <p:nvSpPr>
          <p:cNvPr id="93" name="Google Shape;93;p14"/>
          <p:cNvSpPr txBox="1"/>
          <p:nvPr/>
        </p:nvSpPr>
        <p:spPr>
          <a:xfrm>
            <a:off x="470975" y="1474875"/>
            <a:ext cx="8440200" cy="3445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Inspired by the use case presented by Optum, we wanted to build a generic system which assigns tasks to users in a distributed environment. We felt this is a very common scenario and this system could become a potential solution to similar use cases.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We scaled up the use case to a bigger picture: a large network of Nurses in Illinois with their corresponding tasks was the initial level and we further considered such large networks of Nurses across the country trying to get their tasks assigned on the go.</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82625" y="702775"/>
            <a:ext cx="76881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System Architecture</a:t>
            </a:r>
            <a:endParaRPr sz="2400"/>
          </a:p>
        </p:txBody>
      </p:sp>
      <p:sp>
        <p:nvSpPr>
          <p:cNvPr id="99" name="Google Shape;99;p15"/>
          <p:cNvSpPr txBox="1"/>
          <p:nvPr/>
        </p:nvSpPr>
        <p:spPr>
          <a:xfrm>
            <a:off x="470975" y="1474875"/>
            <a:ext cx="8440200" cy="3445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latin typeface="Lato"/>
              <a:ea typeface="Lato"/>
              <a:cs typeface="Lato"/>
              <a:sym typeface="Lato"/>
            </a:endParaRPr>
          </a:p>
        </p:txBody>
      </p:sp>
      <p:sp>
        <p:nvSpPr>
          <p:cNvPr id="100" name="Google Shape;100;p15"/>
          <p:cNvSpPr txBox="1"/>
          <p:nvPr/>
        </p:nvSpPr>
        <p:spPr>
          <a:xfrm>
            <a:off x="1434725" y="1692975"/>
            <a:ext cx="7269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Lat/Long</a:t>
            </a:r>
            <a:endParaRPr sz="1000">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0" y="616435"/>
            <a:ext cx="9144000" cy="2996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idx="1" type="subTitle"/>
          </p:nvPr>
        </p:nvSpPr>
        <p:spPr>
          <a:xfrm>
            <a:off x="118152" y="556950"/>
            <a:ext cx="7688100" cy="541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aleway"/>
                <a:ea typeface="Raleway"/>
                <a:cs typeface="Raleway"/>
                <a:sym typeface="Raleway"/>
              </a:rPr>
              <a:t>System Info</a:t>
            </a:r>
            <a:endParaRPr b="1" sz="2400">
              <a:solidFill>
                <a:srgbClr val="000000"/>
              </a:solidFill>
              <a:latin typeface="Raleway"/>
              <a:ea typeface="Raleway"/>
              <a:cs typeface="Raleway"/>
              <a:sym typeface="Raleway"/>
            </a:endParaRPr>
          </a:p>
        </p:txBody>
      </p:sp>
      <p:grpSp>
        <p:nvGrpSpPr>
          <p:cNvPr id="107" name="Google Shape;107;p16"/>
          <p:cNvGrpSpPr/>
          <p:nvPr/>
        </p:nvGrpSpPr>
        <p:grpSpPr>
          <a:xfrm>
            <a:off x="5658817" y="1410725"/>
            <a:ext cx="3305700" cy="3346725"/>
            <a:chOff x="5632317" y="1189775"/>
            <a:chExt cx="3305700" cy="3346725"/>
          </a:xfrm>
        </p:grpSpPr>
        <p:sp>
          <p:nvSpPr>
            <p:cNvPr id="108" name="Google Shape;108;p16"/>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t/>
              </a:r>
              <a:endParaRPr b="1">
                <a:solidFill>
                  <a:schemeClr val="lt1"/>
                </a:solidFill>
                <a:latin typeface="Calibri"/>
                <a:ea typeface="Calibri"/>
                <a:cs typeface="Calibri"/>
                <a:sym typeface="Calibri"/>
              </a:endParaRPr>
            </a:p>
            <a:p>
              <a:pPr indent="0" lvl="0" marL="0" rtl="0" algn="ctr">
                <a:lnSpc>
                  <a:spcPct val="115000"/>
                </a:lnSpc>
                <a:spcBef>
                  <a:spcPts val="0"/>
                </a:spcBef>
                <a:spcAft>
                  <a:spcPts val="0"/>
                </a:spcAft>
                <a:buClr>
                  <a:srgbClr val="000000"/>
                </a:buClr>
                <a:buSzPts val="1100"/>
                <a:buFont typeface="Arial"/>
                <a:buNone/>
              </a:pPr>
              <a:r>
                <a:rPr b="1" lang="en">
                  <a:solidFill>
                    <a:schemeClr val="lt1"/>
                  </a:solidFill>
                  <a:latin typeface="Calibri"/>
                  <a:ea typeface="Calibri"/>
                  <a:cs typeface="Calibri"/>
                  <a:sym typeface="Calibri"/>
                </a:rPr>
                <a:t>SERVICE LAYER</a:t>
              </a:r>
              <a:endParaRPr b="1">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09" name="Google Shape;109;p16"/>
            <p:cNvSpPr txBox="1"/>
            <p:nvPr/>
          </p:nvSpPr>
          <p:spPr>
            <a:xfrm>
              <a:off x="6167077" y="1920800"/>
              <a:ext cx="2655600" cy="26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Server -Accept the geo-location data from the consumer and call the scheduler instance for every ping.</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Scheduler - Schedules and updates tasks based on real time inputs.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Client -  Produces the pings and sends it to the producer.</a:t>
              </a:r>
              <a:endParaRPr>
                <a:latin typeface="Calibri"/>
                <a:ea typeface="Calibri"/>
                <a:cs typeface="Calibri"/>
                <a:sym typeface="Calibri"/>
              </a:endParaRPr>
            </a:p>
          </p:txBody>
        </p:sp>
      </p:grpSp>
      <p:grpSp>
        <p:nvGrpSpPr>
          <p:cNvPr id="110" name="Google Shape;110;p16"/>
          <p:cNvGrpSpPr/>
          <p:nvPr/>
        </p:nvGrpSpPr>
        <p:grpSpPr>
          <a:xfrm>
            <a:off x="0" y="1410939"/>
            <a:ext cx="3546900" cy="3482836"/>
            <a:chOff x="0" y="1189989"/>
            <a:chExt cx="3546900" cy="3482836"/>
          </a:xfrm>
        </p:grpSpPr>
        <p:sp>
          <p:nvSpPr>
            <p:cNvPr id="111" name="Google Shape;111;p16"/>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t/>
              </a:r>
              <a:endParaRPr b="1">
                <a:solidFill>
                  <a:schemeClr val="lt1"/>
                </a:solidFill>
                <a:latin typeface="Calibri"/>
                <a:ea typeface="Calibri"/>
                <a:cs typeface="Calibri"/>
                <a:sym typeface="Calibri"/>
              </a:endParaRPr>
            </a:p>
            <a:p>
              <a:pPr indent="0" lvl="0" marL="0" rtl="0" algn="ctr">
                <a:lnSpc>
                  <a:spcPct val="115000"/>
                </a:lnSpc>
                <a:spcBef>
                  <a:spcPts val="0"/>
                </a:spcBef>
                <a:spcAft>
                  <a:spcPts val="0"/>
                </a:spcAft>
                <a:buClr>
                  <a:srgbClr val="000000"/>
                </a:buClr>
                <a:buSzPts val="1100"/>
                <a:buFont typeface="Arial"/>
                <a:buNone/>
              </a:pPr>
              <a:r>
                <a:rPr b="1" lang="en">
                  <a:solidFill>
                    <a:schemeClr val="lt1"/>
                  </a:solidFill>
                  <a:latin typeface="Calibri"/>
                  <a:ea typeface="Calibri"/>
                  <a:cs typeface="Calibri"/>
                  <a:sym typeface="Calibri"/>
                </a:rPr>
                <a:t>DATA LAYER</a:t>
              </a:r>
              <a:endParaRPr b="1">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12" name="Google Shape;112;p16"/>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Geo -Location Data</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Redis - Cached Data</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Start-time of each task.</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Current task.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Wait-time.</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Sqllite/MySQL - Log Data</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grpSp>
      <p:grpSp>
        <p:nvGrpSpPr>
          <p:cNvPr id="113" name="Google Shape;113;p16"/>
          <p:cNvGrpSpPr/>
          <p:nvPr/>
        </p:nvGrpSpPr>
        <p:grpSpPr>
          <a:xfrm>
            <a:off x="2944204" y="1410725"/>
            <a:ext cx="3305771" cy="3483050"/>
            <a:chOff x="2944204" y="1189775"/>
            <a:chExt cx="3305771" cy="3483050"/>
          </a:xfrm>
        </p:grpSpPr>
        <p:sp>
          <p:nvSpPr>
            <p:cNvPr id="114" name="Google Shape;114;p16"/>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STREAMING SYSTEM</a:t>
              </a:r>
              <a:endParaRPr b="1">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15" name="Google Shape;115;p16"/>
            <p:cNvSpPr txBox="1"/>
            <p:nvPr/>
          </p:nvSpPr>
          <p:spPr>
            <a:xfrm>
              <a:off x="2996175" y="2057125"/>
              <a:ext cx="3253800" cy="261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Calibri"/>
                  <a:ea typeface="Calibri"/>
                  <a:cs typeface="Calibri"/>
                  <a:sym typeface="Calibri"/>
                </a:rPr>
                <a:t>         </a:t>
              </a:r>
              <a:r>
                <a:rPr b="1" lang="en">
                  <a:latin typeface="Calibri"/>
                  <a:ea typeface="Calibri"/>
                  <a:cs typeface="Calibri"/>
                  <a:sym typeface="Calibri"/>
                </a:rPr>
                <a:t>Apache Kafka </a:t>
              </a:r>
              <a:br>
                <a:rPr lang="en">
                  <a:latin typeface="Calibri"/>
                  <a:ea typeface="Calibri"/>
                  <a:cs typeface="Calibri"/>
                  <a:sym typeface="Calibri"/>
                </a:rPr>
              </a:br>
              <a:br>
                <a:rPr lang="en">
                  <a:latin typeface="Calibri"/>
                  <a:ea typeface="Calibri"/>
                  <a:cs typeface="Calibri"/>
                  <a:sym typeface="Calibri"/>
                </a:rPr>
              </a:b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Producer - Streams the location pings to the server.</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Consumer - Consumes the output from the stream, updates the DB logs and gives input to the scheduler for further processing.</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ctrTitle"/>
          </p:nvPr>
        </p:nvSpPr>
        <p:spPr>
          <a:xfrm>
            <a:off x="58650" y="690375"/>
            <a:ext cx="76881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 and references</a:t>
            </a:r>
            <a:endParaRPr sz="2400"/>
          </a:p>
        </p:txBody>
      </p:sp>
      <p:sp>
        <p:nvSpPr>
          <p:cNvPr id="121" name="Google Shape;121;p17"/>
          <p:cNvSpPr txBox="1"/>
          <p:nvPr/>
        </p:nvSpPr>
        <p:spPr>
          <a:xfrm>
            <a:off x="470975" y="1363325"/>
            <a:ext cx="8440200" cy="3445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AutoNum type="arabicPeriod"/>
            </a:pPr>
            <a:r>
              <a:rPr lang="en" sz="1600">
                <a:latin typeface="Lato"/>
                <a:ea typeface="Lato"/>
                <a:cs typeface="Lato"/>
                <a:sym typeface="Lato"/>
              </a:rPr>
              <a:t>The system can be </a:t>
            </a:r>
            <a:r>
              <a:rPr lang="en" sz="1600">
                <a:latin typeface="Lato"/>
                <a:ea typeface="Lato"/>
                <a:cs typeface="Lato"/>
                <a:sym typeface="Lato"/>
              </a:rPr>
              <a:t>envisioned</a:t>
            </a:r>
            <a:r>
              <a:rPr lang="en" sz="1600">
                <a:latin typeface="Lato"/>
                <a:ea typeface="Lato"/>
                <a:cs typeface="Lato"/>
                <a:sym typeface="Lato"/>
              </a:rPr>
              <a:t> as real time task scheduler based on constraints. </a:t>
            </a:r>
            <a:r>
              <a:rPr lang="en" sz="1600">
                <a:latin typeface="Lato"/>
                <a:ea typeface="Lato"/>
                <a:cs typeface="Lato"/>
                <a:sym typeface="Lato"/>
              </a:rPr>
              <a:t>The major goal was to provide scheduling on the go for Nurses treating the Patients.</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The system, is developed using Apache Kafka, supports multiple </a:t>
            </a:r>
            <a:r>
              <a:rPr lang="en" sz="1600">
                <a:latin typeface="Lato"/>
                <a:ea typeface="Lato"/>
                <a:cs typeface="Lato"/>
                <a:sym typeface="Lato"/>
              </a:rPr>
              <a:t>schedulers</a:t>
            </a:r>
            <a:r>
              <a:rPr lang="en" sz="1600">
                <a:latin typeface="Lato"/>
                <a:ea typeface="Lato"/>
                <a:cs typeface="Lato"/>
                <a:sym typeface="Lato"/>
              </a:rPr>
              <a:t> with different constraints through different topics in broker.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Kafka helps to stream large amount of data and makes the solution scalable to large inputs.</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The scheduler takes into account of  priorities and deadlines of treatments/tasks. </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We use redis for caching the metadata to help us in scheduling. This helps us in quick checks and retrievals.</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The data is logged, which can be used in future for analytics and making the solution data driven. </a:t>
            </a:r>
            <a:endParaRPr sz="1600">
              <a:latin typeface="Lato"/>
              <a:ea typeface="Lato"/>
              <a:cs typeface="Lato"/>
              <a:sym typeface="Lato"/>
            </a:endParaRPr>
          </a:p>
          <a:p>
            <a:pPr indent="0" lvl="0" marL="0" rtl="0" algn="ctr">
              <a:spcBef>
                <a:spcPts val="0"/>
              </a:spcBef>
              <a:spcAft>
                <a:spcPts val="0"/>
              </a:spcAft>
              <a:buNone/>
            </a:pPr>
            <a:r>
              <a:rPr b="1" lang="en" sz="1600" u="sng">
                <a:solidFill>
                  <a:schemeClr val="hlink"/>
                </a:solidFill>
                <a:latin typeface="Lato"/>
                <a:ea typeface="Lato"/>
                <a:cs typeface="Lato"/>
                <a:sym typeface="Lato"/>
                <a:hlinkClick r:id="rId3"/>
              </a:rPr>
              <a:t>Devpost</a:t>
            </a:r>
            <a:r>
              <a:rPr b="1" lang="en" sz="1600">
                <a:latin typeface="Lato"/>
                <a:ea typeface="Lato"/>
                <a:cs typeface="Lato"/>
                <a:sym typeface="Lato"/>
              </a:rPr>
              <a:t>	</a:t>
            </a:r>
            <a:r>
              <a:rPr b="1" lang="en" sz="1600" u="sng">
                <a:solidFill>
                  <a:schemeClr val="hlink"/>
                </a:solidFill>
                <a:latin typeface="Lato"/>
                <a:ea typeface="Lato"/>
                <a:cs typeface="Lato"/>
                <a:sym typeface="Lato"/>
                <a:hlinkClick r:id="rId4"/>
              </a:rPr>
              <a:t>Github</a:t>
            </a:r>
            <a:endParaRPr b="1"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