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301" r:id="rId4"/>
    <p:sldId id="288" r:id="rId5"/>
    <p:sldId id="276" r:id="rId6"/>
    <p:sldId id="289" r:id="rId7"/>
    <p:sldId id="275" r:id="rId8"/>
    <p:sldId id="290" r:id="rId9"/>
    <p:sldId id="274" r:id="rId10"/>
    <p:sldId id="291" r:id="rId11"/>
    <p:sldId id="277" r:id="rId12"/>
    <p:sldId id="292" r:id="rId13"/>
    <p:sldId id="273" r:id="rId14"/>
    <p:sldId id="293" r:id="rId15"/>
    <p:sldId id="270" r:id="rId16"/>
    <p:sldId id="272" r:id="rId17"/>
    <p:sldId id="299" r:id="rId18"/>
    <p:sldId id="283" r:id="rId19"/>
    <p:sldId id="278" r:id="rId20"/>
    <p:sldId id="300" r:id="rId21"/>
    <p:sldId id="279" r:id="rId22"/>
    <p:sldId id="271" r:id="rId23"/>
    <p:sldId id="280" r:id="rId24"/>
    <p:sldId id="282" r:id="rId25"/>
    <p:sldId id="285" r:id="rId26"/>
    <p:sldId id="281" r:id="rId27"/>
    <p:sldId id="286" r:id="rId28"/>
    <p:sldId id="287" r:id="rId29"/>
    <p:sldId id="294" r:id="rId30"/>
    <p:sldId id="295" r:id="rId31"/>
    <p:sldId id="296" r:id="rId32"/>
    <p:sldId id="297" r:id="rId33"/>
    <p:sldId id="298" r:id="rId34"/>
    <p:sldId id="269" r:id="rId35"/>
    <p:sldId id="264" r:id="rId36"/>
    <p:sldId id="263" r:id="rId37"/>
    <p:sldId id="257" r:id="rId38"/>
    <p:sldId id="258" r:id="rId39"/>
    <p:sldId id="261" r:id="rId40"/>
    <p:sldId id="262" r:id="rId41"/>
    <p:sldId id="259" r:id="rId42"/>
    <p:sldId id="265" r:id="rId43"/>
    <p:sldId id="266" r:id="rId44"/>
    <p:sldId id="267"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9" autoAdjust="0"/>
    <p:restoredTop sz="94660"/>
  </p:normalViewPr>
  <p:slideViewPr>
    <p:cSldViewPr snapToGrid="0">
      <p:cViewPr varScale="1">
        <p:scale>
          <a:sx n="106" d="100"/>
          <a:sy n="106" d="100"/>
        </p:scale>
        <p:origin x="138"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5AE1409-FDD0-401B-BA97-37BFDAF84740}"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74F35-D25B-4A4E-AAD8-B7CEF006FC48}" type="slidenum">
              <a:rPr lang="en-US" smtClean="0"/>
              <a:t>‹#›</a:t>
            </a:fld>
            <a:endParaRPr lang="en-US"/>
          </a:p>
        </p:txBody>
      </p:sp>
    </p:spTree>
    <p:extLst>
      <p:ext uri="{BB962C8B-B14F-4D97-AF65-F5344CB8AC3E}">
        <p14:creationId xmlns:p14="http://schemas.microsoft.com/office/powerpoint/2010/main" val="2503833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409-FDD0-401B-BA97-37BFDAF84740}"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74F35-D25B-4A4E-AAD8-B7CEF006FC48}" type="slidenum">
              <a:rPr lang="en-US" smtClean="0"/>
              <a:t>‹#›</a:t>
            </a:fld>
            <a:endParaRPr lang="en-US"/>
          </a:p>
        </p:txBody>
      </p:sp>
    </p:spTree>
    <p:extLst>
      <p:ext uri="{BB962C8B-B14F-4D97-AF65-F5344CB8AC3E}">
        <p14:creationId xmlns:p14="http://schemas.microsoft.com/office/powerpoint/2010/main" val="2776972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409-FDD0-401B-BA97-37BFDAF84740}"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74F35-D25B-4A4E-AAD8-B7CEF006FC48}" type="slidenum">
              <a:rPr lang="en-US" smtClean="0"/>
              <a:t>‹#›</a:t>
            </a:fld>
            <a:endParaRPr lang="en-US"/>
          </a:p>
        </p:txBody>
      </p:sp>
    </p:spTree>
    <p:extLst>
      <p:ext uri="{BB962C8B-B14F-4D97-AF65-F5344CB8AC3E}">
        <p14:creationId xmlns:p14="http://schemas.microsoft.com/office/powerpoint/2010/main" val="2886382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409-FDD0-401B-BA97-37BFDAF84740}"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74F35-D25B-4A4E-AAD8-B7CEF006FC48}" type="slidenum">
              <a:rPr lang="en-US" smtClean="0"/>
              <a:t>‹#›</a:t>
            </a:fld>
            <a:endParaRPr lang="en-US"/>
          </a:p>
        </p:txBody>
      </p:sp>
    </p:spTree>
    <p:extLst>
      <p:ext uri="{BB962C8B-B14F-4D97-AF65-F5344CB8AC3E}">
        <p14:creationId xmlns:p14="http://schemas.microsoft.com/office/powerpoint/2010/main" val="2641549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5AE1409-FDD0-401B-BA97-37BFDAF84740}"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74F35-D25B-4A4E-AAD8-B7CEF006FC48}" type="slidenum">
              <a:rPr lang="en-US" smtClean="0"/>
              <a:t>‹#›</a:t>
            </a:fld>
            <a:endParaRPr lang="en-US"/>
          </a:p>
        </p:txBody>
      </p:sp>
    </p:spTree>
    <p:extLst>
      <p:ext uri="{BB962C8B-B14F-4D97-AF65-F5344CB8AC3E}">
        <p14:creationId xmlns:p14="http://schemas.microsoft.com/office/powerpoint/2010/main" val="3952479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72142" y="609600"/>
            <a:ext cx="5747657" cy="55093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0" y="609600"/>
            <a:ext cx="5747657" cy="55093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AE1409-FDD0-401B-BA97-37BFDAF84740}" type="datetimeFigureOut">
              <a:rPr lang="en-US" smtClean="0"/>
              <a:t>7/7/2017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874F35-D25B-4A4E-AAD8-B7CEF006FC48}" type="slidenum">
              <a:rPr lang="en-US" smtClean="0"/>
              <a:t>‹#›</a:t>
            </a:fld>
            <a:endParaRPr lang="en-US"/>
          </a:p>
        </p:txBody>
      </p:sp>
    </p:spTree>
    <p:extLst>
      <p:ext uri="{BB962C8B-B14F-4D97-AF65-F5344CB8AC3E}">
        <p14:creationId xmlns:p14="http://schemas.microsoft.com/office/powerpoint/2010/main" val="2153214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AE1409-FDD0-401B-BA97-37BFDAF84740}" type="datetimeFigureOut">
              <a:rPr lang="en-US" smtClean="0"/>
              <a:t>7/7/2017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874F35-D25B-4A4E-AAD8-B7CEF006FC48}" type="slidenum">
              <a:rPr lang="en-US" smtClean="0"/>
              <a:t>‹#›</a:t>
            </a:fld>
            <a:endParaRPr lang="en-US"/>
          </a:p>
        </p:txBody>
      </p:sp>
    </p:spTree>
    <p:extLst>
      <p:ext uri="{BB962C8B-B14F-4D97-AF65-F5344CB8AC3E}">
        <p14:creationId xmlns:p14="http://schemas.microsoft.com/office/powerpoint/2010/main" val="399708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AE1409-FDD0-401B-BA97-37BFDAF84740}" type="datetimeFigureOut">
              <a:rPr lang="en-US" smtClean="0"/>
              <a:t>7/7/2017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874F35-D25B-4A4E-AAD8-B7CEF006FC48}" type="slidenum">
              <a:rPr lang="en-US" smtClean="0"/>
              <a:t>‹#›</a:t>
            </a:fld>
            <a:endParaRPr lang="en-US"/>
          </a:p>
        </p:txBody>
      </p:sp>
    </p:spTree>
    <p:extLst>
      <p:ext uri="{BB962C8B-B14F-4D97-AF65-F5344CB8AC3E}">
        <p14:creationId xmlns:p14="http://schemas.microsoft.com/office/powerpoint/2010/main" val="1463006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E1409-FDD0-401B-BA97-37BFDAF84740}" type="datetimeFigureOut">
              <a:rPr lang="en-US" smtClean="0"/>
              <a:t>7/7/2017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874F35-D25B-4A4E-AAD8-B7CEF006FC48}" type="slidenum">
              <a:rPr lang="en-US" smtClean="0"/>
              <a:t>‹#›</a:t>
            </a:fld>
            <a:endParaRPr lang="en-US"/>
          </a:p>
        </p:txBody>
      </p:sp>
    </p:spTree>
    <p:extLst>
      <p:ext uri="{BB962C8B-B14F-4D97-AF65-F5344CB8AC3E}">
        <p14:creationId xmlns:p14="http://schemas.microsoft.com/office/powerpoint/2010/main" val="3066627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5AE1409-FDD0-401B-BA97-37BFDAF84740}" type="datetimeFigureOut">
              <a:rPr lang="en-US" smtClean="0"/>
              <a:t>7/7/2017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874F35-D25B-4A4E-AAD8-B7CEF006FC48}" type="slidenum">
              <a:rPr lang="en-US" smtClean="0"/>
              <a:t>‹#›</a:t>
            </a:fld>
            <a:endParaRPr lang="en-US"/>
          </a:p>
        </p:txBody>
      </p:sp>
    </p:spTree>
    <p:extLst>
      <p:ext uri="{BB962C8B-B14F-4D97-AF65-F5344CB8AC3E}">
        <p14:creationId xmlns:p14="http://schemas.microsoft.com/office/powerpoint/2010/main" val="1067156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5AE1409-FDD0-401B-BA97-37BFDAF84740}" type="datetimeFigureOut">
              <a:rPr lang="en-US" smtClean="0"/>
              <a:t>7/7/2017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874F35-D25B-4A4E-AAD8-B7CEF006FC48}" type="slidenum">
              <a:rPr lang="en-US" smtClean="0"/>
              <a:t>‹#›</a:t>
            </a:fld>
            <a:endParaRPr lang="en-US"/>
          </a:p>
        </p:txBody>
      </p:sp>
    </p:spTree>
    <p:extLst>
      <p:ext uri="{BB962C8B-B14F-4D97-AF65-F5344CB8AC3E}">
        <p14:creationId xmlns:p14="http://schemas.microsoft.com/office/powerpoint/2010/main" val="3260662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12192000" cy="42091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91885" y="653143"/>
            <a:ext cx="11466285" cy="55238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HelveticaNeueLT Std" panose="020B0604020202020204" pitchFamily="34" charset="0"/>
              </a:defRPr>
            </a:lvl1pPr>
          </a:lstStyle>
          <a:p>
            <a:fld id="{C5AE1409-FDD0-401B-BA97-37BFDAF84740}" type="datetimeFigureOut">
              <a:rPr lang="en-US" smtClean="0"/>
              <a:pPr/>
              <a:t>7/7/2017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HelveticaNeueLT Std" panose="020B060402020202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HelveticaNeueLT Std" panose="020B0604020202020204" pitchFamily="34" charset="0"/>
              </a:defRPr>
            </a:lvl1pPr>
          </a:lstStyle>
          <a:p>
            <a:fld id="{BF874F35-D25B-4A4E-AAD8-B7CEF006FC48}" type="slidenum">
              <a:rPr lang="en-US" smtClean="0"/>
              <a:pPr/>
              <a:t>‹#›</a:t>
            </a:fld>
            <a:endParaRPr lang="en-US"/>
          </a:p>
        </p:txBody>
      </p:sp>
    </p:spTree>
    <p:extLst>
      <p:ext uri="{BB962C8B-B14F-4D97-AF65-F5344CB8AC3E}">
        <p14:creationId xmlns:p14="http://schemas.microsoft.com/office/powerpoint/2010/main" val="829595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2400" kern="1200">
          <a:solidFill>
            <a:schemeClr val="tx1"/>
          </a:solidFill>
          <a:latin typeface="HelveticaNeueLT Std"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NeueLT Std"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NeueLT Std"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NeueLT Std"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NeueLT Std"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NeueLT Std"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mlwave.com/kaggle-ensembling-guide/" TargetMode="External"/><Relationship Id="rId2" Type="http://schemas.openxmlformats.org/officeDocument/2006/relationships/hyperlink" Target="https://stats.stackexchange.com/questions/102631/k-fold-cross-validation-of-ensemble-learning"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ChenglongChen/Kaggle_HomeDepot/blob/master/Code/Chenglong/run_data.py" TargetMode="Externa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Ensembling</a:t>
            </a:r>
            <a:r>
              <a:rPr lang="en-US" dirty="0"/>
              <a:t> Playbook</a:t>
            </a:r>
          </a:p>
        </p:txBody>
      </p:sp>
      <p:sp>
        <p:nvSpPr>
          <p:cNvPr id="3" name="Subtitle 2"/>
          <p:cNvSpPr>
            <a:spLocks noGrp="1"/>
          </p:cNvSpPr>
          <p:nvPr>
            <p:ph type="subTitle" idx="1"/>
          </p:nvPr>
        </p:nvSpPr>
        <p:spPr/>
        <p:txBody>
          <a:bodyPr/>
          <a:lstStyle/>
          <a:p>
            <a:r>
              <a:rPr lang="en-US" dirty="0"/>
              <a:t>Taylor Van Anne</a:t>
            </a:r>
          </a:p>
        </p:txBody>
      </p:sp>
    </p:spTree>
    <p:extLst>
      <p:ext uri="{BB962C8B-B14F-4D97-AF65-F5344CB8AC3E}">
        <p14:creationId xmlns:p14="http://schemas.microsoft.com/office/powerpoint/2010/main" val="2935267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generalization (simplest)</a:t>
            </a:r>
          </a:p>
        </p:txBody>
      </p:sp>
      <p:sp>
        <p:nvSpPr>
          <p:cNvPr id="3" name="Rectangle 2"/>
          <p:cNvSpPr/>
          <p:nvPr/>
        </p:nvSpPr>
        <p:spPr>
          <a:xfrm>
            <a:off x="3811510" y="787650"/>
            <a:ext cx="1358020" cy="543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A</a:t>
            </a:r>
          </a:p>
        </p:txBody>
      </p:sp>
      <p:sp>
        <p:nvSpPr>
          <p:cNvPr id="4" name="Rectangle 3"/>
          <p:cNvSpPr/>
          <p:nvPr/>
        </p:nvSpPr>
        <p:spPr>
          <a:xfrm>
            <a:off x="8083237" y="769542"/>
            <a:ext cx="1358020" cy="543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B</a:t>
            </a:r>
          </a:p>
        </p:txBody>
      </p:sp>
      <p:sp>
        <p:nvSpPr>
          <p:cNvPr id="5" name="Rectangle 4"/>
          <p:cNvSpPr/>
          <p:nvPr/>
        </p:nvSpPr>
        <p:spPr>
          <a:xfrm>
            <a:off x="8169245" y="2213639"/>
            <a:ext cx="1186004" cy="57942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Level 1 Model</a:t>
            </a:r>
          </a:p>
        </p:txBody>
      </p:sp>
      <p:sp>
        <p:nvSpPr>
          <p:cNvPr id="8" name="Rectangle 7"/>
          <p:cNvSpPr/>
          <p:nvPr/>
        </p:nvSpPr>
        <p:spPr>
          <a:xfrm>
            <a:off x="3897518" y="2213639"/>
            <a:ext cx="1186004" cy="57942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Level 1 Model</a:t>
            </a:r>
          </a:p>
        </p:txBody>
      </p:sp>
      <p:cxnSp>
        <p:nvCxnSpPr>
          <p:cNvPr id="10" name="Straight Arrow Connector 9"/>
          <p:cNvCxnSpPr>
            <a:stCxn id="3" idx="2"/>
            <a:endCxn id="8" idx="0"/>
          </p:cNvCxnSpPr>
          <p:nvPr/>
        </p:nvCxnSpPr>
        <p:spPr>
          <a:xfrm>
            <a:off x="4490520" y="1330858"/>
            <a:ext cx="0" cy="882781"/>
          </a:xfrm>
          <a:prstGeom prst="straightConnector1">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1"/>
            <a:endCxn id="8" idx="3"/>
          </p:cNvCxnSpPr>
          <p:nvPr/>
        </p:nvCxnSpPr>
        <p:spPr>
          <a:xfrm flipH="1">
            <a:off x="5083522" y="1041146"/>
            <a:ext cx="2999715" cy="146220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811510" y="1587582"/>
            <a:ext cx="787652" cy="369332"/>
          </a:xfrm>
          <a:prstGeom prst="rect">
            <a:avLst/>
          </a:prstGeom>
          <a:noFill/>
        </p:spPr>
        <p:txBody>
          <a:bodyPr wrap="square" rtlCol="0">
            <a:spAutoFit/>
          </a:bodyPr>
          <a:lstStyle/>
          <a:p>
            <a:r>
              <a:rPr lang="en-US" dirty="0"/>
              <a:t>train</a:t>
            </a:r>
          </a:p>
        </p:txBody>
      </p:sp>
      <p:sp>
        <p:nvSpPr>
          <p:cNvPr id="18" name="TextBox 17"/>
          <p:cNvSpPr txBox="1"/>
          <p:nvPr/>
        </p:nvSpPr>
        <p:spPr>
          <a:xfrm rot="19848223">
            <a:off x="6753282" y="1026299"/>
            <a:ext cx="976266" cy="369332"/>
          </a:xfrm>
          <a:prstGeom prst="rect">
            <a:avLst/>
          </a:prstGeom>
          <a:noFill/>
        </p:spPr>
        <p:txBody>
          <a:bodyPr wrap="square" rtlCol="0">
            <a:spAutoFit/>
          </a:bodyPr>
          <a:lstStyle/>
          <a:p>
            <a:r>
              <a:rPr lang="en-US" dirty="0"/>
              <a:t>predict</a:t>
            </a:r>
          </a:p>
        </p:txBody>
      </p:sp>
      <p:sp>
        <p:nvSpPr>
          <p:cNvPr id="20" name="TextBox 19"/>
          <p:cNvSpPr txBox="1"/>
          <p:nvPr/>
        </p:nvSpPr>
        <p:spPr>
          <a:xfrm>
            <a:off x="8762247" y="1661377"/>
            <a:ext cx="787652" cy="369332"/>
          </a:xfrm>
          <a:prstGeom prst="rect">
            <a:avLst/>
          </a:prstGeom>
          <a:noFill/>
        </p:spPr>
        <p:txBody>
          <a:bodyPr wrap="square" rtlCol="0">
            <a:spAutoFit/>
          </a:bodyPr>
          <a:lstStyle/>
          <a:p>
            <a:r>
              <a:rPr lang="en-US" dirty="0"/>
              <a:t>train</a:t>
            </a:r>
          </a:p>
        </p:txBody>
      </p:sp>
      <p:cxnSp>
        <p:nvCxnSpPr>
          <p:cNvPr id="21" name="Straight Arrow Connector 20"/>
          <p:cNvCxnSpPr>
            <a:stCxn id="4" idx="2"/>
            <a:endCxn id="5" idx="0"/>
          </p:cNvCxnSpPr>
          <p:nvPr/>
        </p:nvCxnSpPr>
        <p:spPr>
          <a:xfrm>
            <a:off x="8762247" y="1312750"/>
            <a:ext cx="0" cy="900889"/>
          </a:xfrm>
          <a:prstGeom prst="straightConnector1">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259250" y="3322757"/>
            <a:ext cx="1358020"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 </a:t>
            </a:r>
            <a:r>
              <a:rPr lang="en-US" dirty="0" err="1"/>
              <a:t>preds</a:t>
            </a:r>
            <a:endParaRPr lang="en-US" dirty="0"/>
          </a:p>
        </p:txBody>
      </p:sp>
      <p:cxnSp>
        <p:nvCxnSpPr>
          <p:cNvPr id="31" name="Straight Arrow Connector 30"/>
          <p:cNvCxnSpPr>
            <a:stCxn id="8" idx="2"/>
            <a:endCxn id="29" idx="0"/>
          </p:cNvCxnSpPr>
          <p:nvPr/>
        </p:nvCxnSpPr>
        <p:spPr>
          <a:xfrm flipH="1">
            <a:off x="3938260" y="2793061"/>
            <a:ext cx="552260" cy="529696"/>
          </a:xfrm>
          <a:prstGeom prst="straightConnector1">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177598" y="787649"/>
            <a:ext cx="606582" cy="5432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Y(A)</a:t>
            </a:r>
          </a:p>
        </p:txBody>
      </p:sp>
      <p:sp>
        <p:nvSpPr>
          <p:cNvPr id="40" name="Rectangle 39"/>
          <p:cNvSpPr/>
          <p:nvPr/>
        </p:nvSpPr>
        <p:spPr>
          <a:xfrm>
            <a:off x="9468587" y="769541"/>
            <a:ext cx="606582" cy="5432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Y(B)</a:t>
            </a:r>
          </a:p>
        </p:txBody>
      </p:sp>
    </p:spTree>
    <p:extLst>
      <p:ext uri="{BB962C8B-B14F-4D97-AF65-F5344CB8AC3E}">
        <p14:creationId xmlns:p14="http://schemas.microsoft.com/office/powerpoint/2010/main" val="4058196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generalization (simplest)</a:t>
            </a:r>
          </a:p>
        </p:txBody>
      </p:sp>
      <p:sp>
        <p:nvSpPr>
          <p:cNvPr id="3" name="Rectangle 2"/>
          <p:cNvSpPr/>
          <p:nvPr/>
        </p:nvSpPr>
        <p:spPr>
          <a:xfrm>
            <a:off x="3811510" y="787650"/>
            <a:ext cx="1358020" cy="543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A</a:t>
            </a:r>
          </a:p>
        </p:txBody>
      </p:sp>
      <p:sp>
        <p:nvSpPr>
          <p:cNvPr id="4" name="Rectangle 3"/>
          <p:cNvSpPr/>
          <p:nvPr/>
        </p:nvSpPr>
        <p:spPr>
          <a:xfrm>
            <a:off x="8083237" y="769542"/>
            <a:ext cx="1358020" cy="543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B</a:t>
            </a:r>
          </a:p>
        </p:txBody>
      </p:sp>
      <p:sp>
        <p:nvSpPr>
          <p:cNvPr id="5" name="Rectangle 4"/>
          <p:cNvSpPr/>
          <p:nvPr/>
        </p:nvSpPr>
        <p:spPr>
          <a:xfrm>
            <a:off x="8169245" y="2213639"/>
            <a:ext cx="1186004" cy="57942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Level 1 Model</a:t>
            </a:r>
          </a:p>
        </p:txBody>
      </p:sp>
      <p:sp>
        <p:nvSpPr>
          <p:cNvPr id="8" name="Rectangle 7"/>
          <p:cNvSpPr/>
          <p:nvPr/>
        </p:nvSpPr>
        <p:spPr>
          <a:xfrm>
            <a:off x="3897518" y="2213639"/>
            <a:ext cx="1186004" cy="57942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Level 1 Model</a:t>
            </a:r>
          </a:p>
        </p:txBody>
      </p:sp>
      <p:cxnSp>
        <p:nvCxnSpPr>
          <p:cNvPr id="10" name="Straight Arrow Connector 9"/>
          <p:cNvCxnSpPr>
            <a:stCxn id="3" idx="2"/>
            <a:endCxn id="8" idx="0"/>
          </p:cNvCxnSpPr>
          <p:nvPr/>
        </p:nvCxnSpPr>
        <p:spPr>
          <a:xfrm>
            <a:off x="4490520" y="1330858"/>
            <a:ext cx="0" cy="882781"/>
          </a:xfrm>
          <a:prstGeom prst="straightConnector1">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1"/>
            <a:endCxn id="8" idx="3"/>
          </p:cNvCxnSpPr>
          <p:nvPr/>
        </p:nvCxnSpPr>
        <p:spPr>
          <a:xfrm flipH="1">
            <a:off x="5083522" y="1041146"/>
            <a:ext cx="2999715" cy="146220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811510" y="1587582"/>
            <a:ext cx="787652" cy="369332"/>
          </a:xfrm>
          <a:prstGeom prst="rect">
            <a:avLst/>
          </a:prstGeom>
          <a:noFill/>
        </p:spPr>
        <p:txBody>
          <a:bodyPr wrap="square" rtlCol="0">
            <a:spAutoFit/>
          </a:bodyPr>
          <a:lstStyle/>
          <a:p>
            <a:r>
              <a:rPr lang="en-US" dirty="0"/>
              <a:t>train</a:t>
            </a:r>
          </a:p>
        </p:txBody>
      </p:sp>
      <p:sp>
        <p:nvSpPr>
          <p:cNvPr id="18" name="TextBox 17"/>
          <p:cNvSpPr txBox="1"/>
          <p:nvPr/>
        </p:nvSpPr>
        <p:spPr>
          <a:xfrm rot="19848223">
            <a:off x="6753282" y="1026299"/>
            <a:ext cx="976266" cy="369332"/>
          </a:xfrm>
          <a:prstGeom prst="rect">
            <a:avLst/>
          </a:prstGeom>
          <a:noFill/>
        </p:spPr>
        <p:txBody>
          <a:bodyPr wrap="square" rtlCol="0">
            <a:spAutoFit/>
          </a:bodyPr>
          <a:lstStyle/>
          <a:p>
            <a:r>
              <a:rPr lang="en-US" dirty="0"/>
              <a:t>predict</a:t>
            </a:r>
          </a:p>
        </p:txBody>
      </p:sp>
      <p:sp>
        <p:nvSpPr>
          <p:cNvPr id="20" name="TextBox 19"/>
          <p:cNvSpPr txBox="1"/>
          <p:nvPr/>
        </p:nvSpPr>
        <p:spPr>
          <a:xfrm>
            <a:off x="8762247" y="1661377"/>
            <a:ext cx="787652" cy="369332"/>
          </a:xfrm>
          <a:prstGeom prst="rect">
            <a:avLst/>
          </a:prstGeom>
          <a:noFill/>
        </p:spPr>
        <p:txBody>
          <a:bodyPr wrap="square" rtlCol="0">
            <a:spAutoFit/>
          </a:bodyPr>
          <a:lstStyle/>
          <a:p>
            <a:r>
              <a:rPr lang="en-US" dirty="0"/>
              <a:t>train</a:t>
            </a:r>
          </a:p>
        </p:txBody>
      </p:sp>
      <p:cxnSp>
        <p:nvCxnSpPr>
          <p:cNvPr id="21" name="Straight Arrow Connector 20"/>
          <p:cNvCxnSpPr>
            <a:stCxn id="4" idx="2"/>
            <a:endCxn id="5" idx="0"/>
          </p:cNvCxnSpPr>
          <p:nvPr/>
        </p:nvCxnSpPr>
        <p:spPr>
          <a:xfrm>
            <a:off x="8762247" y="1312750"/>
            <a:ext cx="0" cy="900889"/>
          </a:xfrm>
          <a:prstGeom prst="straightConnector1">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259250" y="3322757"/>
            <a:ext cx="1358020"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 </a:t>
            </a:r>
            <a:r>
              <a:rPr lang="en-US" dirty="0" err="1"/>
              <a:t>preds</a:t>
            </a:r>
            <a:endParaRPr lang="en-US" dirty="0"/>
          </a:p>
        </p:txBody>
      </p:sp>
      <p:cxnSp>
        <p:nvCxnSpPr>
          <p:cNvPr id="31" name="Straight Arrow Connector 30"/>
          <p:cNvCxnSpPr>
            <a:stCxn id="8" idx="2"/>
            <a:endCxn id="29" idx="0"/>
          </p:cNvCxnSpPr>
          <p:nvPr/>
        </p:nvCxnSpPr>
        <p:spPr>
          <a:xfrm flipH="1">
            <a:off x="3938260" y="2793061"/>
            <a:ext cx="552260" cy="529696"/>
          </a:xfrm>
          <a:prstGeom prst="straightConnector1">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177598" y="787649"/>
            <a:ext cx="606582" cy="5432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Y(A)</a:t>
            </a:r>
          </a:p>
        </p:txBody>
      </p:sp>
      <p:sp>
        <p:nvSpPr>
          <p:cNvPr id="40" name="Rectangle 39"/>
          <p:cNvSpPr/>
          <p:nvPr/>
        </p:nvSpPr>
        <p:spPr>
          <a:xfrm>
            <a:off x="9468587" y="769541"/>
            <a:ext cx="606582" cy="5432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Y(B)</a:t>
            </a:r>
          </a:p>
        </p:txBody>
      </p:sp>
      <p:sp>
        <p:nvSpPr>
          <p:cNvPr id="23" name="Line Callout 2 (Accent Bar) 22"/>
          <p:cNvSpPr/>
          <p:nvPr/>
        </p:nvSpPr>
        <p:spPr>
          <a:xfrm>
            <a:off x="5083522" y="3992713"/>
            <a:ext cx="2444436" cy="2353900"/>
          </a:xfrm>
          <a:prstGeom prst="accentCallout2">
            <a:avLst>
              <a:gd name="adj1" fmla="val 21750"/>
              <a:gd name="adj2" fmla="val 105371"/>
              <a:gd name="adj3" fmla="val 4750"/>
              <a:gd name="adj4" fmla="val 118518"/>
              <a:gd name="adj5" fmla="val -45038"/>
              <a:gd name="adj6" fmla="val 128518"/>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Now train the same type of model as earlier but use Train B features and labels</a:t>
            </a:r>
          </a:p>
        </p:txBody>
      </p:sp>
    </p:spTree>
    <p:extLst>
      <p:ext uri="{BB962C8B-B14F-4D97-AF65-F5344CB8AC3E}">
        <p14:creationId xmlns:p14="http://schemas.microsoft.com/office/powerpoint/2010/main" val="3172900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generalization (simplest)</a:t>
            </a:r>
          </a:p>
        </p:txBody>
      </p:sp>
      <p:sp>
        <p:nvSpPr>
          <p:cNvPr id="3" name="Rectangle 2"/>
          <p:cNvSpPr/>
          <p:nvPr/>
        </p:nvSpPr>
        <p:spPr>
          <a:xfrm>
            <a:off x="3811510" y="787650"/>
            <a:ext cx="1358020" cy="543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A</a:t>
            </a:r>
          </a:p>
        </p:txBody>
      </p:sp>
      <p:sp>
        <p:nvSpPr>
          <p:cNvPr id="4" name="Rectangle 3"/>
          <p:cNvSpPr/>
          <p:nvPr/>
        </p:nvSpPr>
        <p:spPr>
          <a:xfrm>
            <a:off x="8083237" y="769542"/>
            <a:ext cx="1358020" cy="543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B</a:t>
            </a:r>
          </a:p>
        </p:txBody>
      </p:sp>
      <p:sp>
        <p:nvSpPr>
          <p:cNvPr id="5" name="Rectangle 4"/>
          <p:cNvSpPr/>
          <p:nvPr/>
        </p:nvSpPr>
        <p:spPr>
          <a:xfrm>
            <a:off x="8169245" y="2213639"/>
            <a:ext cx="1186004" cy="57942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Level 1 Model</a:t>
            </a:r>
          </a:p>
        </p:txBody>
      </p:sp>
      <p:sp>
        <p:nvSpPr>
          <p:cNvPr id="8" name="Rectangle 7"/>
          <p:cNvSpPr/>
          <p:nvPr/>
        </p:nvSpPr>
        <p:spPr>
          <a:xfrm>
            <a:off x="3897518" y="2213639"/>
            <a:ext cx="1186004" cy="57942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Level 1 Model</a:t>
            </a:r>
          </a:p>
        </p:txBody>
      </p:sp>
      <p:cxnSp>
        <p:nvCxnSpPr>
          <p:cNvPr id="10" name="Straight Arrow Connector 9"/>
          <p:cNvCxnSpPr>
            <a:stCxn id="3" idx="2"/>
            <a:endCxn id="8" idx="0"/>
          </p:cNvCxnSpPr>
          <p:nvPr/>
        </p:nvCxnSpPr>
        <p:spPr>
          <a:xfrm>
            <a:off x="4490520" y="1330858"/>
            <a:ext cx="0" cy="882781"/>
          </a:xfrm>
          <a:prstGeom prst="straightConnector1">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1"/>
            <a:endCxn id="8" idx="3"/>
          </p:cNvCxnSpPr>
          <p:nvPr/>
        </p:nvCxnSpPr>
        <p:spPr>
          <a:xfrm flipH="1">
            <a:off x="5083522" y="1041146"/>
            <a:ext cx="2999715" cy="146220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811510" y="1587582"/>
            <a:ext cx="787652" cy="369332"/>
          </a:xfrm>
          <a:prstGeom prst="rect">
            <a:avLst/>
          </a:prstGeom>
          <a:noFill/>
        </p:spPr>
        <p:txBody>
          <a:bodyPr wrap="square" rtlCol="0">
            <a:spAutoFit/>
          </a:bodyPr>
          <a:lstStyle/>
          <a:p>
            <a:r>
              <a:rPr lang="en-US" dirty="0"/>
              <a:t>train</a:t>
            </a:r>
          </a:p>
        </p:txBody>
      </p:sp>
      <p:sp>
        <p:nvSpPr>
          <p:cNvPr id="18" name="TextBox 17"/>
          <p:cNvSpPr txBox="1"/>
          <p:nvPr/>
        </p:nvSpPr>
        <p:spPr>
          <a:xfrm rot="19848223">
            <a:off x="6753282" y="1026299"/>
            <a:ext cx="976266" cy="369332"/>
          </a:xfrm>
          <a:prstGeom prst="rect">
            <a:avLst/>
          </a:prstGeom>
          <a:noFill/>
        </p:spPr>
        <p:txBody>
          <a:bodyPr wrap="square" rtlCol="0">
            <a:spAutoFit/>
          </a:bodyPr>
          <a:lstStyle/>
          <a:p>
            <a:r>
              <a:rPr lang="en-US" dirty="0"/>
              <a:t>predict</a:t>
            </a:r>
          </a:p>
        </p:txBody>
      </p:sp>
      <p:sp>
        <p:nvSpPr>
          <p:cNvPr id="20" name="TextBox 19"/>
          <p:cNvSpPr txBox="1"/>
          <p:nvPr/>
        </p:nvSpPr>
        <p:spPr>
          <a:xfrm>
            <a:off x="8762247" y="1661377"/>
            <a:ext cx="787652" cy="369332"/>
          </a:xfrm>
          <a:prstGeom prst="rect">
            <a:avLst/>
          </a:prstGeom>
          <a:noFill/>
        </p:spPr>
        <p:txBody>
          <a:bodyPr wrap="square" rtlCol="0">
            <a:spAutoFit/>
          </a:bodyPr>
          <a:lstStyle/>
          <a:p>
            <a:r>
              <a:rPr lang="en-US" dirty="0"/>
              <a:t>train</a:t>
            </a:r>
          </a:p>
        </p:txBody>
      </p:sp>
      <p:cxnSp>
        <p:nvCxnSpPr>
          <p:cNvPr id="21" name="Straight Arrow Connector 20"/>
          <p:cNvCxnSpPr>
            <a:stCxn id="4" idx="2"/>
            <a:endCxn id="5" idx="0"/>
          </p:cNvCxnSpPr>
          <p:nvPr/>
        </p:nvCxnSpPr>
        <p:spPr>
          <a:xfrm>
            <a:off x="8762247" y="1312750"/>
            <a:ext cx="0" cy="900889"/>
          </a:xfrm>
          <a:prstGeom prst="straightConnector1">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3" idx="3"/>
            <a:endCxn id="5" idx="1"/>
          </p:cNvCxnSpPr>
          <p:nvPr/>
        </p:nvCxnSpPr>
        <p:spPr>
          <a:xfrm>
            <a:off x="5169530" y="1059254"/>
            <a:ext cx="2999715" cy="1444096"/>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rot="1856584">
            <a:off x="5696140" y="1128084"/>
            <a:ext cx="976266" cy="369332"/>
          </a:xfrm>
          <a:prstGeom prst="rect">
            <a:avLst/>
          </a:prstGeom>
          <a:noFill/>
        </p:spPr>
        <p:txBody>
          <a:bodyPr wrap="square" rtlCol="0">
            <a:spAutoFit/>
          </a:bodyPr>
          <a:lstStyle/>
          <a:p>
            <a:r>
              <a:rPr lang="en-US" dirty="0"/>
              <a:t>predict</a:t>
            </a:r>
          </a:p>
        </p:txBody>
      </p:sp>
      <p:sp>
        <p:nvSpPr>
          <p:cNvPr id="29" name="Rectangle 28"/>
          <p:cNvSpPr/>
          <p:nvPr/>
        </p:nvSpPr>
        <p:spPr>
          <a:xfrm>
            <a:off x="3259250" y="3322757"/>
            <a:ext cx="1358020"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 </a:t>
            </a:r>
            <a:r>
              <a:rPr lang="en-US" dirty="0" err="1"/>
              <a:t>preds</a:t>
            </a:r>
            <a:endParaRPr lang="en-US" dirty="0"/>
          </a:p>
        </p:txBody>
      </p:sp>
      <p:sp>
        <p:nvSpPr>
          <p:cNvPr id="30" name="Rectangle 29"/>
          <p:cNvSpPr/>
          <p:nvPr/>
        </p:nvSpPr>
        <p:spPr>
          <a:xfrm>
            <a:off x="8762247" y="3322757"/>
            <a:ext cx="1358020"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 </a:t>
            </a:r>
            <a:r>
              <a:rPr lang="en-US" dirty="0" err="1"/>
              <a:t>preds</a:t>
            </a:r>
            <a:endParaRPr lang="en-US" dirty="0"/>
          </a:p>
        </p:txBody>
      </p:sp>
      <p:cxnSp>
        <p:nvCxnSpPr>
          <p:cNvPr id="31" name="Straight Arrow Connector 30"/>
          <p:cNvCxnSpPr>
            <a:stCxn id="8" idx="2"/>
            <a:endCxn id="29" idx="0"/>
          </p:cNvCxnSpPr>
          <p:nvPr/>
        </p:nvCxnSpPr>
        <p:spPr>
          <a:xfrm flipH="1">
            <a:off x="3938260" y="2793061"/>
            <a:ext cx="552260" cy="529696"/>
          </a:xfrm>
          <a:prstGeom prst="straightConnector1">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5" idx="2"/>
            <a:endCxn id="30" idx="0"/>
          </p:cNvCxnSpPr>
          <p:nvPr/>
        </p:nvCxnSpPr>
        <p:spPr>
          <a:xfrm>
            <a:off x="8762247" y="2793061"/>
            <a:ext cx="679010" cy="529696"/>
          </a:xfrm>
          <a:prstGeom prst="straightConnector1">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177598" y="787649"/>
            <a:ext cx="606582" cy="5432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Y(A)</a:t>
            </a:r>
          </a:p>
        </p:txBody>
      </p:sp>
      <p:sp>
        <p:nvSpPr>
          <p:cNvPr id="40" name="Rectangle 39"/>
          <p:cNvSpPr/>
          <p:nvPr/>
        </p:nvSpPr>
        <p:spPr>
          <a:xfrm>
            <a:off x="9468587" y="769541"/>
            <a:ext cx="606582" cy="5432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Y(B)</a:t>
            </a:r>
          </a:p>
        </p:txBody>
      </p:sp>
    </p:spTree>
    <p:extLst>
      <p:ext uri="{BB962C8B-B14F-4D97-AF65-F5344CB8AC3E}">
        <p14:creationId xmlns:p14="http://schemas.microsoft.com/office/powerpoint/2010/main" val="803115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generalization (simplest)</a:t>
            </a:r>
          </a:p>
        </p:txBody>
      </p:sp>
      <p:sp>
        <p:nvSpPr>
          <p:cNvPr id="3" name="Rectangle 2"/>
          <p:cNvSpPr/>
          <p:nvPr/>
        </p:nvSpPr>
        <p:spPr>
          <a:xfrm>
            <a:off x="3811510" y="787650"/>
            <a:ext cx="1358020" cy="543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A</a:t>
            </a:r>
          </a:p>
        </p:txBody>
      </p:sp>
      <p:sp>
        <p:nvSpPr>
          <p:cNvPr id="4" name="Rectangle 3"/>
          <p:cNvSpPr/>
          <p:nvPr/>
        </p:nvSpPr>
        <p:spPr>
          <a:xfrm>
            <a:off x="8083237" y="769542"/>
            <a:ext cx="1358020" cy="543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B</a:t>
            </a:r>
          </a:p>
        </p:txBody>
      </p:sp>
      <p:sp>
        <p:nvSpPr>
          <p:cNvPr id="5" name="Rectangle 4"/>
          <p:cNvSpPr/>
          <p:nvPr/>
        </p:nvSpPr>
        <p:spPr>
          <a:xfrm>
            <a:off x="8169245" y="2213639"/>
            <a:ext cx="1186004" cy="57942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Level 1 Model</a:t>
            </a:r>
          </a:p>
        </p:txBody>
      </p:sp>
      <p:sp>
        <p:nvSpPr>
          <p:cNvPr id="8" name="Rectangle 7"/>
          <p:cNvSpPr/>
          <p:nvPr/>
        </p:nvSpPr>
        <p:spPr>
          <a:xfrm>
            <a:off x="3897518" y="2213639"/>
            <a:ext cx="1186004" cy="57942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Level 1 Model</a:t>
            </a:r>
          </a:p>
        </p:txBody>
      </p:sp>
      <p:cxnSp>
        <p:nvCxnSpPr>
          <p:cNvPr id="10" name="Straight Arrow Connector 9"/>
          <p:cNvCxnSpPr>
            <a:stCxn id="3" idx="2"/>
            <a:endCxn id="8" idx="0"/>
          </p:cNvCxnSpPr>
          <p:nvPr/>
        </p:nvCxnSpPr>
        <p:spPr>
          <a:xfrm>
            <a:off x="4490520" y="1330858"/>
            <a:ext cx="0" cy="882781"/>
          </a:xfrm>
          <a:prstGeom prst="straightConnector1">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1"/>
            <a:endCxn id="8" idx="3"/>
          </p:cNvCxnSpPr>
          <p:nvPr/>
        </p:nvCxnSpPr>
        <p:spPr>
          <a:xfrm flipH="1">
            <a:off x="5083522" y="1041146"/>
            <a:ext cx="2999715" cy="146220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811510" y="1587582"/>
            <a:ext cx="787652" cy="369332"/>
          </a:xfrm>
          <a:prstGeom prst="rect">
            <a:avLst/>
          </a:prstGeom>
          <a:noFill/>
        </p:spPr>
        <p:txBody>
          <a:bodyPr wrap="square" rtlCol="0">
            <a:spAutoFit/>
          </a:bodyPr>
          <a:lstStyle/>
          <a:p>
            <a:r>
              <a:rPr lang="en-US" dirty="0"/>
              <a:t>train</a:t>
            </a:r>
          </a:p>
        </p:txBody>
      </p:sp>
      <p:sp>
        <p:nvSpPr>
          <p:cNvPr id="18" name="TextBox 17"/>
          <p:cNvSpPr txBox="1"/>
          <p:nvPr/>
        </p:nvSpPr>
        <p:spPr>
          <a:xfrm rot="19848223">
            <a:off x="6753282" y="1026299"/>
            <a:ext cx="976266" cy="369332"/>
          </a:xfrm>
          <a:prstGeom prst="rect">
            <a:avLst/>
          </a:prstGeom>
          <a:noFill/>
        </p:spPr>
        <p:txBody>
          <a:bodyPr wrap="square" rtlCol="0">
            <a:spAutoFit/>
          </a:bodyPr>
          <a:lstStyle/>
          <a:p>
            <a:r>
              <a:rPr lang="en-US" dirty="0"/>
              <a:t>predict</a:t>
            </a:r>
          </a:p>
        </p:txBody>
      </p:sp>
      <p:sp>
        <p:nvSpPr>
          <p:cNvPr id="20" name="TextBox 19"/>
          <p:cNvSpPr txBox="1"/>
          <p:nvPr/>
        </p:nvSpPr>
        <p:spPr>
          <a:xfrm>
            <a:off x="8762247" y="1661377"/>
            <a:ext cx="787652" cy="369332"/>
          </a:xfrm>
          <a:prstGeom prst="rect">
            <a:avLst/>
          </a:prstGeom>
          <a:noFill/>
        </p:spPr>
        <p:txBody>
          <a:bodyPr wrap="square" rtlCol="0">
            <a:spAutoFit/>
          </a:bodyPr>
          <a:lstStyle/>
          <a:p>
            <a:r>
              <a:rPr lang="en-US" dirty="0"/>
              <a:t>train</a:t>
            </a:r>
          </a:p>
        </p:txBody>
      </p:sp>
      <p:cxnSp>
        <p:nvCxnSpPr>
          <p:cNvPr id="21" name="Straight Arrow Connector 20"/>
          <p:cNvCxnSpPr>
            <a:stCxn id="4" idx="2"/>
            <a:endCxn id="5" idx="0"/>
          </p:cNvCxnSpPr>
          <p:nvPr/>
        </p:nvCxnSpPr>
        <p:spPr>
          <a:xfrm>
            <a:off x="8762247" y="1312750"/>
            <a:ext cx="0" cy="900889"/>
          </a:xfrm>
          <a:prstGeom prst="straightConnector1">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3" idx="3"/>
            <a:endCxn id="5" idx="1"/>
          </p:cNvCxnSpPr>
          <p:nvPr/>
        </p:nvCxnSpPr>
        <p:spPr>
          <a:xfrm>
            <a:off x="5169530" y="1059254"/>
            <a:ext cx="2999715" cy="1444096"/>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rot="1856584">
            <a:off x="5696140" y="1128084"/>
            <a:ext cx="976266" cy="369332"/>
          </a:xfrm>
          <a:prstGeom prst="rect">
            <a:avLst/>
          </a:prstGeom>
          <a:noFill/>
        </p:spPr>
        <p:txBody>
          <a:bodyPr wrap="square" rtlCol="0">
            <a:spAutoFit/>
          </a:bodyPr>
          <a:lstStyle/>
          <a:p>
            <a:r>
              <a:rPr lang="en-US" dirty="0"/>
              <a:t>predict</a:t>
            </a:r>
          </a:p>
        </p:txBody>
      </p:sp>
      <p:sp>
        <p:nvSpPr>
          <p:cNvPr id="29" name="Rectangle 28"/>
          <p:cNvSpPr/>
          <p:nvPr/>
        </p:nvSpPr>
        <p:spPr>
          <a:xfrm>
            <a:off x="3259250" y="3322757"/>
            <a:ext cx="1358020"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 </a:t>
            </a:r>
            <a:r>
              <a:rPr lang="en-US" dirty="0" err="1"/>
              <a:t>preds</a:t>
            </a:r>
            <a:endParaRPr lang="en-US" dirty="0"/>
          </a:p>
        </p:txBody>
      </p:sp>
      <p:sp>
        <p:nvSpPr>
          <p:cNvPr id="30" name="Rectangle 29"/>
          <p:cNvSpPr/>
          <p:nvPr/>
        </p:nvSpPr>
        <p:spPr>
          <a:xfrm>
            <a:off x="8762247" y="3322757"/>
            <a:ext cx="1358020"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 </a:t>
            </a:r>
            <a:r>
              <a:rPr lang="en-US" dirty="0" err="1"/>
              <a:t>preds</a:t>
            </a:r>
            <a:endParaRPr lang="en-US" dirty="0"/>
          </a:p>
        </p:txBody>
      </p:sp>
      <p:cxnSp>
        <p:nvCxnSpPr>
          <p:cNvPr id="31" name="Straight Arrow Connector 30"/>
          <p:cNvCxnSpPr>
            <a:stCxn id="8" idx="2"/>
            <a:endCxn id="29" idx="0"/>
          </p:cNvCxnSpPr>
          <p:nvPr/>
        </p:nvCxnSpPr>
        <p:spPr>
          <a:xfrm flipH="1">
            <a:off x="3938260" y="2793061"/>
            <a:ext cx="552260" cy="529696"/>
          </a:xfrm>
          <a:prstGeom prst="straightConnector1">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5" idx="2"/>
            <a:endCxn id="30" idx="0"/>
          </p:cNvCxnSpPr>
          <p:nvPr/>
        </p:nvCxnSpPr>
        <p:spPr>
          <a:xfrm>
            <a:off x="8762247" y="2793061"/>
            <a:ext cx="679010" cy="529696"/>
          </a:xfrm>
          <a:prstGeom prst="straightConnector1">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177598" y="787649"/>
            <a:ext cx="606582" cy="5432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Y(A)</a:t>
            </a:r>
          </a:p>
        </p:txBody>
      </p:sp>
      <p:sp>
        <p:nvSpPr>
          <p:cNvPr id="40" name="Rectangle 39"/>
          <p:cNvSpPr/>
          <p:nvPr/>
        </p:nvSpPr>
        <p:spPr>
          <a:xfrm>
            <a:off x="9468587" y="769541"/>
            <a:ext cx="606582" cy="5432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Y(B)</a:t>
            </a:r>
          </a:p>
        </p:txBody>
      </p:sp>
      <p:sp>
        <p:nvSpPr>
          <p:cNvPr id="32" name="Line Callout 2 (Accent Bar) 31"/>
          <p:cNvSpPr/>
          <p:nvPr/>
        </p:nvSpPr>
        <p:spPr>
          <a:xfrm>
            <a:off x="5113700" y="4065140"/>
            <a:ext cx="2444436" cy="2353900"/>
          </a:xfrm>
          <a:prstGeom prst="accentCallout2">
            <a:avLst>
              <a:gd name="adj1" fmla="val 21750"/>
              <a:gd name="adj2" fmla="val 105371"/>
              <a:gd name="adj3" fmla="val 1288"/>
              <a:gd name="adj4" fmla="val 111851"/>
              <a:gd name="adj5" fmla="val -71191"/>
              <a:gd name="adj6" fmla="val 10963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Now pass Train A features into this model to get predictions for Train A data</a:t>
            </a:r>
          </a:p>
        </p:txBody>
      </p:sp>
    </p:spTree>
    <p:extLst>
      <p:ext uri="{BB962C8B-B14F-4D97-AF65-F5344CB8AC3E}">
        <p14:creationId xmlns:p14="http://schemas.microsoft.com/office/powerpoint/2010/main" val="4198254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generalization (simplest)</a:t>
            </a:r>
          </a:p>
        </p:txBody>
      </p:sp>
      <p:sp>
        <p:nvSpPr>
          <p:cNvPr id="3" name="Rectangle 2"/>
          <p:cNvSpPr/>
          <p:nvPr/>
        </p:nvSpPr>
        <p:spPr>
          <a:xfrm>
            <a:off x="3811510" y="787650"/>
            <a:ext cx="1358020" cy="543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A</a:t>
            </a:r>
          </a:p>
        </p:txBody>
      </p:sp>
      <p:sp>
        <p:nvSpPr>
          <p:cNvPr id="4" name="Rectangle 3"/>
          <p:cNvSpPr/>
          <p:nvPr/>
        </p:nvSpPr>
        <p:spPr>
          <a:xfrm>
            <a:off x="8083237" y="769542"/>
            <a:ext cx="1358020" cy="543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B</a:t>
            </a:r>
          </a:p>
        </p:txBody>
      </p:sp>
      <p:sp>
        <p:nvSpPr>
          <p:cNvPr id="5" name="Rectangle 4"/>
          <p:cNvSpPr/>
          <p:nvPr/>
        </p:nvSpPr>
        <p:spPr>
          <a:xfrm>
            <a:off x="8169245" y="2213639"/>
            <a:ext cx="1186004" cy="57942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Level 1 Model</a:t>
            </a:r>
          </a:p>
        </p:txBody>
      </p:sp>
      <p:sp>
        <p:nvSpPr>
          <p:cNvPr id="8" name="Rectangle 7"/>
          <p:cNvSpPr/>
          <p:nvPr/>
        </p:nvSpPr>
        <p:spPr>
          <a:xfrm>
            <a:off x="3897518" y="2213639"/>
            <a:ext cx="1186004" cy="57942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Level 1 Model</a:t>
            </a:r>
          </a:p>
        </p:txBody>
      </p:sp>
      <p:cxnSp>
        <p:nvCxnSpPr>
          <p:cNvPr id="10" name="Straight Arrow Connector 9"/>
          <p:cNvCxnSpPr>
            <a:stCxn id="3" idx="2"/>
            <a:endCxn id="8" idx="0"/>
          </p:cNvCxnSpPr>
          <p:nvPr/>
        </p:nvCxnSpPr>
        <p:spPr>
          <a:xfrm>
            <a:off x="4490520" y="1330858"/>
            <a:ext cx="0" cy="882781"/>
          </a:xfrm>
          <a:prstGeom prst="straightConnector1">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1"/>
            <a:endCxn id="8" idx="3"/>
          </p:cNvCxnSpPr>
          <p:nvPr/>
        </p:nvCxnSpPr>
        <p:spPr>
          <a:xfrm flipH="1">
            <a:off x="5083522" y="1041146"/>
            <a:ext cx="2999715" cy="146220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811510" y="1587582"/>
            <a:ext cx="787652" cy="369332"/>
          </a:xfrm>
          <a:prstGeom prst="rect">
            <a:avLst/>
          </a:prstGeom>
          <a:noFill/>
        </p:spPr>
        <p:txBody>
          <a:bodyPr wrap="square" rtlCol="0">
            <a:spAutoFit/>
          </a:bodyPr>
          <a:lstStyle/>
          <a:p>
            <a:r>
              <a:rPr lang="en-US" dirty="0"/>
              <a:t>train</a:t>
            </a:r>
          </a:p>
        </p:txBody>
      </p:sp>
      <p:sp>
        <p:nvSpPr>
          <p:cNvPr id="18" name="TextBox 17"/>
          <p:cNvSpPr txBox="1"/>
          <p:nvPr/>
        </p:nvSpPr>
        <p:spPr>
          <a:xfrm rot="19848223">
            <a:off x="6753282" y="1026299"/>
            <a:ext cx="976266" cy="369332"/>
          </a:xfrm>
          <a:prstGeom prst="rect">
            <a:avLst/>
          </a:prstGeom>
          <a:noFill/>
        </p:spPr>
        <p:txBody>
          <a:bodyPr wrap="square" rtlCol="0">
            <a:spAutoFit/>
          </a:bodyPr>
          <a:lstStyle/>
          <a:p>
            <a:r>
              <a:rPr lang="en-US" dirty="0"/>
              <a:t>predict</a:t>
            </a:r>
          </a:p>
        </p:txBody>
      </p:sp>
      <p:sp>
        <p:nvSpPr>
          <p:cNvPr id="20" name="TextBox 19"/>
          <p:cNvSpPr txBox="1"/>
          <p:nvPr/>
        </p:nvSpPr>
        <p:spPr>
          <a:xfrm>
            <a:off x="8762247" y="1661377"/>
            <a:ext cx="787652" cy="369332"/>
          </a:xfrm>
          <a:prstGeom prst="rect">
            <a:avLst/>
          </a:prstGeom>
          <a:noFill/>
        </p:spPr>
        <p:txBody>
          <a:bodyPr wrap="square" rtlCol="0">
            <a:spAutoFit/>
          </a:bodyPr>
          <a:lstStyle/>
          <a:p>
            <a:r>
              <a:rPr lang="en-US" dirty="0"/>
              <a:t>train</a:t>
            </a:r>
          </a:p>
        </p:txBody>
      </p:sp>
      <p:cxnSp>
        <p:nvCxnSpPr>
          <p:cNvPr id="21" name="Straight Arrow Connector 20"/>
          <p:cNvCxnSpPr>
            <a:stCxn id="4" idx="2"/>
            <a:endCxn id="5" idx="0"/>
          </p:cNvCxnSpPr>
          <p:nvPr/>
        </p:nvCxnSpPr>
        <p:spPr>
          <a:xfrm>
            <a:off x="8762247" y="1312750"/>
            <a:ext cx="0" cy="900889"/>
          </a:xfrm>
          <a:prstGeom prst="straightConnector1">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3" idx="3"/>
            <a:endCxn id="5" idx="1"/>
          </p:cNvCxnSpPr>
          <p:nvPr/>
        </p:nvCxnSpPr>
        <p:spPr>
          <a:xfrm>
            <a:off x="5169530" y="1059254"/>
            <a:ext cx="2999715" cy="1444096"/>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rot="1856584">
            <a:off x="5696140" y="1128084"/>
            <a:ext cx="976266" cy="369332"/>
          </a:xfrm>
          <a:prstGeom prst="rect">
            <a:avLst/>
          </a:prstGeom>
          <a:noFill/>
        </p:spPr>
        <p:txBody>
          <a:bodyPr wrap="square" rtlCol="0">
            <a:spAutoFit/>
          </a:bodyPr>
          <a:lstStyle/>
          <a:p>
            <a:r>
              <a:rPr lang="en-US" dirty="0"/>
              <a:t>predict</a:t>
            </a:r>
          </a:p>
        </p:txBody>
      </p:sp>
      <p:sp>
        <p:nvSpPr>
          <p:cNvPr id="29" name="Rectangle 28"/>
          <p:cNvSpPr/>
          <p:nvPr/>
        </p:nvSpPr>
        <p:spPr>
          <a:xfrm>
            <a:off x="3259250" y="3322757"/>
            <a:ext cx="1358020"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 </a:t>
            </a:r>
            <a:r>
              <a:rPr lang="en-US" dirty="0" err="1"/>
              <a:t>preds</a:t>
            </a:r>
            <a:endParaRPr lang="en-US" dirty="0"/>
          </a:p>
        </p:txBody>
      </p:sp>
      <p:sp>
        <p:nvSpPr>
          <p:cNvPr id="30" name="Rectangle 29"/>
          <p:cNvSpPr/>
          <p:nvPr/>
        </p:nvSpPr>
        <p:spPr>
          <a:xfrm>
            <a:off x="8762247" y="3322757"/>
            <a:ext cx="1358020"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 </a:t>
            </a:r>
            <a:r>
              <a:rPr lang="en-US" dirty="0" err="1"/>
              <a:t>preds</a:t>
            </a:r>
            <a:endParaRPr lang="en-US" dirty="0"/>
          </a:p>
        </p:txBody>
      </p:sp>
      <p:cxnSp>
        <p:nvCxnSpPr>
          <p:cNvPr id="31" name="Straight Arrow Connector 30"/>
          <p:cNvCxnSpPr>
            <a:stCxn id="8" idx="2"/>
            <a:endCxn id="29" idx="0"/>
          </p:cNvCxnSpPr>
          <p:nvPr/>
        </p:nvCxnSpPr>
        <p:spPr>
          <a:xfrm flipH="1">
            <a:off x="3938260" y="2793061"/>
            <a:ext cx="552260" cy="529696"/>
          </a:xfrm>
          <a:prstGeom prst="straightConnector1">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5" idx="2"/>
            <a:endCxn id="30" idx="0"/>
          </p:cNvCxnSpPr>
          <p:nvPr/>
        </p:nvCxnSpPr>
        <p:spPr>
          <a:xfrm>
            <a:off x="8762247" y="2793061"/>
            <a:ext cx="679010" cy="529696"/>
          </a:xfrm>
          <a:prstGeom prst="straightConnector1">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4410548" y="5544085"/>
            <a:ext cx="1358020"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 </a:t>
            </a:r>
            <a:r>
              <a:rPr lang="en-US" dirty="0" err="1"/>
              <a:t>preds</a:t>
            </a:r>
            <a:endParaRPr lang="en-US" dirty="0"/>
          </a:p>
        </p:txBody>
      </p:sp>
      <p:sp>
        <p:nvSpPr>
          <p:cNvPr id="38" name="Rectangle 37"/>
          <p:cNvSpPr/>
          <p:nvPr/>
        </p:nvSpPr>
        <p:spPr>
          <a:xfrm>
            <a:off x="4410548" y="4982770"/>
            <a:ext cx="1358020"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 </a:t>
            </a:r>
            <a:r>
              <a:rPr lang="en-US" dirty="0" err="1"/>
              <a:t>preds</a:t>
            </a:r>
            <a:endParaRPr lang="en-US" dirty="0"/>
          </a:p>
        </p:txBody>
      </p:sp>
      <p:sp>
        <p:nvSpPr>
          <p:cNvPr id="39" name="Rectangle 38"/>
          <p:cNvSpPr/>
          <p:nvPr/>
        </p:nvSpPr>
        <p:spPr>
          <a:xfrm>
            <a:off x="3177598" y="787649"/>
            <a:ext cx="606582" cy="5432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Y(A)</a:t>
            </a:r>
          </a:p>
        </p:txBody>
      </p:sp>
      <p:sp>
        <p:nvSpPr>
          <p:cNvPr id="40" name="Rectangle 39"/>
          <p:cNvSpPr/>
          <p:nvPr/>
        </p:nvSpPr>
        <p:spPr>
          <a:xfrm>
            <a:off x="9468587" y="769541"/>
            <a:ext cx="606582" cy="5432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Y(B)</a:t>
            </a:r>
          </a:p>
        </p:txBody>
      </p:sp>
      <p:sp>
        <p:nvSpPr>
          <p:cNvPr id="41" name="Rectangle 40"/>
          <p:cNvSpPr/>
          <p:nvPr/>
        </p:nvSpPr>
        <p:spPr>
          <a:xfrm>
            <a:off x="5788770" y="4982769"/>
            <a:ext cx="606582" cy="5432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Y(A)</a:t>
            </a:r>
          </a:p>
        </p:txBody>
      </p:sp>
      <p:sp>
        <p:nvSpPr>
          <p:cNvPr id="42" name="Rectangle 41"/>
          <p:cNvSpPr/>
          <p:nvPr/>
        </p:nvSpPr>
        <p:spPr>
          <a:xfrm>
            <a:off x="5785337" y="5544085"/>
            <a:ext cx="606582" cy="5432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Y(B)</a:t>
            </a:r>
          </a:p>
        </p:txBody>
      </p:sp>
      <p:sp>
        <p:nvSpPr>
          <p:cNvPr id="43" name="Rectangle 42"/>
          <p:cNvSpPr/>
          <p:nvPr/>
        </p:nvSpPr>
        <p:spPr>
          <a:xfrm>
            <a:off x="7576243" y="5231808"/>
            <a:ext cx="1186004" cy="57942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Level 2 Model</a:t>
            </a:r>
          </a:p>
        </p:txBody>
      </p:sp>
      <p:cxnSp>
        <p:nvCxnSpPr>
          <p:cNvPr id="44" name="Straight Arrow Connector 43"/>
          <p:cNvCxnSpPr>
            <a:stCxn id="41" idx="3"/>
            <a:endCxn id="43" idx="1"/>
          </p:cNvCxnSpPr>
          <p:nvPr/>
        </p:nvCxnSpPr>
        <p:spPr>
          <a:xfrm>
            <a:off x="6395352" y="5254374"/>
            <a:ext cx="1180891" cy="267145"/>
          </a:xfrm>
          <a:prstGeom prst="straightConnector1">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2" idx="3"/>
            <a:endCxn id="43" idx="1"/>
          </p:cNvCxnSpPr>
          <p:nvPr/>
        </p:nvCxnSpPr>
        <p:spPr>
          <a:xfrm flipV="1">
            <a:off x="6391919" y="5521519"/>
            <a:ext cx="1184324" cy="294171"/>
          </a:xfrm>
          <a:prstGeom prst="straightConnector1">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3065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generalization (simplest)</a:t>
            </a:r>
          </a:p>
        </p:txBody>
      </p:sp>
      <p:sp>
        <p:nvSpPr>
          <p:cNvPr id="3" name="Rectangle 2"/>
          <p:cNvSpPr/>
          <p:nvPr/>
        </p:nvSpPr>
        <p:spPr>
          <a:xfrm>
            <a:off x="3811510" y="787650"/>
            <a:ext cx="1358020" cy="543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A</a:t>
            </a:r>
          </a:p>
        </p:txBody>
      </p:sp>
      <p:sp>
        <p:nvSpPr>
          <p:cNvPr id="4" name="Rectangle 3"/>
          <p:cNvSpPr/>
          <p:nvPr/>
        </p:nvSpPr>
        <p:spPr>
          <a:xfrm>
            <a:off x="8083237" y="769542"/>
            <a:ext cx="1358020" cy="543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B</a:t>
            </a:r>
          </a:p>
        </p:txBody>
      </p:sp>
      <p:sp>
        <p:nvSpPr>
          <p:cNvPr id="5" name="Rectangle 4"/>
          <p:cNvSpPr/>
          <p:nvPr/>
        </p:nvSpPr>
        <p:spPr>
          <a:xfrm>
            <a:off x="8169245" y="2213639"/>
            <a:ext cx="1186004" cy="57942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Level 1 Model</a:t>
            </a:r>
          </a:p>
        </p:txBody>
      </p:sp>
      <p:sp>
        <p:nvSpPr>
          <p:cNvPr id="8" name="Rectangle 7"/>
          <p:cNvSpPr/>
          <p:nvPr/>
        </p:nvSpPr>
        <p:spPr>
          <a:xfrm>
            <a:off x="3897518" y="2213639"/>
            <a:ext cx="1186004" cy="57942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Level 1 Model</a:t>
            </a:r>
          </a:p>
        </p:txBody>
      </p:sp>
      <p:cxnSp>
        <p:nvCxnSpPr>
          <p:cNvPr id="10" name="Straight Arrow Connector 9"/>
          <p:cNvCxnSpPr>
            <a:stCxn id="3" idx="2"/>
            <a:endCxn id="8" idx="0"/>
          </p:cNvCxnSpPr>
          <p:nvPr/>
        </p:nvCxnSpPr>
        <p:spPr>
          <a:xfrm>
            <a:off x="4490520" y="1330858"/>
            <a:ext cx="0" cy="882781"/>
          </a:xfrm>
          <a:prstGeom prst="straightConnector1">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1"/>
            <a:endCxn id="8" idx="3"/>
          </p:cNvCxnSpPr>
          <p:nvPr/>
        </p:nvCxnSpPr>
        <p:spPr>
          <a:xfrm flipH="1">
            <a:off x="5083522" y="1041146"/>
            <a:ext cx="2999715" cy="146220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811510" y="1587582"/>
            <a:ext cx="787652" cy="369332"/>
          </a:xfrm>
          <a:prstGeom prst="rect">
            <a:avLst/>
          </a:prstGeom>
          <a:noFill/>
        </p:spPr>
        <p:txBody>
          <a:bodyPr wrap="square" rtlCol="0">
            <a:spAutoFit/>
          </a:bodyPr>
          <a:lstStyle/>
          <a:p>
            <a:r>
              <a:rPr lang="en-US" dirty="0"/>
              <a:t>train</a:t>
            </a:r>
          </a:p>
        </p:txBody>
      </p:sp>
      <p:sp>
        <p:nvSpPr>
          <p:cNvPr id="18" name="TextBox 17"/>
          <p:cNvSpPr txBox="1"/>
          <p:nvPr/>
        </p:nvSpPr>
        <p:spPr>
          <a:xfrm rot="19848223">
            <a:off x="6753282" y="1026299"/>
            <a:ext cx="976266" cy="369332"/>
          </a:xfrm>
          <a:prstGeom prst="rect">
            <a:avLst/>
          </a:prstGeom>
          <a:noFill/>
        </p:spPr>
        <p:txBody>
          <a:bodyPr wrap="square" rtlCol="0">
            <a:spAutoFit/>
          </a:bodyPr>
          <a:lstStyle/>
          <a:p>
            <a:r>
              <a:rPr lang="en-US" dirty="0"/>
              <a:t>predict</a:t>
            </a:r>
          </a:p>
        </p:txBody>
      </p:sp>
      <p:sp>
        <p:nvSpPr>
          <p:cNvPr id="20" name="TextBox 19"/>
          <p:cNvSpPr txBox="1"/>
          <p:nvPr/>
        </p:nvSpPr>
        <p:spPr>
          <a:xfrm>
            <a:off x="8762247" y="1661377"/>
            <a:ext cx="787652" cy="369332"/>
          </a:xfrm>
          <a:prstGeom prst="rect">
            <a:avLst/>
          </a:prstGeom>
          <a:noFill/>
        </p:spPr>
        <p:txBody>
          <a:bodyPr wrap="square" rtlCol="0">
            <a:spAutoFit/>
          </a:bodyPr>
          <a:lstStyle/>
          <a:p>
            <a:r>
              <a:rPr lang="en-US" dirty="0"/>
              <a:t>train</a:t>
            </a:r>
          </a:p>
        </p:txBody>
      </p:sp>
      <p:cxnSp>
        <p:nvCxnSpPr>
          <p:cNvPr id="21" name="Straight Arrow Connector 20"/>
          <p:cNvCxnSpPr>
            <a:stCxn id="4" idx="2"/>
            <a:endCxn id="5" idx="0"/>
          </p:cNvCxnSpPr>
          <p:nvPr/>
        </p:nvCxnSpPr>
        <p:spPr>
          <a:xfrm>
            <a:off x="8762247" y="1312750"/>
            <a:ext cx="0" cy="900889"/>
          </a:xfrm>
          <a:prstGeom prst="straightConnector1">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3" idx="3"/>
            <a:endCxn id="5" idx="1"/>
          </p:cNvCxnSpPr>
          <p:nvPr/>
        </p:nvCxnSpPr>
        <p:spPr>
          <a:xfrm>
            <a:off x="5169530" y="1059254"/>
            <a:ext cx="2999715" cy="1444096"/>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rot="1856584">
            <a:off x="5696140" y="1128084"/>
            <a:ext cx="976266" cy="369332"/>
          </a:xfrm>
          <a:prstGeom prst="rect">
            <a:avLst/>
          </a:prstGeom>
          <a:noFill/>
        </p:spPr>
        <p:txBody>
          <a:bodyPr wrap="square" rtlCol="0">
            <a:spAutoFit/>
          </a:bodyPr>
          <a:lstStyle/>
          <a:p>
            <a:r>
              <a:rPr lang="en-US" dirty="0"/>
              <a:t>predict</a:t>
            </a:r>
          </a:p>
        </p:txBody>
      </p:sp>
      <p:sp>
        <p:nvSpPr>
          <p:cNvPr id="29" name="Rectangle 28"/>
          <p:cNvSpPr/>
          <p:nvPr/>
        </p:nvSpPr>
        <p:spPr>
          <a:xfrm>
            <a:off x="3259250" y="3322757"/>
            <a:ext cx="1358020"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 </a:t>
            </a:r>
            <a:r>
              <a:rPr lang="en-US" dirty="0" err="1"/>
              <a:t>preds</a:t>
            </a:r>
            <a:endParaRPr lang="en-US" dirty="0"/>
          </a:p>
        </p:txBody>
      </p:sp>
      <p:sp>
        <p:nvSpPr>
          <p:cNvPr id="30" name="Rectangle 29"/>
          <p:cNvSpPr/>
          <p:nvPr/>
        </p:nvSpPr>
        <p:spPr>
          <a:xfrm>
            <a:off x="8762247" y="3322757"/>
            <a:ext cx="1358020"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 </a:t>
            </a:r>
            <a:r>
              <a:rPr lang="en-US" dirty="0" err="1"/>
              <a:t>preds</a:t>
            </a:r>
            <a:endParaRPr lang="en-US" dirty="0"/>
          </a:p>
        </p:txBody>
      </p:sp>
      <p:cxnSp>
        <p:nvCxnSpPr>
          <p:cNvPr id="31" name="Straight Arrow Connector 30"/>
          <p:cNvCxnSpPr>
            <a:stCxn id="8" idx="2"/>
            <a:endCxn id="29" idx="0"/>
          </p:cNvCxnSpPr>
          <p:nvPr/>
        </p:nvCxnSpPr>
        <p:spPr>
          <a:xfrm flipH="1">
            <a:off x="3938260" y="2793061"/>
            <a:ext cx="552260" cy="529696"/>
          </a:xfrm>
          <a:prstGeom prst="straightConnector1">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5" idx="2"/>
            <a:endCxn id="30" idx="0"/>
          </p:cNvCxnSpPr>
          <p:nvPr/>
        </p:nvCxnSpPr>
        <p:spPr>
          <a:xfrm>
            <a:off x="8762247" y="2793061"/>
            <a:ext cx="679010" cy="529696"/>
          </a:xfrm>
          <a:prstGeom prst="straightConnector1">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4410548" y="5544085"/>
            <a:ext cx="1358020"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 </a:t>
            </a:r>
            <a:r>
              <a:rPr lang="en-US" dirty="0" err="1"/>
              <a:t>preds</a:t>
            </a:r>
            <a:endParaRPr lang="en-US" dirty="0"/>
          </a:p>
        </p:txBody>
      </p:sp>
      <p:sp>
        <p:nvSpPr>
          <p:cNvPr id="38" name="Rectangle 37"/>
          <p:cNvSpPr/>
          <p:nvPr/>
        </p:nvSpPr>
        <p:spPr>
          <a:xfrm>
            <a:off x="4410548" y="4982770"/>
            <a:ext cx="1358020"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 </a:t>
            </a:r>
            <a:r>
              <a:rPr lang="en-US" dirty="0" err="1"/>
              <a:t>preds</a:t>
            </a:r>
            <a:endParaRPr lang="en-US" dirty="0"/>
          </a:p>
        </p:txBody>
      </p:sp>
      <p:sp>
        <p:nvSpPr>
          <p:cNvPr id="39" name="Rectangle 38"/>
          <p:cNvSpPr/>
          <p:nvPr/>
        </p:nvSpPr>
        <p:spPr>
          <a:xfrm>
            <a:off x="3177598" y="787649"/>
            <a:ext cx="606582" cy="5432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Y(A)</a:t>
            </a:r>
          </a:p>
        </p:txBody>
      </p:sp>
      <p:sp>
        <p:nvSpPr>
          <p:cNvPr id="40" name="Rectangle 39"/>
          <p:cNvSpPr/>
          <p:nvPr/>
        </p:nvSpPr>
        <p:spPr>
          <a:xfrm>
            <a:off x="9468587" y="769541"/>
            <a:ext cx="606582" cy="5432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Y(B)</a:t>
            </a:r>
          </a:p>
        </p:txBody>
      </p:sp>
      <p:sp>
        <p:nvSpPr>
          <p:cNvPr id="41" name="Rectangle 40"/>
          <p:cNvSpPr/>
          <p:nvPr/>
        </p:nvSpPr>
        <p:spPr>
          <a:xfrm>
            <a:off x="5788770" y="4982769"/>
            <a:ext cx="606582" cy="5432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Y(A)</a:t>
            </a:r>
          </a:p>
        </p:txBody>
      </p:sp>
      <p:sp>
        <p:nvSpPr>
          <p:cNvPr id="42" name="Rectangle 41"/>
          <p:cNvSpPr/>
          <p:nvPr/>
        </p:nvSpPr>
        <p:spPr>
          <a:xfrm>
            <a:off x="5785337" y="5544085"/>
            <a:ext cx="606582" cy="5432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Y(B)</a:t>
            </a:r>
          </a:p>
        </p:txBody>
      </p:sp>
      <p:sp>
        <p:nvSpPr>
          <p:cNvPr id="43" name="Rectangle 42"/>
          <p:cNvSpPr/>
          <p:nvPr/>
        </p:nvSpPr>
        <p:spPr>
          <a:xfrm>
            <a:off x="7576243" y="5231808"/>
            <a:ext cx="1186004" cy="57942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Level 2 Model</a:t>
            </a:r>
          </a:p>
        </p:txBody>
      </p:sp>
      <p:cxnSp>
        <p:nvCxnSpPr>
          <p:cNvPr id="44" name="Straight Arrow Connector 43"/>
          <p:cNvCxnSpPr>
            <a:stCxn id="41" idx="3"/>
            <a:endCxn id="43" idx="1"/>
          </p:cNvCxnSpPr>
          <p:nvPr/>
        </p:nvCxnSpPr>
        <p:spPr>
          <a:xfrm>
            <a:off x="6395352" y="5254374"/>
            <a:ext cx="1180891" cy="267145"/>
          </a:xfrm>
          <a:prstGeom prst="straightConnector1">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2" idx="3"/>
            <a:endCxn id="43" idx="1"/>
          </p:cNvCxnSpPr>
          <p:nvPr/>
        </p:nvCxnSpPr>
        <p:spPr>
          <a:xfrm flipV="1">
            <a:off x="6391919" y="5521519"/>
            <a:ext cx="1184324" cy="294171"/>
          </a:xfrm>
          <a:prstGeom prst="straightConnector1">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0" name="Line Callout 2 (Accent Bar) 49"/>
          <p:cNvSpPr/>
          <p:nvPr/>
        </p:nvSpPr>
        <p:spPr>
          <a:xfrm>
            <a:off x="235389" y="4318503"/>
            <a:ext cx="2828917" cy="2133772"/>
          </a:xfrm>
          <a:prstGeom prst="accentCallout2">
            <a:avLst>
              <a:gd name="adj1" fmla="val 21750"/>
              <a:gd name="adj2" fmla="val 105371"/>
              <a:gd name="adj3" fmla="val 39365"/>
              <a:gd name="adj4" fmla="val 122962"/>
              <a:gd name="adj5" fmla="val 46529"/>
              <a:gd name="adj6" fmla="val 144243"/>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Combine A predictions and B predictions with their corresponding Labels (Y values). Pass these into a Level 2 Model. </a:t>
            </a:r>
          </a:p>
          <a:p>
            <a:pPr algn="ctr"/>
            <a:endParaRPr lang="en-US" dirty="0">
              <a:solidFill>
                <a:schemeClr val="tx1"/>
              </a:solidFill>
            </a:endParaRPr>
          </a:p>
          <a:p>
            <a:pPr algn="ctr"/>
            <a:r>
              <a:rPr lang="en-US" dirty="0">
                <a:solidFill>
                  <a:schemeClr val="tx1"/>
                </a:solidFill>
              </a:rPr>
              <a:t>Congrats, you stacked some models.</a:t>
            </a:r>
          </a:p>
        </p:txBody>
      </p:sp>
    </p:spTree>
    <p:extLst>
      <p:ext uri="{BB962C8B-B14F-4D97-AF65-F5344CB8AC3E}">
        <p14:creationId xmlns:p14="http://schemas.microsoft.com/office/powerpoint/2010/main" val="2656294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gen (with CV)</a:t>
            </a:r>
          </a:p>
        </p:txBody>
      </p:sp>
      <p:sp>
        <p:nvSpPr>
          <p:cNvPr id="3" name="Text Placeholder 2"/>
          <p:cNvSpPr>
            <a:spLocks noGrp="1"/>
          </p:cNvSpPr>
          <p:nvPr>
            <p:ph type="body" idx="1"/>
          </p:nvPr>
        </p:nvSpPr>
        <p:spPr/>
        <p:txBody>
          <a:bodyPr/>
          <a:lstStyle/>
          <a:p>
            <a:r>
              <a:rPr lang="en-US" dirty="0"/>
              <a:t>4 fold cv with a holdout for local accuracy</a:t>
            </a:r>
          </a:p>
        </p:txBody>
      </p:sp>
    </p:spTree>
    <p:extLst>
      <p:ext uri="{BB962C8B-B14F-4D97-AF65-F5344CB8AC3E}">
        <p14:creationId xmlns:p14="http://schemas.microsoft.com/office/powerpoint/2010/main" val="3720383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Stacking with folds and CV</a:t>
            </a:r>
          </a:p>
        </p:txBody>
      </p:sp>
      <p:sp>
        <p:nvSpPr>
          <p:cNvPr id="6" name="Rectangle 5"/>
          <p:cNvSpPr/>
          <p:nvPr/>
        </p:nvSpPr>
        <p:spPr>
          <a:xfrm>
            <a:off x="1996290" y="2788469"/>
            <a:ext cx="995881" cy="1800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a:t>
            </a:r>
          </a:p>
        </p:txBody>
      </p:sp>
      <p:sp>
        <p:nvSpPr>
          <p:cNvPr id="36" name="Rectangle 35"/>
          <p:cNvSpPr/>
          <p:nvPr/>
        </p:nvSpPr>
        <p:spPr>
          <a:xfrm>
            <a:off x="4747032" y="4226463"/>
            <a:ext cx="1173935"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HOLDOUT</a:t>
            </a:r>
          </a:p>
        </p:txBody>
      </p:sp>
      <p:sp>
        <p:nvSpPr>
          <p:cNvPr id="9" name="Rectangle 8"/>
          <p:cNvSpPr/>
          <p:nvPr/>
        </p:nvSpPr>
        <p:spPr>
          <a:xfrm>
            <a:off x="7885568" y="5069941"/>
            <a:ext cx="4209861" cy="168394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tx1"/>
                </a:solidFill>
              </a:rPr>
              <a:t>Split training data into 5 pieces. Also, it will help us if we split up the x values (features or attributes) and the y values (our labels or answers that we’re solving for).</a:t>
            </a:r>
          </a:p>
          <a:p>
            <a:endParaRPr lang="en-US" sz="1400" dirty="0">
              <a:solidFill>
                <a:schemeClr val="tx1"/>
              </a:solidFill>
            </a:endParaRPr>
          </a:p>
          <a:p>
            <a:r>
              <a:rPr lang="en-US" sz="1400" dirty="0">
                <a:solidFill>
                  <a:schemeClr val="tx1"/>
                </a:solidFill>
              </a:rPr>
              <a:t>We want a four-fold stack, but we also want to test the accuracy, so we’ll split into 5 pieces to account for a “holdout” set</a:t>
            </a:r>
          </a:p>
        </p:txBody>
      </p:sp>
      <p:sp>
        <p:nvSpPr>
          <p:cNvPr id="13" name="Rectangle 12"/>
          <p:cNvSpPr/>
          <p:nvPr/>
        </p:nvSpPr>
        <p:spPr>
          <a:xfrm>
            <a:off x="4747034" y="2796015"/>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xTrainA</a:t>
            </a:r>
            <a:endParaRPr lang="en-US" dirty="0"/>
          </a:p>
        </p:txBody>
      </p:sp>
      <p:sp>
        <p:nvSpPr>
          <p:cNvPr id="14" name="Rectangle 13"/>
          <p:cNvSpPr/>
          <p:nvPr/>
        </p:nvSpPr>
        <p:spPr>
          <a:xfrm>
            <a:off x="4747033" y="3158152"/>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xTrainB</a:t>
            </a:r>
            <a:endParaRPr lang="en-US" dirty="0"/>
          </a:p>
        </p:txBody>
      </p:sp>
      <p:sp>
        <p:nvSpPr>
          <p:cNvPr id="15" name="Rectangle 14"/>
          <p:cNvSpPr/>
          <p:nvPr/>
        </p:nvSpPr>
        <p:spPr>
          <a:xfrm>
            <a:off x="4747033" y="3509729"/>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xTrainC</a:t>
            </a:r>
            <a:endParaRPr lang="en-US" dirty="0"/>
          </a:p>
        </p:txBody>
      </p:sp>
      <p:sp>
        <p:nvSpPr>
          <p:cNvPr id="16" name="Rectangle 15"/>
          <p:cNvSpPr/>
          <p:nvPr/>
        </p:nvSpPr>
        <p:spPr>
          <a:xfrm>
            <a:off x="4747032" y="3882428"/>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xTrainD</a:t>
            </a:r>
            <a:endParaRPr lang="en-US" dirty="0"/>
          </a:p>
        </p:txBody>
      </p:sp>
      <p:sp>
        <p:nvSpPr>
          <p:cNvPr id="17" name="Rectangle 16"/>
          <p:cNvSpPr/>
          <p:nvPr/>
        </p:nvSpPr>
        <p:spPr>
          <a:xfrm>
            <a:off x="5741406" y="2806575"/>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yTrainA</a:t>
            </a:r>
            <a:endParaRPr lang="en-US" dirty="0"/>
          </a:p>
        </p:txBody>
      </p:sp>
      <p:sp>
        <p:nvSpPr>
          <p:cNvPr id="18" name="Rectangle 17"/>
          <p:cNvSpPr/>
          <p:nvPr/>
        </p:nvSpPr>
        <p:spPr>
          <a:xfrm>
            <a:off x="5741406" y="3138539"/>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yTrainB</a:t>
            </a:r>
            <a:endParaRPr lang="en-US" dirty="0"/>
          </a:p>
        </p:txBody>
      </p:sp>
      <p:sp>
        <p:nvSpPr>
          <p:cNvPr id="19" name="Rectangle 18"/>
          <p:cNvSpPr/>
          <p:nvPr/>
        </p:nvSpPr>
        <p:spPr>
          <a:xfrm>
            <a:off x="5741405" y="3499169"/>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yTrainC</a:t>
            </a:r>
            <a:endParaRPr lang="en-US" dirty="0"/>
          </a:p>
        </p:txBody>
      </p:sp>
      <p:sp>
        <p:nvSpPr>
          <p:cNvPr id="20" name="Rectangle 19"/>
          <p:cNvSpPr/>
          <p:nvPr/>
        </p:nvSpPr>
        <p:spPr>
          <a:xfrm>
            <a:off x="5741404" y="3858287"/>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yTrainD</a:t>
            </a:r>
            <a:endParaRPr lang="en-US" dirty="0"/>
          </a:p>
        </p:txBody>
      </p:sp>
      <p:sp>
        <p:nvSpPr>
          <p:cNvPr id="21" name="Rectangle 20"/>
          <p:cNvSpPr/>
          <p:nvPr/>
        </p:nvSpPr>
        <p:spPr>
          <a:xfrm>
            <a:off x="5825144" y="4218917"/>
            <a:ext cx="912140"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yH</a:t>
            </a:r>
            <a:endParaRPr lang="en-US" dirty="0"/>
          </a:p>
        </p:txBody>
      </p:sp>
      <p:cxnSp>
        <p:nvCxnSpPr>
          <p:cNvPr id="4" name="Straight Connector 3"/>
          <p:cNvCxnSpPr/>
          <p:nvPr/>
        </p:nvCxnSpPr>
        <p:spPr>
          <a:xfrm>
            <a:off x="1665838" y="3138539"/>
            <a:ext cx="1692998"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665838" y="3499169"/>
            <a:ext cx="1692998"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677910" y="3871868"/>
            <a:ext cx="1692998"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665838" y="4244567"/>
            <a:ext cx="1692998"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 name="Right Arrow 4"/>
          <p:cNvSpPr/>
          <p:nvPr/>
        </p:nvSpPr>
        <p:spPr>
          <a:xfrm>
            <a:off x="3785857" y="3373928"/>
            <a:ext cx="534155" cy="4526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0768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Stacking with folds and CV</a:t>
            </a:r>
          </a:p>
        </p:txBody>
      </p:sp>
      <p:sp>
        <p:nvSpPr>
          <p:cNvPr id="6" name="Rectangle 5"/>
          <p:cNvSpPr/>
          <p:nvPr/>
        </p:nvSpPr>
        <p:spPr>
          <a:xfrm>
            <a:off x="1996290" y="2788469"/>
            <a:ext cx="995881" cy="1800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a:t>
            </a:r>
          </a:p>
        </p:txBody>
      </p:sp>
      <p:sp>
        <p:nvSpPr>
          <p:cNvPr id="36" name="Rectangle 35"/>
          <p:cNvSpPr/>
          <p:nvPr/>
        </p:nvSpPr>
        <p:spPr>
          <a:xfrm>
            <a:off x="4747032" y="4226463"/>
            <a:ext cx="1173935"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HOLDOUT</a:t>
            </a:r>
          </a:p>
        </p:txBody>
      </p:sp>
      <p:sp>
        <p:nvSpPr>
          <p:cNvPr id="9" name="Rectangle 8"/>
          <p:cNvSpPr/>
          <p:nvPr/>
        </p:nvSpPr>
        <p:spPr>
          <a:xfrm>
            <a:off x="7885568" y="5069941"/>
            <a:ext cx="4209861" cy="168394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tx1"/>
                </a:solidFill>
              </a:rPr>
              <a:t>Split training data into 5 pieces. Also, it will help us if we split up the x values (features or attributes) and the y values (our labels or answers that we’re solving for).</a:t>
            </a:r>
          </a:p>
          <a:p>
            <a:endParaRPr lang="en-US" sz="1400" dirty="0">
              <a:solidFill>
                <a:schemeClr val="tx1"/>
              </a:solidFill>
            </a:endParaRPr>
          </a:p>
          <a:p>
            <a:r>
              <a:rPr lang="en-US" sz="1400" dirty="0">
                <a:solidFill>
                  <a:schemeClr val="tx1"/>
                </a:solidFill>
              </a:rPr>
              <a:t>We want a four-fold stack, but we also want to test the accuracy, so we’ll split into 5 pieces to account for a “holdout” set</a:t>
            </a:r>
          </a:p>
        </p:txBody>
      </p:sp>
      <p:sp>
        <p:nvSpPr>
          <p:cNvPr id="13" name="Rectangle 12"/>
          <p:cNvSpPr/>
          <p:nvPr/>
        </p:nvSpPr>
        <p:spPr>
          <a:xfrm>
            <a:off x="4747034" y="2796015"/>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xTrainA</a:t>
            </a:r>
            <a:endParaRPr lang="en-US" dirty="0"/>
          </a:p>
        </p:txBody>
      </p:sp>
      <p:sp>
        <p:nvSpPr>
          <p:cNvPr id="14" name="Rectangle 13"/>
          <p:cNvSpPr/>
          <p:nvPr/>
        </p:nvSpPr>
        <p:spPr>
          <a:xfrm>
            <a:off x="4747033" y="3158152"/>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xTrainB</a:t>
            </a:r>
            <a:endParaRPr lang="en-US" dirty="0"/>
          </a:p>
        </p:txBody>
      </p:sp>
      <p:sp>
        <p:nvSpPr>
          <p:cNvPr id="15" name="Rectangle 14"/>
          <p:cNvSpPr/>
          <p:nvPr/>
        </p:nvSpPr>
        <p:spPr>
          <a:xfrm>
            <a:off x="4747033" y="3509729"/>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xTrainC</a:t>
            </a:r>
            <a:endParaRPr lang="en-US" dirty="0"/>
          </a:p>
        </p:txBody>
      </p:sp>
      <p:sp>
        <p:nvSpPr>
          <p:cNvPr id="16" name="Rectangle 15"/>
          <p:cNvSpPr/>
          <p:nvPr/>
        </p:nvSpPr>
        <p:spPr>
          <a:xfrm>
            <a:off x="4747032" y="3882428"/>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xTrainD</a:t>
            </a:r>
            <a:endParaRPr lang="en-US" dirty="0"/>
          </a:p>
        </p:txBody>
      </p:sp>
      <p:sp>
        <p:nvSpPr>
          <p:cNvPr id="17" name="Rectangle 16"/>
          <p:cNvSpPr/>
          <p:nvPr/>
        </p:nvSpPr>
        <p:spPr>
          <a:xfrm>
            <a:off x="5741406" y="2806575"/>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yTrainA</a:t>
            </a:r>
            <a:endParaRPr lang="en-US" dirty="0"/>
          </a:p>
        </p:txBody>
      </p:sp>
      <p:sp>
        <p:nvSpPr>
          <p:cNvPr id="18" name="Rectangle 17"/>
          <p:cNvSpPr/>
          <p:nvPr/>
        </p:nvSpPr>
        <p:spPr>
          <a:xfrm>
            <a:off x="5741406" y="3138539"/>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yTrainB</a:t>
            </a:r>
            <a:endParaRPr lang="en-US" dirty="0"/>
          </a:p>
        </p:txBody>
      </p:sp>
      <p:sp>
        <p:nvSpPr>
          <p:cNvPr id="19" name="Rectangle 18"/>
          <p:cNvSpPr/>
          <p:nvPr/>
        </p:nvSpPr>
        <p:spPr>
          <a:xfrm>
            <a:off x="5741405" y="3499169"/>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yTrainC</a:t>
            </a:r>
            <a:endParaRPr lang="en-US" dirty="0"/>
          </a:p>
        </p:txBody>
      </p:sp>
      <p:sp>
        <p:nvSpPr>
          <p:cNvPr id="20" name="Rectangle 19"/>
          <p:cNvSpPr/>
          <p:nvPr/>
        </p:nvSpPr>
        <p:spPr>
          <a:xfrm>
            <a:off x="5741404" y="3858287"/>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yTrainD</a:t>
            </a:r>
            <a:endParaRPr lang="en-US" dirty="0"/>
          </a:p>
        </p:txBody>
      </p:sp>
      <p:sp>
        <p:nvSpPr>
          <p:cNvPr id="21" name="Rectangle 20"/>
          <p:cNvSpPr/>
          <p:nvPr/>
        </p:nvSpPr>
        <p:spPr>
          <a:xfrm>
            <a:off x="5825144" y="4218917"/>
            <a:ext cx="912140"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yH</a:t>
            </a:r>
            <a:endParaRPr lang="en-US" dirty="0"/>
          </a:p>
        </p:txBody>
      </p:sp>
      <p:cxnSp>
        <p:nvCxnSpPr>
          <p:cNvPr id="4" name="Straight Connector 3"/>
          <p:cNvCxnSpPr/>
          <p:nvPr/>
        </p:nvCxnSpPr>
        <p:spPr>
          <a:xfrm>
            <a:off x="1665838" y="3138539"/>
            <a:ext cx="1692998"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665838" y="3499169"/>
            <a:ext cx="1692998"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677910" y="3871868"/>
            <a:ext cx="1692998"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665838" y="4244567"/>
            <a:ext cx="1692998"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 name="Right Arrow 4"/>
          <p:cNvSpPr/>
          <p:nvPr/>
        </p:nvSpPr>
        <p:spPr>
          <a:xfrm>
            <a:off x="3785857" y="3373928"/>
            <a:ext cx="534155" cy="4526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Line Callout 2 (Accent Bar) 27"/>
          <p:cNvSpPr/>
          <p:nvPr/>
        </p:nvSpPr>
        <p:spPr>
          <a:xfrm>
            <a:off x="1996290" y="734335"/>
            <a:ext cx="2091352" cy="1130966"/>
          </a:xfrm>
          <a:prstGeom prst="accentCallout2">
            <a:avLst>
              <a:gd name="adj1" fmla="val 21750"/>
              <a:gd name="adj2" fmla="val 105371"/>
              <a:gd name="adj3" fmla="val 39365"/>
              <a:gd name="adj4" fmla="val 122962"/>
              <a:gd name="adj5" fmla="val 172209"/>
              <a:gd name="adj6" fmla="val 152901"/>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“x”, “features”, “attributes” all used interchangeably here</a:t>
            </a:r>
          </a:p>
        </p:txBody>
      </p:sp>
      <p:sp>
        <p:nvSpPr>
          <p:cNvPr id="29" name="Line Callout 2 (Accent Bar) 28"/>
          <p:cNvSpPr/>
          <p:nvPr/>
        </p:nvSpPr>
        <p:spPr>
          <a:xfrm>
            <a:off x="7616982" y="829076"/>
            <a:ext cx="2091352" cy="1130966"/>
          </a:xfrm>
          <a:prstGeom prst="accentCallout2">
            <a:avLst>
              <a:gd name="adj1" fmla="val 39361"/>
              <a:gd name="adj2" fmla="val -5019"/>
              <a:gd name="adj3" fmla="val 55375"/>
              <a:gd name="adj4" fmla="val -21194"/>
              <a:gd name="adj5" fmla="val 160201"/>
              <a:gd name="adj6" fmla="val -67878"/>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“y”, “labels”, “answers”, “target” all used interchangeably here</a:t>
            </a:r>
          </a:p>
        </p:txBody>
      </p:sp>
    </p:spTree>
    <p:extLst>
      <p:ext uri="{BB962C8B-B14F-4D97-AF65-F5344CB8AC3E}">
        <p14:creationId xmlns:p14="http://schemas.microsoft.com/office/powerpoint/2010/main" val="3219666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Stacking with folds and CV</a:t>
            </a:r>
          </a:p>
        </p:txBody>
      </p:sp>
      <p:sp>
        <p:nvSpPr>
          <p:cNvPr id="6" name="Rectangle 5"/>
          <p:cNvSpPr/>
          <p:nvPr/>
        </p:nvSpPr>
        <p:spPr>
          <a:xfrm>
            <a:off x="728805" y="1258434"/>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xTrainA</a:t>
            </a:r>
            <a:endParaRPr lang="en-US" dirty="0"/>
          </a:p>
        </p:txBody>
      </p:sp>
      <p:sp>
        <p:nvSpPr>
          <p:cNvPr id="32" name="Rectangle 31"/>
          <p:cNvSpPr/>
          <p:nvPr/>
        </p:nvSpPr>
        <p:spPr>
          <a:xfrm>
            <a:off x="2221118" y="1258434"/>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xTrainB</a:t>
            </a:r>
            <a:endParaRPr lang="en-US" dirty="0"/>
          </a:p>
        </p:txBody>
      </p:sp>
      <p:sp>
        <p:nvSpPr>
          <p:cNvPr id="33" name="Rectangle 32"/>
          <p:cNvSpPr/>
          <p:nvPr/>
        </p:nvSpPr>
        <p:spPr>
          <a:xfrm>
            <a:off x="3588191" y="1258433"/>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xTrainC</a:t>
            </a:r>
            <a:endParaRPr lang="en-US" dirty="0"/>
          </a:p>
        </p:txBody>
      </p:sp>
      <p:sp>
        <p:nvSpPr>
          <p:cNvPr id="35" name="Rectangle 34"/>
          <p:cNvSpPr/>
          <p:nvPr/>
        </p:nvSpPr>
        <p:spPr>
          <a:xfrm>
            <a:off x="4955264" y="1258432"/>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xTrainD</a:t>
            </a:r>
            <a:endParaRPr lang="en-US" dirty="0"/>
          </a:p>
        </p:txBody>
      </p:sp>
      <p:sp>
        <p:nvSpPr>
          <p:cNvPr id="36" name="Rectangle 35"/>
          <p:cNvSpPr/>
          <p:nvPr/>
        </p:nvSpPr>
        <p:spPr>
          <a:xfrm>
            <a:off x="7814650" y="1258430"/>
            <a:ext cx="1287102"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HOLDOUT</a:t>
            </a:r>
          </a:p>
        </p:txBody>
      </p:sp>
      <p:sp>
        <p:nvSpPr>
          <p:cNvPr id="45" name="Rectangle 44"/>
          <p:cNvSpPr/>
          <p:nvPr/>
        </p:nvSpPr>
        <p:spPr>
          <a:xfrm>
            <a:off x="728805" y="896293"/>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yTrainA</a:t>
            </a:r>
            <a:endParaRPr lang="en-US" dirty="0"/>
          </a:p>
        </p:txBody>
      </p:sp>
      <p:sp>
        <p:nvSpPr>
          <p:cNvPr id="46" name="Rectangle 45"/>
          <p:cNvSpPr/>
          <p:nvPr/>
        </p:nvSpPr>
        <p:spPr>
          <a:xfrm>
            <a:off x="2221118" y="896293"/>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yTrainB</a:t>
            </a:r>
            <a:endParaRPr lang="en-US" dirty="0"/>
          </a:p>
        </p:txBody>
      </p:sp>
      <p:sp>
        <p:nvSpPr>
          <p:cNvPr id="48" name="Rectangle 47"/>
          <p:cNvSpPr/>
          <p:nvPr/>
        </p:nvSpPr>
        <p:spPr>
          <a:xfrm>
            <a:off x="3588191" y="896292"/>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yTrainC</a:t>
            </a:r>
            <a:endParaRPr lang="en-US" dirty="0"/>
          </a:p>
        </p:txBody>
      </p:sp>
      <p:sp>
        <p:nvSpPr>
          <p:cNvPr id="49" name="Rectangle 48"/>
          <p:cNvSpPr/>
          <p:nvPr/>
        </p:nvSpPr>
        <p:spPr>
          <a:xfrm>
            <a:off x="4955264" y="896291"/>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yTrainD</a:t>
            </a:r>
            <a:endParaRPr lang="en-US" dirty="0"/>
          </a:p>
        </p:txBody>
      </p:sp>
      <p:sp>
        <p:nvSpPr>
          <p:cNvPr id="9" name="Rectangle 8"/>
          <p:cNvSpPr/>
          <p:nvPr/>
        </p:nvSpPr>
        <p:spPr>
          <a:xfrm>
            <a:off x="7885568" y="5069941"/>
            <a:ext cx="4209861" cy="168394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tx1"/>
                </a:solidFill>
              </a:rPr>
              <a:t>We have our training data split into 5 equal parts, A through D are our folds, and we also have a holdout dataset for testing</a:t>
            </a:r>
          </a:p>
        </p:txBody>
      </p:sp>
      <p:sp>
        <p:nvSpPr>
          <p:cNvPr id="23" name="Rectangle 22"/>
          <p:cNvSpPr/>
          <p:nvPr/>
        </p:nvSpPr>
        <p:spPr>
          <a:xfrm>
            <a:off x="7814650" y="896290"/>
            <a:ext cx="1287102"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yHoldout</a:t>
            </a:r>
            <a:endParaRPr lang="en-US" dirty="0"/>
          </a:p>
        </p:txBody>
      </p:sp>
    </p:spTree>
    <p:extLst>
      <p:ext uri="{BB962C8B-B14F-4D97-AF65-F5344CB8AC3E}">
        <p14:creationId xmlns:p14="http://schemas.microsoft.com/office/powerpoint/2010/main" val="3959233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note on references</a:t>
            </a:r>
          </a:p>
        </p:txBody>
      </p:sp>
      <p:sp>
        <p:nvSpPr>
          <p:cNvPr id="3" name="Text Placeholder 2"/>
          <p:cNvSpPr>
            <a:spLocks noGrp="1"/>
          </p:cNvSpPr>
          <p:nvPr>
            <p:ph type="body" idx="1"/>
          </p:nvPr>
        </p:nvSpPr>
        <p:spPr/>
        <p:txBody>
          <a:bodyPr/>
          <a:lstStyle/>
          <a:p>
            <a:r>
              <a:rPr lang="en-US" dirty="0">
                <a:hlinkClick r:id="rId2"/>
              </a:rPr>
              <a:t>https://stats.stackexchange.com/questions/102631/k-fold-cross-validation-of-ensemble-learning</a:t>
            </a:r>
            <a:r>
              <a:rPr lang="en-US" dirty="0"/>
              <a:t> </a:t>
            </a:r>
          </a:p>
          <a:p>
            <a:r>
              <a:rPr lang="en-US" dirty="0">
                <a:hlinkClick r:id="rId3"/>
              </a:rPr>
              <a:t>https://mlwave.com/kaggle-ensembling-guide/</a:t>
            </a:r>
            <a:r>
              <a:rPr lang="en-US" dirty="0"/>
              <a:t> </a:t>
            </a:r>
          </a:p>
        </p:txBody>
      </p:sp>
    </p:spTree>
    <p:extLst>
      <p:ext uri="{BB962C8B-B14F-4D97-AF65-F5344CB8AC3E}">
        <p14:creationId xmlns:p14="http://schemas.microsoft.com/office/powerpoint/2010/main" val="2586197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Stacking with folds and CV</a:t>
            </a:r>
          </a:p>
        </p:txBody>
      </p:sp>
      <p:sp>
        <p:nvSpPr>
          <p:cNvPr id="6" name="Rectangle 5"/>
          <p:cNvSpPr/>
          <p:nvPr/>
        </p:nvSpPr>
        <p:spPr>
          <a:xfrm>
            <a:off x="728805" y="1258434"/>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xTrainA</a:t>
            </a:r>
            <a:endParaRPr lang="en-US" dirty="0"/>
          </a:p>
        </p:txBody>
      </p:sp>
      <p:sp>
        <p:nvSpPr>
          <p:cNvPr id="32" name="Rectangle 31"/>
          <p:cNvSpPr/>
          <p:nvPr/>
        </p:nvSpPr>
        <p:spPr>
          <a:xfrm>
            <a:off x="2221118" y="1258434"/>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xTrainB</a:t>
            </a:r>
            <a:endParaRPr lang="en-US" dirty="0"/>
          </a:p>
        </p:txBody>
      </p:sp>
      <p:sp>
        <p:nvSpPr>
          <p:cNvPr id="33" name="Rectangle 32"/>
          <p:cNvSpPr/>
          <p:nvPr/>
        </p:nvSpPr>
        <p:spPr>
          <a:xfrm>
            <a:off x="3588191" y="1258433"/>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xTrainC</a:t>
            </a:r>
            <a:endParaRPr lang="en-US" dirty="0"/>
          </a:p>
        </p:txBody>
      </p:sp>
      <p:sp>
        <p:nvSpPr>
          <p:cNvPr id="35" name="Rectangle 34"/>
          <p:cNvSpPr/>
          <p:nvPr/>
        </p:nvSpPr>
        <p:spPr>
          <a:xfrm>
            <a:off x="4955264" y="1258432"/>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xTrainD</a:t>
            </a:r>
            <a:endParaRPr lang="en-US" dirty="0"/>
          </a:p>
        </p:txBody>
      </p:sp>
      <p:sp>
        <p:nvSpPr>
          <p:cNvPr id="36" name="Rectangle 35"/>
          <p:cNvSpPr/>
          <p:nvPr/>
        </p:nvSpPr>
        <p:spPr>
          <a:xfrm>
            <a:off x="7814650" y="1258430"/>
            <a:ext cx="1287102"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HOLDOUT</a:t>
            </a:r>
          </a:p>
        </p:txBody>
      </p:sp>
      <p:sp>
        <p:nvSpPr>
          <p:cNvPr id="45" name="Rectangle 44"/>
          <p:cNvSpPr/>
          <p:nvPr/>
        </p:nvSpPr>
        <p:spPr>
          <a:xfrm>
            <a:off x="728805" y="896293"/>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yTrainA</a:t>
            </a:r>
            <a:endParaRPr lang="en-US" dirty="0"/>
          </a:p>
        </p:txBody>
      </p:sp>
      <p:sp>
        <p:nvSpPr>
          <p:cNvPr id="46" name="Rectangle 45"/>
          <p:cNvSpPr/>
          <p:nvPr/>
        </p:nvSpPr>
        <p:spPr>
          <a:xfrm>
            <a:off x="2221118" y="896293"/>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yTrainB</a:t>
            </a:r>
            <a:endParaRPr lang="en-US" dirty="0"/>
          </a:p>
        </p:txBody>
      </p:sp>
      <p:sp>
        <p:nvSpPr>
          <p:cNvPr id="48" name="Rectangle 47"/>
          <p:cNvSpPr/>
          <p:nvPr/>
        </p:nvSpPr>
        <p:spPr>
          <a:xfrm>
            <a:off x="3588191" y="896292"/>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yTrainC</a:t>
            </a:r>
            <a:endParaRPr lang="en-US" dirty="0"/>
          </a:p>
        </p:txBody>
      </p:sp>
      <p:sp>
        <p:nvSpPr>
          <p:cNvPr id="49" name="Rectangle 48"/>
          <p:cNvSpPr/>
          <p:nvPr/>
        </p:nvSpPr>
        <p:spPr>
          <a:xfrm>
            <a:off x="4955264" y="896291"/>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yTrainD</a:t>
            </a:r>
            <a:endParaRPr lang="en-US" dirty="0"/>
          </a:p>
        </p:txBody>
      </p:sp>
      <p:sp>
        <p:nvSpPr>
          <p:cNvPr id="7" name="Rectangle 6"/>
          <p:cNvSpPr/>
          <p:nvPr/>
        </p:nvSpPr>
        <p:spPr>
          <a:xfrm>
            <a:off x="2836754" y="2433083"/>
            <a:ext cx="1149790" cy="6246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Level 1 Model(s)</a:t>
            </a:r>
          </a:p>
        </p:txBody>
      </p:sp>
      <p:sp>
        <p:nvSpPr>
          <p:cNvPr id="9" name="Rectangle 8"/>
          <p:cNvSpPr/>
          <p:nvPr/>
        </p:nvSpPr>
        <p:spPr>
          <a:xfrm>
            <a:off x="7885568" y="5069941"/>
            <a:ext cx="4209861" cy="168394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tx1"/>
                </a:solidFill>
              </a:rPr>
              <a:t>We chose a Level 1 Model and are going to now train it using the first three folds (A, B, C).</a:t>
            </a:r>
          </a:p>
        </p:txBody>
      </p:sp>
      <p:cxnSp>
        <p:nvCxnSpPr>
          <p:cNvPr id="12" name="Straight Arrow Connector 11"/>
          <p:cNvCxnSpPr>
            <a:stCxn id="6" idx="2"/>
            <a:endCxn id="7" idx="0"/>
          </p:cNvCxnSpPr>
          <p:nvPr/>
        </p:nvCxnSpPr>
        <p:spPr>
          <a:xfrm>
            <a:off x="1226746" y="1620573"/>
            <a:ext cx="2184903" cy="81251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2" idx="2"/>
            <a:endCxn id="7" idx="0"/>
          </p:cNvCxnSpPr>
          <p:nvPr/>
        </p:nvCxnSpPr>
        <p:spPr>
          <a:xfrm>
            <a:off x="2719059" y="1620573"/>
            <a:ext cx="692590" cy="81251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3" idx="2"/>
            <a:endCxn id="7" idx="0"/>
          </p:cNvCxnSpPr>
          <p:nvPr/>
        </p:nvCxnSpPr>
        <p:spPr>
          <a:xfrm flipH="1">
            <a:off x="3411649" y="1620572"/>
            <a:ext cx="674483" cy="81251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065354" y="1808393"/>
            <a:ext cx="692589" cy="246221"/>
          </a:xfrm>
          <a:prstGeom prst="rect">
            <a:avLst/>
          </a:prstGeom>
          <a:noFill/>
        </p:spPr>
        <p:txBody>
          <a:bodyPr wrap="square" rtlCol="0">
            <a:spAutoFit/>
          </a:bodyPr>
          <a:lstStyle/>
          <a:p>
            <a:r>
              <a:rPr lang="en-US" sz="1000" dirty="0"/>
              <a:t>Train</a:t>
            </a:r>
          </a:p>
        </p:txBody>
      </p:sp>
      <p:sp>
        <p:nvSpPr>
          <p:cNvPr id="25" name="Rectangle 24"/>
          <p:cNvSpPr/>
          <p:nvPr/>
        </p:nvSpPr>
        <p:spPr>
          <a:xfrm>
            <a:off x="7814650" y="896290"/>
            <a:ext cx="1287102"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yHoldout</a:t>
            </a:r>
            <a:endParaRPr lang="en-US" dirty="0"/>
          </a:p>
        </p:txBody>
      </p:sp>
      <p:cxnSp>
        <p:nvCxnSpPr>
          <p:cNvPr id="20" name="Straight Arrow Connector 19"/>
          <p:cNvCxnSpPr>
            <a:stCxn id="35" idx="2"/>
            <a:endCxn id="7" idx="0"/>
          </p:cNvCxnSpPr>
          <p:nvPr/>
        </p:nvCxnSpPr>
        <p:spPr>
          <a:xfrm flipH="1">
            <a:off x="3411649" y="1620571"/>
            <a:ext cx="2041556" cy="8125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724686" y="3367889"/>
            <a:ext cx="3728519" cy="130369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 the early stages, use TPOT on the entire train dataset with different parameters/metrics to come up with the best model(s) to use for level 1</a:t>
            </a:r>
          </a:p>
        </p:txBody>
      </p:sp>
    </p:spTree>
    <p:extLst>
      <p:ext uri="{BB962C8B-B14F-4D97-AF65-F5344CB8AC3E}">
        <p14:creationId xmlns:p14="http://schemas.microsoft.com/office/powerpoint/2010/main" val="2146158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Stacking with folds and CV</a:t>
            </a:r>
          </a:p>
        </p:txBody>
      </p:sp>
      <p:sp>
        <p:nvSpPr>
          <p:cNvPr id="6" name="Rectangle 5"/>
          <p:cNvSpPr/>
          <p:nvPr/>
        </p:nvSpPr>
        <p:spPr>
          <a:xfrm>
            <a:off x="728805" y="1258434"/>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xTrainA</a:t>
            </a:r>
            <a:endParaRPr lang="en-US" dirty="0"/>
          </a:p>
        </p:txBody>
      </p:sp>
      <p:sp>
        <p:nvSpPr>
          <p:cNvPr id="32" name="Rectangle 31"/>
          <p:cNvSpPr/>
          <p:nvPr/>
        </p:nvSpPr>
        <p:spPr>
          <a:xfrm>
            <a:off x="2221118" y="1258434"/>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xTrainB</a:t>
            </a:r>
            <a:endParaRPr lang="en-US" dirty="0"/>
          </a:p>
        </p:txBody>
      </p:sp>
      <p:sp>
        <p:nvSpPr>
          <p:cNvPr id="33" name="Rectangle 32"/>
          <p:cNvSpPr/>
          <p:nvPr/>
        </p:nvSpPr>
        <p:spPr>
          <a:xfrm>
            <a:off x="3588191" y="1258433"/>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xTrainC</a:t>
            </a:r>
            <a:endParaRPr lang="en-US" dirty="0"/>
          </a:p>
        </p:txBody>
      </p:sp>
      <p:sp>
        <p:nvSpPr>
          <p:cNvPr id="35" name="Rectangle 34"/>
          <p:cNvSpPr/>
          <p:nvPr/>
        </p:nvSpPr>
        <p:spPr>
          <a:xfrm>
            <a:off x="4955264" y="1258432"/>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xTrainD</a:t>
            </a:r>
            <a:endParaRPr lang="en-US" dirty="0"/>
          </a:p>
        </p:txBody>
      </p:sp>
      <p:sp>
        <p:nvSpPr>
          <p:cNvPr id="36" name="Rectangle 35"/>
          <p:cNvSpPr/>
          <p:nvPr/>
        </p:nvSpPr>
        <p:spPr>
          <a:xfrm>
            <a:off x="7814650" y="1258430"/>
            <a:ext cx="1287102"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HOLDOUT</a:t>
            </a:r>
          </a:p>
        </p:txBody>
      </p:sp>
      <p:sp>
        <p:nvSpPr>
          <p:cNvPr id="45" name="Rectangle 44"/>
          <p:cNvSpPr/>
          <p:nvPr/>
        </p:nvSpPr>
        <p:spPr>
          <a:xfrm>
            <a:off x="728805" y="896293"/>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yTrainA</a:t>
            </a:r>
            <a:endParaRPr lang="en-US" dirty="0"/>
          </a:p>
        </p:txBody>
      </p:sp>
      <p:sp>
        <p:nvSpPr>
          <p:cNvPr id="46" name="Rectangle 45"/>
          <p:cNvSpPr/>
          <p:nvPr/>
        </p:nvSpPr>
        <p:spPr>
          <a:xfrm>
            <a:off x="2221118" y="896293"/>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yTrainB</a:t>
            </a:r>
            <a:endParaRPr lang="en-US" dirty="0"/>
          </a:p>
        </p:txBody>
      </p:sp>
      <p:sp>
        <p:nvSpPr>
          <p:cNvPr id="48" name="Rectangle 47"/>
          <p:cNvSpPr/>
          <p:nvPr/>
        </p:nvSpPr>
        <p:spPr>
          <a:xfrm>
            <a:off x="3588191" y="896292"/>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yTrainC</a:t>
            </a:r>
            <a:endParaRPr lang="en-US" dirty="0"/>
          </a:p>
        </p:txBody>
      </p:sp>
      <p:sp>
        <p:nvSpPr>
          <p:cNvPr id="49" name="Rectangle 48"/>
          <p:cNvSpPr/>
          <p:nvPr/>
        </p:nvSpPr>
        <p:spPr>
          <a:xfrm>
            <a:off x="4955264" y="896291"/>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yTrainD</a:t>
            </a:r>
            <a:endParaRPr lang="en-US" dirty="0"/>
          </a:p>
        </p:txBody>
      </p:sp>
      <p:sp>
        <p:nvSpPr>
          <p:cNvPr id="7" name="Rectangle 6"/>
          <p:cNvSpPr/>
          <p:nvPr/>
        </p:nvSpPr>
        <p:spPr>
          <a:xfrm>
            <a:off x="2836754" y="2433083"/>
            <a:ext cx="1149790" cy="6246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Level 1 Model(s)</a:t>
            </a:r>
          </a:p>
        </p:txBody>
      </p:sp>
      <p:sp>
        <p:nvSpPr>
          <p:cNvPr id="9" name="Rectangle 8"/>
          <p:cNvSpPr/>
          <p:nvPr/>
        </p:nvSpPr>
        <p:spPr>
          <a:xfrm>
            <a:off x="7885568" y="5069941"/>
            <a:ext cx="4209861" cy="168394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tx1"/>
                </a:solidFill>
              </a:rPr>
              <a:t>We chose a Level 1 Model and are going to now train it using the first three folds (A, B, C).</a:t>
            </a:r>
          </a:p>
        </p:txBody>
      </p:sp>
      <p:cxnSp>
        <p:nvCxnSpPr>
          <p:cNvPr id="12" name="Straight Arrow Connector 11"/>
          <p:cNvCxnSpPr>
            <a:stCxn id="6" idx="2"/>
            <a:endCxn id="7" idx="0"/>
          </p:cNvCxnSpPr>
          <p:nvPr/>
        </p:nvCxnSpPr>
        <p:spPr>
          <a:xfrm>
            <a:off x="1226746" y="1620573"/>
            <a:ext cx="2184903" cy="81251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2" idx="2"/>
            <a:endCxn id="7" idx="0"/>
          </p:cNvCxnSpPr>
          <p:nvPr/>
        </p:nvCxnSpPr>
        <p:spPr>
          <a:xfrm>
            <a:off x="2719059" y="1620573"/>
            <a:ext cx="692590" cy="81251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3" idx="2"/>
            <a:endCxn id="7" idx="0"/>
          </p:cNvCxnSpPr>
          <p:nvPr/>
        </p:nvCxnSpPr>
        <p:spPr>
          <a:xfrm flipH="1">
            <a:off x="3411649" y="1620572"/>
            <a:ext cx="674483" cy="81251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065354" y="1808393"/>
            <a:ext cx="692589" cy="246221"/>
          </a:xfrm>
          <a:prstGeom prst="rect">
            <a:avLst/>
          </a:prstGeom>
          <a:noFill/>
        </p:spPr>
        <p:txBody>
          <a:bodyPr wrap="square" rtlCol="0">
            <a:spAutoFit/>
          </a:bodyPr>
          <a:lstStyle/>
          <a:p>
            <a:r>
              <a:rPr lang="en-US" sz="1000" dirty="0"/>
              <a:t>Train</a:t>
            </a:r>
          </a:p>
        </p:txBody>
      </p:sp>
      <p:sp>
        <p:nvSpPr>
          <p:cNvPr id="24" name="Rectangle 23"/>
          <p:cNvSpPr/>
          <p:nvPr/>
        </p:nvSpPr>
        <p:spPr>
          <a:xfrm rot="19328152">
            <a:off x="5003704" y="1151457"/>
            <a:ext cx="994373" cy="18322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Leftout</a:t>
            </a:r>
            <a:endParaRPr lang="en-US" sz="1400" dirty="0"/>
          </a:p>
        </p:txBody>
      </p:sp>
      <p:sp>
        <p:nvSpPr>
          <p:cNvPr id="25" name="Rectangle 24"/>
          <p:cNvSpPr/>
          <p:nvPr/>
        </p:nvSpPr>
        <p:spPr>
          <a:xfrm>
            <a:off x="7814650" y="896290"/>
            <a:ext cx="1287102"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yHoldout</a:t>
            </a:r>
            <a:endParaRPr lang="en-US" dirty="0"/>
          </a:p>
        </p:txBody>
      </p:sp>
    </p:spTree>
    <p:extLst>
      <p:ext uri="{BB962C8B-B14F-4D97-AF65-F5344CB8AC3E}">
        <p14:creationId xmlns:p14="http://schemas.microsoft.com/office/powerpoint/2010/main" val="670818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Stacking with folds and CV</a:t>
            </a:r>
          </a:p>
        </p:txBody>
      </p:sp>
      <p:sp>
        <p:nvSpPr>
          <p:cNvPr id="6" name="Rectangle 5"/>
          <p:cNvSpPr/>
          <p:nvPr/>
        </p:nvSpPr>
        <p:spPr>
          <a:xfrm>
            <a:off x="728805" y="1258434"/>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xTrainA</a:t>
            </a:r>
            <a:endParaRPr lang="en-US" dirty="0"/>
          </a:p>
        </p:txBody>
      </p:sp>
      <p:sp>
        <p:nvSpPr>
          <p:cNvPr id="32" name="Rectangle 31"/>
          <p:cNvSpPr/>
          <p:nvPr/>
        </p:nvSpPr>
        <p:spPr>
          <a:xfrm>
            <a:off x="2221118" y="1258434"/>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xTrainB</a:t>
            </a:r>
            <a:endParaRPr lang="en-US" dirty="0"/>
          </a:p>
        </p:txBody>
      </p:sp>
      <p:sp>
        <p:nvSpPr>
          <p:cNvPr id="33" name="Rectangle 32"/>
          <p:cNvSpPr/>
          <p:nvPr/>
        </p:nvSpPr>
        <p:spPr>
          <a:xfrm>
            <a:off x="3588191" y="1258433"/>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xTrainC</a:t>
            </a:r>
            <a:endParaRPr lang="en-US" dirty="0"/>
          </a:p>
        </p:txBody>
      </p:sp>
      <p:sp>
        <p:nvSpPr>
          <p:cNvPr id="35" name="Rectangle 34"/>
          <p:cNvSpPr/>
          <p:nvPr/>
        </p:nvSpPr>
        <p:spPr>
          <a:xfrm>
            <a:off x="4955264" y="1258432"/>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xTrainD</a:t>
            </a:r>
            <a:endParaRPr lang="en-US" dirty="0"/>
          </a:p>
        </p:txBody>
      </p:sp>
      <p:sp>
        <p:nvSpPr>
          <p:cNvPr id="36" name="Rectangle 35"/>
          <p:cNvSpPr/>
          <p:nvPr/>
        </p:nvSpPr>
        <p:spPr>
          <a:xfrm>
            <a:off x="7814650" y="1258430"/>
            <a:ext cx="1287102"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HOLDOUT</a:t>
            </a:r>
          </a:p>
        </p:txBody>
      </p:sp>
      <p:sp>
        <p:nvSpPr>
          <p:cNvPr id="45" name="Rectangle 44"/>
          <p:cNvSpPr/>
          <p:nvPr/>
        </p:nvSpPr>
        <p:spPr>
          <a:xfrm>
            <a:off x="728805" y="896293"/>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yTrainA</a:t>
            </a:r>
            <a:endParaRPr lang="en-US" dirty="0"/>
          </a:p>
        </p:txBody>
      </p:sp>
      <p:sp>
        <p:nvSpPr>
          <p:cNvPr id="46" name="Rectangle 45"/>
          <p:cNvSpPr/>
          <p:nvPr/>
        </p:nvSpPr>
        <p:spPr>
          <a:xfrm>
            <a:off x="2221118" y="896293"/>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yTrainB</a:t>
            </a:r>
            <a:endParaRPr lang="en-US" dirty="0"/>
          </a:p>
        </p:txBody>
      </p:sp>
      <p:sp>
        <p:nvSpPr>
          <p:cNvPr id="48" name="Rectangle 47"/>
          <p:cNvSpPr/>
          <p:nvPr/>
        </p:nvSpPr>
        <p:spPr>
          <a:xfrm>
            <a:off x="3588191" y="896292"/>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yTrainC</a:t>
            </a:r>
            <a:endParaRPr lang="en-US" dirty="0"/>
          </a:p>
        </p:txBody>
      </p:sp>
      <p:sp>
        <p:nvSpPr>
          <p:cNvPr id="49" name="Rectangle 48"/>
          <p:cNvSpPr/>
          <p:nvPr/>
        </p:nvSpPr>
        <p:spPr>
          <a:xfrm>
            <a:off x="4955264" y="896291"/>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yTrainD</a:t>
            </a:r>
            <a:endParaRPr lang="en-US" dirty="0"/>
          </a:p>
        </p:txBody>
      </p:sp>
      <p:sp>
        <p:nvSpPr>
          <p:cNvPr id="9" name="Rectangle 8"/>
          <p:cNvSpPr/>
          <p:nvPr/>
        </p:nvSpPr>
        <p:spPr>
          <a:xfrm>
            <a:off x="7885568" y="5069941"/>
            <a:ext cx="4209861" cy="168394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tx1"/>
                </a:solidFill>
              </a:rPr>
              <a:t>Now that the model is trained, we need to pass in the remaining fold (features only!) that wasn’t used to train the model. </a:t>
            </a:r>
          </a:p>
          <a:p>
            <a:endParaRPr lang="en-US" sz="1400" dirty="0">
              <a:solidFill>
                <a:schemeClr val="tx1"/>
              </a:solidFill>
            </a:endParaRPr>
          </a:p>
          <a:p>
            <a:r>
              <a:rPr lang="en-US" sz="1400" dirty="0">
                <a:solidFill>
                  <a:schemeClr val="tx1"/>
                </a:solidFill>
              </a:rPr>
              <a:t>This will yield us predictions from dataset D. These are also known as “out-of-fold predictions” in terms of cross-validation.</a:t>
            </a:r>
          </a:p>
        </p:txBody>
      </p:sp>
      <p:cxnSp>
        <p:nvCxnSpPr>
          <p:cNvPr id="12" name="Straight Arrow Connector 11"/>
          <p:cNvCxnSpPr>
            <a:stCxn id="6" idx="2"/>
          </p:cNvCxnSpPr>
          <p:nvPr/>
        </p:nvCxnSpPr>
        <p:spPr>
          <a:xfrm>
            <a:off x="1226746" y="1620573"/>
            <a:ext cx="2184903" cy="81251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2" idx="2"/>
          </p:cNvCxnSpPr>
          <p:nvPr/>
        </p:nvCxnSpPr>
        <p:spPr>
          <a:xfrm>
            <a:off x="2719059" y="1620573"/>
            <a:ext cx="692590" cy="81251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3" idx="2"/>
          </p:cNvCxnSpPr>
          <p:nvPr/>
        </p:nvCxnSpPr>
        <p:spPr>
          <a:xfrm flipH="1">
            <a:off x="3411649" y="1620572"/>
            <a:ext cx="674483" cy="81251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5" idx="2"/>
          </p:cNvCxnSpPr>
          <p:nvPr/>
        </p:nvCxnSpPr>
        <p:spPr>
          <a:xfrm flipH="1">
            <a:off x="3411649" y="1620571"/>
            <a:ext cx="2041556" cy="81251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rot="20247511">
            <a:off x="3870368" y="1788865"/>
            <a:ext cx="1180805" cy="246221"/>
          </a:xfrm>
          <a:prstGeom prst="rect">
            <a:avLst/>
          </a:prstGeom>
          <a:noFill/>
        </p:spPr>
        <p:txBody>
          <a:bodyPr wrap="square" rtlCol="0">
            <a:spAutoFit/>
          </a:bodyPr>
          <a:lstStyle/>
          <a:p>
            <a:r>
              <a:rPr lang="en-US" sz="1000" dirty="0"/>
              <a:t>Pass in features</a:t>
            </a:r>
          </a:p>
        </p:txBody>
      </p:sp>
      <p:sp>
        <p:nvSpPr>
          <p:cNvPr id="62" name="Rectangle 61"/>
          <p:cNvSpPr/>
          <p:nvPr/>
        </p:nvSpPr>
        <p:spPr>
          <a:xfrm>
            <a:off x="4710820" y="3718293"/>
            <a:ext cx="995881" cy="3621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 </a:t>
            </a:r>
            <a:r>
              <a:rPr lang="en-US" dirty="0" err="1"/>
              <a:t>Preds</a:t>
            </a:r>
            <a:endParaRPr lang="en-US" dirty="0"/>
          </a:p>
        </p:txBody>
      </p:sp>
      <p:cxnSp>
        <p:nvCxnSpPr>
          <p:cNvPr id="63" name="Straight Arrow Connector 62"/>
          <p:cNvCxnSpPr>
            <a:endCxn id="62" idx="1"/>
          </p:cNvCxnSpPr>
          <p:nvPr/>
        </p:nvCxnSpPr>
        <p:spPr>
          <a:xfrm>
            <a:off x="3411649" y="3057773"/>
            <a:ext cx="1299171" cy="84159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rot="2109596">
            <a:off x="3602667" y="3331384"/>
            <a:ext cx="1224413" cy="246221"/>
          </a:xfrm>
          <a:prstGeom prst="rect">
            <a:avLst/>
          </a:prstGeom>
          <a:noFill/>
        </p:spPr>
        <p:txBody>
          <a:bodyPr wrap="square" rtlCol="0">
            <a:spAutoFit/>
          </a:bodyPr>
          <a:lstStyle/>
          <a:p>
            <a:r>
              <a:rPr lang="en-US" sz="1000" dirty="0"/>
              <a:t>Yield predictions</a:t>
            </a:r>
          </a:p>
        </p:txBody>
      </p:sp>
      <p:sp>
        <p:nvSpPr>
          <p:cNvPr id="68" name="Rectangle 67"/>
          <p:cNvSpPr/>
          <p:nvPr/>
        </p:nvSpPr>
        <p:spPr>
          <a:xfrm>
            <a:off x="2836754" y="2433083"/>
            <a:ext cx="1149790" cy="6246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Level 1 Model(s)</a:t>
            </a:r>
          </a:p>
        </p:txBody>
      </p:sp>
      <p:sp>
        <p:nvSpPr>
          <p:cNvPr id="69" name="Rectangle 68"/>
          <p:cNvSpPr/>
          <p:nvPr/>
        </p:nvSpPr>
        <p:spPr>
          <a:xfrm>
            <a:off x="7814650" y="896290"/>
            <a:ext cx="1287102"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yHoldout</a:t>
            </a:r>
            <a:endParaRPr lang="en-US" dirty="0"/>
          </a:p>
        </p:txBody>
      </p:sp>
    </p:spTree>
    <p:extLst>
      <p:ext uri="{BB962C8B-B14F-4D97-AF65-F5344CB8AC3E}">
        <p14:creationId xmlns:p14="http://schemas.microsoft.com/office/powerpoint/2010/main" val="2524739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Stacking with folds and CV</a:t>
            </a:r>
          </a:p>
        </p:txBody>
      </p:sp>
      <p:sp>
        <p:nvSpPr>
          <p:cNvPr id="6" name="Rectangle 5"/>
          <p:cNvSpPr/>
          <p:nvPr/>
        </p:nvSpPr>
        <p:spPr>
          <a:xfrm>
            <a:off x="728805" y="1258434"/>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xTrainA</a:t>
            </a:r>
            <a:endParaRPr lang="en-US" dirty="0"/>
          </a:p>
        </p:txBody>
      </p:sp>
      <p:sp>
        <p:nvSpPr>
          <p:cNvPr id="32" name="Rectangle 31"/>
          <p:cNvSpPr/>
          <p:nvPr/>
        </p:nvSpPr>
        <p:spPr>
          <a:xfrm>
            <a:off x="2221118" y="1258434"/>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xTrainB</a:t>
            </a:r>
            <a:endParaRPr lang="en-US" dirty="0"/>
          </a:p>
        </p:txBody>
      </p:sp>
      <p:sp>
        <p:nvSpPr>
          <p:cNvPr id="33" name="Rectangle 32"/>
          <p:cNvSpPr/>
          <p:nvPr/>
        </p:nvSpPr>
        <p:spPr>
          <a:xfrm>
            <a:off x="3588191" y="1258433"/>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xTrainC</a:t>
            </a:r>
            <a:endParaRPr lang="en-US" dirty="0"/>
          </a:p>
        </p:txBody>
      </p:sp>
      <p:sp>
        <p:nvSpPr>
          <p:cNvPr id="35" name="Rectangle 34"/>
          <p:cNvSpPr/>
          <p:nvPr/>
        </p:nvSpPr>
        <p:spPr>
          <a:xfrm>
            <a:off x="4955264" y="1258432"/>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xTrainD</a:t>
            </a:r>
            <a:endParaRPr lang="en-US" dirty="0"/>
          </a:p>
        </p:txBody>
      </p:sp>
      <p:sp>
        <p:nvSpPr>
          <p:cNvPr id="36" name="Rectangle 35"/>
          <p:cNvSpPr/>
          <p:nvPr/>
        </p:nvSpPr>
        <p:spPr>
          <a:xfrm>
            <a:off x="7814650" y="1258430"/>
            <a:ext cx="1287102"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HOLDOUT</a:t>
            </a:r>
          </a:p>
        </p:txBody>
      </p:sp>
      <p:sp>
        <p:nvSpPr>
          <p:cNvPr id="45" name="Rectangle 44"/>
          <p:cNvSpPr/>
          <p:nvPr/>
        </p:nvSpPr>
        <p:spPr>
          <a:xfrm>
            <a:off x="728805" y="896293"/>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yTrainA</a:t>
            </a:r>
            <a:endParaRPr lang="en-US" dirty="0"/>
          </a:p>
        </p:txBody>
      </p:sp>
      <p:sp>
        <p:nvSpPr>
          <p:cNvPr id="46" name="Rectangle 45"/>
          <p:cNvSpPr/>
          <p:nvPr/>
        </p:nvSpPr>
        <p:spPr>
          <a:xfrm>
            <a:off x="2221118" y="896293"/>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yTrainB</a:t>
            </a:r>
            <a:endParaRPr lang="en-US" dirty="0"/>
          </a:p>
        </p:txBody>
      </p:sp>
      <p:sp>
        <p:nvSpPr>
          <p:cNvPr id="48" name="Rectangle 47"/>
          <p:cNvSpPr/>
          <p:nvPr/>
        </p:nvSpPr>
        <p:spPr>
          <a:xfrm>
            <a:off x="3588191" y="896292"/>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yTrainC</a:t>
            </a:r>
            <a:endParaRPr lang="en-US" dirty="0"/>
          </a:p>
        </p:txBody>
      </p:sp>
      <p:sp>
        <p:nvSpPr>
          <p:cNvPr id="49" name="Rectangle 48"/>
          <p:cNvSpPr/>
          <p:nvPr/>
        </p:nvSpPr>
        <p:spPr>
          <a:xfrm>
            <a:off x="4955264" y="896291"/>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yTrainD</a:t>
            </a:r>
            <a:endParaRPr lang="en-US" dirty="0"/>
          </a:p>
        </p:txBody>
      </p:sp>
      <p:sp>
        <p:nvSpPr>
          <p:cNvPr id="7" name="Rectangle 6"/>
          <p:cNvSpPr/>
          <p:nvPr/>
        </p:nvSpPr>
        <p:spPr>
          <a:xfrm>
            <a:off x="2836754" y="2433083"/>
            <a:ext cx="1149790" cy="6246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Level 1 Model(s)</a:t>
            </a:r>
          </a:p>
        </p:txBody>
      </p:sp>
      <p:sp>
        <p:nvSpPr>
          <p:cNvPr id="9" name="Rectangle 8"/>
          <p:cNvSpPr/>
          <p:nvPr/>
        </p:nvSpPr>
        <p:spPr>
          <a:xfrm>
            <a:off x="7885568" y="5069941"/>
            <a:ext cx="4209861" cy="168394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tx1"/>
                </a:solidFill>
              </a:rPr>
              <a:t>Next, train the model with a different fold left out. In this case, we’ll leave dataset “C” out and train with “A”, “B”, and “D”.</a:t>
            </a:r>
          </a:p>
        </p:txBody>
      </p:sp>
      <p:cxnSp>
        <p:nvCxnSpPr>
          <p:cNvPr id="12" name="Straight Arrow Connector 11"/>
          <p:cNvCxnSpPr>
            <a:stCxn id="6" idx="2"/>
            <a:endCxn id="7" idx="0"/>
          </p:cNvCxnSpPr>
          <p:nvPr/>
        </p:nvCxnSpPr>
        <p:spPr>
          <a:xfrm>
            <a:off x="1226746" y="1620573"/>
            <a:ext cx="2184903" cy="81251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2" idx="2"/>
            <a:endCxn id="7" idx="0"/>
          </p:cNvCxnSpPr>
          <p:nvPr/>
        </p:nvCxnSpPr>
        <p:spPr>
          <a:xfrm>
            <a:off x="2719059" y="1620573"/>
            <a:ext cx="692590" cy="81251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5" idx="2"/>
            <a:endCxn id="7" idx="0"/>
          </p:cNvCxnSpPr>
          <p:nvPr/>
        </p:nvCxnSpPr>
        <p:spPr>
          <a:xfrm flipH="1">
            <a:off x="3411649" y="1620571"/>
            <a:ext cx="2041556" cy="8125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4710820" y="3718293"/>
            <a:ext cx="995881" cy="3621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 </a:t>
            </a:r>
            <a:r>
              <a:rPr lang="en-US" dirty="0" err="1"/>
              <a:t>Preds</a:t>
            </a:r>
            <a:endParaRPr lang="en-US" dirty="0"/>
          </a:p>
        </p:txBody>
      </p:sp>
      <p:sp>
        <p:nvSpPr>
          <p:cNvPr id="28" name="Rectangle 27"/>
          <p:cNvSpPr/>
          <p:nvPr/>
        </p:nvSpPr>
        <p:spPr>
          <a:xfrm rot="19328152">
            <a:off x="3599821" y="1182173"/>
            <a:ext cx="994373" cy="18322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Leftout</a:t>
            </a:r>
            <a:endParaRPr lang="en-US" sz="1400" dirty="0"/>
          </a:p>
        </p:txBody>
      </p:sp>
      <p:sp>
        <p:nvSpPr>
          <p:cNvPr id="29" name="Rectangle 28"/>
          <p:cNvSpPr/>
          <p:nvPr/>
        </p:nvSpPr>
        <p:spPr>
          <a:xfrm>
            <a:off x="7814650" y="896290"/>
            <a:ext cx="1287102"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yHoldout</a:t>
            </a:r>
            <a:endParaRPr lang="en-US" dirty="0"/>
          </a:p>
        </p:txBody>
      </p:sp>
    </p:spTree>
    <p:extLst>
      <p:ext uri="{BB962C8B-B14F-4D97-AF65-F5344CB8AC3E}">
        <p14:creationId xmlns:p14="http://schemas.microsoft.com/office/powerpoint/2010/main" val="1955669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Stacking with folds and CV</a:t>
            </a:r>
          </a:p>
        </p:txBody>
      </p:sp>
      <p:sp>
        <p:nvSpPr>
          <p:cNvPr id="6" name="Rectangle 5"/>
          <p:cNvSpPr/>
          <p:nvPr/>
        </p:nvSpPr>
        <p:spPr>
          <a:xfrm>
            <a:off x="728805" y="1258434"/>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xTrainA</a:t>
            </a:r>
            <a:endParaRPr lang="en-US" dirty="0"/>
          </a:p>
        </p:txBody>
      </p:sp>
      <p:sp>
        <p:nvSpPr>
          <p:cNvPr id="32" name="Rectangle 31"/>
          <p:cNvSpPr/>
          <p:nvPr/>
        </p:nvSpPr>
        <p:spPr>
          <a:xfrm>
            <a:off x="2221118" y="1258434"/>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xTrainB</a:t>
            </a:r>
            <a:endParaRPr lang="en-US" dirty="0"/>
          </a:p>
        </p:txBody>
      </p:sp>
      <p:sp>
        <p:nvSpPr>
          <p:cNvPr id="33" name="Rectangle 32"/>
          <p:cNvSpPr/>
          <p:nvPr/>
        </p:nvSpPr>
        <p:spPr>
          <a:xfrm>
            <a:off x="3588191" y="1258433"/>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xTrainC</a:t>
            </a:r>
            <a:endParaRPr lang="en-US" dirty="0"/>
          </a:p>
        </p:txBody>
      </p:sp>
      <p:sp>
        <p:nvSpPr>
          <p:cNvPr id="35" name="Rectangle 34"/>
          <p:cNvSpPr/>
          <p:nvPr/>
        </p:nvSpPr>
        <p:spPr>
          <a:xfrm>
            <a:off x="4955264" y="1258432"/>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xTrainD</a:t>
            </a:r>
            <a:endParaRPr lang="en-US" dirty="0"/>
          </a:p>
        </p:txBody>
      </p:sp>
      <p:sp>
        <p:nvSpPr>
          <p:cNvPr id="36" name="Rectangle 35"/>
          <p:cNvSpPr/>
          <p:nvPr/>
        </p:nvSpPr>
        <p:spPr>
          <a:xfrm>
            <a:off x="7814650" y="1258430"/>
            <a:ext cx="1287102"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HOLDOUT</a:t>
            </a:r>
          </a:p>
        </p:txBody>
      </p:sp>
      <p:sp>
        <p:nvSpPr>
          <p:cNvPr id="45" name="Rectangle 44"/>
          <p:cNvSpPr/>
          <p:nvPr/>
        </p:nvSpPr>
        <p:spPr>
          <a:xfrm>
            <a:off x="728805" y="896293"/>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yTrainA</a:t>
            </a:r>
            <a:endParaRPr lang="en-US" dirty="0"/>
          </a:p>
        </p:txBody>
      </p:sp>
      <p:sp>
        <p:nvSpPr>
          <p:cNvPr id="46" name="Rectangle 45"/>
          <p:cNvSpPr/>
          <p:nvPr/>
        </p:nvSpPr>
        <p:spPr>
          <a:xfrm>
            <a:off x="2221118" y="896293"/>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yTrainB</a:t>
            </a:r>
            <a:endParaRPr lang="en-US" dirty="0"/>
          </a:p>
        </p:txBody>
      </p:sp>
      <p:sp>
        <p:nvSpPr>
          <p:cNvPr id="48" name="Rectangle 47"/>
          <p:cNvSpPr/>
          <p:nvPr/>
        </p:nvSpPr>
        <p:spPr>
          <a:xfrm>
            <a:off x="3588191" y="896292"/>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yTrainC</a:t>
            </a:r>
            <a:endParaRPr lang="en-US" dirty="0"/>
          </a:p>
        </p:txBody>
      </p:sp>
      <p:sp>
        <p:nvSpPr>
          <p:cNvPr id="49" name="Rectangle 48"/>
          <p:cNvSpPr/>
          <p:nvPr/>
        </p:nvSpPr>
        <p:spPr>
          <a:xfrm>
            <a:off x="4955264" y="896291"/>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yTrainD</a:t>
            </a:r>
            <a:endParaRPr lang="en-US" dirty="0"/>
          </a:p>
        </p:txBody>
      </p:sp>
      <p:sp>
        <p:nvSpPr>
          <p:cNvPr id="7" name="Rectangle 6"/>
          <p:cNvSpPr/>
          <p:nvPr/>
        </p:nvSpPr>
        <p:spPr>
          <a:xfrm>
            <a:off x="2836754" y="2433083"/>
            <a:ext cx="1149790" cy="6246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Level 1 Model(s)</a:t>
            </a:r>
          </a:p>
        </p:txBody>
      </p:sp>
      <p:sp>
        <p:nvSpPr>
          <p:cNvPr id="9" name="Rectangle 8"/>
          <p:cNvSpPr/>
          <p:nvPr/>
        </p:nvSpPr>
        <p:spPr>
          <a:xfrm>
            <a:off x="7885568" y="5069941"/>
            <a:ext cx="4209861" cy="168394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tx1"/>
                </a:solidFill>
              </a:rPr>
              <a:t>Pass in C features to the model trained on A, B, and D. This yields us C predictions (once again, also referred to as “Out-of-fold predictions”).</a:t>
            </a:r>
          </a:p>
        </p:txBody>
      </p:sp>
      <p:cxnSp>
        <p:nvCxnSpPr>
          <p:cNvPr id="12" name="Straight Arrow Connector 11"/>
          <p:cNvCxnSpPr>
            <a:stCxn id="6" idx="2"/>
            <a:endCxn id="7" idx="0"/>
          </p:cNvCxnSpPr>
          <p:nvPr/>
        </p:nvCxnSpPr>
        <p:spPr>
          <a:xfrm>
            <a:off x="1226746" y="1620573"/>
            <a:ext cx="2184903" cy="81251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2" idx="2"/>
            <a:endCxn id="7" idx="0"/>
          </p:cNvCxnSpPr>
          <p:nvPr/>
        </p:nvCxnSpPr>
        <p:spPr>
          <a:xfrm>
            <a:off x="2719059" y="1620573"/>
            <a:ext cx="692590" cy="81251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5" idx="2"/>
            <a:endCxn id="7" idx="0"/>
          </p:cNvCxnSpPr>
          <p:nvPr/>
        </p:nvCxnSpPr>
        <p:spPr>
          <a:xfrm flipH="1">
            <a:off x="3411649" y="1620571"/>
            <a:ext cx="2041556" cy="8125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4710820" y="3718293"/>
            <a:ext cx="995881" cy="3621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 </a:t>
            </a:r>
            <a:r>
              <a:rPr lang="en-US" dirty="0" err="1"/>
              <a:t>Preds</a:t>
            </a:r>
            <a:endParaRPr lang="en-US" dirty="0"/>
          </a:p>
        </p:txBody>
      </p:sp>
      <p:sp>
        <p:nvSpPr>
          <p:cNvPr id="18" name="TextBox 17"/>
          <p:cNvSpPr txBox="1"/>
          <p:nvPr/>
        </p:nvSpPr>
        <p:spPr>
          <a:xfrm rot="2568781">
            <a:off x="3437825" y="3272288"/>
            <a:ext cx="1050932" cy="246221"/>
          </a:xfrm>
          <a:prstGeom prst="rect">
            <a:avLst/>
          </a:prstGeom>
          <a:noFill/>
        </p:spPr>
        <p:txBody>
          <a:bodyPr wrap="square" rtlCol="0">
            <a:spAutoFit/>
          </a:bodyPr>
          <a:lstStyle/>
          <a:p>
            <a:r>
              <a:rPr lang="en-US" sz="1000" dirty="0"/>
              <a:t>Yield predictions</a:t>
            </a:r>
          </a:p>
        </p:txBody>
      </p:sp>
      <p:cxnSp>
        <p:nvCxnSpPr>
          <p:cNvPr id="19" name="Straight Arrow Connector 18"/>
          <p:cNvCxnSpPr>
            <a:endCxn id="20" idx="0"/>
          </p:cNvCxnSpPr>
          <p:nvPr/>
        </p:nvCxnSpPr>
        <p:spPr>
          <a:xfrm>
            <a:off x="3411649" y="3057773"/>
            <a:ext cx="649585" cy="67525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563293" y="3733026"/>
            <a:ext cx="995881" cy="3621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 </a:t>
            </a:r>
            <a:r>
              <a:rPr lang="en-US" dirty="0" err="1"/>
              <a:t>Preds</a:t>
            </a:r>
            <a:endParaRPr lang="en-US" dirty="0"/>
          </a:p>
        </p:txBody>
      </p:sp>
      <p:cxnSp>
        <p:nvCxnSpPr>
          <p:cNvPr id="21" name="Straight Arrow Connector 20"/>
          <p:cNvCxnSpPr>
            <a:stCxn id="33" idx="2"/>
            <a:endCxn id="7" idx="0"/>
          </p:cNvCxnSpPr>
          <p:nvPr/>
        </p:nvCxnSpPr>
        <p:spPr>
          <a:xfrm flipH="1">
            <a:off x="3411649" y="1620572"/>
            <a:ext cx="674483" cy="81251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rot="18609124">
            <a:off x="3173631" y="1777925"/>
            <a:ext cx="1050932" cy="246221"/>
          </a:xfrm>
          <a:prstGeom prst="rect">
            <a:avLst/>
          </a:prstGeom>
          <a:noFill/>
        </p:spPr>
        <p:txBody>
          <a:bodyPr wrap="square" rtlCol="0">
            <a:spAutoFit/>
          </a:bodyPr>
          <a:lstStyle/>
          <a:p>
            <a:r>
              <a:rPr lang="en-US" sz="1000" dirty="0"/>
              <a:t>Pass features</a:t>
            </a:r>
          </a:p>
        </p:txBody>
      </p:sp>
      <p:sp>
        <p:nvSpPr>
          <p:cNvPr id="25" name="Rectangle 24"/>
          <p:cNvSpPr/>
          <p:nvPr/>
        </p:nvSpPr>
        <p:spPr>
          <a:xfrm>
            <a:off x="7814650" y="896290"/>
            <a:ext cx="1287102"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yHoldout</a:t>
            </a:r>
            <a:endParaRPr lang="en-US" dirty="0"/>
          </a:p>
        </p:txBody>
      </p:sp>
    </p:spTree>
    <p:extLst>
      <p:ext uri="{BB962C8B-B14F-4D97-AF65-F5344CB8AC3E}">
        <p14:creationId xmlns:p14="http://schemas.microsoft.com/office/powerpoint/2010/main" val="3191917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Stacking with folds and CV</a:t>
            </a:r>
          </a:p>
        </p:txBody>
      </p:sp>
      <p:sp>
        <p:nvSpPr>
          <p:cNvPr id="6" name="Rectangle 5"/>
          <p:cNvSpPr/>
          <p:nvPr/>
        </p:nvSpPr>
        <p:spPr>
          <a:xfrm>
            <a:off x="728805" y="1258434"/>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xTrainA</a:t>
            </a:r>
            <a:endParaRPr lang="en-US" dirty="0"/>
          </a:p>
        </p:txBody>
      </p:sp>
      <p:sp>
        <p:nvSpPr>
          <p:cNvPr id="32" name="Rectangle 31"/>
          <p:cNvSpPr/>
          <p:nvPr/>
        </p:nvSpPr>
        <p:spPr>
          <a:xfrm>
            <a:off x="2221118" y="1258434"/>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xTrainB</a:t>
            </a:r>
            <a:endParaRPr lang="en-US" dirty="0"/>
          </a:p>
        </p:txBody>
      </p:sp>
      <p:sp>
        <p:nvSpPr>
          <p:cNvPr id="33" name="Rectangle 32"/>
          <p:cNvSpPr/>
          <p:nvPr/>
        </p:nvSpPr>
        <p:spPr>
          <a:xfrm>
            <a:off x="3588191" y="1258433"/>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xTrainC</a:t>
            </a:r>
            <a:endParaRPr lang="en-US" dirty="0"/>
          </a:p>
        </p:txBody>
      </p:sp>
      <p:sp>
        <p:nvSpPr>
          <p:cNvPr id="35" name="Rectangle 34"/>
          <p:cNvSpPr/>
          <p:nvPr/>
        </p:nvSpPr>
        <p:spPr>
          <a:xfrm>
            <a:off x="4955264" y="1258432"/>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xTrainD</a:t>
            </a:r>
            <a:endParaRPr lang="en-US" dirty="0"/>
          </a:p>
        </p:txBody>
      </p:sp>
      <p:sp>
        <p:nvSpPr>
          <p:cNvPr id="36" name="Rectangle 35"/>
          <p:cNvSpPr/>
          <p:nvPr/>
        </p:nvSpPr>
        <p:spPr>
          <a:xfrm>
            <a:off x="7814650" y="1258430"/>
            <a:ext cx="1287102"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HOLDOUT</a:t>
            </a:r>
          </a:p>
        </p:txBody>
      </p:sp>
      <p:sp>
        <p:nvSpPr>
          <p:cNvPr id="45" name="Rectangle 44"/>
          <p:cNvSpPr/>
          <p:nvPr/>
        </p:nvSpPr>
        <p:spPr>
          <a:xfrm>
            <a:off x="728805" y="896293"/>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yTrainA</a:t>
            </a:r>
            <a:endParaRPr lang="en-US" dirty="0"/>
          </a:p>
        </p:txBody>
      </p:sp>
      <p:sp>
        <p:nvSpPr>
          <p:cNvPr id="46" name="Rectangle 45"/>
          <p:cNvSpPr/>
          <p:nvPr/>
        </p:nvSpPr>
        <p:spPr>
          <a:xfrm>
            <a:off x="2221118" y="896293"/>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yTrainB</a:t>
            </a:r>
            <a:endParaRPr lang="en-US" dirty="0"/>
          </a:p>
        </p:txBody>
      </p:sp>
      <p:sp>
        <p:nvSpPr>
          <p:cNvPr id="48" name="Rectangle 47"/>
          <p:cNvSpPr/>
          <p:nvPr/>
        </p:nvSpPr>
        <p:spPr>
          <a:xfrm>
            <a:off x="3588191" y="896292"/>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yTrainC</a:t>
            </a:r>
            <a:endParaRPr lang="en-US" dirty="0"/>
          </a:p>
        </p:txBody>
      </p:sp>
      <p:sp>
        <p:nvSpPr>
          <p:cNvPr id="49" name="Rectangle 48"/>
          <p:cNvSpPr/>
          <p:nvPr/>
        </p:nvSpPr>
        <p:spPr>
          <a:xfrm>
            <a:off x="4955264" y="896291"/>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yTrainD</a:t>
            </a:r>
            <a:endParaRPr lang="en-US" dirty="0"/>
          </a:p>
        </p:txBody>
      </p:sp>
      <p:sp>
        <p:nvSpPr>
          <p:cNvPr id="7" name="Rectangle 6"/>
          <p:cNvSpPr/>
          <p:nvPr/>
        </p:nvSpPr>
        <p:spPr>
          <a:xfrm>
            <a:off x="2836754" y="2433083"/>
            <a:ext cx="1149790" cy="6246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Level 1 Model(s)</a:t>
            </a:r>
          </a:p>
        </p:txBody>
      </p:sp>
      <p:sp>
        <p:nvSpPr>
          <p:cNvPr id="9" name="Rectangle 8"/>
          <p:cNvSpPr/>
          <p:nvPr/>
        </p:nvSpPr>
        <p:spPr>
          <a:xfrm>
            <a:off x="7885568" y="5069941"/>
            <a:ext cx="4209861" cy="168394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tx1"/>
                </a:solidFill>
              </a:rPr>
              <a:t>Repeat this process until every fold has had a turn to be “held-out” of the model. This round will show B being held out.</a:t>
            </a:r>
          </a:p>
        </p:txBody>
      </p:sp>
      <p:cxnSp>
        <p:nvCxnSpPr>
          <p:cNvPr id="12" name="Straight Arrow Connector 11"/>
          <p:cNvCxnSpPr>
            <a:stCxn id="6" idx="2"/>
            <a:endCxn id="7" idx="0"/>
          </p:cNvCxnSpPr>
          <p:nvPr/>
        </p:nvCxnSpPr>
        <p:spPr>
          <a:xfrm>
            <a:off x="1226746" y="1620573"/>
            <a:ext cx="2184903" cy="81251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3" idx="2"/>
            <a:endCxn id="7" idx="0"/>
          </p:cNvCxnSpPr>
          <p:nvPr/>
        </p:nvCxnSpPr>
        <p:spPr>
          <a:xfrm flipH="1">
            <a:off x="3411649" y="1620572"/>
            <a:ext cx="674483" cy="81251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5" idx="2"/>
            <a:endCxn id="7" idx="0"/>
          </p:cNvCxnSpPr>
          <p:nvPr/>
        </p:nvCxnSpPr>
        <p:spPr>
          <a:xfrm flipH="1">
            <a:off x="3411649" y="1620571"/>
            <a:ext cx="2041556" cy="8125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4710820" y="3718293"/>
            <a:ext cx="995881" cy="3621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 </a:t>
            </a:r>
            <a:r>
              <a:rPr lang="en-US" dirty="0" err="1"/>
              <a:t>Preds</a:t>
            </a:r>
            <a:endParaRPr lang="en-US" dirty="0"/>
          </a:p>
        </p:txBody>
      </p:sp>
      <p:sp>
        <p:nvSpPr>
          <p:cNvPr id="20" name="Rectangle 19"/>
          <p:cNvSpPr/>
          <p:nvPr/>
        </p:nvSpPr>
        <p:spPr>
          <a:xfrm>
            <a:off x="3563293" y="3733026"/>
            <a:ext cx="995881" cy="3621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 </a:t>
            </a:r>
            <a:r>
              <a:rPr lang="en-US" dirty="0" err="1"/>
              <a:t>Preds</a:t>
            </a:r>
            <a:endParaRPr lang="en-US" dirty="0"/>
          </a:p>
        </p:txBody>
      </p:sp>
      <p:sp>
        <p:nvSpPr>
          <p:cNvPr id="24" name="Rectangle 23"/>
          <p:cNvSpPr/>
          <p:nvPr/>
        </p:nvSpPr>
        <p:spPr>
          <a:xfrm rot="19328152">
            <a:off x="2172677" y="1198506"/>
            <a:ext cx="994373" cy="18322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Leftout</a:t>
            </a:r>
            <a:endParaRPr lang="en-US" sz="1400" dirty="0"/>
          </a:p>
        </p:txBody>
      </p:sp>
      <p:sp>
        <p:nvSpPr>
          <p:cNvPr id="25" name="Rectangle 24"/>
          <p:cNvSpPr/>
          <p:nvPr/>
        </p:nvSpPr>
        <p:spPr>
          <a:xfrm>
            <a:off x="7814650" y="896290"/>
            <a:ext cx="1287102"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yHoldout</a:t>
            </a:r>
            <a:endParaRPr lang="en-US" dirty="0"/>
          </a:p>
        </p:txBody>
      </p:sp>
    </p:spTree>
    <p:extLst>
      <p:ext uri="{BB962C8B-B14F-4D97-AF65-F5344CB8AC3E}">
        <p14:creationId xmlns:p14="http://schemas.microsoft.com/office/powerpoint/2010/main" val="4047543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Stacking with folds and CV</a:t>
            </a:r>
          </a:p>
        </p:txBody>
      </p:sp>
      <p:sp>
        <p:nvSpPr>
          <p:cNvPr id="6" name="Rectangle 5"/>
          <p:cNvSpPr/>
          <p:nvPr/>
        </p:nvSpPr>
        <p:spPr>
          <a:xfrm>
            <a:off x="728805" y="1258434"/>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xTrainA</a:t>
            </a:r>
            <a:endParaRPr lang="en-US" dirty="0"/>
          </a:p>
        </p:txBody>
      </p:sp>
      <p:sp>
        <p:nvSpPr>
          <p:cNvPr id="32" name="Rectangle 31"/>
          <p:cNvSpPr/>
          <p:nvPr/>
        </p:nvSpPr>
        <p:spPr>
          <a:xfrm>
            <a:off x="2221118" y="1258434"/>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xTrainB</a:t>
            </a:r>
            <a:endParaRPr lang="en-US" dirty="0"/>
          </a:p>
        </p:txBody>
      </p:sp>
      <p:sp>
        <p:nvSpPr>
          <p:cNvPr id="33" name="Rectangle 32"/>
          <p:cNvSpPr/>
          <p:nvPr/>
        </p:nvSpPr>
        <p:spPr>
          <a:xfrm>
            <a:off x="3588191" y="1258433"/>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xTrainC</a:t>
            </a:r>
            <a:endParaRPr lang="en-US" dirty="0"/>
          </a:p>
        </p:txBody>
      </p:sp>
      <p:sp>
        <p:nvSpPr>
          <p:cNvPr id="35" name="Rectangle 34"/>
          <p:cNvSpPr/>
          <p:nvPr/>
        </p:nvSpPr>
        <p:spPr>
          <a:xfrm>
            <a:off x="4955264" y="1258432"/>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xTrainD</a:t>
            </a:r>
            <a:endParaRPr lang="en-US" dirty="0"/>
          </a:p>
        </p:txBody>
      </p:sp>
      <p:sp>
        <p:nvSpPr>
          <p:cNvPr id="36" name="Rectangle 35"/>
          <p:cNvSpPr/>
          <p:nvPr/>
        </p:nvSpPr>
        <p:spPr>
          <a:xfrm>
            <a:off x="7814650" y="1258430"/>
            <a:ext cx="1287102"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HOLDOUT</a:t>
            </a:r>
          </a:p>
        </p:txBody>
      </p:sp>
      <p:sp>
        <p:nvSpPr>
          <p:cNvPr id="45" name="Rectangle 44"/>
          <p:cNvSpPr/>
          <p:nvPr/>
        </p:nvSpPr>
        <p:spPr>
          <a:xfrm>
            <a:off x="728805" y="896293"/>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yTrainA</a:t>
            </a:r>
            <a:endParaRPr lang="en-US" dirty="0"/>
          </a:p>
        </p:txBody>
      </p:sp>
      <p:sp>
        <p:nvSpPr>
          <p:cNvPr id="46" name="Rectangle 45"/>
          <p:cNvSpPr/>
          <p:nvPr/>
        </p:nvSpPr>
        <p:spPr>
          <a:xfrm>
            <a:off x="2221118" y="896293"/>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yTrainB</a:t>
            </a:r>
            <a:endParaRPr lang="en-US" dirty="0"/>
          </a:p>
        </p:txBody>
      </p:sp>
      <p:sp>
        <p:nvSpPr>
          <p:cNvPr id="48" name="Rectangle 47"/>
          <p:cNvSpPr/>
          <p:nvPr/>
        </p:nvSpPr>
        <p:spPr>
          <a:xfrm>
            <a:off x="3588191" y="896292"/>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yTrainC</a:t>
            </a:r>
            <a:endParaRPr lang="en-US" dirty="0"/>
          </a:p>
        </p:txBody>
      </p:sp>
      <p:sp>
        <p:nvSpPr>
          <p:cNvPr id="49" name="Rectangle 48"/>
          <p:cNvSpPr/>
          <p:nvPr/>
        </p:nvSpPr>
        <p:spPr>
          <a:xfrm>
            <a:off x="4955264" y="896291"/>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yTrainD</a:t>
            </a:r>
            <a:endParaRPr lang="en-US" dirty="0"/>
          </a:p>
        </p:txBody>
      </p:sp>
      <p:sp>
        <p:nvSpPr>
          <p:cNvPr id="7" name="Rectangle 6"/>
          <p:cNvSpPr/>
          <p:nvPr/>
        </p:nvSpPr>
        <p:spPr>
          <a:xfrm>
            <a:off x="2836754" y="2433083"/>
            <a:ext cx="1149790" cy="6246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Level 1 Model(s)</a:t>
            </a:r>
          </a:p>
        </p:txBody>
      </p:sp>
      <p:sp>
        <p:nvSpPr>
          <p:cNvPr id="9" name="Rectangle 8"/>
          <p:cNvSpPr/>
          <p:nvPr/>
        </p:nvSpPr>
        <p:spPr>
          <a:xfrm>
            <a:off x="7885568" y="5069941"/>
            <a:ext cx="4209861" cy="168394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tx1"/>
                </a:solidFill>
              </a:rPr>
              <a:t>Repeat this process until every fold has had a turn to be “held-out” of the model. This round will show B being held out.</a:t>
            </a:r>
          </a:p>
        </p:txBody>
      </p:sp>
      <p:cxnSp>
        <p:nvCxnSpPr>
          <p:cNvPr id="12" name="Straight Arrow Connector 11"/>
          <p:cNvCxnSpPr>
            <a:stCxn id="6" idx="2"/>
            <a:endCxn id="7" idx="0"/>
          </p:cNvCxnSpPr>
          <p:nvPr/>
        </p:nvCxnSpPr>
        <p:spPr>
          <a:xfrm>
            <a:off x="1226746" y="1620573"/>
            <a:ext cx="2184903" cy="81251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3" idx="2"/>
            <a:endCxn id="7" idx="0"/>
          </p:cNvCxnSpPr>
          <p:nvPr/>
        </p:nvCxnSpPr>
        <p:spPr>
          <a:xfrm flipH="1">
            <a:off x="3411649" y="1620572"/>
            <a:ext cx="674483" cy="81251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5" idx="2"/>
            <a:endCxn id="7" idx="0"/>
          </p:cNvCxnSpPr>
          <p:nvPr/>
        </p:nvCxnSpPr>
        <p:spPr>
          <a:xfrm flipH="1">
            <a:off x="3411649" y="1620571"/>
            <a:ext cx="2041556" cy="8125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4710820" y="3718293"/>
            <a:ext cx="995881" cy="3621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 </a:t>
            </a:r>
            <a:r>
              <a:rPr lang="en-US" dirty="0" err="1"/>
              <a:t>Preds</a:t>
            </a:r>
            <a:endParaRPr lang="en-US" dirty="0"/>
          </a:p>
        </p:txBody>
      </p:sp>
      <p:sp>
        <p:nvSpPr>
          <p:cNvPr id="20" name="Rectangle 19"/>
          <p:cNvSpPr/>
          <p:nvPr/>
        </p:nvSpPr>
        <p:spPr>
          <a:xfrm>
            <a:off x="3563293" y="3733026"/>
            <a:ext cx="995881" cy="3621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 </a:t>
            </a:r>
            <a:r>
              <a:rPr lang="en-US" dirty="0" err="1"/>
              <a:t>Preds</a:t>
            </a:r>
            <a:endParaRPr lang="en-US" dirty="0"/>
          </a:p>
        </p:txBody>
      </p:sp>
      <p:cxnSp>
        <p:nvCxnSpPr>
          <p:cNvPr id="23" name="Straight Arrow Connector 22"/>
          <p:cNvCxnSpPr>
            <a:stCxn id="32" idx="2"/>
            <a:endCxn id="7" idx="0"/>
          </p:cNvCxnSpPr>
          <p:nvPr/>
        </p:nvCxnSpPr>
        <p:spPr>
          <a:xfrm>
            <a:off x="2719059" y="1620573"/>
            <a:ext cx="692590" cy="81251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rot="3061036">
            <a:off x="2708892" y="1919891"/>
            <a:ext cx="1050932" cy="246221"/>
          </a:xfrm>
          <a:prstGeom prst="rect">
            <a:avLst/>
          </a:prstGeom>
          <a:noFill/>
        </p:spPr>
        <p:txBody>
          <a:bodyPr wrap="square" rtlCol="0">
            <a:spAutoFit/>
          </a:bodyPr>
          <a:lstStyle/>
          <a:p>
            <a:r>
              <a:rPr lang="en-US" sz="1000" dirty="0"/>
              <a:t>Pass features</a:t>
            </a:r>
          </a:p>
        </p:txBody>
      </p:sp>
      <p:sp>
        <p:nvSpPr>
          <p:cNvPr id="28" name="TextBox 27"/>
          <p:cNvSpPr txBox="1"/>
          <p:nvPr/>
        </p:nvSpPr>
        <p:spPr>
          <a:xfrm rot="19320567">
            <a:off x="2311287" y="3262474"/>
            <a:ext cx="1050932" cy="246221"/>
          </a:xfrm>
          <a:prstGeom prst="rect">
            <a:avLst/>
          </a:prstGeom>
          <a:noFill/>
        </p:spPr>
        <p:txBody>
          <a:bodyPr wrap="square" rtlCol="0">
            <a:spAutoFit/>
          </a:bodyPr>
          <a:lstStyle/>
          <a:p>
            <a:r>
              <a:rPr lang="en-US" sz="1000" dirty="0"/>
              <a:t>Yield predictions</a:t>
            </a:r>
          </a:p>
        </p:txBody>
      </p:sp>
      <p:cxnSp>
        <p:nvCxnSpPr>
          <p:cNvPr id="29" name="Straight Arrow Connector 28"/>
          <p:cNvCxnSpPr>
            <a:stCxn id="7" idx="2"/>
            <a:endCxn id="31" idx="0"/>
          </p:cNvCxnSpPr>
          <p:nvPr/>
        </p:nvCxnSpPr>
        <p:spPr>
          <a:xfrm flipH="1">
            <a:off x="2925780" y="3057773"/>
            <a:ext cx="485869" cy="67525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427839" y="3733025"/>
            <a:ext cx="995881" cy="3621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 </a:t>
            </a:r>
            <a:r>
              <a:rPr lang="en-US" dirty="0" err="1"/>
              <a:t>Preds</a:t>
            </a:r>
            <a:endParaRPr lang="en-US" dirty="0"/>
          </a:p>
        </p:txBody>
      </p:sp>
      <p:sp>
        <p:nvSpPr>
          <p:cNvPr id="34" name="Rectangle 33"/>
          <p:cNvSpPr/>
          <p:nvPr/>
        </p:nvSpPr>
        <p:spPr>
          <a:xfrm>
            <a:off x="7814650" y="896290"/>
            <a:ext cx="1287102"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yHoldout</a:t>
            </a:r>
            <a:endParaRPr lang="en-US" dirty="0"/>
          </a:p>
        </p:txBody>
      </p:sp>
    </p:spTree>
    <p:extLst>
      <p:ext uri="{BB962C8B-B14F-4D97-AF65-F5344CB8AC3E}">
        <p14:creationId xmlns:p14="http://schemas.microsoft.com/office/powerpoint/2010/main" val="2241734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Stacking with folds and CV</a:t>
            </a:r>
          </a:p>
        </p:txBody>
      </p:sp>
      <p:sp>
        <p:nvSpPr>
          <p:cNvPr id="6" name="Rectangle 5"/>
          <p:cNvSpPr/>
          <p:nvPr/>
        </p:nvSpPr>
        <p:spPr>
          <a:xfrm>
            <a:off x="728805" y="1258434"/>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xTrainA</a:t>
            </a:r>
            <a:endParaRPr lang="en-US" dirty="0"/>
          </a:p>
        </p:txBody>
      </p:sp>
      <p:sp>
        <p:nvSpPr>
          <p:cNvPr id="32" name="Rectangle 31"/>
          <p:cNvSpPr/>
          <p:nvPr/>
        </p:nvSpPr>
        <p:spPr>
          <a:xfrm>
            <a:off x="2221118" y="1258434"/>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xTrainB</a:t>
            </a:r>
            <a:endParaRPr lang="en-US" dirty="0"/>
          </a:p>
        </p:txBody>
      </p:sp>
      <p:sp>
        <p:nvSpPr>
          <p:cNvPr id="33" name="Rectangle 32"/>
          <p:cNvSpPr/>
          <p:nvPr/>
        </p:nvSpPr>
        <p:spPr>
          <a:xfrm>
            <a:off x="3588191" y="1258433"/>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xTrainC</a:t>
            </a:r>
            <a:endParaRPr lang="en-US" dirty="0"/>
          </a:p>
        </p:txBody>
      </p:sp>
      <p:sp>
        <p:nvSpPr>
          <p:cNvPr id="35" name="Rectangle 34"/>
          <p:cNvSpPr/>
          <p:nvPr/>
        </p:nvSpPr>
        <p:spPr>
          <a:xfrm>
            <a:off x="4955264" y="1258432"/>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xTrainD</a:t>
            </a:r>
            <a:endParaRPr lang="en-US" dirty="0"/>
          </a:p>
        </p:txBody>
      </p:sp>
      <p:sp>
        <p:nvSpPr>
          <p:cNvPr id="36" name="Rectangle 35"/>
          <p:cNvSpPr/>
          <p:nvPr/>
        </p:nvSpPr>
        <p:spPr>
          <a:xfrm>
            <a:off x="7814650" y="1258430"/>
            <a:ext cx="1287102"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HOLDOUT</a:t>
            </a:r>
          </a:p>
        </p:txBody>
      </p:sp>
      <p:sp>
        <p:nvSpPr>
          <p:cNvPr id="45" name="Rectangle 44"/>
          <p:cNvSpPr/>
          <p:nvPr/>
        </p:nvSpPr>
        <p:spPr>
          <a:xfrm>
            <a:off x="728805" y="896293"/>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yTrainA</a:t>
            </a:r>
            <a:endParaRPr lang="en-US" dirty="0"/>
          </a:p>
        </p:txBody>
      </p:sp>
      <p:sp>
        <p:nvSpPr>
          <p:cNvPr id="46" name="Rectangle 45"/>
          <p:cNvSpPr/>
          <p:nvPr/>
        </p:nvSpPr>
        <p:spPr>
          <a:xfrm>
            <a:off x="2221118" y="896293"/>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yTrainB</a:t>
            </a:r>
            <a:endParaRPr lang="en-US" dirty="0"/>
          </a:p>
        </p:txBody>
      </p:sp>
      <p:sp>
        <p:nvSpPr>
          <p:cNvPr id="48" name="Rectangle 47"/>
          <p:cNvSpPr/>
          <p:nvPr/>
        </p:nvSpPr>
        <p:spPr>
          <a:xfrm>
            <a:off x="3588191" y="896292"/>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yTrainC</a:t>
            </a:r>
            <a:endParaRPr lang="en-US" dirty="0"/>
          </a:p>
        </p:txBody>
      </p:sp>
      <p:sp>
        <p:nvSpPr>
          <p:cNvPr id="49" name="Rectangle 48"/>
          <p:cNvSpPr/>
          <p:nvPr/>
        </p:nvSpPr>
        <p:spPr>
          <a:xfrm>
            <a:off x="4955264" y="896291"/>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yTrainD</a:t>
            </a:r>
            <a:endParaRPr lang="en-US" dirty="0"/>
          </a:p>
        </p:txBody>
      </p:sp>
      <p:sp>
        <p:nvSpPr>
          <p:cNvPr id="7" name="Rectangle 6"/>
          <p:cNvSpPr/>
          <p:nvPr/>
        </p:nvSpPr>
        <p:spPr>
          <a:xfrm>
            <a:off x="2836754" y="2433083"/>
            <a:ext cx="1149790" cy="6246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Level 1 Model(s)</a:t>
            </a:r>
          </a:p>
        </p:txBody>
      </p:sp>
      <p:sp>
        <p:nvSpPr>
          <p:cNvPr id="9" name="Rectangle 8"/>
          <p:cNvSpPr/>
          <p:nvPr/>
        </p:nvSpPr>
        <p:spPr>
          <a:xfrm>
            <a:off x="7885568" y="5069941"/>
            <a:ext cx="4209861" cy="168394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tx1"/>
                </a:solidFill>
              </a:rPr>
              <a:t>Finally, we’ll hold-out the Train A dataset and train on B, C, D in order to generate our “out-of-fold predictions” for A</a:t>
            </a:r>
          </a:p>
        </p:txBody>
      </p:sp>
      <p:cxnSp>
        <p:nvCxnSpPr>
          <p:cNvPr id="12" name="Straight Arrow Connector 11"/>
          <p:cNvCxnSpPr>
            <a:stCxn id="32" idx="2"/>
            <a:endCxn id="7" idx="0"/>
          </p:cNvCxnSpPr>
          <p:nvPr/>
        </p:nvCxnSpPr>
        <p:spPr>
          <a:xfrm>
            <a:off x="2719059" y="1620573"/>
            <a:ext cx="692590" cy="81251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3" idx="2"/>
            <a:endCxn id="7" idx="0"/>
          </p:cNvCxnSpPr>
          <p:nvPr/>
        </p:nvCxnSpPr>
        <p:spPr>
          <a:xfrm flipH="1">
            <a:off x="3411649" y="1620572"/>
            <a:ext cx="674483" cy="81251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5" idx="2"/>
            <a:endCxn id="7" idx="0"/>
          </p:cNvCxnSpPr>
          <p:nvPr/>
        </p:nvCxnSpPr>
        <p:spPr>
          <a:xfrm flipH="1">
            <a:off x="3411649" y="1620571"/>
            <a:ext cx="2041556" cy="8125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4710820" y="3718293"/>
            <a:ext cx="995881" cy="3621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 </a:t>
            </a:r>
            <a:r>
              <a:rPr lang="en-US" dirty="0" err="1"/>
              <a:t>Preds</a:t>
            </a:r>
            <a:endParaRPr lang="en-US" dirty="0"/>
          </a:p>
        </p:txBody>
      </p:sp>
      <p:sp>
        <p:nvSpPr>
          <p:cNvPr id="20" name="Rectangle 19"/>
          <p:cNvSpPr/>
          <p:nvPr/>
        </p:nvSpPr>
        <p:spPr>
          <a:xfrm>
            <a:off x="3563293" y="3733026"/>
            <a:ext cx="995881" cy="3621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 </a:t>
            </a:r>
            <a:r>
              <a:rPr lang="en-US" dirty="0" err="1"/>
              <a:t>Preds</a:t>
            </a:r>
            <a:endParaRPr lang="en-US" dirty="0"/>
          </a:p>
        </p:txBody>
      </p:sp>
      <p:sp>
        <p:nvSpPr>
          <p:cNvPr id="31" name="Rectangle 30"/>
          <p:cNvSpPr/>
          <p:nvPr/>
        </p:nvSpPr>
        <p:spPr>
          <a:xfrm>
            <a:off x="2427839" y="3733025"/>
            <a:ext cx="995881" cy="3621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 </a:t>
            </a:r>
            <a:r>
              <a:rPr lang="en-US" dirty="0" err="1"/>
              <a:t>Preds</a:t>
            </a:r>
            <a:endParaRPr lang="en-US" dirty="0"/>
          </a:p>
        </p:txBody>
      </p:sp>
      <p:sp>
        <p:nvSpPr>
          <p:cNvPr id="25" name="Rectangle 24"/>
          <p:cNvSpPr/>
          <p:nvPr/>
        </p:nvSpPr>
        <p:spPr>
          <a:xfrm rot="19328152">
            <a:off x="701490" y="1182172"/>
            <a:ext cx="994373" cy="18322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Leftout</a:t>
            </a:r>
            <a:endParaRPr lang="en-US" sz="1400" dirty="0"/>
          </a:p>
        </p:txBody>
      </p:sp>
      <p:sp>
        <p:nvSpPr>
          <p:cNvPr id="27" name="Rectangle 26"/>
          <p:cNvSpPr/>
          <p:nvPr/>
        </p:nvSpPr>
        <p:spPr>
          <a:xfrm>
            <a:off x="7814650" y="896290"/>
            <a:ext cx="1287102"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yHoldout</a:t>
            </a:r>
            <a:endParaRPr lang="en-US" dirty="0"/>
          </a:p>
        </p:txBody>
      </p:sp>
    </p:spTree>
    <p:extLst>
      <p:ext uri="{BB962C8B-B14F-4D97-AF65-F5344CB8AC3E}">
        <p14:creationId xmlns:p14="http://schemas.microsoft.com/office/powerpoint/2010/main" val="2210834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Stacking with folds and CV</a:t>
            </a:r>
          </a:p>
        </p:txBody>
      </p:sp>
      <p:sp>
        <p:nvSpPr>
          <p:cNvPr id="6" name="Rectangle 5"/>
          <p:cNvSpPr/>
          <p:nvPr/>
        </p:nvSpPr>
        <p:spPr>
          <a:xfrm>
            <a:off x="728805" y="1258434"/>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xTrainA</a:t>
            </a:r>
            <a:endParaRPr lang="en-US" dirty="0"/>
          </a:p>
        </p:txBody>
      </p:sp>
      <p:sp>
        <p:nvSpPr>
          <p:cNvPr id="32" name="Rectangle 31"/>
          <p:cNvSpPr/>
          <p:nvPr/>
        </p:nvSpPr>
        <p:spPr>
          <a:xfrm>
            <a:off x="2221118" y="1258434"/>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xTrainB</a:t>
            </a:r>
            <a:endParaRPr lang="en-US" dirty="0"/>
          </a:p>
        </p:txBody>
      </p:sp>
      <p:sp>
        <p:nvSpPr>
          <p:cNvPr id="33" name="Rectangle 32"/>
          <p:cNvSpPr/>
          <p:nvPr/>
        </p:nvSpPr>
        <p:spPr>
          <a:xfrm>
            <a:off x="3588191" y="1258433"/>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xTrainC</a:t>
            </a:r>
            <a:endParaRPr lang="en-US" dirty="0"/>
          </a:p>
        </p:txBody>
      </p:sp>
      <p:sp>
        <p:nvSpPr>
          <p:cNvPr id="35" name="Rectangle 34"/>
          <p:cNvSpPr/>
          <p:nvPr/>
        </p:nvSpPr>
        <p:spPr>
          <a:xfrm>
            <a:off x="4955264" y="1258432"/>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xTrainD</a:t>
            </a:r>
            <a:endParaRPr lang="en-US" dirty="0"/>
          </a:p>
        </p:txBody>
      </p:sp>
      <p:sp>
        <p:nvSpPr>
          <p:cNvPr id="36" name="Rectangle 35"/>
          <p:cNvSpPr/>
          <p:nvPr/>
        </p:nvSpPr>
        <p:spPr>
          <a:xfrm>
            <a:off x="7814650" y="1258430"/>
            <a:ext cx="1287102"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HOLDOUT</a:t>
            </a:r>
          </a:p>
        </p:txBody>
      </p:sp>
      <p:sp>
        <p:nvSpPr>
          <p:cNvPr id="45" name="Rectangle 44"/>
          <p:cNvSpPr/>
          <p:nvPr/>
        </p:nvSpPr>
        <p:spPr>
          <a:xfrm>
            <a:off x="728805" y="896293"/>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yTrainA</a:t>
            </a:r>
            <a:endParaRPr lang="en-US" dirty="0"/>
          </a:p>
        </p:txBody>
      </p:sp>
      <p:sp>
        <p:nvSpPr>
          <p:cNvPr id="46" name="Rectangle 45"/>
          <p:cNvSpPr/>
          <p:nvPr/>
        </p:nvSpPr>
        <p:spPr>
          <a:xfrm>
            <a:off x="2221118" y="896293"/>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yTrainB</a:t>
            </a:r>
            <a:endParaRPr lang="en-US" dirty="0"/>
          </a:p>
        </p:txBody>
      </p:sp>
      <p:sp>
        <p:nvSpPr>
          <p:cNvPr id="48" name="Rectangle 47"/>
          <p:cNvSpPr/>
          <p:nvPr/>
        </p:nvSpPr>
        <p:spPr>
          <a:xfrm>
            <a:off x="3588191" y="896292"/>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yTrainC</a:t>
            </a:r>
            <a:endParaRPr lang="en-US" dirty="0"/>
          </a:p>
        </p:txBody>
      </p:sp>
      <p:sp>
        <p:nvSpPr>
          <p:cNvPr id="49" name="Rectangle 48"/>
          <p:cNvSpPr/>
          <p:nvPr/>
        </p:nvSpPr>
        <p:spPr>
          <a:xfrm>
            <a:off x="4955264" y="896291"/>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yTrainD</a:t>
            </a:r>
            <a:endParaRPr lang="en-US" dirty="0"/>
          </a:p>
        </p:txBody>
      </p:sp>
      <p:sp>
        <p:nvSpPr>
          <p:cNvPr id="7" name="Rectangle 6"/>
          <p:cNvSpPr/>
          <p:nvPr/>
        </p:nvSpPr>
        <p:spPr>
          <a:xfrm>
            <a:off x="2836754" y="2433083"/>
            <a:ext cx="1149790" cy="6246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Level 1 Model(s)</a:t>
            </a:r>
          </a:p>
        </p:txBody>
      </p:sp>
      <p:sp>
        <p:nvSpPr>
          <p:cNvPr id="9" name="Rectangle 8"/>
          <p:cNvSpPr/>
          <p:nvPr/>
        </p:nvSpPr>
        <p:spPr>
          <a:xfrm>
            <a:off x="7885568" y="5069941"/>
            <a:ext cx="4209861" cy="168394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tx1"/>
                </a:solidFill>
              </a:rPr>
              <a:t>All of our out of fold predictions have been built now, so we can move on to the next step of building our Level 2 Model</a:t>
            </a:r>
          </a:p>
        </p:txBody>
      </p:sp>
      <p:cxnSp>
        <p:nvCxnSpPr>
          <p:cNvPr id="12" name="Straight Arrow Connector 11"/>
          <p:cNvCxnSpPr>
            <a:stCxn id="32" idx="2"/>
            <a:endCxn id="7" idx="0"/>
          </p:cNvCxnSpPr>
          <p:nvPr/>
        </p:nvCxnSpPr>
        <p:spPr>
          <a:xfrm>
            <a:off x="2719059" y="1620573"/>
            <a:ext cx="692590" cy="81251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3" idx="2"/>
            <a:endCxn id="7" idx="0"/>
          </p:cNvCxnSpPr>
          <p:nvPr/>
        </p:nvCxnSpPr>
        <p:spPr>
          <a:xfrm flipH="1">
            <a:off x="3411649" y="1620572"/>
            <a:ext cx="674483" cy="81251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5" idx="2"/>
            <a:endCxn id="7" idx="0"/>
          </p:cNvCxnSpPr>
          <p:nvPr/>
        </p:nvCxnSpPr>
        <p:spPr>
          <a:xfrm flipH="1">
            <a:off x="3411649" y="1620571"/>
            <a:ext cx="2041556" cy="8125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4710820" y="3718293"/>
            <a:ext cx="995881" cy="3621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 </a:t>
            </a:r>
            <a:r>
              <a:rPr lang="en-US" dirty="0" err="1"/>
              <a:t>Preds</a:t>
            </a:r>
            <a:endParaRPr lang="en-US" dirty="0"/>
          </a:p>
        </p:txBody>
      </p:sp>
      <p:sp>
        <p:nvSpPr>
          <p:cNvPr id="20" name="Rectangle 19"/>
          <p:cNvSpPr/>
          <p:nvPr/>
        </p:nvSpPr>
        <p:spPr>
          <a:xfrm>
            <a:off x="3563293" y="3733026"/>
            <a:ext cx="995881" cy="3621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 </a:t>
            </a:r>
            <a:r>
              <a:rPr lang="en-US" dirty="0" err="1"/>
              <a:t>Preds</a:t>
            </a:r>
            <a:endParaRPr lang="en-US" dirty="0"/>
          </a:p>
        </p:txBody>
      </p:sp>
      <p:sp>
        <p:nvSpPr>
          <p:cNvPr id="31" name="Rectangle 30"/>
          <p:cNvSpPr/>
          <p:nvPr/>
        </p:nvSpPr>
        <p:spPr>
          <a:xfrm>
            <a:off x="2427839" y="3733025"/>
            <a:ext cx="995881" cy="3621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 </a:t>
            </a:r>
            <a:r>
              <a:rPr lang="en-US" dirty="0" err="1"/>
              <a:t>Preds</a:t>
            </a:r>
            <a:endParaRPr lang="en-US" dirty="0"/>
          </a:p>
        </p:txBody>
      </p:sp>
      <p:cxnSp>
        <p:nvCxnSpPr>
          <p:cNvPr id="21" name="Straight Arrow Connector 20"/>
          <p:cNvCxnSpPr>
            <a:stCxn id="6" idx="2"/>
            <a:endCxn id="7" idx="0"/>
          </p:cNvCxnSpPr>
          <p:nvPr/>
        </p:nvCxnSpPr>
        <p:spPr>
          <a:xfrm>
            <a:off x="1226746" y="1620573"/>
            <a:ext cx="2184903" cy="81251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rot="1239312">
            <a:off x="1844827" y="1798010"/>
            <a:ext cx="1050932" cy="246221"/>
          </a:xfrm>
          <a:prstGeom prst="rect">
            <a:avLst/>
          </a:prstGeom>
          <a:noFill/>
        </p:spPr>
        <p:txBody>
          <a:bodyPr wrap="square" rtlCol="0">
            <a:spAutoFit/>
          </a:bodyPr>
          <a:lstStyle/>
          <a:p>
            <a:r>
              <a:rPr lang="en-US" sz="1000" dirty="0"/>
              <a:t>Pass features</a:t>
            </a:r>
          </a:p>
        </p:txBody>
      </p:sp>
      <p:sp>
        <p:nvSpPr>
          <p:cNvPr id="24" name="TextBox 23"/>
          <p:cNvSpPr txBox="1"/>
          <p:nvPr/>
        </p:nvSpPr>
        <p:spPr>
          <a:xfrm rot="20263574">
            <a:off x="1857343" y="3241332"/>
            <a:ext cx="1050932" cy="246221"/>
          </a:xfrm>
          <a:prstGeom prst="rect">
            <a:avLst/>
          </a:prstGeom>
          <a:noFill/>
        </p:spPr>
        <p:txBody>
          <a:bodyPr wrap="square" rtlCol="0">
            <a:spAutoFit/>
          </a:bodyPr>
          <a:lstStyle/>
          <a:p>
            <a:r>
              <a:rPr lang="en-US" sz="1000" dirty="0"/>
              <a:t>Yield predictions</a:t>
            </a:r>
          </a:p>
        </p:txBody>
      </p:sp>
      <p:cxnSp>
        <p:nvCxnSpPr>
          <p:cNvPr id="25" name="Straight Arrow Connector 24"/>
          <p:cNvCxnSpPr>
            <a:stCxn id="7" idx="2"/>
            <a:endCxn id="26" idx="0"/>
          </p:cNvCxnSpPr>
          <p:nvPr/>
        </p:nvCxnSpPr>
        <p:spPr>
          <a:xfrm flipH="1">
            <a:off x="1778253" y="3057773"/>
            <a:ext cx="1633396" cy="660519"/>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1280312" y="3718292"/>
            <a:ext cx="995881" cy="3621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 </a:t>
            </a:r>
            <a:r>
              <a:rPr lang="en-US" dirty="0" err="1"/>
              <a:t>Preds</a:t>
            </a:r>
            <a:endParaRPr lang="en-US" dirty="0"/>
          </a:p>
        </p:txBody>
      </p:sp>
      <p:sp>
        <p:nvSpPr>
          <p:cNvPr id="29" name="Rectangle 28"/>
          <p:cNvSpPr/>
          <p:nvPr/>
        </p:nvSpPr>
        <p:spPr>
          <a:xfrm>
            <a:off x="7814650" y="896290"/>
            <a:ext cx="1287102"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yHoldout</a:t>
            </a:r>
            <a:endParaRPr lang="en-US" dirty="0"/>
          </a:p>
        </p:txBody>
      </p:sp>
    </p:spTree>
    <p:extLst>
      <p:ext uri="{BB962C8B-B14F-4D97-AF65-F5344CB8AC3E}">
        <p14:creationId xmlns:p14="http://schemas.microsoft.com/office/powerpoint/2010/main" val="13464242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Stacking with folds and CV</a:t>
            </a:r>
          </a:p>
        </p:txBody>
      </p:sp>
      <p:sp>
        <p:nvSpPr>
          <p:cNvPr id="6" name="Rectangle 5"/>
          <p:cNvSpPr/>
          <p:nvPr/>
        </p:nvSpPr>
        <p:spPr>
          <a:xfrm>
            <a:off x="728805" y="1258434"/>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xTrainA</a:t>
            </a:r>
            <a:endParaRPr lang="en-US" dirty="0"/>
          </a:p>
        </p:txBody>
      </p:sp>
      <p:sp>
        <p:nvSpPr>
          <p:cNvPr id="32" name="Rectangle 31"/>
          <p:cNvSpPr/>
          <p:nvPr/>
        </p:nvSpPr>
        <p:spPr>
          <a:xfrm>
            <a:off x="2221118" y="1258434"/>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xTrainB</a:t>
            </a:r>
            <a:endParaRPr lang="en-US" dirty="0"/>
          </a:p>
        </p:txBody>
      </p:sp>
      <p:sp>
        <p:nvSpPr>
          <p:cNvPr id="33" name="Rectangle 32"/>
          <p:cNvSpPr/>
          <p:nvPr/>
        </p:nvSpPr>
        <p:spPr>
          <a:xfrm>
            <a:off x="3588191" y="1258433"/>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xTrainC</a:t>
            </a:r>
            <a:endParaRPr lang="en-US" dirty="0"/>
          </a:p>
        </p:txBody>
      </p:sp>
      <p:sp>
        <p:nvSpPr>
          <p:cNvPr id="35" name="Rectangle 34"/>
          <p:cNvSpPr/>
          <p:nvPr/>
        </p:nvSpPr>
        <p:spPr>
          <a:xfrm>
            <a:off x="4955264" y="1258432"/>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xTrainD</a:t>
            </a:r>
            <a:endParaRPr lang="en-US" dirty="0"/>
          </a:p>
        </p:txBody>
      </p:sp>
      <p:sp>
        <p:nvSpPr>
          <p:cNvPr id="36" name="Rectangle 35"/>
          <p:cNvSpPr/>
          <p:nvPr/>
        </p:nvSpPr>
        <p:spPr>
          <a:xfrm>
            <a:off x="7814650" y="1258430"/>
            <a:ext cx="1287102"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HOLDOUT</a:t>
            </a:r>
          </a:p>
        </p:txBody>
      </p:sp>
      <p:sp>
        <p:nvSpPr>
          <p:cNvPr id="45" name="Rectangle 44"/>
          <p:cNvSpPr/>
          <p:nvPr/>
        </p:nvSpPr>
        <p:spPr>
          <a:xfrm>
            <a:off x="728805" y="896293"/>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yTrainA</a:t>
            </a:r>
            <a:endParaRPr lang="en-US" dirty="0"/>
          </a:p>
        </p:txBody>
      </p:sp>
      <p:sp>
        <p:nvSpPr>
          <p:cNvPr id="46" name="Rectangle 45"/>
          <p:cNvSpPr/>
          <p:nvPr/>
        </p:nvSpPr>
        <p:spPr>
          <a:xfrm>
            <a:off x="2221118" y="896293"/>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yTrainB</a:t>
            </a:r>
            <a:endParaRPr lang="en-US" dirty="0"/>
          </a:p>
        </p:txBody>
      </p:sp>
      <p:sp>
        <p:nvSpPr>
          <p:cNvPr id="48" name="Rectangle 47"/>
          <p:cNvSpPr/>
          <p:nvPr/>
        </p:nvSpPr>
        <p:spPr>
          <a:xfrm>
            <a:off x="3588191" y="896292"/>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yTrainC</a:t>
            </a:r>
            <a:endParaRPr lang="en-US" dirty="0"/>
          </a:p>
        </p:txBody>
      </p:sp>
      <p:sp>
        <p:nvSpPr>
          <p:cNvPr id="49" name="Rectangle 48"/>
          <p:cNvSpPr/>
          <p:nvPr/>
        </p:nvSpPr>
        <p:spPr>
          <a:xfrm>
            <a:off x="4955264" y="896291"/>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yTrainD</a:t>
            </a:r>
            <a:endParaRPr lang="en-US" dirty="0"/>
          </a:p>
        </p:txBody>
      </p:sp>
      <p:sp>
        <p:nvSpPr>
          <p:cNvPr id="7" name="Rectangle 6"/>
          <p:cNvSpPr/>
          <p:nvPr/>
        </p:nvSpPr>
        <p:spPr>
          <a:xfrm>
            <a:off x="2836754" y="2433083"/>
            <a:ext cx="1149790" cy="6246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Level 1 Model(s)</a:t>
            </a:r>
          </a:p>
        </p:txBody>
      </p:sp>
      <p:sp>
        <p:nvSpPr>
          <p:cNvPr id="9" name="Rectangle 8"/>
          <p:cNvSpPr/>
          <p:nvPr/>
        </p:nvSpPr>
        <p:spPr>
          <a:xfrm>
            <a:off x="7885568" y="5069941"/>
            <a:ext cx="4209861" cy="168394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tx1"/>
                </a:solidFill>
              </a:rPr>
              <a:t>Let’s create another version of Level 1 Model that has been trained on all four of the folds. This won’t be used until later, but it makes sense to do it now.</a:t>
            </a:r>
          </a:p>
          <a:p>
            <a:endParaRPr lang="en-US" sz="1400" dirty="0">
              <a:solidFill>
                <a:schemeClr val="tx1"/>
              </a:solidFill>
            </a:endParaRPr>
          </a:p>
          <a:p>
            <a:r>
              <a:rPr lang="en-US" sz="1400" dirty="0">
                <a:solidFill>
                  <a:schemeClr val="tx1"/>
                </a:solidFill>
              </a:rPr>
              <a:t>Set this final Level 1 Model aside for now…</a:t>
            </a:r>
          </a:p>
        </p:txBody>
      </p:sp>
      <p:sp>
        <p:nvSpPr>
          <p:cNvPr id="62" name="Rectangle 61"/>
          <p:cNvSpPr/>
          <p:nvPr/>
        </p:nvSpPr>
        <p:spPr>
          <a:xfrm>
            <a:off x="4710820" y="3718293"/>
            <a:ext cx="995881" cy="3621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 </a:t>
            </a:r>
            <a:r>
              <a:rPr lang="en-US" dirty="0" err="1"/>
              <a:t>Preds</a:t>
            </a:r>
            <a:endParaRPr lang="en-US" dirty="0"/>
          </a:p>
        </p:txBody>
      </p:sp>
      <p:sp>
        <p:nvSpPr>
          <p:cNvPr id="20" name="Rectangle 19"/>
          <p:cNvSpPr/>
          <p:nvPr/>
        </p:nvSpPr>
        <p:spPr>
          <a:xfrm>
            <a:off x="3563293" y="3733026"/>
            <a:ext cx="995881" cy="3621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 </a:t>
            </a:r>
            <a:r>
              <a:rPr lang="en-US" dirty="0" err="1"/>
              <a:t>Preds</a:t>
            </a:r>
            <a:endParaRPr lang="en-US" dirty="0"/>
          </a:p>
        </p:txBody>
      </p:sp>
      <p:sp>
        <p:nvSpPr>
          <p:cNvPr id="31" name="Rectangle 30"/>
          <p:cNvSpPr/>
          <p:nvPr/>
        </p:nvSpPr>
        <p:spPr>
          <a:xfrm>
            <a:off x="2427839" y="3733025"/>
            <a:ext cx="995881" cy="3621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 </a:t>
            </a:r>
            <a:r>
              <a:rPr lang="en-US" dirty="0" err="1"/>
              <a:t>Preds</a:t>
            </a:r>
            <a:endParaRPr lang="en-US" dirty="0"/>
          </a:p>
        </p:txBody>
      </p:sp>
      <p:sp>
        <p:nvSpPr>
          <p:cNvPr id="26" name="Rectangle 25"/>
          <p:cNvSpPr/>
          <p:nvPr/>
        </p:nvSpPr>
        <p:spPr>
          <a:xfrm>
            <a:off x="1280312" y="3718292"/>
            <a:ext cx="995881" cy="3621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 </a:t>
            </a:r>
            <a:r>
              <a:rPr lang="en-US" dirty="0" err="1"/>
              <a:t>Preds</a:t>
            </a:r>
            <a:endParaRPr lang="en-US" dirty="0"/>
          </a:p>
        </p:txBody>
      </p:sp>
      <p:cxnSp>
        <p:nvCxnSpPr>
          <p:cNvPr id="27" name="Straight Arrow Connector 26"/>
          <p:cNvCxnSpPr/>
          <p:nvPr/>
        </p:nvCxnSpPr>
        <p:spPr>
          <a:xfrm flipH="1">
            <a:off x="3411649" y="1620571"/>
            <a:ext cx="2041556" cy="8125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33" idx="2"/>
            <a:endCxn id="7" idx="0"/>
          </p:cNvCxnSpPr>
          <p:nvPr/>
        </p:nvCxnSpPr>
        <p:spPr>
          <a:xfrm flipH="1">
            <a:off x="3411649" y="1620572"/>
            <a:ext cx="674483" cy="81251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32" idx="2"/>
            <a:endCxn id="7" idx="0"/>
          </p:cNvCxnSpPr>
          <p:nvPr/>
        </p:nvCxnSpPr>
        <p:spPr>
          <a:xfrm>
            <a:off x="2719059" y="1620573"/>
            <a:ext cx="692590" cy="81251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6" idx="2"/>
            <a:endCxn id="7" idx="0"/>
          </p:cNvCxnSpPr>
          <p:nvPr/>
        </p:nvCxnSpPr>
        <p:spPr>
          <a:xfrm>
            <a:off x="1226746" y="1620573"/>
            <a:ext cx="2184903" cy="81251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7602648" y="2731393"/>
            <a:ext cx="1840116" cy="61386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Level 1 Model(s)</a:t>
            </a:r>
          </a:p>
          <a:p>
            <a:pPr algn="ctr"/>
            <a:r>
              <a:rPr lang="en-US" dirty="0"/>
              <a:t>(trained on all)</a:t>
            </a:r>
          </a:p>
        </p:txBody>
      </p:sp>
      <p:cxnSp>
        <p:nvCxnSpPr>
          <p:cNvPr id="38" name="Straight Arrow Connector 37"/>
          <p:cNvCxnSpPr>
            <a:stCxn id="7" idx="3"/>
            <a:endCxn id="37" idx="1"/>
          </p:cNvCxnSpPr>
          <p:nvPr/>
        </p:nvCxnSpPr>
        <p:spPr>
          <a:xfrm>
            <a:off x="3986544" y="2745428"/>
            <a:ext cx="3616104" cy="2928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7814650" y="896290"/>
            <a:ext cx="1287102"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yHoldout</a:t>
            </a:r>
            <a:endParaRPr lang="en-US" dirty="0"/>
          </a:p>
        </p:txBody>
      </p:sp>
    </p:spTree>
    <p:extLst>
      <p:ext uri="{BB962C8B-B14F-4D97-AF65-F5344CB8AC3E}">
        <p14:creationId xmlns:p14="http://schemas.microsoft.com/office/powerpoint/2010/main" val="2260689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 before you write	</a:t>
            </a:r>
          </a:p>
        </p:txBody>
      </p:sp>
      <p:sp>
        <p:nvSpPr>
          <p:cNvPr id="3" name="TextBox 2"/>
          <p:cNvSpPr txBox="1"/>
          <p:nvPr/>
        </p:nvSpPr>
        <p:spPr>
          <a:xfrm>
            <a:off x="244444" y="624690"/>
            <a:ext cx="11202154" cy="923330"/>
          </a:xfrm>
          <a:prstGeom prst="rect">
            <a:avLst/>
          </a:prstGeom>
          <a:noFill/>
        </p:spPr>
        <p:txBody>
          <a:bodyPr wrap="square" rtlCol="0">
            <a:spAutoFit/>
          </a:bodyPr>
          <a:lstStyle/>
          <a:p>
            <a:r>
              <a:rPr lang="en-US" dirty="0"/>
              <a:t>Don’t write a single line of code until you’re able to easily conceptualize / visualize what you’re trying to accomplish with your </a:t>
            </a:r>
            <a:r>
              <a:rPr lang="en-US" dirty="0" err="1"/>
              <a:t>ensembling</a:t>
            </a:r>
            <a:r>
              <a:rPr lang="en-US" dirty="0"/>
              <a:t>. You need to know the strategy behind the splitting, model selection, prediction generation, etc. before you’re able to start learning the tactics of whichever language you’re coding in.</a:t>
            </a:r>
          </a:p>
        </p:txBody>
      </p:sp>
    </p:spTree>
    <p:extLst>
      <p:ext uri="{BB962C8B-B14F-4D97-AF65-F5344CB8AC3E}">
        <p14:creationId xmlns:p14="http://schemas.microsoft.com/office/powerpoint/2010/main" val="16606787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Stacking with folds and CV</a:t>
            </a:r>
          </a:p>
        </p:txBody>
      </p:sp>
      <p:sp>
        <p:nvSpPr>
          <p:cNvPr id="6" name="Rectangle 5"/>
          <p:cNvSpPr/>
          <p:nvPr/>
        </p:nvSpPr>
        <p:spPr>
          <a:xfrm>
            <a:off x="728805" y="1258434"/>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xTrainA</a:t>
            </a:r>
            <a:endParaRPr lang="en-US" dirty="0"/>
          </a:p>
        </p:txBody>
      </p:sp>
      <p:sp>
        <p:nvSpPr>
          <p:cNvPr id="32" name="Rectangle 31"/>
          <p:cNvSpPr/>
          <p:nvPr/>
        </p:nvSpPr>
        <p:spPr>
          <a:xfrm>
            <a:off x="2221118" y="1258434"/>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xTrainB</a:t>
            </a:r>
            <a:endParaRPr lang="en-US" dirty="0"/>
          </a:p>
        </p:txBody>
      </p:sp>
      <p:sp>
        <p:nvSpPr>
          <p:cNvPr id="33" name="Rectangle 32"/>
          <p:cNvSpPr/>
          <p:nvPr/>
        </p:nvSpPr>
        <p:spPr>
          <a:xfrm>
            <a:off x="3588191" y="1258433"/>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xTrainC</a:t>
            </a:r>
            <a:endParaRPr lang="en-US" dirty="0"/>
          </a:p>
        </p:txBody>
      </p:sp>
      <p:sp>
        <p:nvSpPr>
          <p:cNvPr id="35" name="Rectangle 34"/>
          <p:cNvSpPr/>
          <p:nvPr/>
        </p:nvSpPr>
        <p:spPr>
          <a:xfrm>
            <a:off x="4955264" y="1258432"/>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xTrainD</a:t>
            </a:r>
            <a:endParaRPr lang="en-US" dirty="0"/>
          </a:p>
        </p:txBody>
      </p:sp>
      <p:sp>
        <p:nvSpPr>
          <p:cNvPr id="36" name="Rectangle 35"/>
          <p:cNvSpPr/>
          <p:nvPr/>
        </p:nvSpPr>
        <p:spPr>
          <a:xfrm>
            <a:off x="7814650" y="1258430"/>
            <a:ext cx="1287102"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HOLDOUT</a:t>
            </a:r>
          </a:p>
        </p:txBody>
      </p:sp>
      <p:sp>
        <p:nvSpPr>
          <p:cNvPr id="45" name="Rectangle 44"/>
          <p:cNvSpPr/>
          <p:nvPr/>
        </p:nvSpPr>
        <p:spPr>
          <a:xfrm>
            <a:off x="728805" y="896293"/>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yTrainA</a:t>
            </a:r>
            <a:endParaRPr lang="en-US" dirty="0"/>
          </a:p>
        </p:txBody>
      </p:sp>
      <p:sp>
        <p:nvSpPr>
          <p:cNvPr id="46" name="Rectangle 45"/>
          <p:cNvSpPr/>
          <p:nvPr/>
        </p:nvSpPr>
        <p:spPr>
          <a:xfrm>
            <a:off x="2221118" y="896293"/>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yTrainB</a:t>
            </a:r>
            <a:endParaRPr lang="en-US" dirty="0"/>
          </a:p>
        </p:txBody>
      </p:sp>
      <p:sp>
        <p:nvSpPr>
          <p:cNvPr id="48" name="Rectangle 47"/>
          <p:cNvSpPr/>
          <p:nvPr/>
        </p:nvSpPr>
        <p:spPr>
          <a:xfrm>
            <a:off x="3588191" y="896292"/>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yTrainC</a:t>
            </a:r>
            <a:endParaRPr lang="en-US" dirty="0"/>
          </a:p>
        </p:txBody>
      </p:sp>
      <p:sp>
        <p:nvSpPr>
          <p:cNvPr id="49" name="Rectangle 48"/>
          <p:cNvSpPr/>
          <p:nvPr/>
        </p:nvSpPr>
        <p:spPr>
          <a:xfrm>
            <a:off x="4955264" y="896291"/>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yTrainD</a:t>
            </a:r>
            <a:endParaRPr lang="en-US" dirty="0"/>
          </a:p>
        </p:txBody>
      </p:sp>
      <p:sp>
        <p:nvSpPr>
          <p:cNvPr id="7" name="Rectangle 6"/>
          <p:cNvSpPr/>
          <p:nvPr/>
        </p:nvSpPr>
        <p:spPr>
          <a:xfrm>
            <a:off x="2836754" y="2433083"/>
            <a:ext cx="1149790" cy="6246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Level 1 Model(s)</a:t>
            </a:r>
          </a:p>
        </p:txBody>
      </p:sp>
      <p:sp>
        <p:nvSpPr>
          <p:cNvPr id="9" name="Rectangle 8"/>
          <p:cNvSpPr/>
          <p:nvPr/>
        </p:nvSpPr>
        <p:spPr>
          <a:xfrm>
            <a:off x="7885568" y="5069941"/>
            <a:ext cx="4209861" cy="168394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tx1"/>
                </a:solidFill>
              </a:rPr>
              <a:t>Gather up the out of sample predictions and join them back with their respective y values. Train the Level 2 Model using this dataset of out-of-fold predictions and y values.</a:t>
            </a:r>
          </a:p>
        </p:txBody>
      </p:sp>
      <p:sp>
        <p:nvSpPr>
          <p:cNvPr id="62" name="Rectangle 61"/>
          <p:cNvSpPr/>
          <p:nvPr/>
        </p:nvSpPr>
        <p:spPr>
          <a:xfrm>
            <a:off x="858193" y="5166849"/>
            <a:ext cx="995881" cy="3621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 </a:t>
            </a:r>
            <a:r>
              <a:rPr lang="en-US" dirty="0" err="1"/>
              <a:t>Preds</a:t>
            </a:r>
            <a:endParaRPr lang="en-US" dirty="0"/>
          </a:p>
        </p:txBody>
      </p:sp>
      <p:sp>
        <p:nvSpPr>
          <p:cNvPr id="20" name="Rectangle 19"/>
          <p:cNvSpPr/>
          <p:nvPr/>
        </p:nvSpPr>
        <p:spPr>
          <a:xfrm>
            <a:off x="858193" y="4804710"/>
            <a:ext cx="995881" cy="3621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 </a:t>
            </a:r>
            <a:r>
              <a:rPr lang="en-US" dirty="0" err="1"/>
              <a:t>Preds</a:t>
            </a:r>
            <a:endParaRPr lang="en-US" dirty="0"/>
          </a:p>
        </p:txBody>
      </p:sp>
      <p:sp>
        <p:nvSpPr>
          <p:cNvPr id="31" name="Rectangle 30"/>
          <p:cNvSpPr/>
          <p:nvPr/>
        </p:nvSpPr>
        <p:spPr>
          <a:xfrm>
            <a:off x="858194" y="4442571"/>
            <a:ext cx="995881" cy="3621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 </a:t>
            </a:r>
            <a:r>
              <a:rPr lang="en-US" dirty="0" err="1"/>
              <a:t>Preds</a:t>
            </a:r>
            <a:endParaRPr lang="en-US" dirty="0"/>
          </a:p>
        </p:txBody>
      </p:sp>
      <p:sp>
        <p:nvSpPr>
          <p:cNvPr id="26" name="Rectangle 25"/>
          <p:cNvSpPr/>
          <p:nvPr/>
        </p:nvSpPr>
        <p:spPr>
          <a:xfrm>
            <a:off x="858195" y="4080432"/>
            <a:ext cx="995881" cy="3621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 </a:t>
            </a:r>
            <a:r>
              <a:rPr lang="en-US" dirty="0" err="1"/>
              <a:t>Preds</a:t>
            </a:r>
            <a:endParaRPr lang="en-US" dirty="0"/>
          </a:p>
        </p:txBody>
      </p:sp>
      <p:sp>
        <p:nvSpPr>
          <p:cNvPr id="24" name="Rectangle 23"/>
          <p:cNvSpPr/>
          <p:nvPr/>
        </p:nvSpPr>
        <p:spPr>
          <a:xfrm>
            <a:off x="1854074" y="4080430"/>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yTrainA</a:t>
            </a:r>
            <a:endParaRPr lang="en-US" dirty="0"/>
          </a:p>
        </p:txBody>
      </p:sp>
      <p:sp>
        <p:nvSpPr>
          <p:cNvPr id="25" name="Rectangle 24"/>
          <p:cNvSpPr/>
          <p:nvPr/>
        </p:nvSpPr>
        <p:spPr>
          <a:xfrm>
            <a:off x="1854074" y="4442569"/>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yTrainB</a:t>
            </a:r>
            <a:endParaRPr lang="en-US" dirty="0"/>
          </a:p>
        </p:txBody>
      </p:sp>
      <p:sp>
        <p:nvSpPr>
          <p:cNvPr id="30" name="Rectangle 29"/>
          <p:cNvSpPr/>
          <p:nvPr/>
        </p:nvSpPr>
        <p:spPr>
          <a:xfrm>
            <a:off x="1852945" y="4804709"/>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yTrainC</a:t>
            </a:r>
            <a:endParaRPr lang="en-US" dirty="0"/>
          </a:p>
        </p:txBody>
      </p:sp>
      <p:sp>
        <p:nvSpPr>
          <p:cNvPr id="39" name="Rectangle 38"/>
          <p:cNvSpPr/>
          <p:nvPr/>
        </p:nvSpPr>
        <p:spPr>
          <a:xfrm>
            <a:off x="1852944" y="5155493"/>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yTrainD</a:t>
            </a:r>
            <a:endParaRPr lang="en-US" dirty="0"/>
          </a:p>
        </p:txBody>
      </p:sp>
      <p:sp>
        <p:nvSpPr>
          <p:cNvPr id="40" name="Rectangle 39"/>
          <p:cNvSpPr/>
          <p:nvPr/>
        </p:nvSpPr>
        <p:spPr>
          <a:xfrm>
            <a:off x="3720031" y="4486686"/>
            <a:ext cx="1149790" cy="6246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Level 2 Model</a:t>
            </a:r>
          </a:p>
        </p:txBody>
      </p:sp>
      <p:sp>
        <p:nvSpPr>
          <p:cNvPr id="3" name="Right Brace 2"/>
          <p:cNvSpPr/>
          <p:nvPr/>
        </p:nvSpPr>
        <p:spPr>
          <a:xfrm>
            <a:off x="2848825" y="4080430"/>
            <a:ext cx="645813" cy="1437202"/>
          </a:xfrm>
          <a:prstGeom prst="rightBrace">
            <a:avLst>
              <a:gd name="adj1" fmla="val 50389"/>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Rectangle 40"/>
          <p:cNvSpPr/>
          <p:nvPr/>
        </p:nvSpPr>
        <p:spPr>
          <a:xfrm>
            <a:off x="7814650" y="896290"/>
            <a:ext cx="1287102"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yHoldout</a:t>
            </a:r>
            <a:endParaRPr lang="en-US" dirty="0"/>
          </a:p>
        </p:txBody>
      </p:sp>
      <p:sp>
        <p:nvSpPr>
          <p:cNvPr id="43" name="Rectangle 42"/>
          <p:cNvSpPr/>
          <p:nvPr/>
        </p:nvSpPr>
        <p:spPr>
          <a:xfrm>
            <a:off x="7279743" y="2550323"/>
            <a:ext cx="1822009" cy="61386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Level 1 Model(s)</a:t>
            </a:r>
          </a:p>
          <a:p>
            <a:pPr algn="ctr"/>
            <a:r>
              <a:rPr lang="en-US" sz="1200" dirty="0"/>
              <a:t>(trained on all four folds)</a:t>
            </a:r>
          </a:p>
        </p:txBody>
      </p:sp>
      <p:sp>
        <p:nvSpPr>
          <p:cNvPr id="4" name="TextBox 3"/>
          <p:cNvSpPr txBox="1"/>
          <p:nvPr/>
        </p:nvSpPr>
        <p:spPr>
          <a:xfrm rot="1354681">
            <a:off x="3192949" y="4107521"/>
            <a:ext cx="1050202" cy="369332"/>
          </a:xfrm>
          <a:prstGeom prst="rect">
            <a:avLst/>
          </a:prstGeom>
          <a:noFill/>
        </p:spPr>
        <p:txBody>
          <a:bodyPr wrap="square" rtlCol="0">
            <a:spAutoFit/>
          </a:bodyPr>
          <a:lstStyle/>
          <a:p>
            <a:r>
              <a:rPr lang="en-US" dirty="0"/>
              <a:t>Train</a:t>
            </a:r>
          </a:p>
        </p:txBody>
      </p:sp>
    </p:spTree>
    <p:extLst>
      <p:ext uri="{BB962C8B-B14F-4D97-AF65-F5344CB8AC3E}">
        <p14:creationId xmlns:p14="http://schemas.microsoft.com/office/powerpoint/2010/main" val="2412340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Stacking with folds and CV</a:t>
            </a:r>
          </a:p>
        </p:txBody>
      </p:sp>
      <p:sp>
        <p:nvSpPr>
          <p:cNvPr id="6" name="Rectangle 5"/>
          <p:cNvSpPr/>
          <p:nvPr/>
        </p:nvSpPr>
        <p:spPr>
          <a:xfrm>
            <a:off x="212757" y="1077361"/>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xTrainA</a:t>
            </a:r>
            <a:endParaRPr lang="en-US" dirty="0"/>
          </a:p>
        </p:txBody>
      </p:sp>
      <p:sp>
        <p:nvSpPr>
          <p:cNvPr id="32" name="Rectangle 31"/>
          <p:cNvSpPr/>
          <p:nvPr/>
        </p:nvSpPr>
        <p:spPr>
          <a:xfrm>
            <a:off x="1705070" y="1077361"/>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xTrainB</a:t>
            </a:r>
            <a:endParaRPr lang="en-US" dirty="0"/>
          </a:p>
        </p:txBody>
      </p:sp>
      <p:sp>
        <p:nvSpPr>
          <p:cNvPr id="33" name="Rectangle 32"/>
          <p:cNvSpPr/>
          <p:nvPr/>
        </p:nvSpPr>
        <p:spPr>
          <a:xfrm>
            <a:off x="3072143" y="1077360"/>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xTrainC</a:t>
            </a:r>
            <a:endParaRPr lang="en-US" dirty="0"/>
          </a:p>
        </p:txBody>
      </p:sp>
      <p:sp>
        <p:nvSpPr>
          <p:cNvPr id="35" name="Rectangle 34"/>
          <p:cNvSpPr/>
          <p:nvPr/>
        </p:nvSpPr>
        <p:spPr>
          <a:xfrm>
            <a:off x="4439216" y="1077359"/>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xTrainD</a:t>
            </a:r>
            <a:endParaRPr lang="en-US" dirty="0"/>
          </a:p>
        </p:txBody>
      </p:sp>
      <p:sp>
        <p:nvSpPr>
          <p:cNvPr id="36" name="Rectangle 35"/>
          <p:cNvSpPr/>
          <p:nvPr/>
        </p:nvSpPr>
        <p:spPr>
          <a:xfrm>
            <a:off x="7814650" y="1258430"/>
            <a:ext cx="1287102"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HOLDOUT</a:t>
            </a:r>
          </a:p>
        </p:txBody>
      </p:sp>
      <p:sp>
        <p:nvSpPr>
          <p:cNvPr id="45" name="Rectangle 44"/>
          <p:cNvSpPr/>
          <p:nvPr/>
        </p:nvSpPr>
        <p:spPr>
          <a:xfrm>
            <a:off x="212757" y="715220"/>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yTrainA</a:t>
            </a:r>
            <a:endParaRPr lang="en-US" dirty="0"/>
          </a:p>
        </p:txBody>
      </p:sp>
      <p:sp>
        <p:nvSpPr>
          <p:cNvPr id="46" name="Rectangle 45"/>
          <p:cNvSpPr/>
          <p:nvPr/>
        </p:nvSpPr>
        <p:spPr>
          <a:xfrm>
            <a:off x="1705070" y="715220"/>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yTrainB</a:t>
            </a:r>
            <a:endParaRPr lang="en-US" dirty="0"/>
          </a:p>
        </p:txBody>
      </p:sp>
      <p:sp>
        <p:nvSpPr>
          <p:cNvPr id="48" name="Rectangle 47"/>
          <p:cNvSpPr/>
          <p:nvPr/>
        </p:nvSpPr>
        <p:spPr>
          <a:xfrm>
            <a:off x="3072143" y="715219"/>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yTrainC</a:t>
            </a:r>
            <a:endParaRPr lang="en-US" dirty="0"/>
          </a:p>
        </p:txBody>
      </p:sp>
      <p:sp>
        <p:nvSpPr>
          <p:cNvPr id="49" name="Rectangle 48"/>
          <p:cNvSpPr/>
          <p:nvPr/>
        </p:nvSpPr>
        <p:spPr>
          <a:xfrm>
            <a:off x="4439216" y="715218"/>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yTrainD</a:t>
            </a:r>
            <a:endParaRPr lang="en-US" dirty="0"/>
          </a:p>
        </p:txBody>
      </p:sp>
      <p:sp>
        <p:nvSpPr>
          <p:cNvPr id="7" name="Rectangle 6"/>
          <p:cNvSpPr/>
          <p:nvPr/>
        </p:nvSpPr>
        <p:spPr>
          <a:xfrm>
            <a:off x="2320706" y="2252010"/>
            <a:ext cx="1149790" cy="6246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Level 1 Model(s)</a:t>
            </a:r>
          </a:p>
        </p:txBody>
      </p:sp>
      <p:sp>
        <p:nvSpPr>
          <p:cNvPr id="9" name="Rectangle 8"/>
          <p:cNvSpPr/>
          <p:nvPr/>
        </p:nvSpPr>
        <p:spPr>
          <a:xfrm>
            <a:off x="7885568" y="5069941"/>
            <a:ext cx="4209861" cy="168394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tx1"/>
                </a:solidFill>
              </a:rPr>
              <a:t>Pass in the holdout features into the Level 1 Model(s) that were trained using all four folds. This will yield holdout predictions. </a:t>
            </a:r>
          </a:p>
        </p:txBody>
      </p:sp>
      <p:sp>
        <p:nvSpPr>
          <p:cNvPr id="37" name="Rectangle 36"/>
          <p:cNvSpPr/>
          <p:nvPr/>
        </p:nvSpPr>
        <p:spPr>
          <a:xfrm>
            <a:off x="6769729" y="2262838"/>
            <a:ext cx="1822009" cy="61386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Level 1 Model(s)</a:t>
            </a:r>
          </a:p>
          <a:p>
            <a:pPr algn="ctr"/>
            <a:r>
              <a:rPr lang="en-US" sz="1200" dirty="0"/>
              <a:t>(trained on all four folds)</a:t>
            </a:r>
          </a:p>
        </p:txBody>
      </p:sp>
      <p:sp>
        <p:nvSpPr>
          <p:cNvPr id="41" name="Rectangle 40"/>
          <p:cNvSpPr/>
          <p:nvPr/>
        </p:nvSpPr>
        <p:spPr>
          <a:xfrm>
            <a:off x="7814650" y="896290"/>
            <a:ext cx="1287102"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yHoldout</a:t>
            </a:r>
            <a:endParaRPr lang="en-US" dirty="0"/>
          </a:p>
        </p:txBody>
      </p:sp>
      <p:cxnSp>
        <p:nvCxnSpPr>
          <p:cNvPr id="38" name="Straight Arrow Connector 37"/>
          <p:cNvCxnSpPr>
            <a:stCxn id="36" idx="2"/>
            <a:endCxn id="37" idx="0"/>
          </p:cNvCxnSpPr>
          <p:nvPr/>
        </p:nvCxnSpPr>
        <p:spPr>
          <a:xfrm flipH="1">
            <a:off x="7680734" y="1620569"/>
            <a:ext cx="777467" cy="6422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692367" y="3983521"/>
            <a:ext cx="1542862" cy="3621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Holdout </a:t>
            </a:r>
            <a:r>
              <a:rPr lang="en-US" dirty="0" err="1"/>
              <a:t>Preds</a:t>
            </a:r>
            <a:endParaRPr lang="en-US" dirty="0"/>
          </a:p>
        </p:txBody>
      </p:sp>
      <p:cxnSp>
        <p:nvCxnSpPr>
          <p:cNvPr id="43" name="Straight Arrow Connector 42"/>
          <p:cNvCxnSpPr>
            <a:stCxn id="37" idx="2"/>
            <a:endCxn id="42" idx="0"/>
          </p:cNvCxnSpPr>
          <p:nvPr/>
        </p:nvCxnSpPr>
        <p:spPr>
          <a:xfrm flipH="1">
            <a:off x="6463798" y="2876700"/>
            <a:ext cx="1216936" cy="110682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19207752">
            <a:off x="7399322" y="1625260"/>
            <a:ext cx="1340290" cy="246221"/>
          </a:xfrm>
          <a:prstGeom prst="rect">
            <a:avLst/>
          </a:prstGeom>
          <a:noFill/>
        </p:spPr>
        <p:txBody>
          <a:bodyPr wrap="square" rtlCol="0">
            <a:spAutoFit/>
          </a:bodyPr>
          <a:lstStyle/>
          <a:p>
            <a:r>
              <a:rPr lang="en-US" sz="1000" dirty="0"/>
              <a:t>Pass features</a:t>
            </a:r>
          </a:p>
        </p:txBody>
      </p:sp>
      <p:sp>
        <p:nvSpPr>
          <p:cNvPr id="44" name="TextBox 43"/>
          <p:cNvSpPr txBox="1"/>
          <p:nvPr/>
        </p:nvSpPr>
        <p:spPr>
          <a:xfrm rot="19090571">
            <a:off x="6224584" y="3245971"/>
            <a:ext cx="1340290" cy="246221"/>
          </a:xfrm>
          <a:prstGeom prst="rect">
            <a:avLst/>
          </a:prstGeom>
          <a:noFill/>
        </p:spPr>
        <p:txBody>
          <a:bodyPr wrap="square" rtlCol="0">
            <a:spAutoFit/>
          </a:bodyPr>
          <a:lstStyle/>
          <a:p>
            <a:r>
              <a:rPr lang="en-US" sz="1000" dirty="0"/>
              <a:t>Generates predictions</a:t>
            </a:r>
          </a:p>
        </p:txBody>
      </p:sp>
      <p:sp>
        <p:nvSpPr>
          <p:cNvPr id="47" name="Rectangle 46"/>
          <p:cNvSpPr/>
          <p:nvPr/>
        </p:nvSpPr>
        <p:spPr>
          <a:xfrm>
            <a:off x="858193" y="5166849"/>
            <a:ext cx="995881" cy="3621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 </a:t>
            </a:r>
            <a:r>
              <a:rPr lang="en-US" dirty="0" err="1"/>
              <a:t>Preds</a:t>
            </a:r>
            <a:endParaRPr lang="en-US" dirty="0"/>
          </a:p>
        </p:txBody>
      </p:sp>
      <p:sp>
        <p:nvSpPr>
          <p:cNvPr id="50" name="Rectangle 49"/>
          <p:cNvSpPr/>
          <p:nvPr/>
        </p:nvSpPr>
        <p:spPr>
          <a:xfrm>
            <a:off x="858193" y="4804710"/>
            <a:ext cx="995881" cy="3621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 </a:t>
            </a:r>
            <a:r>
              <a:rPr lang="en-US" dirty="0" err="1"/>
              <a:t>Preds</a:t>
            </a:r>
            <a:endParaRPr lang="en-US" dirty="0"/>
          </a:p>
        </p:txBody>
      </p:sp>
      <p:sp>
        <p:nvSpPr>
          <p:cNvPr id="51" name="Rectangle 50"/>
          <p:cNvSpPr/>
          <p:nvPr/>
        </p:nvSpPr>
        <p:spPr>
          <a:xfrm>
            <a:off x="858194" y="4442571"/>
            <a:ext cx="995881" cy="3621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 </a:t>
            </a:r>
            <a:r>
              <a:rPr lang="en-US" dirty="0" err="1"/>
              <a:t>Preds</a:t>
            </a:r>
            <a:endParaRPr lang="en-US" dirty="0"/>
          </a:p>
        </p:txBody>
      </p:sp>
      <p:sp>
        <p:nvSpPr>
          <p:cNvPr id="52" name="Rectangle 51"/>
          <p:cNvSpPr/>
          <p:nvPr/>
        </p:nvSpPr>
        <p:spPr>
          <a:xfrm>
            <a:off x="858195" y="4080432"/>
            <a:ext cx="995881" cy="3621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 </a:t>
            </a:r>
            <a:r>
              <a:rPr lang="en-US" dirty="0" err="1"/>
              <a:t>Preds</a:t>
            </a:r>
            <a:endParaRPr lang="en-US" dirty="0"/>
          </a:p>
        </p:txBody>
      </p:sp>
      <p:sp>
        <p:nvSpPr>
          <p:cNvPr id="53" name="Rectangle 52"/>
          <p:cNvSpPr/>
          <p:nvPr/>
        </p:nvSpPr>
        <p:spPr>
          <a:xfrm>
            <a:off x="1854074" y="4080430"/>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yTrainA</a:t>
            </a:r>
            <a:endParaRPr lang="en-US" dirty="0"/>
          </a:p>
        </p:txBody>
      </p:sp>
      <p:sp>
        <p:nvSpPr>
          <p:cNvPr id="54" name="Rectangle 53"/>
          <p:cNvSpPr/>
          <p:nvPr/>
        </p:nvSpPr>
        <p:spPr>
          <a:xfrm>
            <a:off x="1854074" y="4442569"/>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yTrainB</a:t>
            </a:r>
            <a:endParaRPr lang="en-US" dirty="0"/>
          </a:p>
        </p:txBody>
      </p:sp>
      <p:sp>
        <p:nvSpPr>
          <p:cNvPr id="55" name="Rectangle 54"/>
          <p:cNvSpPr/>
          <p:nvPr/>
        </p:nvSpPr>
        <p:spPr>
          <a:xfrm>
            <a:off x="1852945" y="4804709"/>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yTrainC</a:t>
            </a:r>
            <a:endParaRPr lang="en-US" dirty="0"/>
          </a:p>
        </p:txBody>
      </p:sp>
      <p:sp>
        <p:nvSpPr>
          <p:cNvPr id="56" name="Rectangle 55"/>
          <p:cNvSpPr/>
          <p:nvPr/>
        </p:nvSpPr>
        <p:spPr>
          <a:xfrm>
            <a:off x="1852944" y="5155493"/>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yTrainD</a:t>
            </a:r>
            <a:endParaRPr lang="en-US" dirty="0"/>
          </a:p>
        </p:txBody>
      </p:sp>
      <p:sp>
        <p:nvSpPr>
          <p:cNvPr id="57" name="Rectangle 56"/>
          <p:cNvSpPr/>
          <p:nvPr/>
        </p:nvSpPr>
        <p:spPr>
          <a:xfrm>
            <a:off x="3720031" y="4486686"/>
            <a:ext cx="1149790" cy="6246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Level 2 Model</a:t>
            </a:r>
          </a:p>
        </p:txBody>
      </p:sp>
    </p:spTree>
    <p:extLst>
      <p:ext uri="{BB962C8B-B14F-4D97-AF65-F5344CB8AC3E}">
        <p14:creationId xmlns:p14="http://schemas.microsoft.com/office/powerpoint/2010/main" val="29988052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Stacking with folds and CV</a:t>
            </a:r>
          </a:p>
        </p:txBody>
      </p:sp>
      <p:sp>
        <p:nvSpPr>
          <p:cNvPr id="6" name="Rectangle 5"/>
          <p:cNvSpPr/>
          <p:nvPr/>
        </p:nvSpPr>
        <p:spPr>
          <a:xfrm>
            <a:off x="212757" y="1077361"/>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xTrainA</a:t>
            </a:r>
            <a:endParaRPr lang="en-US" dirty="0"/>
          </a:p>
        </p:txBody>
      </p:sp>
      <p:sp>
        <p:nvSpPr>
          <p:cNvPr id="32" name="Rectangle 31"/>
          <p:cNvSpPr/>
          <p:nvPr/>
        </p:nvSpPr>
        <p:spPr>
          <a:xfrm>
            <a:off x="1705070" y="1077361"/>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xTrainB</a:t>
            </a:r>
            <a:endParaRPr lang="en-US" dirty="0"/>
          </a:p>
        </p:txBody>
      </p:sp>
      <p:sp>
        <p:nvSpPr>
          <p:cNvPr id="33" name="Rectangle 32"/>
          <p:cNvSpPr/>
          <p:nvPr/>
        </p:nvSpPr>
        <p:spPr>
          <a:xfrm>
            <a:off x="3072143" y="1077360"/>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xTrainC</a:t>
            </a:r>
            <a:endParaRPr lang="en-US" dirty="0"/>
          </a:p>
        </p:txBody>
      </p:sp>
      <p:sp>
        <p:nvSpPr>
          <p:cNvPr id="35" name="Rectangle 34"/>
          <p:cNvSpPr/>
          <p:nvPr/>
        </p:nvSpPr>
        <p:spPr>
          <a:xfrm>
            <a:off x="4439216" y="1077359"/>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xTrainD</a:t>
            </a:r>
            <a:endParaRPr lang="en-US" dirty="0"/>
          </a:p>
        </p:txBody>
      </p:sp>
      <p:sp>
        <p:nvSpPr>
          <p:cNvPr id="36" name="Rectangle 35"/>
          <p:cNvSpPr/>
          <p:nvPr/>
        </p:nvSpPr>
        <p:spPr>
          <a:xfrm>
            <a:off x="7814650" y="1258430"/>
            <a:ext cx="1287102"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HOLDOUT</a:t>
            </a:r>
          </a:p>
        </p:txBody>
      </p:sp>
      <p:sp>
        <p:nvSpPr>
          <p:cNvPr id="45" name="Rectangle 44"/>
          <p:cNvSpPr/>
          <p:nvPr/>
        </p:nvSpPr>
        <p:spPr>
          <a:xfrm>
            <a:off x="212757" y="715220"/>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yTrainA</a:t>
            </a:r>
            <a:endParaRPr lang="en-US" dirty="0"/>
          </a:p>
        </p:txBody>
      </p:sp>
      <p:sp>
        <p:nvSpPr>
          <p:cNvPr id="46" name="Rectangle 45"/>
          <p:cNvSpPr/>
          <p:nvPr/>
        </p:nvSpPr>
        <p:spPr>
          <a:xfrm>
            <a:off x="1705070" y="715220"/>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yTrainB</a:t>
            </a:r>
            <a:endParaRPr lang="en-US" dirty="0"/>
          </a:p>
        </p:txBody>
      </p:sp>
      <p:sp>
        <p:nvSpPr>
          <p:cNvPr id="48" name="Rectangle 47"/>
          <p:cNvSpPr/>
          <p:nvPr/>
        </p:nvSpPr>
        <p:spPr>
          <a:xfrm>
            <a:off x="3072143" y="715219"/>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yTrainC</a:t>
            </a:r>
            <a:endParaRPr lang="en-US" dirty="0"/>
          </a:p>
        </p:txBody>
      </p:sp>
      <p:sp>
        <p:nvSpPr>
          <p:cNvPr id="49" name="Rectangle 48"/>
          <p:cNvSpPr/>
          <p:nvPr/>
        </p:nvSpPr>
        <p:spPr>
          <a:xfrm>
            <a:off x="4439216" y="715218"/>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yTrainD</a:t>
            </a:r>
            <a:endParaRPr lang="en-US" dirty="0"/>
          </a:p>
        </p:txBody>
      </p:sp>
      <p:sp>
        <p:nvSpPr>
          <p:cNvPr id="7" name="Rectangle 6"/>
          <p:cNvSpPr/>
          <p:nvPr/>
        </p:nvSpPr>
        <p:spPr>
          <a:xfrm>
            <a:off x="2320706" y="2252010"/>
            <a:ext cx="1149790" cy="6246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Level 1 Model(s)</a:t>
            </a:r>
          </a:p>
        </p:txBody>
      </p:sp>
      <p:sp>
        <p:nvSpPr>
          <p:cNvPr id="9" name="Rectangle 8"/>
          <p:cNvSpPr/>
          <p:nvPr/>
        </p:nvSpPr>
        <p:spPr>
          <a:xfrm>
            <a:off x="7885568" y="5069941"/>
            <a:ext cx="4209861" cy="168394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tx1"/>
                </a:solidFill>
              </a:rPr>
              <a:t>Pass in the holdout predictions into the level 2 model which will yield our second-level holdout predictions. This is what we can then compare with the original y values of the holdout data.</a:t>
            </a:r>
          </a:p>
        </p:txBody>
      </p:sp>
      <p:sp>
        <p:nvSpPr>
          <p:cNvPr id="37" name="Rectangle 36"/>
          <p:cNvSpPr/>
          <p:nvPr/>
        </p:nvSpPr>
        <p:spPr>
          <a:xfrm>
            <a:off x="6769729" y="2262838"/>
            <a:ext cx="1822009" cy="61386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Level 1 Model(s)</a:t>
            </a:r>
          </a:p>
          <a:p>
            <a:pPr algn="ctr"/>
            <a:r>
              <a:rPr lang="en-US" sz="1200" dirty="0"/>
              <a:t>(trained on all four folds)</a:t>
            </a:r>
          </a:p>
        </p:txBody>
      </p:sp>
      <p:sp>
        <p:nvSpPr>
          <p:cNvPr id="41" name="Rectangle 40"/>
          <p:cNvSpPr/>
          <p:nvPr/>
        </p:nvSpPr>
        <p:spPr>
          <a:xfrm>
            <a:off x="7814650" y="896290"/>
            <a:ext cx="1287102"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yHoldout</a:t>
            </a:r>
            <a:endParaRPr lang="en-US" dirty="0"/>
          </a:p>
        </p:txBody>
      </p:sp>
      <p:cxnSp>
        <p:nvCxnSpPr>
          <p:cNvPr id="38" name="Straight Arrow Connector 37"/>
          <p:cNvCxnSpPr>
            <a:stCxn id="36" idx="2"/>
            <a:endCxn id="37" idx="0"/>
          </p:cNvCxnSpPr>
          <p:nvPr/>
        </p:nvCxnSpPr>
        <p:spPr>
          <a:xfrm flipH="1">
            <a:off x="7680734" y="1620569"/>
            <a:ext cx="777467" cy="6422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692367" y="3983521"/>
            <a:ext cx="1542862" cy="3621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Holdout </a:t>
            </a:r>
            <a:r>
              <a:rPr lang="en-US" dirty="0" err="1"/>
              <a:t>Preds</a:t>
            </a:r>
            <a:endParaRPr lang="en-US" dirty="0"/>
          </a:p>
        </p:txBody>
      </p:sp>
      <p:cxnSp>
        <p:nvCxnSpPr>
          <p:cNvPr id="43" name="Straight Arrow Connector 42"/>
          <p:cNvCxnSpPr>
            <a:stCxn id="37" idx="2"/>
            <a:endCxn id="42" idx="0"/>
          </p:cNvCxnSpPr>
          <p:nvPr/>
        </p:nvCxnSpPr>
        <p:spPr>
          <a:xfrm flipH="1">
            <a:off x="6463798" y="2876700"/>
            <a:ext cx="1216936" cy="110682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19207752">
            <a:off x="7399322" y="1625260"/>
            <a:ext cx="1340290" cy="246221"/>
          </a:xfrm>
          <a:prstGeom prst="rect">
            <a:avLst/>
          </a:prstGeom>
          <a:noFill/>
        </p:spPr>
        <p:txBody>
          <a:bodyPr wrap="square" rtlCol="0">
            <a:spAutoFit/>
          </a:bodyPr>
          <a:lstStyle/>
          <a:p>
            <a:r>
              <a:rPr lang="en-US" sz="1000" dirty="0"/>
              <a:t>Pass features</a:t>
            </a:r>
          </a:p>
        </p:txBody>
      </p:sp>
      <p:sp>
        <p:nvSpPr>
          <p:cNvPr id="44" name="TextBox 43"/>
          <p:cNvSpPr txBox="1"/>
          <p:nvPr/>
        </p:nvSpPr>
        <p:spPr>
          <a:xfrm rot="19090571">
            <a:off x="6224584" y="3245971"/>
            <a:ext cx="1340290" cy="246221"/>
          </a:xfrm>
          <a:prstGeom prst="rect">
            <a:avLst/>
          </a:prstGeom>
          <a:noFill/>
        </p:spPr>
        <p:txBody>
          <a:bodyPr wrap="square" rtlCol="0">
            <a:spAutoFit/>
          </a:bodyPr>
          <a:lstStyle/>
          <a:p>
            <a:r>
              <a:rPr lang="en-US" sz="1000" dirty="0"/>
              <a:t>Generates predictions</a:t>
            </a:r>
          </a:p>
        </p:txBody>
      </p:sp>
      <p:sp>
        <p:nvSpPr>
          <p:cNvPr id="47" name="Rectangle 46"/>
          <p:cNvSpPr/>
          <p:nvPr/>
        </p:nvSpPr>
        <p:spPr>
          <a:xfrm>
            <a:off x="858193" y="5166849"/>
            <a:ext cx="995881" cy="3621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 </a:t>
            </a:r>
            <a:r>
              <a:rPr lang="en-US" dirty="0" err="1"/>
              <a:t>Preds</a:t>
            </a:r>
            <a:endParaRPr lang="en-US" dirty="0"/>
          </a:p>
        </p:txBody>
      </p:sp>
      <p:sp>
        <p:nvSpPr>
          <p:cNvPr id="50" name="Rectangle 49"/>
          <p:cNvSpPr/>
          <p:nvPr/>
        </p:nvSpPr>
        <p:spPr>
          <a:xfrm>
            <a:off x="858193" y="4804710"/>
            <a:ext cx="995881" cy="3621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 </a:t>
            </a:r>
            <a:r>
              <a:rPr lang="en-US" dirty="0" err="1"/>
              <a:t>Preds</a:t>
            </a:r>
            <a:endParaRPr lang="en-US" dirty="0"/>
          </a:p>
        </p:txBody>
      </p:sp>
      <p:sp>
        <p:nvSpPr>
          <p:cNvPr id="51" name="Rectangle 50"/>
          <p:cNvSpPr/>
          <p:nvPr/>
        </p:nvSpPr>
        <p:spPr>
          <a:xfrm>
            <a:off x="858194" y="4442571"/>
            <a:ext cx="995881" cy="3621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 </a:t>
            </a:r>
            <a:r>
              <a:rPr lang="en-US" dirty="0" err="1"/>
              <a:t>Preds</a:t>
            </a:r>
            <a:endParaRPr lang="en-US" dirty="0"/>
          </a:p>
        </p:txBody>
      </p:sp>
      <p:sp>
        <p:nvSpPr>
          <p:cNvPr id="52" name="Rectangle 51"/>
          <p:cNvSpPr/>
          <p:nvPr/>
        </p:nvSpPr>
        <p:spPr>
          <a:xfrm>
            <a:off x="858195" y="4080432"/>
            <a:ext cx="995881" cy="3621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 </a:t>
            </a:r>
            <a:r>
              <a:rPr lang="en-US" dirty="0" err="1"/>
              <a:t>Preds</a:t>
            </a:r>
            <a:endParaRPr lang="en-US" dirty="0"/>
          </a:p>
        </p:txBody>
      </p:sp>
      <p:sp>
        <p:nvSpPr>
          <p:cNvPr id="53" name="Rectangle 52"/>
          <p:cNvSpPr/>
          <p:nvPr/>
        </p:nvSpPr>
        <p:spPr>
          <a:xfrm>
            <a:off x="1854074" y="4080430"/>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yTrainA</a:t>
            </a:r>
            <a:endParaRPr lang="en-US" dirty="0"/>
          </a:p>
        </p:txBody>
      </p:sp>
      <p:sp>
        <p:nvSpPr>
          <p:cNvPr id="54" name="Rectangle 53"/>
          <p:cNvSpPr/>
          <p:nvPr/>
        </p:nvSpPr>
        <p:spPr>
          <a:xfrm>
            <a:off x="1854074" y="4442569"/>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yTrainB</a:t>
            </a:r>
            <a:endParaRPr lang="en-US" dirty="0"/>
          </a:p>
        </p:txBody>
      </p:sp>
      <p:sp>
        <p:nvSpPr>
          <p:cNvPr id="55" name="Rectangle 54"/>
          <p:cNvSpPr/>
          <p:nvPr/>
        </p:nvSpPr>
        <p:spPr>
          <a:xfrm>
            <a:off x="1852945" y="4804709"/>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yTrainC</a:t>
            </a:r>
            <a:endParaRPr lang="en-US" dirty="0"/>
          </a:p>
        </p:txBody>
      </p:sp>
      <p:sp>
        <p:nvSpPr>
          <p:cNvPr id="56" name="Rectangle 55"/>
          <p:cNvSpPr/>
          <p:nvPr/>
        </p:nvSpPr>
        <p:spPr>
          <a:xfrm>
            <a:off x="1852944" y="5155493"/>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yTrainD</a:t>
            </a:r>
            <a:endParaRPr lang="en-US" dirty="0"/>
          </a:p>
        </p:txBody>
      </p:sp>
      <p:sp>
        <p:nvSpPr>
          <p:cNvPr id="57" name="Rectangle 56"/>
          <p:cNvSpPr/>
          <p:nvPr/>
        </p:nvSpPr>
        <p:spPr>
          <a:xfrm>
            <a:off x="3720031" y="4486686"/>
            <a:ext cx="1149790" cy="6246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Level 2 Model</a:t>
            </a:r>
          </a:p>
        </p:txBody>
      </p:sp>
      <p:cxnSp>
        <p:nvCxnSpPr>
          <p:cNvPr id="30" name="Straight Arrow Connector 29"/>
          <p:cNvCxnSpPr>
            <a:stCxn id="42" idx="1"/>
            <a:endCxn id="57" idx="3"/>
          </p:cNvCxnSpPr>
          <p:nvPr/>
        </p:nvCxnSpPr>
        <p:spPr>
          <a:xfrm flipH="1">
            <a:off x="4869821" y="4164591"/>
            <a:ext cx="822546" cy="6344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rot="19207752">
            <a:off x="4732093" y="3976439"/>
            <a:ext cx="1340290" cy="246221"/>
          </a:xfrm>
          <a:prstGeom prst="rect">
            <a:avLst/>
          </a:prstGeom>
          <a:noFill/>
        </p:spPr>
        <p:txBody>
          <a:bodyPr wrap="square" rtlCol="0">
            <a:spAutoFit/>
          </a:bodyPr>
          <a:lstStyle/>
          <a:p>
            <a:r>
              <a:rPr lang="en-US" sz="1000" dirty="0"/>
              <a:t>Pass in as features</a:t>
            </a:r>
          </a:p>
        </p:txBody>
      </p:sp>
      <p:cxnSp>
        <p:nvCxnSpPr>
          <p:cNvPr id="39" name="Straight Arrow Connector 38"/>
          <p:cNvCxnSpPr>
            <a:stCxn id="57" idx="2"/>
            <a:endCxn id="40" idx="0"/>
          </p:cNvCxnSpPr>
          <p:nvPr/>
        </p:nvCxnSpPr>
        <p:spPr>
          <a:xfrm>
            <a:off x="4294926" y="5111376"/>
            <a:ext cx="686556" cy="3554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4134773" y="5466843"/>
            <a:ext cx="1693418" cy="3621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Holdout Preds2</a:t>
            </a:r>
          </a:p>
        </p:txBody>
      </p:sp>
      <p:sp>
        <p:nvSpPr>
          <p:cNvPr id="58" name="Rectangle 57"/>
          <p:cNvSpPr/>
          <p:nvPr/>
        </p:nvSpPr>
        <p:spPr>
          <a:xfrm>
            <a:off x="4405265" y="6286028"/>
            <a:ext cx="1287102"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yHoldout</a:t>
            </a:r>
            <a:endParaRPr lang="en-US" dirty="0"/>
          </a:p>
        </p:txBody>
      </p:sp>
      <p:cxnSp>
        <p:nvCxnSpPr>
          <p:cNvPr id="59" name="Straight Arrow Connector 58"/>
          <p:cNvCxnSpPr>
            <a:stCxn id="40" idx="2"/>
            <a:endCxn id="58" idx="0"/>
          </p:cNvCxnSpPr>
          <p:nvPr/>
        </p:nvCxnSpPr>
        <p:spPr>
          <a:xfrm>
            <a:off x="4981482" y="5828982"/>
            <a:ext cx="67334" cy="45704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888349" y="5877684"/>
            <a:ext cx="2217806" cy="400110"/>
          </a:xfrm>
          <a:prstGeom prst="rect">
            <a:avLst/>
          </a:prstGeom>
          <a:noFill/>
        </p:spPr>
        <p:txBody>
          <a:bodyPr wrap="square" rtlCol="0">
            <a:spAutoFit/>
          </a:bodyPr>
          <a:lstStyle/>
          <a:p>
            <a:r>
              <a:rPr lang="en-US" sz="1000" dirty="0"/>
              <a:t>Compare these secondary predictions to holdout, this will yield a score.</a:t>
            </a:r>
          </a:p>
        </p:txBody>
      </p:sp>
    </p:spTree>
    <p:extLst>
      <p:ext uri="{BB962C8B-B14F-4D97-AF65-F5344CB8AC3E}">
        <p14:creationId xmlns:p14="http://schemas.microsoft.com/office/powerpoint/2010/main" val="4139359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Stacking with folds and CV</a:t>
            </a:r>
          </a:p>
        </p:txBody>
      </p:sp>
      <p:sp>
        <p:nvSpPr>
          <p:cNvPr id="6" name="Rectangle 5"/>
          <p:cNvSpPr/>
          <p:nvPr/>
        </p:nvSpPr>
        <p:spPr>
          <a:xfrm>
            <a:off x="212757" y="1077361"/>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xTrainA</a:t>
            </a:r>
            <a:endParaRPr lang="en-US" dirty="0"/>
          </a:p>
        </p:txBody>
      </p:sp>
      <p:sp>
        <p:nvSpPr>
          <p:cNvPr id="32" name="Rectangle 31"/>
          <p:cNvSpPr/>
          <p:nvPr/>
        </p:nvSpPr>
        <p:spPr>
          <a:xfrm>
            <a:off x="1705070" y="1077361"/>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xTrainB</a:t>
            </a:r>
            <a:endParaRPr lang="en-US" dirty="0"/>
          </a:p>
        </p:txBody>
      </p:sp>
      <p:sp>
        <p:nvSpPr>
          <p:cNvPr id="33" name="Rectangle 32"/>
          <p:cNvSpPr/>
          <p:nvPr/>
        </p:nvSpPr>
        <p:spPr>
          <a:xfrm>
            <a:off x="3072143" y="1077360"/>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xTrainC</a:t>
            </a:r>
            <a:endParaRPr lang="en-US" dirty="0"/>
          </a:p>
        </p:txBody>
      </p:sp>
      <p:sp>
        <p:nvSpPr>
          <p:cNvPr id="35" name="Rectangle 34"/>
          <p:cNvSpPr/>
          <p:nvPr/>
        </p:nvSpPr>
        <p:spPr>
          <a:xfrm>
            <a:off x="4439216" y="1077359"/>
            <a:ext cx="995881"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xTrainD</a:t>
            </a:r>
            <a:endParaRPr lang="en-US" dirty="0"/>
          </a:p>
        </p:txBody>
      </p:sp>
      <p:sp>
        <p:nvSpPr>
          <p:cNvPr id="36" name="Rectangle 35"/>
          <p:cNvSpPr/>
          <p:nvPr/>
        </p:nvSpPr>
        <p:spPr>
          <a:xfrm>
            <a:off x="7814650" y="1258430"/>
            <a:ext cx="1287102" cy="36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HOLDOUT</a:t>
            </a:r>
          </a:p>
        </p:txBody>
      </p:sp>
      <p:sp>
        <p:nvSpPr>
          <p:cNvPr id="45" name="Rectangle 44"/>
          <p:cNvSpPr/>
          <p:nvPr/>
        </p:nvSpPr>
        <p:spPr>
          <a:xfrm>
            <a:off x="212757" y="715220"/>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yTrainA</a:t>
            </a:r>
            <a:endParaRPr lang="en-US" dirty="0"/>
          </a:p>
        </p:txBody>
      </p:sp>
      <p:sp>
        <p:nvSpPr>
          <p:cNvPr id="46" name="Rectangle 45"/>
          <p:cNvSpPr/>
          <p:nvPr/>
        </p:nvSpPr>
        <p:spPr>
          <a:xfrm>
            <a:off x="1705070" y="715220"/>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yTrainB</a:t>
            </a:r>
            <a:endParaRPr lang="en-US" dirty="0"/>
          </a:p>
        </p:txBody>
      </p:sp>
      <p:sp>
        <p:nvSpPr>
          <p:cNvPr id="48" name="Rectangle 47"/>
          <p:cNvSpPr/>
          <p:nvPr/>
        </p:nvSpPr>
        <p:spPr>
          <a:xfrm>
            <a:off x="3072143" y="715219"/>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yTrainC</a:t>
            </a:r>
            <a:endParaRPr lang="en-US" dirty="0"/>
          </a:p>
        </p:txBody>
      </p:sp>
      <p:sp>
        <p:nvSpPr>
          <p:cNvPr id="49" name="Rectangle 48"/>
          <p:cNvSpPr/>
          <p:nvPr/>
        </p:nvSpPr>
        <p:spPr>
          <a:xfrm>
            <a:off x="4439216" y="715218"/>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yTrainD</a:t>
            </a:r>
            <a:endParaRPr lang="en-US" dirty="0"/>
          </a:p>
        </p:txBody>
      </p:sp>
      <p:sp>
        <p:nvSpPr>
          <p:cNvPr id="7" name="Rectangle 6"/>
          <p:cNvSpPr/>
          <p:nvPr/>
        </p:nvSpPr>
        <p:spPr>
          <a:xfrm>
            <a:off x="2320706" y="2252010"/>
            <a:ext cx="1149790" cy="6246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Level 1 Model(s)</a:t>
            </a:r>
          </a:p>
        </p:txBody>
      </p:sp>
      <p:sp>
        <p:nvSpPr>
          <p:cNvPr id="9" name="Rectangle 8"/>
          <p:cNvSpPr/>
          <p:nvPr/>
        </p:nvSpPr>
        <p:spPr>
          <a:xfrm>
            <a:off x="7885568" y="5069941"/>
            <a:ext cx="4209861" cy="168394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tx1"/>
                </a:solidFill>
              </a:rPr>
              <a:t>We’re essentially pretending this “holdout data” is the new data we’ll be predicting on. Because we know the labels (answers) for this data, we can use the level 2 holdout predictions and the holdout y values to determine a level of accuracy for this stacking model pipeline.</a:t>
            </a:r>
          </a:p>
        </p:txBody>
      </p:sp>
      <p:sp>
        <p:nvSpPr>
          <p:cNvPr id="37" name="Rectangle 36"/>
          <p:cNvSpPr/>
          <p:nvPr/>
        </p:nvSpPr>
        <p:spPr>
          <a:xfrm>
            <a:off x="6769729" y="2262838"/>
            <a:ext cx="1822009" cy="61386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Level 1 Model(s)</a:t>
            </a:r>
          </a:p>
          <a:p>
            <a:pPr algn="ctr"/>
            <a:r>
              <a:rPr lang="en-US" sz="1200" dirty="0"/>
              <a:t>(trained on all four folds)</a:t>
            </a:r>
          </a:p>
        </p:txBody>
      </p:sp>
      <p:sp>
        <p:nvSpPr>
          <p:cNvPr id="41" name="Rectangle 40"/>
          <p:cNvSpPr/>
          <p:nvPr/>
        </p:nvSpPr>
        <p:spPr>
          <a:xfrm>
            <a:off x="7814650" y="896290"/>
            <a:ext cx="1287102"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yHoldout</a:t>
            </a:r>
            <a:endParaRPr lang="en-US" dirty="0"/>
          </a:p>
        </p:txBody>
      </p:sp>
      <p:cxnSp>
        <p:nvCxnSpPr>
          <p:cNvPr id="38" name="Straight Arrow Connector 37"/>
          <p:cNvCxnSpPr>
            <a:stCxn id="36" idx="2"/>
            <a:endCxn id="37" idx="0"/>
          </p:cNvCxnSpPr>
          <p:nvPr/>
        </p:nvCxnSpPr>
        <p:spPr>
          <a:xfrm flipH="1">
            <a:off x="7680734" y="1620569"/>
            <a:ext cx="777467" cy="6422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692367" y="3983521"/>
            <a:ext cx="1542862" cy="3621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Holdout </a:t>
            </a:r>
            <a:r>
              <a:rPr lang="en-US" dirty="0" err="1"/>
              <a:t>Preds</a:t>
            </a:r>
            <a:endParaRPr lang="en-US" dirty="0"/>
          </a:p>
        </p:txBody>
      </p:sp>
      <p:cxnSp>
        <p:nvCxnSpPr>
          <p:cNvPr id="43" name="Straight Arrow Connector 42"/>
          <p:cNvCxnSpPr>
            <a:stCxn id="37" idx="2"/>
            <a:endCxn id="42" idx="0"/>
          </p:cNvCxnSpPr>
          <p:nvPr/>
        </p:nvCxnSpPr>
        <p:spPr>
          <a:xfrm flipH="1">
            <a:off x="6463798" y="2876700"/>
            <a:ext cx="1216936" cy="110682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858193" y="5166849"/>
            <a:ext cx="995881" cy="3621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 </a:t>
            </a:r>
            <a:r>
              <a:rPr lang="en-US" dirty="0" err="1"/>
              <a:t>Preds</a:t>
            </a:r>
            <a:endParaRPr lang="en-US" dirty="0"/>
          </a:p>
        </p:txBody>
      </p:sp>
      <p:sp>
        <p:nvSpPr>
          <p:cNvPr id="50" name="Rectangle 49"/>
          <p:cNvSpPr/>
          <p:nvPr/>
        </p:nvSpPr>
        <p:spPr>
          <a:xfrm>
            <a:off x="858193" y="4804710"/>
            <a:ext cx="995881" cy="3621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 </a:t>
            </a:r>
            <a:r>
              <a:rPr lang="en-US" dirty="0" err="1"/>
              <a:t>Preds</a:t>
            </a:r>
            <a:endParaRPr lang="en-US" dirty="0"/>
          </a:p>
        </p:txBody>
      </p:sp>
      <p:sp>
        <p:nvSpPr>
          <p:cNvPr id="51" name="Rectangle 50"/>
          <p:cNvSpPr/>
          <p:nvPr/>
        </p:nvSpPr>
        <p:spPr>
          <a:xfrm>
            <a:off x="858194" y="4442571"/>
            <a:ext cx="995881" cy="3621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 </a:t>
            </a:r>
            <a:r>
              <a:rPr lang="en-US" dirty="0" err="1"/>
              <a:t>Preds</a:t>
            </a:r>
            <a:endParaRPr lang="en-US" dirty="0"/>
          </a:p>
        </p:txBody>
      </p:sp>
      <p:sp>
        <p:nvSpPr>
          <p:cNvPr id="52" name="Rectangle 51"/>
          <p:cNvSpPr/>
          <p:nvPr/>
        </p:nvSpPr>
        <p:spPr>
          <a:xfrm>
            <a:off x="858195" y="4080432"/>
            <a:ext cx="995881" cy="3621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 </a:t>
            </a:r>
            <a:r>
              <a:rPr lang="en-US" dirty="0" err="1"/>
              <a:t>Preds</a:t>
            </a:r>
            <a:endParaRPr lang="en-US" dirty="0"/>
          </a:p>
        </p:txBody>
      </p:sp>
      <p:sp>
        <p:nvSpPr>
          <p:cNvPr id="53" name="Rectangle 52"/>
          <p:cNvSpPr/>
          <p:nvPr/>
        </p:nvSpPr>
        <p:spPr>
          <a:xfrm>
            <a:off x="1854074" y="4080430"/>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yTrainA</a:t>
            </a:r>
            <a:endParaRPr lang="en-US" dirty="0"/>
          </a:p>
        </p:txBody>
      </p:sp>
      <p:sp>
        <p:nvSpPr>
          <p:cNvPr id="54" name="Rectangle 53"/>
          <p:cNvSpPr/>
          <p:nvPr/>
        </p:nvSpPr>
        <p:spPr>
          <a:xfrm>
            <a:off x="1854074" y="4442569"/>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yTrainB</a:t>
            </a:r>
            <a:endParaRPr lang="en-US" dirty="0"/>
          </a:p>
        </p:txBody>
      </p:sp>
      <p:sp>
        <p:nvSpPr>
          <p:cNvPr id="55" name="Rectangle 54"/>
          <p:cNvSpPr/>
          <p:nvPr/>
        </p:nvSpPr>
        <p:spPr>
          <a:xfrm>
            <a:off x="1852945" y="4804709"/>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yTrainC</a:t>
            </a:r>
            <a:endParaRPr lang="en-US" dirty="0"/>
          </a:p>
        </p:txBody>
      </p:sp>
      <p:sp>
        <p:nvSpPr>
          <p:cNvPr id="56" name="Rectangle 55"/>
          <p:cNvSpPr/>
          <p:nvPr/>
        </p:nvSpPr>
        <p:spPr>
          <a:xfrm>
            <a:off x="1852944" y="5155493"/>
            <a:ext cx="995881"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yTrainD</a:t>
            </a:r>
            <a:endParaRPr lang="en-US" dirty="0"/>
          </a:p>
        </p:txBody>
      </p:sp>
      <p:sp>
        <p:nvSpPr>
          <p:cNvPr id="57" name="Rectangle 56"/>
          <p:cNvSpPr/>
          <p:nvPr/>
        </p:nvSpPr>
        <p:spPr>
          <a:xfrm>
            <a:off x="3720031" y="4486686"/>
            <a:ext cx="1149790" cy="6246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Level 2 Model</a:t>
            </a:r>
          </a:p>
        </p:txBody>
      </p:sp>
      <p:cxnSp>
        <p:nvCxnSpPr>
          <p:cNvPr id="30" name="Straight Arrow Connector 29"/>
          <p:cNvCxnSpPr>
            <a:stCxn id="42" idx="1"/>
            <a:endCxn id="57" idx="3"/>
          </p:cNvCxnSpPr>
          <p:nvPr/>
        </p:nvCxnSpPr>
        <p:spPr>
          <a:xfrm flipH="1">
            <a:off x="4869821" y="4164591"/>
            <a:ext cx="822546" cy="6344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57" idx="2"/>
            <a:endCxn id="40" idx="0"/>
          </p:cNvCxnSpPr>
          <p:nvPr/>
        </p:nvCxnSpPr>
        <p:spPr>
          <a:xfrm>
            <a:off x="4294926" y="5111376"/>
            <a:ext cx="686556" cy="3554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4134773" y="5466843"/>
            <a:ext cx="1693418" cy="3621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Holdout Preds2</a:t>
            </a:r>
          </a:p>
        </p:txBody>
      </p:sp>
      <p:sp>
        <p:nvSpPr>
          <p:cNvPr id="58" name="Rectangle 57"/>
          <p:cNvSpPr/>
          <p:nvPr/>
        </p:nvSpPr>
        <p:spPr>
          <a:xfrm>
            <a:off x="4405265" y="6286028"/>
            <a:ext cx="1287102" cy="36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yHoldout</a:t>
            </a:r>
            <a:endParaRPr lang="en-US" dirty="0"/>
          </a:p>
        </p:txBody>
      </p:sp>
      <p:cxnSp>
        <p:nvCxnSpPr>
          <p:cNvPr id="59" name="Straight Arrow Connector 58"/>
          <p:cNvCxnSpPr>
            <a:stCxn id="40" idx="2"/>
            <a:endCxn id="58" idx="0"/>
          </p:cNvCxnSpPr>
          <p:nvPr/>
        </p:nvCxnSpPr>
        <p:spPr>
          <a:xfrm>
            <a:off x="4981482" y="5828982"/>
            <a:ext cx="67334" cy="45704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Right Brace 60"/>
          <p:cNvSpPr/>
          <p:nvPr/>
        </p:nvSpPr>
        <p:spPr>
          <a:xfrm>
            <a:off x="5787711" y="5447286"/>
            <a:ext cx="645813" cy="1228968"/>
          </a:xfrm>
          <a:prstGeom prst="rightBrace">
            <a:avLst>
              <a:gd name="adj1" fmla="val 50389"/>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ectangle 3"/>
          <p:cNvSpPr/>
          <p:nvPr/>
        </p:nvSpPr>
        <p:spPr>
          <a:xfrm>
            <a:off x="6404408" y="5517632"/>
            <a:ext cx="1259941" cy="100025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Accuracy</a:t>
            </a:r>
          </a:p>
          <a:p>
            <a:pPr algn="ctr"/>
            <a:r>
              <a:rPr lang="en-US" sz="1200" dirty="0"/>
              <a:t>(RMSE, AUC, Log Loss, etc.)</a:t>
            </a:r>
          </a:p>
        </p:txBody>
      </p:sp>
    </p:spTree>
    <p:extLst>
      <p:ext uri="{BB962C8B-B14F-4D97-AF65-F5344CB8AC3E}">
        <p14:creationId xmlns:p14="http://schemas.microsoft.com/office/powerpoint/2010/main" val="9910714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shift stack method</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903996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Thoughts and combinations</a:t>
            </a:r>
          </a:p>
        </p:txBody>
      </p:sp>
      <p:sp>
        <p:nvSpPr>
          <p:cNvPr id="3" name="TextBox 2"/>
          <p:cNvSpPr txBox="1"/>
          <p:nvPr/>
        </p:nvSpPr>
        <p:spPr>
          <a:xfrm>
            <a:off x="144855" y="579422"/>
            <a:ext cx="11887200" cy="3754874"/>
          </a:xfrm>
          <a:prstGeom prst="rect">
            <a:avLst/>
          </a:prstGeom>
          <a:noFill/>
        </p:spPr>
        <p:txBody>
          <a:bodyPr wrap="square" rtlCol="0">
            <a:spAutoFit/>
          </a:bodyPr>
          <a:lstStyle/>
          <a:p>
            <a:pPr marL="285750" indent="-285750">
              <a:buFont typeface="Arial" panose="020B0604020202020204" pitchFamily="34" charset="0"/>
              <a:buChar char="•"/>
            </a:pPr>
            <a:r>
              <a:rPr lang="en-US" sz="1400" dirty="0"/>
              <a:t>All lanes same features and same cost function(s)</a:t>
            </a:r>
          </a:p>
          <a:p>
            <a:pPr marL="285750" indent="-285750">
              <a:buFont typeface="Arial" panose="020B0604020202020204" pitchFamily="34" charset="0"/>
              <a:buChar char="•"/>
            </a:pPr>
            <a:r>
              <a:rPr lang="en-US" sz="1400" dirty="0"/>
              <a:t>All lanes same features but each specializes in a cost function</a:t>
            </a:r>
          </a:p>
          <a:p>
            <a:pPr marL="285750" indent="-285750">
              <a:buFont typeface="Arial" panose="020B0604020202020204" pitchFamily="34" charset="0"/>
              <a:buChar char="•"/>
            </a:pPr>
            <a:r>
              <a:rPr lang="en-US" sz="1400" dirty="0"/>
              <a:t>Each lane has different set of features and the same set of cost functions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Beneficial to add in a layer of prediction correlations?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Gaps?</a:t>
            </a:r>
          </a:p>
          <a:p>
            <a:pPr marL="742950" lvl="1" indent="-285750">
              <a:buFont typeface="Arial" panose="020B0604020202020204" pitchFamily="34" charset="0"/>
              <a:buChar char="•"/>
            </a:pPr>
            <a:r>
              <a:rPr lang="en-US" sz="1400" dirty="0"/>
              <a:t>Identify the least painful path to using a </a:t>
            </a:r>
            <a:r>
              <a:rPr lang="en-US" sz="1400" dirty="0" err="1"/>
              <a:t>tpot</a:t>
            </a:r>
            <a:r>
              <a:rPr lang="en-US" sz="1400" dirty="0"/>
              <a:t> exported python script</a:t>
            </a:r>
          </a:p>
          <a:p>
            <a:pPr marL="742950" lvl="1" indent="-285750">
              <a:buFont typeface="Arial" panose="020B0604020202020204" pitchFamily="34" charset="0"/>
              <a:buChar char="•"/>
            </a:pPr>
            <a:r>
              <a:rPr lang="en-US" sz="1400" dirty="0"/>
              <a:t>Can all of this be accomplished through functional programming?</a:t>
            </a:r>
          </a:p>
          <a:p>
            <a:pPr marL="1200150" lvl="2" indent="-285750">
              <a:buFont typeface="Arial" panose="020B0604020202020204" pitchFamily="34" charset="0"/>
              <a:buChar char="•"/>
            </a:pPr>
            <a:r>
              <a:rPr lang="en-US" sz="1400" dirty="0"/>
              <a:t>I don’t want a script for every single action being performed, just for every TYPE of action</a:t>
            </a:r>
          </a:p>
          <a:p>
            <a:pPr marL="1200150" lvl="2" indent="-285750">
              <a:buFont typeface="Arial" panose="020B0604020202020204" pitchFamily="34" charset="0"/>
              <a:buChar char="•"/>
            </a:pPr>
            <a:r>
              <a:rPr lang="en-US" sz="1400" dirty="0"/>
              <a:t>Build a </a:t>
            </a:r>
            <a:r>
              <a:rPr lang="en-US" sz="1400" dirty="0" err="1"/>
              <a:t>tparty</a:t>
            </a:r>
            <a:r>
              <a:rPr lang="en-US" sz="1400" dirty="0"/>
              <a:t> script that takes in arguments so it can be run by command prompt</a:t>
            </a:r>
          </a:p>
          <a:p>
            <a:pPr marL="1657350" lvl="3" indent="-285750">
              <a:buFont typeface="Arial" panose="020B0604020202020204" pitchFamily="34" charset="0"/>
              <a:buChar char="•"/>
            </a:pPr>
            <a:r>
              <a:rPr lang="en-US" sz="1400" dirty="0"/>
              <a:t>How does this work with working directories and what not?</a:t>
            </a:r>
          </a:p>
          <a:p>
            <a:pPr marL="1657350" lvl="3" indent="-285750">
              <a:buFont typeface="Arial" panose="020B0604020202020204" pitchFamily="34" charset="0"/>
              <a:buChar char="•"/>
            </a:pPr>
            <a:r>
              <a:rPr lang="en-US" sz="1400" dirty="0"/>
              <a:t>Run from </a:t>
            </a:r>
            <a:r>
              <a:rPr lang="en-US" sz="1400" dirty="0" err="1"/>
              <a:t>cmd</a:t>
            </a:r>
            <a:r>
              <a:rPr lang="en-US" sz="1400" dirty="0"/>
              <a:t>/term loading in .csv, run from script calling </a:t>
            </a:r>
            <a:r>
              <a:rPr lang="en-US" sz="1400" dirty="0" err="1"/>
              <a:t>cmd</a:t>
            </a:r>
            <a:r>
              <a:rPr lang="en-US" sz="1400" dirty="0"/>
              <a:t>/term loading in .csv</a:t>
            </a:r>
          </a:p>
          <a:p>
            <a:pPr marL="1200150" lvl="2" indent="-285750">
              <a:buFont typeface="Arial" panose="020B0604020202020204" pitchFamily="34" charset="0"/>
              <a:buChar char="•"/>
            </a:pPr>
            <a:r>
              <a:rPr lang="en-US" sz="1400" dirty="0"/>
              <a:t>Check out this repo for ideas (task.py &amp; run_data.py)</a:t>
            </a:r>
          </a:p>
          <a:p>
            <a:pPr marL="1657350" lvl="3" indent="-285750">
              <a:buFont typeface="Arial" panose="020B0604020202020204" pitchFamily="34" charset="0"/>
              <a:buChar char="•"/>
            </a:pPr>
            <a:r>
              <a:rPr lang="en-US" sz="1400" dirty="0">
                <a:hlinkClick r:id="rId2"/>
              </a:rPr>
              <a:t>https://github.com/ChenglongChen/Kaggle_HomeDepot/blob/master/Code/Chenglong/run_data.py</a:t>
            </a:r>
            <a:endParaRPr lang="en-US" sz="1400" dirty="0"/>
          </a:p>
          <a:p>
            <a:pPr marL="742950" lvl="1" indent="-285750">
              <a:buFont typeface="Arial" panose="020B0604020202020204" pitchFamily="34" charset="0"/>
              <a:buChar char="•"/>
            </a:pPr>
            <a:r>
              <a:rPr lang="en-US" sz="1400" dirty="0"/>
              <a:t>Will this end up being greedy regardless of the infrastructure used? I think it’ll be too slow to make it not-greedy</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35263276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t>
            </a:r>
            <a:r>
              <a:rPr lang="en-US" dirty="0" err="1"/>
              <a:t>Ensembling</a:t>
            </a:r>
            <a:r>
              <a:rPr lang="en-US" dirty="0"/>
              <a:t> Technique</a:t>
            </a:r>
          </a:p>
        </p:txBody>
      </p:sp>
      <p:sp>
        <p:nvSpPr>
          <p:cNvPr id="4" name="Rectangle 3"/>
          <p:cNvSpPr/>
          <p:nvPr/>
        </p:nvSpPr>
        <p:spPr>
          <a:xfrm>
            <a:off x="715617" y="1009815"/>
            <a:ext cx="811034" cy="461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TR1</a:t>
            </a:r>
          </a:p>
        </p:txBody>
      </p:sp>
      <p:sp>
        <p:nvSpPr>
          <p:cNvPr id="5" name="Rectangle 4"/>
          <p:cNvSpPr/>
          <p:nvPr/>
        </p:nvSpPr>
        <p:spPr>
          <a:xfrm>
            <a:off x="2617303" y="1009815"/>
            <a:ext cx="811034" cy="461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TR2</a:t>
            </a:r>
          </a:p>
        </p:txBody>
      </p:sp>
      <p:sp>
        <p:nvSpPr>
          <p:cNvPr id="6" name="Rectangle 5"/>
          <p:cNvSpPr/>
          <p:nvPr/>
        </p:nvSpPr>
        <p:spPr>
          <a:xfrm>
            <a:off x="4488511" y="1009815"/>
            <a:ext cx="811034" cy="461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TR3</a:t>
            </a:r>
          </a:p>
        </p:txBody>
      </p:sp>
      <p:sp>
        <p:nvSpPr>
          <p:cNvPr id="7" name="Rectangle 6"/>
          <p:cNvSpPr/>
          <p:nvPr/>
        </p:nvSpPr>
        <p:spPr>
          <a:xfrm>
            <a:off x="7948656" y="1009815"/>
            <a:ext cx="811034" cy="46117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TR-H1</a:t>
            </a:r>
          </a:p>
        </p:txBody>
      </p:sp>
      <p:sp>
        <p:nvSpPr>
          <p:cNvPr id="8" name="Rectangle 7"/>
          <p:cNvSpPr/>
          <p:nvPr/>
        </p:nvSpPr>
        <p:spPr>
          <a:xfrm>
            <a:off x="8951846" y="1009815"/>
            <a:ext cx="811034" cy="46117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TR-H2</a:t>
            </a:r>
          </a:p>
        </p:txBody>
      </p:sp>
      <p:sp>
        <p:nvSpPr>
          <p:cNvPr id="9" name="Rectangle 8"/>
          <p:cNvSpPr/>
          <p:nvPr/>
        </p:nvSpPr>
        <p:spPr>
          <a:xfrm>
            <a:off x="6477001" y="1009815"/>
            <a:ext cx="811034" cy="461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TR4</a:t>
            </a:r>
          </a:p>
        </p:txBody>
      </p:sp>
      <p:sp>
        <p:nvSpPr>
          <p:cNvPr id="10" name="Rectangle 9"/>
          <p:cNvSpPr/>
          <p:nvPr/>
        </p:nvSpPr>
        <p:spPr>
          <a:xfrm>
            <a:off x="834887" y="1634396"/>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11" name="Rectangle 10"/>
          <p:cNvSpPr/>
          <p:nvPr/>
        </p:nvSpPr>
        <p:spPr>
          <a:xfrm>
            <a:off x="2736573" y="1634396"/>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12" name="Rectangle 11"/>
          <p:cNvSpPr/>
          <p:nvPr/>
        </p:nvSpPr>
        <p:spPr>
          <a:xfrm>
            <a:off x="4607781" y="1634396"/>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13" name="Rectangle 12"/>
          <p:cNvSpPr/>
          <p:nvPr/>
        </p:nvSpPr>
        <p:spPr>
          <a:xfrm>
            <a:off x="6596934" y="1634396"/>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14" name="Flowchart: Multidocument 13"/>
          <p:cNvSpPr/>
          <p:nvPr/>
        </p:nvSpPr>
        <p:spPr>
          <a:xfrm>
            <a:off x="700378" y="2175085"/>
            <a:ext cx="841512"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1</a:t>
            </a:r>
          </a:p>
        </p:txBody>
      </p:sp>
      <p:sp>
        <p:nvSpPr>
          <p:cNvPr id="15" name="Flowchart: Multidocument 14"/>
          <p:cNvSpPr/>
          <p:nvPr/>
        </p:nvSpPr>
        <p:spPr>
          <a:xfrm>
            <a:off x="2586825" y="2175084"/>
            <a:ext cx="841512"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2</a:t>
            </a:r>
          </a:p>
        </p:txBody>
      </p:sp>
      <p:sp>
        <p:nvSpPr>
          <p:cNvPr id="16" name="Flowchart: Multidocument 15"/>
          <p:cNvSpPr/>
          <p:nvPr/>
        </p:nvSpPr>
        <p:spPr>
          <a:xfrm>
            <a:off x="4473272" y="2175083"/>
            <a:ext cx="841512"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3</a:t>
            </a:r>
          </a:p>
        </p:txBody>
      </p:sp>
      <p:sp>
        <p:nvSpPr>
          <p:cNvPr id="17" name="Flowchart: Multidocument 16"/>
          <p:cNvSpPr/>
          <p:nvPr/>
        </p:nvSpPr>
        <p:spPr>
          <a:xfrm>
            <a:off x="6477001" y="2167533"/>
            <a:ext cx="841512"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4</a:t>
            </a:r>
          </a:p>
        </p:txBody>
      </p:sp>
      <p:cxnSp>
        <p:nvCxnSpPr>
          <p:cNvPr id="19" name="Straight Arrow Connector 18"/>
          <p:cNvCxnSpPr>
            <a:stCxn id="4" idx="2"/>
            <a:endCxn id="10" idx="0"/>
          </p:cNvCxnSpPr>
          <p:nvPr/>
        </p:nvCxnSpPr>
        <p:spPr>
          <a:xfrm>
            <a:off x="1121134" y="1470991"/>
            <a:ext cx="0" cy="163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2"/>
            <a:endCxn id="14" idx="0"/>
          </p:cNvCxnSpPr>
          <p:nvPr/>
        </p:nvCxnSpPr>
        <p:spPr>
          <a:xfrm>
            <a:off x="1121134" y="2011680"/>
            <a:ext cx="57893" cy="163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2"/>
            <a:endCxn id="11" idx="0"/>
          </p:cNvCxnSpPr>
          <p:nvPr/>
        </p:nvCxnSpPr>
        <p:spPr>
          <a:xfrm>
            <a:off x="3022820" y="1470991"/>
            <a:ext cx="0" cy="163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2"/>
            <a:endCxn id="15" idx="0"/>
          </p:cNvCxnSpPr>
          <p:nvPr/>
        </p:nvCxnSpPr>
        <p:spPr>
          <a:xfrm>
            <a:off x="3022820" y="2011680"/>
            <a:ext cx="42654" cy="163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6" idx="2"/>
            <a:endCxn id="12" idx="0"/>
          </p:cNvCxnSpPr>
          <p:nvPr/>
        </p:nvCxnSpPr>
        <p:spPr>
          <a:xfrm>
            <a:off x="4894028" y="1470991"/>
            <a:ext cx="0" cy="163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2" idx="2"/>
            <a:endCxn id="16" idx="0"/>
          </p:cNvCxnSpPr>
          <p:nvPr/>
        </p:nvCxnSpPr>
        <p:spPr>
          <a:xfrm>
            <a:off x="4894028" y="2011680"/>
            <a:ext cx="57893" cy="163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9" idx="2"/>
            <a:endCxn id="13" idx="0"/>
          </p:cNvCxnSpPr>
          <p:nvPr/>
        </p:nvCxnSpPr>
        <p:spPr>
          <a:xfrm>
            <a:off x="6882518" y="1470991"/>
            <a:ext cx="663" cy="163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3" idx="2"/>
            <a:endCxn id="17" idx="0"/>
          </p:cNvCxnSpPr>
          <p:nvPr/>
        </p:nvCxnSpPr>
        <p:spPr>
          <a:xfrm>
            <a:off x="6883181" y="2011680"/>
            <a:ext cx="72469" cy="155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0" y="346033"/>
            <a:ext cx="10288988" cy="369332"/>
          </a:xfrm>
          <a:prstGeom prst="rect">
            <a:avLst/>
          </a:prstGeom>
          <a:noFill/>
        </p:spPr>
        <p:txBody>
          <a:bodyPr wrap="square" rtlCol="0">
            <a:spAutoFit/>
          </a:bodyPr>
          <a:lstStyle/>
          <a:p>
            <a:r>
              <a:rPr lang="en-US" dirty="0"/>
              <a:t>I want 3 vertical layers of stacking, not blending. Will require complicated cv. (8.5M rows, 1.46M rows each)</a:t>
            </a:r>
          </a:p>
        </p:txBody>
      </p:sp>
      <p:sp>
        <p:nvSpPr>
          <p:cNvPr id="3" name="TextBox 2"/>
          <p:cNvSpPr txBox="1"/>
          <p:nvPr/>
        </p:nvSpPr>
        <p:spPr>
          <a:xfrm>
            <a:off x="508377" y="2864075"/>
            <a:ext cx="11505571" cy="3416320"/>
          </a:xfrm>
          <a:prstGeom prst="rect">
            <a:avLst/>
          </a:prstGeom>
          <a:noFill/>
        </p:spPr>
        <p:txBody>
          <a:bodyPr wrap="square" rtlCol="0">
            <a:spAutoFit/>
          </a:bodyPr>
          <a:lstStyle/>
          <a:p>
            <a:r>
              <a:rPr lang="en-US" dirty="0"/>
              <a:t>Background on how we even got to this stage here. Each of the train samples starting with “TR” have the exact same set of features. They will not necessarily all pass on the same sets of features to their </a:t>
            </a:r>
            <a:r>
              <a:rPr lang="en-US" dirty="0" err="1"/>
              <a:t>tpot</a:t>
            </a:r>
            <a:r>
              <a:rPr lang="en-US" dirty="0"/>
              <a:t> counterparts, however. It actually sounds like a much better idea to let each of these “level 0” models use their own “feature sets” that capture a specific portion of the feature space.</a:t>
            </a:r>
          </a:p>
          <a:p>
            <a:endParaRPr lang="en-US" dirty="0"/>
          </a:p>
          <a:p>
            <a:r>
              <a:rPr lang="en-US" dirty="0"/>
              <a:t>TR1, for example, could comprise of user data. TR2, order header data. TR3, order detail data, etc.</a:t>
            </a:r>
          </a:p>
          <a:p>
            <a:endParaRPr lang="en-US" dirty="0"/>
          </a:p>
          <a:p>
            <a:r>
              <a:rPr lang="en-US" dirty="0"/>
              <a:t>We probably should also try a step where all four of the base models use the same features? Just to see how that works vs the specialized method.</a:t>
            </a:r>
          </a:p>
          <a:p>
            <a:endParaRPr lang="en-US" dirty="0"/>
          </a:p>
          <a:p>
            <a:r>
              <a:rPr lang="en-US" dirty="0"/>
              <a:t>This could REALLY be simplified in the initial stages if we were to use just a single best model, but each lane picked it’s own cost function to specialize in.</a:t>
            </a:r>
          </a:p>
        </p:txBody>
      </p:sp>
    </p:spTree>
    <p:extLst>
      <p:ext uri="{BB962C8B-B14F-4D97-AF65-F5344CB8AC3E}">
        <p14:creationId xmlns:p14="http://schemas.microsoft.com/office/powerpoint/2010/main" val="544844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t>
            </a:r>
            <a:r>
              <a:rPr lang="en-US" dirty="0" err="1"/>
              <a:t>Ensembling</a:t>
            </a:r>
            <a:r>
              <a:rPr lang="en-US" dirty="0"/>
              <a:t> Technique</a:t>
            </a:r>
          </a:p>
        </p:txBody>
      </p:sp>
      <p:sp>
        <p:nvSpPr>
          <p:cNvPr id="4" name="Rectangle 3"/>
          <p:cNvSpPr/>
          <p:nvPr/>
        </p:nvSpPr>
        <p:spPr>
          <a:xfrm>
            <a:off x="715617" y="1009815"/>
            <a:ext cx="811034" cy="461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TR1</a:t>
            </a:r>
          </a:p>
        </p:txBody>
      </p:sp>
      <p:sp>
        <p:nvSpPr>
          <p:cNvPr id="5" name="Rectangle 4"/>
          <p:cNvSpPr/>
          <p:nvPr/>
        </p:nvSpPr>
        <p:spPr>
          <a:xfrm>
            <a:off x="2617303" y="1009815"/>
            <a:ext cx="811034" cy="461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TR2</a:t>
            </a:r>
          </a:p>
        </p:txBody>
      </p:sp>
      <p:sp>
        <p:nvSpPr>
          <p:cNvPr id="6" name="Rectangle 5"/>
          <p:cNvSpPr/>
          <p:nvPr/>
        </p:nvSpPr>
        <p:spPr>
          <a:xfrm>
            <a:off x="4488511" y="1009815"/>
            <a:ext cx="811034" cy="461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TR3</a:t>
            </a:r>
          </a:p>
        </p:txBody>
      </p:sp>
      <p:sp>
        <p:nvSpPr>
          <p:cNvPr id="7" name="Rectangle 6"/>
          <p:cNvSpPr/>
          <p:nvPr/>
        </p:nvSpPr>
        <p:spPr>
          <a:xfrm>
            <a:off x="7948656" y="1009815"/>
            <a:ext cx="811034" cy="46117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TR-H1</a:t>
            </a:r>
          </a:p>
        </p:txBody>
      </p:sp>
      <p:sp>
        <p:nvSpPr>
          <p:cNvPr id="8" name="Rectangle 7"/>
          <p:cNvSpPr/>
          <p:nvPr/>
        </p:nvSpPr>
        <p:spPr>
          <a:xfrm>
            <a:off x="8951846" y="1009815"/>
            <a:ext cx="811034" cy="46117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TR-H2</a:t>
            </a:r>
          </a:p>
        </p:txBody>
      </p:sp>
      <p:sp>
        <p:nvSpPr>
          <p:cNvPr id="9" name="Rectangle 8"/>
          <p:cNvSpPr/>
          <p:nvPr/>
        </p:nvSpPr>
        <p:spPr>
          <a:xfrm>
            <a:off x="6477001" y="1009815"/>
            <a:ext cx="811034" cy="461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TR4</a:t>
            </a:r>
          </a:p>
        </p:txBody>
      </p:sp>
      <p:sp>
        <p:nvSpPr>
          <p:cNvPr id="10" name="Rectangle 9"/>
          <p:cNvSpPr/>
          <p:nvPr/>
        </p:nvSpPr>
        <p:spPr>
          <a:xfrm>
            <a:off x="834887" y="1634396"/>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11" name="Rectangle 10"/>
          <p:cNvSpPr/>
          <p:nvPr/>
        </p:nvSpPr>
        <p:spPr>
          <a:xfrm>
            <a:off x="2736573" y="1634396"/>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12" name="Rectangle 11"/>
          <p:cNvSpPr/>
          <p:nvPr/>
        </p:nvSpPr>
        <p:spPr>
          <a:xfrm>
            <a:off x="4607781" y="1634396"/>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13" name="Rectangle 12"/>
          <p:cNvSpPr/>
          <p:nvPr/>
        </p:nvSpPr>
        <p:spPr>
          <a:xfrm>
            <a:off x="6596934" y="1634396"/>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14" name="Flowchart: Multidocument 13"/>
          <p:cNvSpPr/>
          <p:nvPr/>
        </p:nvSpPr>
        <p:spPr>
          <a:xfrm>
            <a:off x="700378" y="2175085"/>
            <a:ext cx="841512"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1</a:t>
            </a:r>
          </a:p>
        </p:txBody>
      </p:sp>
      <p:sp>
        <p:nvSpPr>
          <p:cNvPr id="15" name="Flowchart: Multidocument 14"/>
          <p:cNvSpPr/>
          <p:nvPr/>
        </p:nvSpPr>
        <p:spPr>
          <a:xfrm>
            <a:off x="2586825" y="2175084"/>
            <a:ext cx="841512"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2</a:t>
            </a:r>
          </a:p>
        </p:txBody>
      </p:sp>
      <p:sp>
        <p:nvSpPr>
          <p:cNvPr id="16" name="Flowchart: Multidocument 15"/>
          <p:cNvSpPr/>
          <p:nvPr/>
        </p:nvSpPr>
        <p:spPr>
          <a:xfrm>
            <a:off x="4473272" y="2175083"/>
            <a:ext cx="841512"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3</a:t>
            </a:r>
          </a:p>
        </p:txBody>
      </p:sp>
      <p:sp>
        <p:nvSpPr>
          <p:cNvPr id="17" name="Flowchart: Multidocument 16"/>
          <p:cNvSpPr/>
          <p:nvPr/>
        </p:nvSpPr>
        <p:spPr>
          <a:xfrm>
            <a:off x="6477001" y="2167533"/>
            <a:ext cx="841512"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4</a:t>
            </a:r>
          </a:p>
        </p:txBody>
      </p:sp>
      <p:cxnSp>
        <p:nvCxnSpPr>
          <p:cNvPr id="19" name="Straight Arrow Connector 18"/>
          <p:cNvCxnSpPr>
            <a:stCxn id="4" idx="2"/>
            <a:endCxn id="10" idx="0"/>
          </p:cNvCxnSpPr>
          <p:nvPr/>
        </p:nvCxnSpPr>
        <p:spPr>
          <a:xfrm>
            <a:off x="1121134" y="1470991"/>
            <a:ext cx="0" cy="163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2"/>
            <a:endCxn id="14" idx="0"/>
          </p:cNvCxnSpPr>
          <p:nvPr/>
        </p:nvCxnSpPr>
        <p:spPr>
          <a:xfrm>
            <a:off x="1121134" y="2011680"/>
            <a:ext cx="57893" cy="163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2"/>
            <a:endCxn id="11" idx="0"/>
          </p:cNvCxnSpPr>
          <p:nvPr/>
        </p:nvCxnSpPr>
        <p:spPr>
          <a:xfrm>
            <a:off x="3022820" y="1470991"/>
            <a:ext cx="0" cy="163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2"/>
            <a:endCxn id="15" idx="0"/>
          </p:cNvCxnSpPr>
          <p:nvPr/>
        </p:nvCxnSpPr>
        <p:spPr>
          <a:xfrm>
            <a:off x="3022820" y="2011680"/>
            <a:ext cx="42654" cy="163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6" idx="2"/>
            <a:endCxn id="12" idx="0"/>
          </p:cNvCxnSpPr>
          <p:nvPr/>
        </p:nvCxnSpPr>
        <p:spPr>
          <a:xfrm>
            <a:off x="4894028" y="1470991"/>
            <a:ext cx="0" cy="163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2" idx="2"/>
            <a:endCxn id="16" idx="0"/>
          </p:cNvCxnSpPr>
          <p:nvPr/>
        </p:nvCxnSpPr>
        <p:spPr>
          <a:xfrm>
            <a:off x="4894028" y="2011680"/>
            <a:ext cx="57893" cy="163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9" idx="2"/>
            <a:endCxn id="13" idx="0"/>
          </p:cNvCxnSpPr>
          <p:nvPr/>
        </p:nvCxnSpPr>
        <p:spPr>
          <a:xfrm>
            <a:off x="6882518" y="1470991"/>
            <a:ext cx="663" cy="163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3" idx="2"/>
            <a:endCxn id="17" idx="0"/>
          </p:cNvCxnSpPr>
          <p:nvPr/>
        </p:nvCxnSpPr>
        <p:spPr>
          <a:xfrm>
            <a:off x="6883181" y="2011680"/>
            <a:ext cx="72469" cy="155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0" y="346033"/>
            <a:ext cx="10288988" cy="369332"/>
          </a:xfrm>
          <a:prstGeom prst="rect">
            <a:avLst/>
          </a:prstGeom>
          <a:noFill/>
        </p:spPr>
        <p:txBody>
          <a:bodyPr wrap="square" rtlCol="0">
            <a:spAutoFit/>
          </a:bodyPr>
          <a:lstStyle/>
          <a:p>
            <a:r>
              <a:rPr lang="en-US" dirty="0"/>
              <a:t>I want 3 vertical layers of stacking, not blending. Will require complicated cv. (8.5M rows, 1.46M rows each)</a:t>
            </a:r>
          </a:p>
        </p:txBody>
      </p:sp>
      <p:sp>
        <p:nvSpPr>
          <p:cNvPr id="42" name="Rectangle 41"/>
          <p:cNvSpPr/>
          <p:nvPr/>
        </p:nvSpPr>
        <p:spPr>
          <a:xfrm>
            <a:off x="9691757" y="6001643"/>
            <a:ext cx="381663" cy="195610"/>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solidFill>
                  <a:schemeClr val="tx1"/>
                </a:solidFill>
              </a:rPr>
              <a:t>Y#</a:t>
            </a:r>
          </a:p>
        </p:txBody>
      </p:sp>
      <p:sp>
        <p:nvSpPr>
          <p:cNvPr id="43" name="Flowchart: Multidocument 42"/>
          <p:cNvSpPr/>
          <p:nvPr/>
        </p:nvSpPr>
        <p:spPr>
          <a:xfrm>
            <a:off x="9323627" y="6391220"/>
            <a:ext cx="891193"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a:t>
            </a:r>
          </a:p>
        </p:txBody>
      </p:sp>
      <p:sp>
        <p:nvSpPr>
          <p:cNvPr id="44" name="Rectangle 43"/>
          <p:cNvSpPr/>
          <p:nvPr/>
        </p:nvSpPr>
        <p:spPr>
          <a:xfrm>
            <a:off x="9618962" y="5440552"/>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45" name="Rectangle 44"/>
          <p:cNvSpPr/>
          <p:nvPr/>
        </p:nvSpPr>
        <p:spPr>
          <a:xfrm>
            <a:off x="9521430" y="4806842"/>
            <a:ext cx="767558" cy="4434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t>
            </a:r>
          </a:p>
        </p:txBody>
      </p:sp>
      <p:sp>
        <p:nvSpPr>
          <p:cNvPr id="46" name="TextBox 45"/>
          <p:cNvSpPr txBox="1"/>
          <p:nvPr/>
        </p:nvSpPr>
        <p:spPr>
          <a:xfrm>
            <a:off x="10350806" y="4806842"/>
            <a:ext cx="1558752" cy="461665"/>
          </a:xfrm>
          <a:prstGeom prst="rect">
            <a:avLst/>
          </a:prstGeom>
          <a:noFill/>
        </p:spPr>
        <p:txBody>
          <a:bodyPr wrap="square" rtlCol="0">
            <a:spAutoFit/>
          </a:bodyPr>
          <a:lstStyle/>
          <a:p>
            <a:r>
              <a:rPr lang="en-US" sz="800" dirty="0"/>
              <a:t>Train group, this will be composed of all features that any lane will need to consume </a:t>
            </a:r>
          </a:p>
        </p:txBody>
      </p:sp>
      <p:sp>
        <p:nvSpPr>
          <p:cNvPr id="47" name="TextBox 46"/>
          <p:cNvSpPr txBox="1"/>
          <p:nvPr/>
        </p:nvSpPr>
        <p:spPr>
          <a:xfrm>
            <a:off x="10350806" y="5372254"/>
            <a:ext cx="1558752" cy="461665"/>
          </a:xfrm>
          <a:prstGeom prst="rect">
            <a:avLst/>
          </a:prstGeom>
          <a:noFill/>
        </p:spPr>
        <p:txBody>
          <a:bodyPr wrap="square" rtlCol="0">
            <a:spAutoFit/>
          </a:bodyPr>
          <a:lstStyle/>
          <a:p>
            <a:r>
              <a:rPr lang="en-US" sz="800" dirty="0" err="1"/>
              <a:t>Tpot</a:t>
            </a:r>
            <a:r>
              <a:rPr lang="en-US" sz="800" dirty="0"/>
              <a:t> genetic algorithm for finding best pipeline, could also be a </a:t>
            </a:r>
            <a:r>
              <a:rPr lang="en-US" sz="800" dirty="0" err="1"/>
              <a:t>tparty</a:t>
            </a:r>
            <a:r>
              <a:rPr lang="en-US" sz="800" dirty="0"/>
              <a:t> script</a:t>
            </a:r>
          </a:p>
        </p:txBody>
      </p:sp>
      <p:sp>
        <p:nvSpPr>
          <p:cNvPr id="48" name="TextBox 47"/>
          <p:cNvSpPr txBox="1"/>
          <p:nvPr/>
        </p:nvSpPr>
        <p:spPr>
          <a:xfrm>
            <a:off x="10288988" y="5868615"/>
            <a:ext cx="1558752" cy="461665"/>
          </a:xfrm>
          <a:prstGeom prst="rect">
            <a:avLst/>
          </a:prstGeom>
          <a:noFill/>
        </p:spPr>
        <p:txBody>
          <a:bodyPr wrap="square" rtlCol="0">
            <a:spAutoFit/>
          </a:bodyPr>
          <a:lstStyle/>
          <a:p>
            <a:r>
              <a:rPr lang="en-US" sz="800" dirty="0"/>
              <a:t>These represent both features (to be passed into models) and Y values to score/train models</a:t>
            </a:r>
          </a:p>
        </p:txBody>
      </p:sp>
      <p:sp>
        <p:nvSpPr>
          <p:cNvPr id="49" name="TextBox 48"/>
          <p:cNvSpPr txBox="1"/>
          <p:nvPr/>
        </p:nvSpPr>
        <p:spPr>
          <a:xfrm>
            <a:off x="10288988" y="6349372"/>
            <a:ext cx="1558752" cy="461665"/>
          </a:xfrm>
          <a:prstGeom prst="rect">
            <a:avLst/>
          </a:prstGeom>
          <a:noFill/>
        </p:spPr>
        <p:txBody>
          <a:bodyPr wrap="square" rtlCol="0">
            <a:spAutoFit/>
          </a:bodyPr>
          <a:lstStyle/>
          <a:p>
            <a:r>
              <a:rPr lang="en-US" sz="800" dirty="0"/>
              <a:t>This is ONLY the model(s) that were trained from the stuff immediately above</a:t>
            </a:r>
          </a:p>
        </p:txBody>
      </p:sp>
    </p:spTree>
    <p:extLst>
      <p:ext uri="{BB962C8B-B14F-4D97-AF65-F5344CB8AC3E}">
        <p14:creationId xmlns:p14="http://schemas.microsoft.com/office/powerpoint/2010/main" val="41567670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t>
            </a:r>
            <a:r>
              <a:rPr lang="en-US" dirty="0" err="1"/>
              <a:t>Ensembling</a:t>
            </a:r>
            <a:r>
              <a:rPr lang="en-US" dirty="0"/>
              <a:t> Technique</a:t>
            </a:r>
          </a:p>
        </p:txBody>
      </p:sp>
      <p:sp>
        <p:nvSpPr>
          <p:cNvPr id="3" name="TextBox 2"/>
          <p:cNvSpPr txBox="1"/>
          <p:nvPr/>
        </p:nvSpPr>
        <p:spPr>
          <a:xfrm>
            <a:off x="0" y="346033"/>
            <a:ext cx="10288988" cy="369332"/>
          </a:xfrm>
          <a:prstGeom prst="rect">
            <a:avLst/>
          </a:prstGeom>
          <a:noFill/>
        </p:spPr>
        <p:txBody>
          <a:bodyPr wrap="square" rtlCol="0">
            <a:spAutoFit/>
          </a:bodyPr>
          <a:lstStyle/>
          <a:p>
            <a:r>
              <a:rPr lang="en-US" dirty="0"/>
              <a:t>I want 3 vertical layers of stacking, not blending. Will require complicated cv. (8.5M rows, 1.46M rows each)</a:t>
            </a:r>
          </a:p>
        </p:txBody>
      </p:sp>
      <p:sp>
        <p:nvSpPr>
          <p:cNvPr id="4" name="Rectangle 3"/>
          <p:cNvSpPr/>
          <p:nvPr/>
        </p:nvSpPr>
        <p:spPr>
          <a:xfrm>
            <a:off x="715617" y="1009815"/>
            <a:ext cx="811034" cy="461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TR1</a:t>
            </a:r>
          </a:p>
        </p:txBody>
      </p:sp>
      <p:sp>
        <p:nvSpPr>
          <p:cNvPr id="5" name="Rectangle 4"/>
          <p:cNvSpPr/>
          <p:nvPr/>
        </p:nvSpPr>
        <p:spPr>
          <a:xfrm>
            <a:off x="2617303" y="1009815"/>
            <a:ext cx="811034" cy="461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TR2</a:t>
            </a:r>
          </a:p>
        </p:txBody>
      </p:sp>
      <p:sp>
        <p:nvSpPr>
          <p:cNvPr id="6" name="Rectangle 5"/>
          <p:cNvSpPr/>
          <p:nvPr/>
        </p:nvSpPr>
        <p:spPr>
          <a:xfrm>
            <a:off x="4488511" y="1009815"/>
            <a:ext cx="811034" cy="461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TR3</a:t>
            </a:r>
          </a:p>
        </p:txBody>
      </p:sp>
      <p:sp>
        <p:nvSpPr>
          <p:cNvPr id="7" name="Rectangle 6"/>
          <p:cNvSpPr/>
          <p:nvPr/>
        </p:nvSpPr>
        <p:spPr>
          <a:xfrm>
            <a:off x="7948656" y="1009815"/>
            <a:ext cx="811034" cy="46117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TR-H1</a:t>
            </a:r>
          </a:p>
        </p:txBody>
      </p:sp>
      <p:sp>
        <p:nvSpPr>
          <p:cNvPr id="8" name="Rectangle 7"/>
          <p:cNvSpPr/>
          <p:nvPr/>
        </p:nvSpPr>
        <p:spPr>
          <a:xfrm>
            <a:off x="8951846" y="1009815"/>
            <a:ext cx="811034" cy="46117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TR-H2</a:t>
            </a:r>
          </a:p>
        </p:txBody>
      </p:sp>
      <p:sp>
        <p:nvSpPr>
          <p:cNvPr id="9" name="Rectangle 8"/>
          <p:cNvSpPr/>
          <p:nvPr/>
        </p:nvSpPr>
        <p:spPr>
          <a:xfrm>
            <a:off x="6477001" y="1009815"/>
            <a:ext cx="811034" cy="461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TR4</a:t>
            </a:r>
          </a:p>
        </p:txBody>
      </p:sp>
      <p:sp>
        <p:nvSpPr>
          <p:cNvPr id="10" name="Rectangle 9"/>
          <p:cNvSpPr/>
          <p:nvPr/>
        </p:nvSpPr>
        <p:spPr>
          <a:xfrm>
            <a:off x="834887" y="1634396"/>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11" name="Rectangle 10"/>
          <p:cNvSpPr/>
          <p:nvPr/>
        </p:nvSpPr>
        <p:spPr>
          <a:xfrm>
            <a:off x="2736573" y="1634396"/>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12" name="Rectangle 11"/>
          <p:cNvSpPr/>
          <p:nvPr/>
        </p:nvSpPr>
        <p:spPr>
          <a:xfrm>
            <a:off x="4607781" y="1634396"/>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13" name="Rectangle 12"/>
          <p:cNvSpPr/>
          <p:nvPr/>
        </p:nvSpPr>
        <p:spPr>
          <a:xfrm>
            <a:off x="6596934" y="1634396"/>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14" name="Flowchart: Multidocument 13"/>
          <p:cNvSpPr/>
          <p:nvPr/>
        </p:nvSpPr>
        <p:spPr>
          <a:xfrm>
            <a:off x="700378" y="2175085"/>
            <a:ext cx="841512"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1</a:t>
            </a:r>
          </a:p>
        </p:txBody>
      </p:sp>
      <p:sp>
        <p:nvSpPr>
          <p:cNvPr id="15" name="Flowchart: Multidocument 14"/>
          <p:cNvSpPr/>
          <p:nvPr/>
        </p:nvSpPr>
        <p:spPr>
          <a:xfrm>
            <a:off x="2586825" y="2175084"/>
            <a:ext cx="841512"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2</a:t>
            </a:r>
          </a:p>
        </p:txBody>
      </p:sp>
      <p:sp>
        <p:nvSpPr>
          <p:cNvPr id="16" name="Flowchart: Multidocument 15"/>
          <p:cNvSpPr/>
          <p:nvPr/>
        </p:nvSpPr>
        <p:spPr>
          <a:xfrm>
            <a:off x="4473272" y="2175083"/>
            <a:ext cx="841512"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3</a:t>
            </a:r>
          </a:p>
        </p:txBody>
      </p:sp>
      <p:sp>
        <p:nvSpPr>
          <p:cNvPr id="17" name="Flowchart: Multidocument 16"/>
          <p:cNvSpPr/>
          <p:nvPr/>
        </p:nvSpPr>
        <p:spPr>
          <a:xfrm>
            <a:off x="6477001" y="2167533"/>
            <a:ext cx="841512"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4</a:t>
            </a:r>
          </a:p>
        </p:txBody>
      </p:sp>
      <p:cxnSp>
        <p:nvCxnSpPr>
          <p:cNvPr id="19" name="Straight Arrow Connector 18"/>
          <p:cNvCxnSpPr>
            <a:stCxn id="4" idx="2"/>
            <a:endCxn id="10" idx="0"/>
          </p:cNvCxnSpPr>
          <p:nvPr/>
        </p:nvCxnSpPr>
        <p:spPr>
          <a:xfrm>
            <a:off x="1121134" y="1470991"/>
            <a:ext cx="0" cy="163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2"/>
            <a:endCxn id="14" idx="0"/>
          </p:cNvCxnSpPr>
          <p:nvPr/>
        </p:nvCxnSpPr>
        <p:spPr>
          <a:xfrm>
            <a:off x="1121134" y="2011680"/>
            <a:ext cx="57893" cy="163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2"/>
            <a:endCxn id="11" idx="0"/>
          </p:cNvCxnSpPr>
          <p:nvPr/>
        </p:nvCxnSpPr>
        <p:spPr>
          <a:xfrm>
            <a:off x="3022820" y="1470991"/>
            <a:ext cx="0" cy="163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2"/>
            <a:endCxn id="15" idx="0"/>
          </p:cNvCxnSpPr>
          <p:nvPr/>
        </p:nvCxnSpPr>
        <p:spPr>
          <a:xfrm>
            <a:off x="3022820" y="2011680"/>
            <a:ext cx="42654" cy="163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6" idx="2"/>
            <a:endCxn id="12" idx="0"/>
          </p:cNvCxnSpPr>
          <p:nvPr/>
        </p:nvCxnSpPr>
        <p:spPr>
          <a:xfrm>
            <a:off x="4894028" y="1470991"/>
            <a:ext cx="0" cy="163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2" idx="2"/>
            <a:endCxn id="16" idx="0"/>
          </p:cNvCxnSpPr>
          <p:nvPr/>
        </p:nvCxnSpPr>
        <p:spPr>
          <a:xfrm>
            <a:off x="4894028" y="2011680"/>
            <a:ext cx="57893" cy="163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9" idx="2"/>
            <a:endCxn id="13" idx="0"/>
          </p:cNvCxnSpPr>
          <p:nvPr/>
        </p:nvCxnSpPr>
        <p:spPr>
          <a:xfrm>
            <a:off x="6882518" y="1470991"/>
            <a:ext cx="663" cy="163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3" idx="2"/>
            <a:endCxn id="17" idx="0"/>
          </p:cNvCxnSpPr>
          <p:nvPr/>
        </p:nvCxnSpPr>
        <p:spPr>
          <a:xfrm>
            <a:off x="6883181" y="2011680"/>
            <a:ext cx="72469" cy="155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633454" y="2280036"/>
            <a:ext cx="381663" cy="195610"/>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solidFill>
                  <a:schemeClr val="tx1"/>
                </a:solidFill>
              </a:rPr>
              <a:t>Y2</a:t>
            </a:r>
          </a:p>
        </p:txBody>
      </p:sp>
      <p:sp>
        <p:nvSpPr>
          <p:cNvPr id="27" name="Rectangle 26"/>
          <p:cNvSpPr/>
          <p:nvPr/>
        </p:nvSpPr>
        <p:spPr>
          <a:xfrm>
            <a:off x="3510500" y="2272486"/>
            <a:ext cx="381663" cy="195610"/>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solidFill>
                  <a:schemeClr val="tx1"/>
                </a:solidFill>
              </a:rPr>
              <a:t>Y3</a:t>
            </a:r>
          </a:p>
        </p:txBody>
      </p:sp>
      <p:sp>
        <p:nvSpPr>
          <p:cNvPr id="28" name="Rectangle 27"/>
          <p:cNvSpPr/>
          <p:nvPr/>
        </p:nvSpPr>
        <p:spPr>
          <a:xfrm>
            <a:off x="5396826" y="2272486"/>
            <a:ext cx="381663" cy="195610"/>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solidFill>
                  <a:schemeClr val="tx1"/>
                </a:solidFill>
              </a:rPr>
              <a:t>Y4</a:t>
            </a:r>
          </a:p>
        </p:txBody>
      </p:sp>
      <p:sp>
        <p:nvSpPr>
          <p:cNvPr id="30" name="Rectangle 29"/>
          <p:cNvSpPr/>
          <p:nvPr/>
        </p:nvSpPr>
        <p:spPr>
          <a:xfrm>
            <a:off x="7399474" y="2272486"/>
            <a:ext cx="381663" cy="195610"/>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solidFill>
                  <a:schemeClr val="tx1"/>
                </a:solidFill>
              </a:rPr>
              <a:t>Y1</a:t>
            </a:r>
          </a:p>
        </p:txBody>
      </p:sp>
      <p:cxnSp>
        <p:nvCxnSpPr>
          <p:cNvPr id="22" name="Straight Arrow Connector 21"/>
          <p:cNvCxnSpPr>
            <a:stCxn id="5" idx="1"/>
            <a:endCxn id="18" idx="0"/>
          </p:cNvCxnSpPr>
          <p:nvPr/>
        </p:nvCxnSpPr>
        <p:spPr>
          <a:xfrm flipH="1">
            <a:off x="1824286" y="1240403"/>
            <a:ext cx="793017" cy="103963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6" idx="1"/>
            <a:endCxn id="27" idx="0"/>
          </p:cNvCxnSpPr>
          <p:nvPr/>
        </p:nvCxnSpPr>
        <p:spPr>
          <a:xfrm flipH="1">
            <a:off x="3701332" y="1240403"/>
            <a:ext cx="787179" cy="103208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9" idx="1"/>
            <a:endCxn id="28" idx="0"/>
          </p:cNvCxnSpPr>
          <p:nvPr/>
        </p:nvCxnSpPr>
        <p:spPr>
          <a:xfrm flipH="1">
            <a:off x="5587658" y="1240403"/>
            <a:ext cx="889343" cy="103208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 idx="3"/>
            <a:endCxn id="30" idx="0"/>
          </p:cNvCxnSpPr>
          <p:nvPr/>
        </p:nvCxnSpPr>
        <p:spPr>
          <a:xfrm>
            <a:off x="1526651" y="1240403"/>
            <a:ext cx="6063655" cy="103208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9691757" y="6001643"/>
            <a:ext cx="381663" cy="195610"/>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solidFill>
                  <a:schemeClr val="tx1"/>
                </a:solidFill>
              </a:rPr>
              <a:t>Y#</a:t>
            </a:r>
          </a:p>
        </p:txBody>
      </p:sp>
      <p:sp>
        <p:nvSpPr>
          <p:cNvPr id="44" name="Flowchart: Multidocument 43"/>
          <p:cNvSpPr/>
          <p:nvPr/>
        </p:nvSpPr>
        <p:spPr>
          <a:xfrm>
            <a:off x="9323627" y="6391220"/>
            <a:ext cx="891193"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a:t>
            </a:r>
          </a:p>
        </p:txBody>
      </p:sp>
      <p:sp>
        <p:nvSpPr>
          <p:cNvPr id="45" name="Rectangle 44"/>
          <p:cNvSpPr/>
          <p:nvPr/>
        </p:nvSpPr>
        <p:spPr>
          <a:xfrm>
            <a:off x="9618962" y="5440552"/>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46" name="Rectangle 45"/>
          <p:cNvSpPr/>
          <p:nvPr/>
        </p:nvSpPr>
        <p:spPr>
          <a:xfrm>
            <a:off x="9521430" y="4806842"/>
            <a:ext cx="767558" cy="4434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t>
            </a:r>
          </a:p>
        </p:txBody>
      </p:sp>
      <p:sp>
        <p:nvSpPr>
          <p:cNvPr id="47" name="TextBox 46"/>
          <p:cNvSpPr txBox="1"/>
          <p:nvPr/>
        </p:nvSpPr>
        <p:spPr>
          <a:xfrm>
            <a:off x="10350806" y="4806842"/>
            <a:ext cx="1558752" cy="461665"/>
          </a:xfrm>
          <a:prstGeom prst="rect">
            <a:avLst/>
          </a:prstGeom>
          <a:noFill/>
        </p:spPr>
        <p:txBody>
          <a:bodyPr wrap="square" rtlCol="0">
            <a:spAutoFit/>
          </a:bodyPr>
          <a:lstStyle/>
          <a:p>
            <a:r>
              <a:rPr lang="en-US" sz="800" dirty="0"/>
              <a:t>Train group, this will be composed of all features that any lane will need to consume </a:t>
            </a:r>
          </a:p>
        </p:txBody>
      </p:sp>
      <p:sp>
        <p:nvSpPr>
          <p:cNvPr id="48" name="TextBox 47"/>
          <p:cNvSpPr txBox="1"/>
          <p:nvPr/>
        </p:nvSpPr>
        <p:spPr>
          <a:xfrm>
            <a:off x="10350806" y="5372254"/>
            <a:ext cx="1558752" cy="461665"/>
          </a:xfrm>
          <a:prstGeom prst="rect">
            <a:avLst/>
          </a:prstGeom>
          <a:noFill/>
        </p:spPr>
        <p:txBody>
          <a:bodyPr wrap="square" rtlCol="0">
            <a:spAutoFit/>
          </a:bodyPr>
          <a:lstStyle/>
          <a:p>
            <a:r>
              <a:rPr lang="en-US" sz="800" dirty="0" err="1"/>
              <a:t>Tpot</a:t>
            </a:r>
            <a:r>
              <a:rPr lang="en-US" sz="800" dirty="0"/>
              <a:t> genetic algorithm for finding best pipeline, could also be a </a:t>
            </a:r>
            <a:r>
              <a:rPr lang="en-US" sz="800" dirty="0" err="1"/>
              <a:t>tparty</a:t>
            </a:r>
            <a:r>
              <a:rPr lang="en-US" sz="800" dirty="0"/>
              <a:t> script</a:t>
            </a:r>
          </a:p>
        </p:txBody>
      </p:sp>
      <p:sp>
        <p:nvSpPr>
          <p:cNvPr id="49" name="TextBox 48"/>
          <p:cNvSpPr txBox="1"/>
          <p:nvPr/>
        </p:nvSpPr>
        <p:spPr>
          <a:xfrm>
            <a:off x="10288988" y="5868615"/>
            <a:ext cx="1558752" cy="461665"/>
          </a:xfrm>
          <a:prstGeom prst="rect">
            <a:avLst/>
          </a:prstGeom>
          <a:noFill/>
        </p:spPr>
        <p:txBody>
          <a:bodyPr wrap="square" rtlCol="0">
            <a:spAutoFit/>
          </a:bodyPr>
          <a:lstStyle/>
          <a:p>
            <a:r>
              <a:rPr lang="en-US" sz="800" dirty="0"/>
              <a:t>These represent both features (to be passed into models) and Y values to score/train models</a:t>
            </a:r>
          </a:p>
        </p:txBody>
      </p:sp>
      <p:sp>
        <p:nvSpPr>
          <p:cNvPr id="50" name="TextBox 49"/>
          <p:cNvSpPr txBox="1"/>
          <p:nvPr/>
        </p:nvSpPr>
        <p:spPr>
          <a:xfrm>
            <a:off x="10288988" y="6349372"/>
            <a:ext cx="1558752" cy="461665"/>
          </a:xfrm>
          <a:prstGeom prst="rect">
            <a:avLst/>
          </a:prstGeom>
          <a:noFill/>
        </p:spPr>
        <p:txBody>
          <a:bodyPr wrap="square" rtlCol="0">
            <a:spAutoFit/>
          </a:bodyPr>
          <a:lstStyle/>
          <a:p>
            <a:r>
              <a:rPr lang="en-US" sz="800" dirty="0"/>
              <a:t>This is ONLY the model(s) that were trained from the stuff immediately above</a:t>
            </a:r>
          </a:p>
        </p:txBody>
      </p:sp>
    </p:spTree>
    <p:extLst>
      <p:ext uri="{BB962C8B-B14F-4D97-AF65-F5344CB8AC3E}">
        <p14:creationId xmlns:p14="http://schemas.microsoft.com/office/powerpoint/2010/main" val="20782690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452673" y="841972"/>
            <a:ext cx="3177767" cy="1964602"/>
          </a:xfrm>
          <a:prstGeom prst="rect">
            <a:avLst/>
          </a:prstGeom>
          <a:solidFill>
            <a:srgbClr val="FFFF00">
              <a:alpha val="4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Machine Learning </a:t>
            </a:r>
            <a:r>
              <a:rPr lang="en-US" dirty="0" err="1"/>
              <a:t>Ensembling</a:t>
            </a:r>
            <a:r>
              <a:rPr lang="en-US" dirty="0"/>
              <a:t> Technique</a:t>
            </a:r>
          </a:p>
        </p:txBody>
      </p:sp>
      <p:sp>
        <p:nvSpPr>
          <p:cNvPr id="3" name="TextBox 2"/>
          <p:cNvSpPr txBox="1"/>
          <p:nvPr/>
        </p:nvSpPr>
        <p:spPr>
          <a:xfrm>
            <a:off x="0" y="346033"/>
            <a:ext cx="10288988" cy="369332"/>
          </a:xfrm>
          <a:prstGeom prst="rect">
            <a:avLst/>
          </a:prstGeom>
          <a:noFill/>
        </p:spPr>
        <p:txBody>
          <a:bodyPr wrap="square" rtlCol="0">
            <a:spAutoFit/>
          </a:bodyPr>
          <a:lstStyle/>
          <a:p>
            <a:r>
              <a:rPr lang="en-US" dirty="0"/>
              <a:t>I want 3 vertical layers of stacking, not blending. Will require complicated cv. (8.5M rows, 1.46M rows each)</a:t>
            </a:r>
          </a:p>
        </p:txBody>
      </p:sp>
      <p:sp>
        <p:nvSpPr>
          <p:cNvPr id="4" name="Rectangle 3"/>
          <p:cNvSpPr/>
          <p:nvPr/>
        </p:nvSpPr>
        <p:spPr>
          <a:xfrm>
            <a:off x="715617" y="1009815"/>
            <a:ext cx="811034" cy="461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TR1</a:t>
            </a:r>
          </a:p>
        </p:txBody>
      </p:sp>
      <p:sp>
        <p:nvSpPr>
          <p:cNvPr id="5" name="Rectangle 4"/>
          <p:cNvSpPr/>
          <p:nvPr/>
        </p:nvSpPr>
        <p:spPr>
          <a:xfrm>
            <a:off x="2617303" y="1009815"/>
            <a:ext cx="811034" cy="461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TR2</a:t>
            </a:r>
          </a:p>
        </p:txBody>
      </p:sp>
      <p:sp>
        <p:nvSpPr>
          <p:cNvPr id="6" name="Rectangle 5"/>
          <p:cNvSpPr/>
          <p:nvPr/>
        </p:nvSpPr>
        <p:spPr>
          <a:xfrm>
            <a:off x="4488511" y="1009815"/>
            <a:ext cx="811034" cy="461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TR3</a:t>
            </a:r>
          </a:p>
        </p:txBody>
      </p:sp>
      <p:sp>
        <p:nvSpPr>
          <p:cNvPr id="7" name="Rectangle 6"/>
          <p:cNvSpPr/>
          <p:nvPr/>
        </p:nvSpPr>
        <p:spPr>
          <a:xfrm>
            <a:off x="7948656" y="1009815"/>
            <a:ext cx="811034" cy="46117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TR-H1</a:t>
            </a:r>
          </a:p>
        </p:txBody>
      </p:sp>
      <p:sp>
        <p:nvSpPr>
          <p:cNvPr id="8" name="Rectangle 7"/>
          <p:cNvSpPr/>
          <p:nvPr/>
        </p:nvSpPr>
        <p:spPr>
          <a:xfrm>
            <a:off x="8951846" y="1009815"/>
            <a:ext cx="811034" cy="46117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TR-H2</a:t>
            </a:r>
          </a:p>
        </p:txBody>
      </p:sp>
      <p:sp>
        <p:nvSpPr>
          <p:cNvPr id="9" name="Rectangle 8"/>
          <p:cNvSpPr/>
          <p:nvPr/>
        </p:nvSpPr>
        <p:spPr>
          <a:xfrm>
            <a:off x="6477001" y="1009815"/>
            <a:ext cx="811034" cy="461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TR4</a:t>
            </a:r>
          </a:p>
        </p:txBody>
      </p:sp>
      <p:sp>
        <p:nvSpPr>
          <p:cNvPr id="10" name="Rectangle 9"/>
          <p:cNvSpPr/>
          <p:nvPr/>
        </p:nvSpPr>
        <p:spPr>
          <a:xfrm>
            <a:off x="834887" y="1634396"/>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11" name="Rectangle 10"/>
          <p:cNvSpPr/>
          <p:nvPr/>
        </p:nvSpPr>
        <p:spPr>
          <a:xfrm>
            <a:off x="2736573" y="1634396"/>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12" name="Rectangle 11"/>
          <p:cNvSpPr/>
          <p:nvPr/>
        </p:nvSpPr>
        <p:spPr>
          <a:xfrm>
            <a:off x="4607781" y="1634396"/>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13" name="Rectangle 12"/>
          <p:cNvSpPr/>
          <p:nvPr/>
        </p:nvSpPr>
        <p:spPr>
          <a:xfrm>
            <a:off x="6596934" y="1634396"/>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14" name="Flowchart: Multidocument 13"/>
          <p:cNvSpPr/>
          <p:nvPr/>
        </p:nvSpPr>
        <p:spPr>
          <a:xfrm>
            <a:off x="700378" y="2175085"/>
            <a:ext cx="841512"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1</a:t>
            </a:r>
          </a:p>
        </p:txBody>
      </p:sp>
      <p:sp>
        <p:nvSpPr>
          <p:cNvPr id="15" name="Flowchart: Multidocument 14"/>
          <p:cNvSpPr/>
          <p:nvPr/>
        </p:nvSpPr>
        <p:spPr>
          <a:xfrm>
            <a:off x="2586825" y="2175084"/>
            <a:ext cx="841512"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2</a:t>
            </a:r>
          </a:p>
        </p:txBody>
      </p:sp>
      <p:sp>
        <p:nvSpPr>
          <p:cNvPr id="16" name="Flowchart: Multidocument 15"/>
          <p:cNvSpPr/>
          <p:nvPr/>
        </p:nvSpPr>
        <p:spPr>
          <a:xfrm>
            <a:off x="4473272" y="2175083"/>
            <a:ext cx="841512"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3</a:t>
            </a:r>
          </a:p>
        </p:txBody>
      </p:sp>
      <p:sp>
        <p:nvSpPr>
          <p:cNvPr id="17" name="Flowchart: Multidocument 16"/>
          <p:cNvSpPr/>
          <p:nvPr/>
        </p:nvSpPr>
        <p:spPr>
          <a:xfrm>
            <a:off x="6477001" y="2167533"/>
            <a:ext cx="841512"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4</a:t>
            </a:r>
          </a:p>
        </p:txBody>
      </p:sp>
      <p:cxnSp>
        <p:nvCxnSpPr>
          <p:cNvPr id="19" name="Straight Arrow Connector 18"/>
          <p:cNvCxnSpPr>
            <a:stCxn id="4" idx="2"/>
            <a:endCxn id="10" idx="0"/>
          </p:cNvCxnSpPr>
          <p:nvPr/>
        </p:nvCxnSpPr>
        <p:spPr>
          <a:xfrm>
            <a:off x="1121134" y="1470991"/>
            <a:ext cx="0" cy="163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2"/>
            <a:endCxn id="14" idx="0"/>
          </p:cNvCxnSpPr>
          <p:nvPr/>
        </p:nvCxnSpPr>
        <p:spPr>
          <a:xfrm>
            <a:off x="1121134" y="2011680"/>
            <a:ext cx="57893" cy="163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2"/>
            <a:endCxn id="11" idx="0"/>
          </p:cNvCxnSpPr>
          <p:nvPr/>
        </p:nvCxnSpPr>
        <p:spPr>
          <a:xfrm>
            <a:off x="3022820" y="1470991"/>
            <a:ext cx="0" cy="163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2"/>
            <a:endCxn id="15" idx="0"/>
          </p:cNvCxnSpPr>
          <p:nvPr/>
        </p:nvCxnSpPr>
        <p:spPr>
          <a:xfrm>
            <a:off x="3022820" y="2011680"/>
            <a:ext cx="42654" cy="163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6" idx="2"/>
            <a:endCxn id="12" idx="0"/>
          </p:cNvCxnSpPr>
          <p:nvPr/>
        </p:nvCxnSpPr>
        <p:spPr>
          <a:xfrm>
            <a:off x="4894028" y="1470991"/>
            <a:ext cx="0" cy="163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2" idx="2"/>
            <a:endCxn id="16" idx="0"/>
          </p:cNvCxnSpPr>
          <p:nvPr/>
        </p:nvCxnSpPr>
        <p:spPr>
          <a:xfrm>
            <a:off x="4894028" y="2011680"/>
            <a:ext cx="57893" cy="163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9" idx="2"/>
            <a:endCxn id="13" idx="0"/>
          </p:cNvCxnSpPr>
          <p:nvPr/>
        </p:nvCxnSpPr>
        <p:spPr>
          <a:xfrm>
            <a:off x="6882518" y="1470991"/>
            <a:ext cx="663" cy="163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3" idx="2"/>
            <a:endCxn id="17" idx="0"/>
          </p:cNvCxnSpPr>
          <p:nvPr/>
        </p:nvCxnSpPr>
        <p:spPr>
          <a:xfrm>
            <a:off x="6883181" y="2011680"/>
            <a:ext cx="72469" cy="155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633454" y="2280036"/>
            <a:ext cx="381663" cy="195610"/>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solidFill>
                  <a:schemeClr val="tx1"/>
                </a:solidFill>
              </a:rPr>
              <a:t>Y2</a:t>
            </a:r>
          </a:p>
        </p:txBody>
      </p:sp>
      <p:sp>
        <p:nvSpPr>
          <p:cNvPr id="27" name="Rectangle 26"/>
          <p:cNvSpPr/>
          <p:nvPr/>
        </p:nvSpPr>
        <p:spPr>
          <a:xfrm>
            <a:off x="3510500" y="2272486"/>
            <a:ext cx="381663" cy="195610"/>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solidFill>
                  <a:schemeClr val="tx1"/>
                </a:solidFill>
              </a:rPr>
              <a:t>Y3</a:t>
            </a:r>
          </a:p>
        </p:txBody>
      </p:sp>
      <p:sp>
        <p:nvSpPr>
          <p:cNvPr id="28" name="Rectangle 27"/>
          <p:cNvSpPr/>
          <p:nvPr/>
        </p:nvSpPr>
        <p:spPr>
          <a:xfrm>
            <a:off x="5396826" y="2272486"/>
            <a:ext cx="381663" cy="195610"/>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solidFill>
                  <a:schemeClr val="tx1"/>
                </a:solidFill>
              </a:rPr>
              <a:t>Y4</a:t>
            </a:r>
          </a:p>
        </p:txBody>
      </p:sp>
      <p:sp>
        <p:nvSpPr>
          <p:cNvPr id="30" name="Rectangle 29"/>
          <p:cNvSpPr/>
          <p:nvPr/>
        </p:nvSpPr>
        <p:spPr>
          <a:xfrm>
            <a:off x="7399474" y="2272486"/>
            <a:ext cx="381663" cy="195610"/>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solidFill>
                  <a:schemeClr val="tx1"/>
                </a:solidFill>
              </a:rPr>
              <a:t>Y1</a:t>
            </a:r>
          </a:p>
        </p:txBody>
      </p:sp>
      <p:cxnSp>
        <p:nvCxnSpPr>
          <p:cNvPr id="22" name="Straight Arrow Connector 21"/>
          <p:cNvCxnSpPr>
            <a:stCxn id="5" idx="1"/>
            <a:endCxn id="18" idx="0"/>
          </p:cNvCxnSpPr>
          <p:nvPr/>
        </p:nvCxnSpPr>
        <p:spPr>
          <a:xfrm flipH="1">
            <a:off x="1824286" y="1240403"/>
            <a:ext cx="793017" cy="103963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6" idx="1"/>
            <a:endCxn id="27" idx="0"/>
          </p:cNvCxnSpPr>
          <p:nvPr/>
        </p:nvCxnSpPr>
        <p:spPr>
          <a:xfrm flipH="1">
            <a:off x="3701332" y="1240403"/>
            <a:ext cx="787179" cy="103208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9" idx="1"/>
            <a:endCxn id="28" idx="0"/>
          </p:cNvCxnSpPr>
          <p:nvPr/>
        </p:nvCxnSpPr>
        <p:spPr>
          <a:xfrm flipH="1">
            <a:off x="5587658" y="1240403"/>
            <a:ext cx="889343" cy="103208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 idx="3"/>
            <a:endCxn id="30" idx="0"/>
          </p:cNvCxnSpPr>
          <p:nvPr/>
        </p:nvCxnSpPr>
        <p:spPr>
          <a:xfrm>
            <a:off x="1526651" y="1240403"/>
            <a:ext cx="6063655" cy="103208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Line Callout 2 (Accent Bar) 23"/>
          <p:cNvSpPr/>
          <p:nvPr/>
        </p:nvSpPr>
        <p:spPr>
          <a:xfrm>
            <a:off x="3284661" y="3431201"/>
            <a:ext cx="2469422" cy="1421394"/>
          </a:xfrm>
          <a:prstGeom prst="accentCallout2">
            <a:avLst>
              <a:gd name="adj1" fmla="val 18750"/>
              <a:gd name="adj2" fmla="val -8333"/>
              <a:gd name="adj3" fmla="val 18750"/>
              <a:gd name="adj4" fmla="val -16667"/>
              <a:gd name="adj5" fmla="val -43551"/>
              <a:gd name="adj6" fmla="val -38602"/>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Let’s take a closer look at what’s going on here in the highlighted box</a:t>
            </a:r>
          </a:p>
        </p:txBody>
      </p:sp>
      <p:sp>
        <p:nvSpPr>
          <p:cNvPr id="36" name="Rectangle 35"/>
          <p:cNvSpPr/>
          <p:nvPr/>
        </p:nvSpPr>
        <p:spPr>
          <a:xfrm>
            <a:off x="9691757" y="6001643"/>
            <a:ext cx="381663" cy="195610"/>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solidFill>
                  <a:schemeClr val="tx1"/>
                </a:solidFill>
              </a:rPr>
              <a:t>Y#</a:t>
            </a:r>
          </a:p>
        </p:txBody>
      </p:sp>
      <p:sp>
        <p:nvSpPr>
          <p:cNvPr id="39" name="Flowchart: Multidocument 38"/>
          <p:cNvSpPr/>
          <p:nvPr/>
        </p:nvSpPr>
        <p:spPr>
          <a:xfrm>
            <a:off x="9323627" y="6391220"/>
            <a:ext cx="891193"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a:t>
            </a:r>
          </a:p>
        </p:txBody>
      </p:sp>
      <p:sp>
        <p:nvSpPr>
          <p:cNvPr id="41" name="Rectangle 40"/>
          <p:cNvSpPr/>
          <p:nvPr/>
        </p:nvSpPr>
        <p:spPr>
          <a:xfrm>
            <a:off x="9618962" y="5440552"/>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42" name="Rectangle 41"/>
          <p:cNvSpPr/>
          <p:nvPr/>
        </p:nvSpPr>
        <p:spPr>
          <a:xfrm>
            <a:off x="9521430" y="4806842"/>
            <a:ext cx="767558" cy="4434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t>
            </a:r>
          </a:p>
        </p:txBody>
      </p:sp>
      <p:sp>
        <p:nvSpPr>
          <p:cNvPr id="43" name="TextBox 42"/>
          <p:cNvSpPr txBox="1"/>
          <p:nvPr/>
        </p:nvSpPr>
        <p:spPr>
          <a:xfrm>
            <a:off x="10350806" y="4806842"/>
            <a:ext cx="1558752" cy="461665"/>
          </a:xfrm>
          <a:prstGeom prst="rect">
            <a:avLst/>
          </a:prstGeom>
          <a:noFill/>
        </p:spPr>
        <p:txBody>
          <a:bodyPr wrap="square" rtlCol="0">
            <a:spAutoFit/>
          </a:bodyPr>
          <a:lstStyle/>
          <a:p>
            <a:r>
              <a:rPr lang="en-US" sz="800" dirty="0"/>
              <a:t>Train group, this will be composed of all features that any lane will need to consume </a:t>
            </a:r>
          </a:p>
        </p:txBody>
      </p:sp>
      <p:sp>
        <p:nvSpPr>
          <p:cNvPr id="44" name="TextBox 43"/>
          <p:cNvSpPr txBox="1"/>
          <p:nvPr/>
        </p:nvSpPr>
        <p:spPr>
          <a:xfrm>
            <a:off x="10350806" y="5372254"/>
            <a:ext cx="1558752" cy="461665"/>
          </a:xfrm>
          <a:prstGeom prst="rect">
            <a:avLst/>
          </a:prstGeom>
          <a:noFill/>
        </p:spPr>
        <p:txBody>
          <a:bodyPr wrap="square" rtlCol="0">
            <a:spAutoFit/>
          </a:bodyPr>
          <a:lstStyle/>
          <a:p>
            <a:r>
              <a:rPr lang="en-US" sz="800" dirty="0" err="1"/>
              <a:t>Tpot</a:t>
            </a:r>
            <a:r>
              <a:rPr lang="en-US" sz="800" dirty="0"/>
              <a:t> genetic algorithm for finding best pipeline, could also be a </a:t>
            </a:r>
            <a:r>
              <a:rPr lang="en-US" sz="800" dirty="0" err="1"/>
              <a:t>tparty</a:t>
            </a:r>
            <a:r>
              <a:rPr lang="en-US" sz="800" dirty="0"/>
              <a:t> script</a:t>
            </a:r>
          </a:p>
        </p:txBody>
      </p:sp>
      <p:sp>
        <p:nvSpPr>
          <p:cNvPr id="45" name="TextBox 44"/>
          <p:cNvSpPr txBox="1"/>
          <p:nvPr/>
        </p:nvSpPr>
        <p:spPr>
          <a:xfrm>
            <a:off x="10288988" y="5868615"/>
            <a:ext cx="1558752" cy="461665"/>
          </a:xfrm>
          <a:prstGeom prst="rect">
            <a:avLst/>
          </a:prstGeom>
          <a:noFill/>
        </p:spPr>
        <p:txBody>
          <a:bodyPr wrap="square" rtlCol="0">
            <a:spAutoFit/>
          </a:bodyPr>
          <a:lstStyle/>
          <a:p>
            <a:r>
              <a:rPr lang="en-US" sz="800" dirty="0"/>
              <a:t>These represent both features (to be passed into models) and Y values to score/train models</a:t>
            </a:r>
          </a:p>
        </p:txBody>
      </p:sp>
      <p:sp>
        <p:nvSpPr>
          <p:cNvPr id="46" name="TextBox 45"/>
          <p:cNvSpPr txBox="1"/>
          <p:nvPr/>
        </p:nvSpPr>
        <p:spPr>
          <a:xfrm>
            <a:off x="10288988" y="6349372"/>
            <a:ext cx="1558752" cy="461665"/>
          </a:xfrm>
          <a:prstGeom prst="rect">
            <a:avLst/>
          </a:prstGeom>
          <a:noFill/>
        </p:spPr>
        <p:txBody>
          <a:bodyPr wrap="square" rtlCol="0">
            <a:spAutoFit/>
          </a:bodyPr>
          <a:lstStyle/>
          <a:p>
            <a:r>
              <a:rPr lang="en-US" sz="800" dirty="0"/>
              <a:t>This is ONLY the model(s) that were trained from the stuff immediately above</a:t>
            </a:r>
          </a:p>
        </p:txBody>
      </p:sp>
    </p:spTree>
    <p:extLst>
      <p:ext uri="{BB962C8B-B14F-4D97-AF65-F5344CB8AC3E}">
        <p14:creationId xmlns:p14="http://schemas.microsoft.com/office/powerpoint/2010/main" val="2522183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generalization (simplest)</a:t>
            </a:r>
          </a:p>
        </p:txBody>
      </p:sp>
      <p:sp>
        <p:nvSpPr>
          <p:cNvPr id="3" name="Rectangle 2"/>
          <p:cNvSpPr/>
          <p:nvPr/>
        </p:nvSpPr>
        <p:spPr>
          <a:xfrm>
            <a:off x="3811510" y="787650"/>
            <a:ext cx="1358020" cy="543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A</a:t>
            </a:r>
          </a:p>
        </p:txBody>
      </p:sp>
      <p:sp>
        <p:nvSpPr>
          <p:cNvPr id="4" name="Rectangle 3"/>
          <p:cNvSpPr/>
          <p:nvPr/>
        </p:nvSpPr>
        <p:spPr>
          <a:xfrm>
            <a:off x="8083237" y="769542"/>
            <a:ext cx="1358020" cy="543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B</a:t>
            </a:r>
          </a:p>
        </p:txBody>
      </p:sp>
      <p:sp>
        <p:nvSpPr>
          <p:cNvPr id="39" name="Rectangle 38"/>
          <p:cNvSpPr/>
          <p:nvPr/>
        </p:nvSpPr>
        <p:spPr>
          <a:xfrm>
            <a:off x="3177598" y="787649"/>
            <a:ext cx="606582" cy="5432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Y(A)</a:t>
            </a:r>
          </a:p>
        </p:txBody>
      </p:sp>
      <p:sp>
        <p:nvSpPr>
          <p:cNvPr id="40" name="Rectangle 39"/>
          <p:cNvSpPr/>
          <p:nvPr/>
        </p:nvSpPr>
        <p:spPr>
          <a:xfrm>
            <a:off x="9468587" y="769541"/>
            <a:ext cx="606582" cy="5432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Y(B)</a:t>
            </a:r>
          </a:p>
        </p:txBody>
      </p:sp>
    </p:spTree>
    <p:extLst>
      <p:ext uri="{BB962C8B-B14F-4D97-AF65-F5344CB8AC3E}">
        <p14:creationId xmlns:p14="http://schemas.microsoft.com/office/powerpoint/2010/main" val="5603856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t>
            </a:r>
            <a:r>
              <a:rPr lang="en-US" dirty="0" err="1"/>
              <a:t>Ensembling</a:t>
            </a:r>
            <a:r>
              <a:rPr lang="en-US" dirty="0"/>
              <a:t> Technique</a:t>
            </a:r>
          </a:p>
        </p:txBody>
      </p:sp>
      <p:sp>
        <p:nvSpPr>
          <p:cNvPr id="3" name="TextBox 2"/>
          <p:cNvSpPr txBox="1"/>
          <p:nvPr/>
        </p:nvSpPr>
        <p:spPr>
          <a:xfrm>
            <a:off x="0" y="346033"/>
            <a:ext cx="10288988" cy="369332"/>
          </a:xfrm>
          <a:prstGeom prst="rect">
            <a:avLst/>
          </a:prstGeom>
          <a:noFill/>
        </p:spPr>
        <p:txBody>
          <a:bodyPr wrap="square" rtlCol="0">
            <a:spAutoFit/>
          </a:bodyPr>
          <a:lstStyle/>
          <a:p>
            <a:r>
              <a:rPr lang="en-US" dirty="0"/>
              <a:t>I want 3 vertical layers of stacking, not blending. Will require complicated cv. (8.5M rows, 1.46M rows each)</a:t>
            </a:r>
          </a:p>
        </p:txBody>
      </p:sp>
      <p:sp>
        <p:nvSpPr>
          <p:cNvPr id="4" name="Rectangle 3"/>
          <p:cNvSpPr/>
          <p:nvPr/>
        </p:nvSpPr>
        <p:spPr>
          <a:xfrm>
            <a:off x="2330597" y="1352647"/>
            <a:ext cx="1480911" cy="619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TR1</a:t>
            </a:r>
          </a:p>
        </p:txBody>
      </p:sp>
      <p:sp>
        <p:nvSpPr>
          <p:cNvPr id="5" name="Rectangle 4"/>
          <p:cNvSpPr/>
          <p:nvPr/>
        </p:nvSpPr>
        <p:spPr>
          <a:xfrm>
            <a:off x="7958848" y="1276447"/>
            <a:ext cx="1185152" cy="7718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TR2</a:t>
            </a:r>
          </a:p>
        </p:txBody>
      </p:sp>
      <p:sp>
        <p:nvSpPr>
          <p:cNvPr id="10" name="Rectangle 9"/>
          <p:cNvSpPr/>
          <p:nvPr/>
        </p:nvSpPr>
        <p:spPr>
          <a:xfrm>
            <a:off x="2736115" y="2266505"/>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11" name="Rectangle 10"/>
          <p:cNvSpPr/>
          <p:nvPr/>
        </p:nvSpPr>
        <p:spPr>
          <a:xfrm>
            <a:off x="8265177" y="2480464"/>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14" name="Flowchart: Multidocument 13"/>
          <p:cNvSpPr/>
          <p:nvPr/>
        </p:nvSpPr>
        <p:spPr>
          <a:xfrm>
            <a:off x="2601606" y="3287028"/>
            <a:ext cx="841512"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1</a:t>
            </a:r>
          </a:p>
        </p:txBody>
      </p:sp>
      <p:sp>
        <p:nvSpPr>
          <p:cNvPr id="15" name="Flowchart: Multidocument 14"/>
          <p:cNvSpPr/>
          <p:nvPr/>
        </p:nvSpPr>
        <p:spPr>
          <a:xfrm>
            <a:off x="8278547" y="3298577"/>
            <a:ext cx="841512"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2</a:t>
            </a:r>
          </a:p>
        </p:txBody>
      </p:sp>
      <p:cxnSp>
        <p:nvCxnSpPr>
          <p:cNvPr id="19" name="Straight Arrow Connector 18"/>
          <p:cNvCxnSpPr>
            <a:stCxn id="4" idx="2"/>
            <a:endCxn id="10" idx="0"/>
          </p:cNvCxnSpPr>
          <p:nvPr/>
        </p:nvCxnSpPr>
        <p:spPr>
          <a:xfrm flipH="1">
            <a:off x="3022362" y="1972055"/>
            <a:ext cx="48691" cy="294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2"/>
            <a:endCxn id="14" idx="0"/>
          </p:cNvCxnSpPr>
          <p:nvPr/>
        </p:nvCxnSpPr>
        <p:spPr>
          <a:xfrm>
            <a:off x="3022362" y="2643789"/>
            <a:ext cx="57893" cy="643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2"/>
            <a:endCxn id="11" idx="0"/>
          </p:cNvCxnSpPr>
          <p:nvPr/>
        </p:nvCxnSpPr>
        <p:spPr>
          <a:xfrm>
            <a:off x="8551424" y="2048254"/>
            <a:ext cx="0" cy="432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2"/>
            <a:endCxn id="15" idx="0"/>
          </p:cNvCxnSpPr>
          <p:nvPr/>
        </p:nvCxnSpPr>
        <p:spPr>
          <a:xfrm>
            <a:off x="8551424" y="2857748"/>
            <a:ext cx="205772" cy="44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620676" y="3353422"/>
            <a:ext cx="381663" cy="195610"/>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solidFill>
                  <a:schemeClr val="tx1"/>
                </a:solidFill>
              </a:rPr>
              <a:t>Y2</a:t>
            </a:r>
          </a:p>
        </p:txBody>
      </p:sp>
      <p:cxnSp>
        <p:nvCxnSpPr>
          <p:cNvPr id="22" name="Straight Arrow Connector 21"/>
          <p:cNvCxnSpPr>
            <a:stCxn id="5" idx="1"/>
            <a:endCxn id="18" idx="0"/>
          </p:cNvCxnSpPr>
          <p:nvPr/>
        </p:nvCxnSpPr>
        <p:spPr>
          <a:xfrm flipH="1">
            <a:off x="3811508" y="1662351"/>
            <a:ext cx="4147340" cy="169107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25417" y="2129850"/>
            <a:ext cx="2004672" cy="1015663"/>
          </a:xfrm>
          <a:prstGeom prst="rect">
            <a:avLst/>
          </a:prstGeom>
          <a:noFill/>
        </p:spPr>
        <p:txBody>
          <a:bodyPr wrap="square" rtlCol="0">
            <a:spAutoFit/>
          </a:bodyPr>
          <a:lstStyle/>
          <a:p>
            <a:r>
              <a:rPr lang="en-US" sz="1000" dirty="0"/>
              <a:t>1) Using potentially several hundred samples from TR1, we find the best model pipelines and name them “mods 1”, currently these are just the models and no data.</a:t>
            </a:r>
          </a:p>
        </p:txBody>
      </p:sp>
      <p:sp>
        <p:nvSpPr>
          <p:cNvPr id="49" name="TextBox 48"/>
          <p:cNvSpPr txBox="1"/>
          <p:nvPr/>
        </p:nvSpPr>
        <p:spPr>
          <a:xfrm>
            <a:off x="4753732" y="1240141"/>
            <a:ext cx="2004672" cy="1169551"/>
          </a:xfrm>
          <a:prstGeom prst="rect">
            <a:avLst/>
          </a:prstGeom>
          <a:noFill/>
        </p:spPr>
        <p:txBody>
          <a:bodyPr wrap="square" rtlCol="0">
            <a:spAutoFit/>
          </a:bodyPr>
          <a:lstStyle/>
          <a:p>
            <a:r>
              <a:rPr lang="en-US" sz="1000" dirty="0"/>
              <a:t>2) Now, we’ll sample both features and Y values from TR2, but now what we’ll do is pass them through the models created in the first step to create predicted values. These will be paired up with that observation’s Y value</a:t>
            </a:r>
          </a:p>
        </p:txBody>
      </p:sp>
      <p:sp>
        <p:nvSpPr>
          <p:cNvPr id="52" name="TextBox 51"/>
          <p:cNvSpPr txBox="1"/>
          <p:nvPr/>
        </p:nvSpPr>
        <p:spPr>
          <a:xfrm>
            <a:off x="1276017" y="3752400"/>
            <a:ext cx="3608476" cy="2400657"/>
          </a:xfrm>
          <a:prstGeom prst="rect">
            <a:avLst/>
          </a:prstGeom>
          <a:noFill/>
        </p:spPr>
        <p:txBody>
          <a:bodyPr wrap="square" rtlCol="0">
            <a:spAutoFit/>
          </a:bodyPr>
          <a:lstStyle/>
          <a:p>
            <a:r>
              <a:rPr lang="en-US" sz="1000" dirty="0"/>
              <a:t>3) Once we have TR2 feature’s predictions from all of the models in “Mod 1” paired up with TR2 Y values, we’re ready to pass THIS into another round of </a:t>
            </a:r>
            <a:r>
              <a:rPr lang="en-US" sz="1000" dirty="0" err="1"/>
              <a:t>tparty</a:t>
            </a:r>
            <a:r>
              <a:rPr lang="en-US" sz="1000" dirty="0"/>
              <a:t>.</a:t>
            </a:r>
          </a:p>
          <a:p>
            <a:endParaRPr lang="en-US" sz="1000" dirty="0"/>
          </a:p>
          <a:p>
            <a:r>
              <a:rPr lang="en-US" sz="1000" dirty="0"/>
              <a:t>“Y” might be a bit of a misnomer here, since we’re also bringing in features!</a:t>
            </a:r>
          </a:p>
          <a:p>
            <a:endParaRPr lang="en-US" sz="1000" dirty="0"/>
          </a:p>
          <a:p>
            <a:r>
              <a:rPr lang="en-US" sz="1000" dirty="0"/>
              <a:t>Also, the models in “Mod 1” are going to be </a:t>
            </a:r>
            <a:r>
              <a:rPr lang="en-US" sz="1000" dirty="0" err="1"/>
              <a:t>tpot</a:t>
            </a:r>
            <a:r>
              <a:rPr lang="en-US" sz="1000" dirty="0"/>
              <a:t> exported python scripts. Best practices will need to be developed in order to maximize efficiency when using these scripts</a:t>
            </a:r>
          </a:p>
          <a:p>
            <a:endParaRPr lang="en-US" sz="1000" dirty="0"/>
          </a:p>
          <a:p>
            <a:r>
              <a:rPr lang="en-US" sz="1000" dirty="0"/>
              <a:t>I’m thinking we should save these as Mod1A, Mod1B, Mod1C, etc. then that all get’s combined into one thing.</a:t>
            </a:r>
          </a:p>
          <a:p>
            <a:endParaRPr lang="en-US" sz="1000" dirty="0"/>
          </a:p>
          <a:p>
            <a:r>
              <a:rPr lang="en-US" sz="1000" dirty="0"/>
              <a:t>Going to be extremely critical to keep consistent random seeds.</a:t>
            </a:r>
          </a:p>
        </p:txBody>
      </p:sp>
      <p:sp>
        <p:nvSpPr>
          <p:cNvPr id="53" name="TextBox 52"/>
          <p:cNvSpPr txBox="1"/>
          <p:nvPr/>
        </p:nvSpPr>
        <p:spPr>
          <a:xfrm>
            <a:off x="9159292" y="1963589"/>
            <a:ext cx="2004672" cy="1323439"/>
          </a:xfrm>
          <a:prstGeom prst="rect">
            <a:avLst/>
          </a:prstGeom>
          <a:noFill/>
        </p:spPr>
        <p:txBody>
          <a:bodyPr wrap="square" rtlCol="0">
            <a:spAutoFit/>
          </a:bodyPr>
          <a:lstStyle/>
          <a:p>
            <a:r>
              <a:rPr lang="en-US" sz="1000" dirty="0"/>
              <a:t>4) Finally, TR2’s data can also be sampled and used to build its own set of models which we’ll name “Mods 2”. It’s important to note that what is passed into </a:t>
            </a:r>
            <a:r>
              <a:rPr lang="en-US" sz="1000" dirty="0" err="1"/>
              <a:t>tpot</a:t>
            </a:r>
            <a:r>
              <a:rPr lang="en-US" sz="1000" dirty="0"/>
              <a:t> here can be a different feature set than what we put through TR1’s first </a:t>
            </a:r>
            <a:r>
              <a:rPr lang="en-US" sz="1000" dirty="0" err="1"/>
              <a:t>tpot</a:t>
            </a:r>
            <a:r>
              <a:rPr lang="en-US" sz="1000" dirty="0"/>
              <a:t> stage</a:t>
            </a:r>
          </a:p>
        </p:txBody>
      </p:sp>
      <p:sp>
        <p:nvSpPr>
          <p:cNvPr id="54" name="TextBox 53"/>
          <p:cNvSpPr txBox="1"/>
          <p:nvPr/>
        </p:nvSpPr>
        <p:spPr>
          <a:xfrm>
            <a:off x="8370132" y="3887180"/>
            <a:ext cx="2004672" cy="553998"/>
          </a:xfrm>
          <a:prstGeom prst="rect">
            <a:avLst/>
          </a:prstGeom>
          <a:noFill/>
        </p:spPr>
        <p:txBody>
          <a:bodyPr wrap="square" rtlCol="0">
            <a:spAutoFit/>
          </a:bodyPr>
          <a:lstStyle/>
          <a:p>
            <a:r>
              <a:rPr lang="en-US" sz="1000" dirty="0"/>
              <a:t>5) Next step (not pictured here) is to bring down the same TR2 features from TR3</a:t>
            </a:r>
          </a:p>
        </p:txBody>
      </p:sp>
      <p:sp>
        <p:nvSpPr>
          <p:cNvPr id="55" name="Rectangle 54"/>
          <p:cNvSpPr/>
          <p:nvPr/>
        </p:nvSpPr>
        <p:spPr>
          <a:xfrm>
            <a:off x="9691757" y="6001643"/>
            <a:ext cx="381663" cy="195610"/>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solidFill>
                  <a:schemeClr val="tx1"/>
                </a:solidFill>
              </a:rPr>
              <a:t>Y#</a:t>
            </a:r>
          </a:p>
        </p:txBody>
      </p:sp>
      <p:sp>
        <p:nvSpPr>
          <p:cNvPr id="56" name="Flowchart: Multidocument 55"/>
          <p:cNvSpPr/>
          <p:nvPr/>
        </p:nvSpPr>
        <p:spPr>
          <a:xfrm>
            <a:off x="9323627" y="6391220"/>
            <a:ext cx="891193"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a:t>
            </a:r>
          </a:p>
        </p:txBody>
      </p:sp>
      <p:sp>
        <p:nvSpPr>
          <p:cNvPr id="57" name="Rectangle 56"/>
          <p:cNvSpPr/>
          <p:nvPr/>
        </p:nvSpPr>
        <p:spPr>
          <a:xfrm>
            <a:off x="9618962" y="5440552"/>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58" name="Rectangle 57"/>
          <p:cNvSpPr/>
          <p:nvPr/>
        </p:nvSpPr>
        <p:spPr>
          <a:xfrm>
            <a:off x="9521430" y="4806842"/>
            <a:ext cx="767558" cy="4434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t>
            </a:r>
          </a:p>
        </p:txBody>
      </p:sp>
      <p:sp>
        <p:nvSpPr>
          <p:cNvPr id="59" name="TextBox 58"/>
          <p:cNvSpPr txBox="1"/>
          <p:nvPr/>
        </p:nvSpPr>
        <p:spPr>
          <a:xfrm>
            <a:off x="10350806" y="4806842"/>
            <a:ext cx="1558752" cy="461665"/>
          </a:xfrm>
          <a:prstGeom prst="rect">
            <a:avLst/>
          </a:prstGeom>
          <a:noFill/>
        </p:spPr>
        <p:txBody>
          <a:bodyPr wrap="square" rtlCol="0">
            <a:spAutoFit/>
          </a:bodyPr>
          <a:lstStyle/>
          <a:p>
            <a:r>
              <a:rPr lang="en-US" sz="800" dirty="0"/>
              <a:t>Train group, this will be composed of all features that any lane will need to consume </a:t>
            </a:r>
          </a:p>
        </p:txBody>
      </p:sp>
      <p:sp>
        <p:nvSpPr>
          <p:cNvPr id="60" name="TextBox 59"/>
          <p:cNvSpPr txBox="1"/>
          <p:nvPr/>
        </p:nvSpPr>
        <p:spPr>
          <a:xfrm>
            <a:off x="10350806" y="5372254"/>
            <a:ext cx="1558752" cy="461665"/>
          </a:xfrm>
          <a:prstGeom prst="rect">
            <a:avLst/>
          </a:prstGeom>
          <a:noFill/>
        </p:spPr>
        <p:txBody>
          <a:bodyPr wrap="square" rtlCol="0">
            <a:spAutoFit/>
          </a:bodyPr>
          <a:lstStyle/>
          <a:p>
            <a:r>
              <a:rPr lang="en-US" sz="800" dirty="0" err="1"/>
              <a:t>Tpot</a:t>
            </a:r>
            <a:r>
              <a:rPr lang="en-US" sz="800" dirty="0"/>
              <a:t> genetic algorithm for finding best pipeline, could also be a </a:t>
            </a:r>
            <a:r>
              <a:rPr lang="en-US" sz="800" dirty="0" err="1"/>
              <a:t>tparty</a:t>
            </a:r>
            <a:r>
              <a:rPr lang="en-US" sz="800" dirty="0"/>
              <a:t> script</a:t>
            </a:r>
          </a:p>
        </p:txBody>
      </p:sp>
      <p:sp>
        <p:nvSpPr>
          <p:cNvPr id="61" name="TextBox 60"/>
          <p:cNvSpPr txBox="1"/>
          <p:nvPr/>
        </p:nvSpPr>
        <p:spPr>
          <a:xfrm>
            <a:off x="10288988" y="5868615"/>
            <a:ext cx="1558752" cy="461665"/>
          </a:xfrm>
          <a:prstGeom prst="rect">
            <a:avLst/>
          </a:prstGeom>
          <a:noFill/>
        </p:spPr>
        <p:txBody>
          <a:bodyPr wrap="square" rtlCol="0">
            <a:spAutoFit/>
          </a:bodyPr>
          <a:lstStyle/>
          <a:p>
            <a:r>
              <a:rPr lang="en-US" sz="800" dirty="0"/>
              <a:t>These represent both features (to be passed into models) and Y values to score/train models</a:t>
            </a:r>
          </a:p>
        </p:txBody>
      </p:sp>
      <p:sp>
        <p:nvSpPr>
          <p:cNvPr id="62" name="TextBox 61"/>
          <p:cNvSpPr txBox="1"/>
          <p:nvPr/>
        </p:nvSpPr>
        <p:spPr>
          <a:xfrm>
            <a:off x="10288988" y="6349372"/>
            <a:ext cx="1558752" cy="461665"/>
          </a:xfrm>
          <a:prstGeom prst="rect">
            <a:avLst/>
          </a:prstGeom>
          <a:noFill/>
        </p:spPr>
        <p:txBody>
          <a:bodyPr wrap="square" rtlCol="0">
            <a:spAutoFit/>
          </a:bodyPr>
          <a:lstStyle/>
          <a:p>
            <a:r>
              <a:rPr lang="en-US" sz="800" dirty="0"/>
              <a:t>This is ONLY the model(s) that were trained from the stuff immediately above</a:t>
            </a:r>
          </a:p>
        </p:txBody>
      </p:sp>
    </p:spTree>
    <p:extLst>
      <p:ext uri="{BB962C8B-B14F-4D97-AF65-F5344CB8AC3E}">
        <p14:creationId xmlns:p14="http://schemas.microsoft.com/office/powerpoint/2010/main" val="14816390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t>
            </a:r>
            <a:r>
              <a:rPr lang="en-US" dirty="0" err="1"/>
              <a:t>Ensembling</a:t>
            </a:r>
            <a:r>
              <a:rPr lang="en-US" dirty="0"/>
              <a:t> Technique</a:t>
            </a:r>
          </a:p>
        </p:txBody>
      </p:sp>
      <p:sp>
        <p:nvSpPr>
          <p:cNvPr id="3" name="TextBox 2"/>
          <p:cNvSpPr txBox="1"/>
          <p:nvPr/>
        </p:nvSpPr>
        <p:spPr>
          <a:xfrm>
            <a:off x="0" y="346033"/>
            <a:ext cx="10288988" cy="369332"/>
          </a:xfrm>
          <a:prstGeom prst="rect">
            <a:avLst/>
          </a:prstGeom>
          <a:noFill/>
        </p:spPr>
        <p:txBody>
          <a:bodyPr wrap="square" rtlCol="0">
            <a:spAutoFit/>
          </a:bodyPr>
          <a:lstStyle/>
          <a:p>
            <a:r>
              <a:rPr lang="en-US" dirty="0"/>
              <a:t>I want 3 vertical layers of stacking, not blending. Will require complicated cv. (8.5M rows, 1.46M rows each)</a:t>
            </a:r>
          </a:p>
        </p:txBody>
      </p:sp>
      <p:sp>
        <p:nvSpPr>
          <p:cNvPr id="4" name="Rectangle 3"/>
          <p:cNvSpPr/>
          <p:nvPr/>
        </p:nvSpPr>
        <p:spPr>
          <a:xfrm>
            <a:off x="715617" y="1009815"/>
            <a:ext cx="811034" cy="461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TR1</a:t>
            </a:r>
          </a:p>
        </p:txBody>
      </p:sp>
      <p:sp>
        <p:nvSpPr>
          <p:cNvPr id="5" name="Rectangle 4"/>
          <p:cNvSpPr/>
          <p:nvPr/>
        </p:nvSpPr>
        <p:spPr>
          <a:xfrm>
            <a:off x="2617303" y="1009815"/>
            <a:ext cx="811034" cy="461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TR2</a:t>
            </a:r>
          </a:p>
        </p:txBody>
      </p:sp>
      <p:sp>
        <p:nvSpPr>
          <p:cNvPr id="6" name="Rectangle 5"/>
          <p:cNvSpPr/>
          <p:nvPr/>
        </p:nvSpPr>
        <p:spPr>
          <a:xfrm>
            <a:off x="4488511" y="1009815"/>
            <a:ext cx="811034" cy="461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TR3</a:t>
            </a:r>
          </a:p>
        </p:txBody>
      </p:sp>
      <p:sp>
        <p:nvSpPr>
          <p:cNvPr id="7" name="Rectangle 6"/>
          <p:cNvSpPr/>
          <p:nvPr/>
        </p:nvSpPr>
        <p:spPr>
          <a:xfrm>
            <a:off x="8881163" y="1131274"/>
            <a:ext cx="811034" cy="46117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TR-H1</a:t>
            </a:r>
          </a:p>
        </p:txBody>
      </p:sp>
      <p:sp>
        <p:nvSpPr>
          <p:cNvPr id="8" name="Rectangle 7"/>
          <p:cNvSpPr/>
          <p:nvPr/>
        </p:nvSpPr>
        <p:spPr>
          <a:xfrm>
            <a:off x="9884353" y="1131274"/>
            <a:ext cx="811034" cy="46117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TR-H2</a:t>
            </a:r>
          </a:p>
        </p:txBody>
      </p:sp>
      <p:sp>
        <p:nvSpPr>
          <p:cNvPr id="9" name="Rectangle 8"/>
          <p:cNvSpPr/>
          <p:nvPr/>
        </p:nvSpPr>
        <p:spPr>
          <a:xfrm>
            <a:off x="6477001" y="1009815"/>
            <a:ext cx="811034" cy="461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TR4</a:t>
            </a:r>
          </a:p>
        </p:txBody>
      </p:sp>
      <p:sp>
        <p:nvSpPr>
          <p:cNvPr id="10" name="Rectangle 9"/>
          <p:cNvSpPr/>
          <p:nvPr/>
        </p:nvSpPr>
        <p:spPr>
          <a:xfrm>
            <a:off x="834887" y="1634396"/>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11" name="Rectangle 10"/>
          <p:cNvSpPr/>
          <p:nvPr/>
        </p:nvSpPr>
        <p:spPr>
          <a:xfrm>
            <a:off x="2736573" y="1634396"/>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12" name="Rectangle 11"/>
          <p:cNvSpPr/>
          <p:nvPr/>
        </p:nvSpPr>
        <p:spPr>
          <a:xfrm>
            <a:off x="4607781" y="1634396"/>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13" name="Rectangle 12"/>
          <p:cNvSpPr/>
          <p:nvPr/>
        </p:nvSpPr>
        <p:spPr>
          <a:xfrm>
            <a:off x="6596934" y="1634396"/>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14" name="Flowchart: Multidocument 13"/>
          <p:cNvSpPr/>
          <p:nvPr/>
        </p:nvSpPr>
        <p:spPr>
          <a:xfrm>
            <a:off x="700378" y="2175085"/>
            <a:ext cx="841512"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1</a:t>
            </a:r>
          </a:p>
        </p:txBody>
      </p:sp>
      <p:sp>
        <p:nvSpPr>
          <p:cNvPr id="15" name="Flowchart: Multidocument 14"/>
          <p:cNvSpPr/>
          <p:nvPr/>
        </p:nvSpPr>
        <p:spPr>
          <a:xfrm>
            <a:off x="2586825" y="2175084"/>
            <a:ext cx="841512"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2</a:t>
            </a:r>
          </a:p>
        </p:txBody>
      </p:sp>
      <p:sp>
        <p:nvSpPr>
          <p:cNvPr id="16" name="Flowchart: Multidocument 15"/>
          <p:cNvSpPr/>
          <p:nvPr/>
        </p:nvSpPr>
        <p:spPr>
          <a:xfrm>
            <a:off x="4473272" y="2175083"/>
            <a:ext cx="841512"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3</a:t>
            </a:r>
          </a:p>
        </p:txBody>
      </p:sp>
      <p:sp>
        <p:nvSpPr>
          <p:cNvPr id="17" name="Flowchart: Multidocument 16"/>
          <p:cNvSpPr/>
          <p:nvPr/>
        </p:nvSpPr>
        <p:spPr>
          <a:xfrm>
            <a:off x="6477001" y="2167533"/>
            <a:ext cx="841512"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4</a:t>
            </a:r>
          </a:p>
        </p:txBody>
      </p:sp>
      <p:cxnSp>
        <p:nvCxnSpPr>
          <p:cNvPr id="19" name="Straight Arrow Connector 18"/>
          <p:cNvCxnSpPr>
            <a:stCxn id="4" idx="2"/>
            <a:endCxn id="10" idx="0"/>
          </p:cNvCxnSpPr>
          <p:nvPr/>
        </p:nvCxnSpPr>
        <p:spPr>
          <a:xfrm>
            <a:off x="1121134" y="1470991"/>
            <a:ext cx="0" cy="163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2"/>
            <a:endCxn id="14" idx="0"/>
          </p:cNvCxnSpPr>
          <p:nvPr/>
        </p:nvCxnSpPr>
        <p:spPr>
          <a:xfrm>
            <a:off x="1121134" y="2011680"/>
            <a:ext cx="57893" cy="163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2"/>
            <a:endCxn id="11" idx="0"/>
          </p:cNvCxnSpPr>
          <p:nvPr/>
        </p:nvCxnSpPr>
        <p:spPr>
          <a:xfrm>
            <a:off x="3022820" y="1470991"/>
            <a:ext cx="0" cy="163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2"/>
            <a:endCxn id="15" idx="0"/>
          </p:cNvCxnSpPr>
          <p:nvPr/>
        </p:nvCxnSpPr>
        <p:spPr>
          <a:xfrm>
            <a:off x="3022820" y="2011680"/>
            <a:ext cx="42654" cy="163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6" idx="2"/>
            <a:endCxn id="12" idx="0"/>
          </p:cNvCxnSpPr>
          <p:nvPr/>
        </p:nvCxnSpPr>
        <p:spPr>
          <a:xfrm>
            <a:off x="4894028" y="1470991"/>
            <a:ext cx="0" cy="163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2" idx="2"/>
            <a:endCxn id="16" idx="0"/>
          </p:cNvCxnSpPr>
          <p:nvPr/>
        </p:nvCxnSpPr>
        <p:spPr>
          <a:xfrm>
            <a:off x="4894028" y="2011680"/>
            <a:ext cx="57893" cy="163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9" idx="2"/>
            <a:endCxn id="13" idx="0"/>
          </p:cNvCxnSpPr>
          <p:nvPr/>
        </p:nvCxnSpPr>
        <p:spPr>
          <a:xfrm>
            <a:off x="6882518" y="1470991"/>
            <a:ext cx="663" cy="163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3" idx="2"/>
            <a:endCxn id="17" idx="0"/>
          </p:cNvCxnSpPr>
          <p:nvPr/>
        </p:nvCxnSpPr>
        <p:spPr>
          <a:xfrm>
            <a:off x="6883181" y="2011680"/>
            <a:ext cx="72469" cy="155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633454" y="2280036"/>
            <a:ext cx="381663" cy="195610"/>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solidFill>
                  <a:schemeClr val="tx1"/>
                </a:solidFill>
              </a:rPr>
              <a:t>Y2</a:t>
            </a:r>
          </a:p>
        </p:txBody>
      </p:sp>
      <p:sp>
        <p:nvSpPr>
          <p:cNvPr id="27" name="Rectangle 26"/>
          <p:cNvSpPr/>
          <p:nvPr/>
        </p:nvSpPr>
        <p:spPr>
          <a:xfrm>
            <a:off x="3510500" y="2272486"/>
            <a:ext cx="381663" cy="195610"/>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solidFill>
                  <a:schemeClr val="tx1"/>
                </a:solidFill>
              </a:rPr>
              <a:t>Y3</a:t>
            </a:r>
          </a:p>
        </p:txBody>
      </p:sp>
      <p:sp>
        <p:nvSpPr>
          <p:cNvPr id="28" name="Rectangle 27"/>
          <p:cNvSpPr/>
          <p:nvPr/>
        </p:nvSpPr>
        <p:spPr>
          <a:xfrm>
            <a:off x="5396826" y="2272486"/>
            <a:ext cx="381663" cy="195610"/>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solidFill>
                  <a:schemeClr val="tx1"/>
                </a:solidFill>
              </a:rPr>
              <a:t>Y4</a:t>
            </a:r>
          </a:p>
        </p:txBody>
      </p:sp>
      <p:sp>
        <p:nvSpPr>
          <p:cNvPr id="30" name="Rectangle 29"/>
          <p:cNvSpPr/>
          <p:nvPr/>
        </p:nvSpPr>
        <p:spPr>
          <a:xfrm>
            <a:off x="7399474" y="2272486"/>
            <a:ext cx="381663" cy="195610"/>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solidFill>
                  <a:schemeClr val="tx1"/>
                </a:solidFill>
              </a:rPr>
              <a:t>Y1</a:t>
            </a:r>
          </a:p>
        </p:txBody>
      </p:sp>
      <p:cxnSp>
        <p:nvCxnSpPr>
          <p:cNvPr id="22" name="Straight Arrow Connector 21"/>
          <p:cNvCxnSpPr>
            <a:stCxn id="5" idx="1"/>
            <a:endCxn id="18" idx="0"/>
          </p:cNvCxnSpPr>
          <p:nvPr/>
        </p:nvCxnSpPr>
        <p:spPr>
          <a:xfrm flipH="1">
            <a:off x="1824286" y="1240403"/>
            <a:ext cx="793017" cy="1039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6" idx="1"/>
            <a:endCxn id="27" idx="0"/>
          </p:cNvCxnSpPr>
          <p:nvPr/>
        </p:nvCxnSpPr>
        <p:spPr>
          <a:xfrm flipH="1">
            <a:off x="3701332" y="1240403"/>
            <a:ext cx="787179" cy="1032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9" idx="1"/>
            <a:endCxn id="28" idx="0"/>
          </p:cNvCxnSpPr>
          <p:nvPr/>
        </p:nvCxnSpPr>
        <p:spPr>
          <a:xfrm flipH="1">
            <a:off x="5587658" y="1240403"/>
            <a:ext cx="889343" cy="1032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 idx="3"/>
            <a:endCxn id="30" idx="0"/>
          </p:cNvCxnSpPr>
          <p:nvPr/>
        </p:nvCxnSpPr>
        <p:spPr>
          <a:xfrm>
            <a:off x="1526651" y="1240403"/>
            <a:ext cx="6063655" cy="1032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Flowchart: Multidocument 35"/>
          <p:cNvSpPr/>
          <p:nvPr/>
        </p:nvSpPr>
        <p:spPr>
          <a:xfrm>
            <a:off x="837514" y="3395999"/>
            <a:ext cx="891193"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1.2</a:t>
            </a:r>
          </a:p>
        </p:txBody>
      </p:sp>
      <p:cxnSp>
        <p:nvCxnSpPr>
          <p:cNvPr id="39" name="Straight Arrow Connector 38"/>
          <p:cNvCxnSpPr>
            <a:stCxn id="14" idx="2"/>
            <a:endCxn id="70" idx="0"/>
          </p:cNvCxnSpPr>
          <p:nvPr/>
        </p:nvCxnSpPr>
        <p:spPr>
          <a:xfrm>
            <a:off x="1062618" y="2565245"/>
            <a:ext cx="212813" cy="22269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8" idx="2"/>
            <a:endCxn id="70" idx="0"/>
          </p:cNvCxnSpPr>
          <p:nvPr/>
        </p:nvCxnSpPr>
        <p:spPr>
          <a:xfrm flipH="1">
            <a:off x="1275431" y="2475646"/>
            <a:ext cx="548855" cy="31229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2" name="Flowchart: Multidocument 41"/>
          <p:cNvSpPr/>
          <p:nvPr/>
        </p:nvSpPr>
        <p:spPr>
          <a:xfrm>
            <a:off x="2767777" y="3395999"/>
            <a:ext cx="891193"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2.3</a:t>
            </a:r>
          </a:p>
        </p:txBody>
      </p:sp>
      <p:sp>
        <p:nvSpPr>
          <p:cNvPr id="43" name="Flowchart: Multidocument 42"/>
          <p:cNvSpPr/>
          <p:nvPr/>
        </p:nvSpPr>
        <p:spPr>
          <a:xfrm>
            <a:off x="4646604" y="3437239"/>
            <a:ext cx="891193"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3.4</a:t>
            </a:r>
          </a:p>
        </p:txBody>
      </p:sp>
      <p:sp>
        <p:nvSpPr>
          <p:cNvPr id="44" name="Flowchart: Multidocument 43"/>
          <p:cNvSpPr/>
          <p:nvPr/>
        </p:nvSpPr>
        <p:spPr>
          <a:xfrm>
            <a:off x="6667603" y="3404098"/>
            <a:ext cx="891193"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4.1</a:t>
            </a:r>
          </a:p>
        </p:txBody>
      </p:sp>
      <p:cxnSp>
        <p:nvCxnSpPr>
          <p:cNvPr id="45" name="Straight Arrow Connector 44"/>
          <p:cNvCxnSpPr>
            <a:stCxn id="15" idx="2"/>
            <a:endCxn id="71" idx="0"/>
          </p:cNvCxnSpPr>
          <p:nvPr/>
        </p:nvCxnSpPr>
        <p:spPr>
          <a:xfrm>
            <a:off x="2949065" y="2565244"/>
            <a:ext cx="264308" cy="20795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7" idx="2"/>
            <a:endCxn id="71" idx="0"/>
          </p:cNvCxnSpPr>
          <p:nvPr/>
        </p:nvCxnSpPr>
        <p:spPr>
          <a:xfrm flipH="1">
            <a:off x="3213373" y="2468096"/>
            <a:ext cx="487959" cy="30510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6" idx="2"/>
            <a:endCxn id="72" idx="0"/>
          </p:cNvCxnSpPr>
          <p:nvPr/>
        </p:nvCxnSpPr>
        <p:spPr>
          <a:xfrm>
            <a:off x="4835512" y="2565243"/>
            <a:ext cx="193025" cy="222695"/>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8" idx="2"/>
            <a:endCxn id="72" idx="0"/>
          </p:cNvCxnSpPr>
          <p:nvPr/>
        </p:nvCxnSpPr>
        <p:spPr>
          <a:xfrm flipH="1">
            <a:off x="5028537" y="2468096"/>
            <a:ext cx="559121" cy="31984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7" idx="2"/>
            <a:endCxn id="73" idx="0"/>
          </p:cNvCxnSpPr>
          <p:nvPr/>
        </p:nvCxnSpPr>
        <p:spPr>
          <a:xfrm>
            <a:off x="6839241" y="2557693"/>
            <a:ext cx="201319" cy="233019"/>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0" idx="2"/>
            <a:endCxn id="73" idx="0"/>
          </p:cNvCxnSpPr>
          <p:nvPr/>
        </p:nvCxnSpPr>
        <p:spPr>
          <a:xfrm flipH="1">
            <a:off x="7040560" y="2468096"/>
            <a:ext cx="549746" cy="322616"/>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989184" y="2787938"/>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71" name="Rectangle 70"/>
          <p:cNvSpPr/>
          <p:nvPr/>
        </p:nvSpPr>
        <p:spPr>
          <a:xfrm>
            <a:off x="2927126" y="2773196"/>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72" name="Rectangle 71"/>
          <p:cNvSpPr/>
          <p:nvPr/>
        </p:nvSpPr>
        <p:spPr>
          <a:xfrm>
            <a:off x="4742290" y="2787938"/>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73" name="Rectangle 72"/>
          <p:cNvSpPr/>
          <p:nvPr/>
        </p:nvSpPr>
        <p:spPr>
          <a:xfrm>
            <a:off x="6754313" y="2790712"/>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cxnSp>
        <p:nvCxnSpPr>
          <p:cNvPr id="83" name="Straight Arrow Connector 82"/>
          <p:cNvCxnSpPr>
            <a:stCxn id="70" idx="2"/>
            <a:endCxn id="36" idx="0"/>
          </p:cNvCxnSpPr>
          <p:nvPr/>
        </p:nvCxnSpPr>
        <p:spPr>
          <a:xfrm>
            <a:off x="1275431" y="3165222"/>
            <a:ext cx="68990" cy="230777"/>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71" idx="2"/>
            <a:endCxn id="42" idx="0"/>
          </p:cNvCxnSpPr>
          <p:nvPr/>
        </p:nvCxnSpPr>
        <p:spPr>
          <a:xfrm>
            <a:off x="3213373" y="3150480"/>
            <a:ext cx="61311" cy="245519"/>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72" idx="2"/>
            <a:endCxn id="43" idx="0"/>
          </p:cNvCxnSpPr>
          <p:nvPr/>
        </p:nvCxnSpPr>
        <p:spPr>
          <a:xfrm>
            <a:off x="5028537" y="3165222"/>
            <a:ext cx="124974" cy="272017"/>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73" idx="2"/>
            <a:endCxn id="44" idx="0"/>
          </p:cNvCxnSpPr>
          <p:nvPr/>
        </p:nvCxnSpPr>
        <p:spPr>
          <a:xfrm>
            <a:off x="7040560" y="3167996"/>
            <a:ext cx="133950" cy="23610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52131" y="722915"/>
            <a:ext cx="1176576" cy="246221"/>
          </a:xfrm>
          <a:prstGeom prst="rect">
            <a:avLst/>
          </a:prstGeom>
          <a:noFill/>
        </p:spPr>
        <p:txBody>
          <a:bodyPr wrap="square" rtlCol="0">
            <a:spAutoFit/>
          </a:bodyPr>
          <a:lstStyle/>
          <a:p>
            <a:pPr algn="ctr"/>
            <a:r>
              <a:rPr lang="en-US" sz="1000" dirty="0"/>
              <a:t>User features</a:t>
            </a:r>
          </a:p>
        </p:txBody>
      </p:sp>
      <p:sp>
        <p:nvSpPr>
          <p:cNvPr id="105" name="TextBox 104"/>
          <p:cNvSpPr txBox="1"/>
          <p:nvPr/>
        </p:nvSpPr>
        <p:spPr>
          <a:xfrm>
            <a:off x="2419293" y="721373"/>
            <a:ext cx="1176576" cy="246221"/>
          </a:xfrm>
          <a:prstGeom prst="rect">
            <a:avLst/>
          </a:prstGeom>
          <a:noFill/>
        </p:spPr>
        <p:txBody>
          <a:bodyPr wrap="square" rtlCol="0">
            <a:spAutoFit/>
          </a:bodyPr>
          <a:lstStyle/>
          <a:p>
            <a:pPr algn="ctr"/>
            <a:r>
              <a:rPr lang="en-US" sz="1000" dirty="0"/>
              <a:t>Order head feats</a:t>
            </a:r>
          </a:p>
        </p:txBody>
      </p:sp>
      <p:sp>
        <p:nvSpPr>
          <p:cNvPr id="106" name="TextBox 105"/>
          <p:cNvSpPr txBox="1"/>
          <p:nvPr/>
        </p:nvSpPr>
        <p:spPr>
          <a:xfrm>
            <a:off x="4286455" y="727318"/>
            <a:ext cx="1176576" cy="246221"/>
          </a:xfrm>
          <a:prstGeom prst="rect">
            <a:avLst/>
          </a:prstGeom>
          <a:noFill/>
        </p:spPr>
        <p:txBody>
          <a:bodyPr wrap="square" rtlCol="0">
            <a:spAutoFit/>
          </a:bodyPr>
          <a:lstStyle/>
          <a:p>
            <a:pPr algn="ctr"/>
            <a:r>
              <a:rPr lang="en-US" sz="1000" dirty="0"/>
              <a:t>Order detail feats</a:t>
            </a:r>
          </a:p>
        </p:txBody>
      </p:sp>
      <p:sp>
        <p:nvSpPr>
          <p:cNvPr id="107" name="TextBox 106"/>
          <p:cNvSpPr txBox="1"/>
          <p:nvPr/>
        </p:nvSpPr>
        <p:spPr>
          <a:xfrm>
            <a:off x="6250953" y="707052"/>
            <a:ext cx="1176576" cy="246221"/>
          </a:xfrm>
          <a:prstGeom prst="rect">
            <a:avLst/>
          </a:prstGeom>
          <a:noFill/>
        </p:spPr>
        <p:txBody>
          <a:bodyPr wrap="square" rtlCol="0">
            <a:spAutoFit/>
          </a:bodyPr>
          <a:lstStyle/>
          <a:p>
            <a:pPr algn="ctr"/>
            <a:r>
              <a:rPr lang="en-US" sz="1000" dirty="0"/>
              <a:t>Product feats</a:t>
            </a:r>
          </a:p>
        </p:txBody>
      </p:sp>
      <p:sp>
        <p:nvSpPr>
          <p:cNvPr id="108" name="TextBox 107"/>
          <p:cNvSpPr txBox="1"/>
          <p:nvPr/>
        </p:nvSpPr>
        <p:spPr>
          <a:xfrm>
            <a:off x="7627163" y="731662"/>
            <a:ext cx="2784322" cy="246221"/>
          </a:xfrm>
          <a:prstGeom prst="rect">
            <a:avLst/>
          </a:prstGeom>
          <a:noFill/>
        </p:spPr>
        <p:txBody>
          <a:bodyPr wrap="square" rtlCol="0">
            <a:spAutoFit/>
          </a:bodyPr>
          <a:lstStyle/>
          <a:p>
            <a:pPr algn="ctr"/>
            <a:r>
              <a:rPr lang="en-US" sz="1000" dirty="0"/>
              <a:t>(hypothetical feature breakdown)</a:t>
            </a:r>
          </a:p>
        </p:txBody>
      </p:sp>
      <p:sp>
        <p:nvSpPr>
          <p:cNvPr id="109" name="Line Callout 2 (Accent Bar) 108"/>
          <p:cNvSpPr/>
          <p:nvPr/>
        </p:nvSpPr>
        <p:spPr>
          <a:xfrm>
            <a:off x="9316082" y="2370291"/>
            <a:ext cx="2469422" cy="1421394"/>
          </a:xfrm>
          <a:prstGeom prst="accentCallout2">
            <a:avLst>
              <a:gd name="adj1" fmla="val 18750"/>
              <a:gd name="adj2" fmla="val -8333"/>
              <a:gd name="adj3" fmla="val 18750"/>
              <a:gd name="adj4" fmla="val -16667"/>
              <a:gd name="adj5" fmla="val 83200"/>
              <a:gd name="adj6" fmla="val -66466"/>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Naming convention will continue to build upon which TR# groups have been used for training purposes</a:t>
            </a:r>
          </a:p>
        </p:txBody>
      </p:sp>
      <p:sp>
        <p:nvSpPr>
          <p:cNvPr id="110" name="Rectangle 109"/>
          <p:cNvSpPr/>
          <p:nvPr/>
        </p:nvSpPr>
        <p:spPr>
          <a:xfrm>
            <a:off x="9691757" y="6001643"/>
            <a:ext cx="381663" cy="195610"/>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solidFill>
                  <a:schemeClr val="tx1"/>
                </a:solidFill>
              </a:rPr>
              <a:t>Y#</a:t>
            </a:r>
          </a:p>
        </p:txBody>
      </p:sp>
      <p:sp>
        <p:nvSpPr>
          <p:cNvPr id="111" name="Flowchart: Multidocument 110"/>
          <p:cNvSpPr/>
          <p:nvPr/>
        </p:nvSpPr>
        <p:spPr>
          <a:xfrm>
            <a:off x="9323627" y="6391220"/>
            <a:ext cx="891193"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a:t>
            </a:r>
          </a:p>
        </p:txBody>
      </p:sp>
      <p:sp>
        <p:nvSpPr>
          <p:cNvPr id="112" name="Rectangle 111"/>
          <p:cNvSpPr/>
          <p:nvPr/>
        </p:nvSpPr>
        <p:spPr>
          <a:xfrm>
            <a:off x="9618962" y="5440552"/>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113" name="Rectangle 112"/>
          <p:cNvSpPr/>
          <p:nvPr/>
        </p:nvSpPr>
        <p:spPr>
          <a:xfrm>
            <a:off x="9521430" y="4806842"/>
            <a:ext cx="767558" cy="4434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t>
            </a:r>
          </a:p>
        </p:txBody>
      </p:sp>
      <p:sp>
        <p:nvSpPr>
          <p:cNvPr id="114" name="TextBox 113"/>
          <p:cNvSpPr txBox="1"/>
          <p:nvPr/>
        </p:nvSpPr>
        <p:spPr>
          <a:xfrm>
            <a:off x="10350806" y="4806842"/>
            <a:ext cx="1558752" cy="461665"/>
          </a:xfrm>
          <a:prstGeom prst="rect">
            <a:avLst/>
          </a:prstGeom>
          <a:noFill/>
        </p:spPr>
        <p:txBody>
          <a:bodyPr wrap="square" rtlCol="0">
            <a:spAutoFit/>
          </a:bodyPr>
          <a:lstStyle/>
          <a:p>
            <a:r>
              <a:rPr lang="en-US" sz="800" dirty="0"/>
              <a:t>Train group, this will be composed of all features that any lane will need to consume </a:t>
            </a:r>
          </a:p>
        </p:txBody>
      </p:sp>
      <p:sp>
        <p:nvSpPr>
          <p:cNvPr id="115" name="TextBox 114"/>
          <p:cNvSpPr txBox="1"/>
          <p:nvPr/>
        </p:nvSpPr>
        <p:spPr>
          <a:xfrm>
            <a:off x="10350806" y="5372254"/>
            <a:ext cx="1558752" cy="461665"/>
          </a:xfrm>
          <a:prstGeom prst="rect">
            <a:avLst/>
          </a:prstGeom>
          <a:noFill/>
        </p:spPr>
        <p:txBody>
          <a:bodyPr wrap="square" rtlCol="0">
            <a:spAutoFit/>
          </a:bodyPr>
          <a:lstStyle/>
          <a:p>
            <a:r>
              <a:rPr lang="en-US" sz="800" dirty="0" err="1"/>
              <a:t>Tpot</a:t>
            </a:r>
            <a:r>
              <a:rPr lang="en-US" sz="800" dirty="0"/>
              <a:t> genetic algorithm for finding best pipeline, could also be a </a:t>
            </a:r>
            <a:r>
              <a:rPr lang="en-US" sz="800" dirty="0" err="1"/>
              <a:t>tparty</a:t>
            </a:r>
            <a:r>
              <a:rPr lang="en-US" sz="800" dirty="0"/>
              <a:t> script</a:t>
            </a:r>
          </a:p>
        </p:txBody>
      </p:sp>
      <p:sp>
        <p:nvSpPr>
          <p:cNvPr id="116" name="TextBox 115"/>
          <p:cNvSpPr txBox="1"/>
          <p:nvPr/>
        </p:nvSpPr>
        <p:spPr>
          <a:xfrm>
            <a:off x="10288988" y="5868615"/>
            <a:ext cx="1558752" cy="461665"/>
          </a:xfrm>
          <a:prstGeom prst="rect">
            <a:avLst/>
          </a:prstGeom>
          <a:noFill/>
        </p:spPr>
        <p:txBody>
          <a:bodyPr wrap="square" rtlCol="0">
            <a:spAutoFit/>
          </a:bodyPr>
          <a:lstStyle/>
          <a:p>
            <a:r>
              <a:rPr lang="en-US" sz="800" dirty="0"/>
              <a:t>These represent both features (to be passed into models) and Y values to score/train models</a:t>
            </a:r>
          </a:p>
        </p:txBody>
      </p:sp>
      <p:sp>
        <p:nvSpPr>
          <p:cNvPr id="117" name="TextBox 116"/>
          <p:cNvSpPr txBox="1"/>
          <p:nvPr/>
        </p:nvSpPr>
        <p:spPr>
          <a:xfrm>
            <a:off x="10288988" y="6349372"/>
            <a:ext cx="1558752" cy="461665"/>
          </a:xfrm>
          <a:prstGeom prst="rect">
            <a:avLst/>
          </a:prstGeom>
          <a:noFill/>
        </p:spPr>
        <p:txBody>
          <a:bodyPr wrap="square" rtlCol="0">
            <a:spAutoFit/>
          </a:bodyPr>
          <a:lstStyle/>
          <a:p>
            <a:r>
              <a:rPr lang="en-US" sz="800" dirty="0"/>
              <a:t>This is ONLY the model(s) that were trained from the stuff immediately above</a:t>
            </a:r>
          </a:p>
        </p:txBody>
      </p:sp>
    </p:spTree>
    <p:extLst>
      <p:ext uri="{BB962C8B-B14F-4D97-AF65-F5344CB8AC3E}">
        <p14:creationId xmlns:p14="http://schemas.microsoft.com/office/powerpoint/2010/main" val="30856195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t>
            </a:r>
            <a:r>
              <a:rPr lang="en-US" dirty="0" err="1"/>
              <a:t>Ensembling</a:t>
            </a:r>
            <a:r>
              <a:rPr lang="en-US" dirty="0"/>
              <a:t> Technique</a:t>
            </a:r>
          </a:p>
        </p:txBody>
      </p:sp>
      <p:sp>
        <p:nvSpPr>
          <p:cNvPr id="3" name="TextBox 2"/>
          <p:cNvSpPr txBox="1"/>
          <p:nvPr/>
        </p:nvSpPr>
        <p:spPr>
          <a:xfrm>
            <a:off x="0" y="346033"/>
            <a:ext cx="10288988" cy="369332"/>
          </a:xfrm>
          <a:prstGeom prst="rect">
            <a:avLst/>
          </a:prstGeom>
          <a:noFill/>
        </p:spPr>
        <p:txBody>
          <a:bodyPr wrap="square" rtlCol="0">
            <a:spAutoFit/>
          </a:bodyPr>
          <a:lstStyle/>
          <a:p>
            <a:r>
              <a:rPr lang="en-US" dirty="0"/>
              <a:t>I want 3 vertical layers of stacking, not blending. Will require complicated cv. (8.5M rows, 1.46M rows each)</a:t>
            </a:r>
          </a:p>
        </p:txBody>
      </p:sp>
      <p:sp>
        <p:nvSpPr>
          <p:cNvPr id="4" name="Rectangle 3"/>
          <p:cNvSpPr/>
          <p:nvPr/>
        </p:nvSpPr>
        <p:spPr>
          <a:xfrm>
            <a:off x="715617" y="1009815"/>
            <a:ext cx="811034" cy="461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TR1</a:t>
            </a:r>
          </a:p>
        </p:txBody>
      </p:sp>
      <p:sp>
        <p:nvSpPr>
          <p:cNvPr id="5" name="Rectangle 4"/>
          <p:cNvSpPr/>
          <p:nvPr/>
        </p:nvSpPr>
        <p:spPr>
          <a:xfrm>
            <a:off x="2617303" y="1009815"/>
            <a:ext cx="811034" cy="461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TR2</a:t>
            </a:r>
          </a:p>
        </p:txBody>
      </p:sp>
      <p:sp>
        <p:nvSpPr>
          <p:cNvPr id="6" name="Rectangle 5"/>
          <p:cNvSpPr/>
          <p:nvPr/>
        </p:nvSpPr>
        <p:spPr>
          <a:xfrm>
            <a:off x="4488511" y="1009815"/>
            <a:ext cx="811034" cy="461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TR3</a:t>
            </a:r>
          </a:p>
        </p:txBody>
      </p:sp>
      <p:sp>
        <p:nvSpPr>
          <p:cNvPr id="7" name="Rectangle 6"/>
          <p:cNvSpPr/>
          <p:nvPr/>
        </p:nvSpPr>
        <p:spPr>
          <a:xfrm>
            <a:off x="8881163" y="1131274"/>
            <a:ext cx="811034" cy="46117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TR-H1</a:t>
            </a:r>
          </a:p>
        </p:txBody>
      </p:sp>
      <p:sp>
        <p:nvSpPr>
          <p:cNvPr id="8" name="Rectangle 7"/>
          <p:cNvSpPr/>
          <p:nvPr/>
        </p:nvSpPr>
        <p:spPr>
          <a:xfrm>
            <a:off x="9884353" y="1131274"/>
            <a:ext cx="811034" cy="46117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TR-H2</a:t>
            </a:r>
          </a:p>
        </p:txBody>
      </p:sp>
      <p:sp>
        <p:nvSpPr>
          <p:cNvPr id="9" name="Rectangle 8"/>
          <p:cNvSpPr/>
          <p:nvPr/>
        </p:nvSpPr>
        <p:spPr>
          <a:xfrm>
            <a:off x="6477001" y="1009815"/>
            <a:ext cx="811034" cy="461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TR4</a:t>
            </a:r>
          </a:p>
        </p:txBody>
      </p:sp>
      <p:sp>
        <p:nvSpPr>
          <p:cNvPr id="10" name="Rectangle 9"/>
          <p:cNvSpPr/>
          <p:nvPr/>
        </p:nvSpPr>
        <p:spPr>
          <a:xfrm>
            <a:off x="834887" y="1634396"/>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11" name="Rectangle 10"/>
          <p:cNvSpPr/>
          <p:nvPr/>
        </p:nvSpPr>
        <p:spPr>
          <a:xfrm>
            <a:off x="2736573" y="1634396"/>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12" name="Rectangle 11"/>
          <p:cNvSpPr/>
          <p:nvPr/>
        </p:nvSpPr>
        <p:spPr>
          <a:xfrm>
            <a:off x="4607781" y="1634396"/>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13" name="Rectangle 12"/>
          <p:cNvSpPr/>
          <p:nvPr/>
        </p:nvSpPr>
        <p:spPr>
          <a:xfrm>
            <a:off x="6596934" y="1634396"/>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14" name="Flowchart: Multidocument 13"/>
          <p:cNvSpPr/>
          <p:nvPr/>
        </p:nvSpPr>
        <p:spPr>
          <a:xfrm>
            <a:off x="700378" y="2175085"/>
            <a:ext cx="841512"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1</a:t>
            </a:r>
          </a:p>
        </p:txBody>
      </p:sp>
      <p:sp>
        <p:nvSpPr>
          <p:cNvPr id="15" name="Flowchart: Multidocument 14"/>
          <p:cNvSpPr/>
          <p:nvPr/>
        </p:nvSpPr>
        <p:spPr>
          <a:xfrm>
            <a:off x="2586825" y="2175084"/>
            <a:ext cx="841512"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2</a:t>
            </a:r>
          </a:p>
        </p:txBody>
      </p:sp>
      <p:sp>
        <p:nvSpPr>
          <p:cNvPr id="16" name="Flowchart: Multidocument 15"/>
          <p:cNvSpPr/>
          <p:nvPr/>
        </p:nvSpPr>
        <p:spPr>
          <a:xfrm>
            <a:off x="4473272" y="2175083"/>
            <a:ext cx="841512"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3</a:t>
            </a:r>
          </a:p>
        </p:txBody>
      </p:sp>
      <p:sp>
        <p:nvSpPr>
          <p:cNvPr id="17" name="Flowchart: Multidocument 16"/>
          <p:cNvSpPr/>
          <p:nvPr/>
        </p:nvSpPr>
        <p:spPr>
          <a:xfrm>
            <a:off x="6477001" y="2167533"/>
            <a:ext cx="841512"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4</a:t>
            </a:r>
          </a:p>
        </p:txBody>
      </p:sp>
      <p:cxnSp>
        <p:nvCxnSpPr>
          <p:cNvPr id="19" name="Straight Arrow Connector 18"/>
          <p:cNvCxnSpPr>
            <a:stCxn id="4" idx="2"/>
            <a:endCxn id="10" idx="0"/>
          </p:cNvCxnSpPr>
          <p:nvPr/>
        </p:nvCxnSpPr>
        <p:spPr>
          <a:xfrm>
            <a:off x="1121134" y="1470991"/>
            <a:ext cx="0" cy="163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2"/>
            <a:endCxn id="14" idx="0"/>
          </p:cNvCxnSpPr>
          <p:nvPr/>
        </p:nvCxnSpPr>
        <p:spPr>
          <a:xfrm>
            <a:off x="1121134" y="2011680"/>
            <a:ext cx="57893" cy="163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2"/>
            <a:endCxn id="11" idx="0"/>
          </p:cNvCxnSpPr>
          <p:nvPr/>
        </p:nvCxnSpPr>
        <p:spPr>
          <a:xfrm>
            <a:off x="3022820" y="1470991"/>
            <a:ext cx="0" cy="163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2"/>
            <a:endCxn id="15" idx="0"/>
          </p:cNvCxnSpPr>
          <p:nvPr/>
        </p:nvCxnSpPr>
        <p:spPr>
          <a:xfrm>
            <a:off x="3022820" y="2011680"/>
            <a:ext cx="42654" cy="163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6" idx="2"/>
            <a:endCxn id="12" idx="0"/>
          </p:cNvCxnSpPr>
          <p:nvPr/>
        </p:nvCxnSpPr>
        <p:spPr>
          <a:xfrm>
            <a:off x="4894028" y="1470991"/>
            <a:ext cx="0" cy="163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2" idx="2"/>
            <a:endCxn id="16" idx="0"/>
          </p:cNvCxnSpPr>
          <p:nvPr/>
        </p:nvCxnSpPr>
        <p:spPr>
          <a:xfrm>
            <a:off x="4894028" y="2011680"/>
            <a:ext cx="57893" cy="163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9" idx="2"/>
            <a:endCxn id="13" idx="0"/>
          </p:cNvCxnSpPr>
          <p:nvPr/>
        </p:nvCxnSpPr>
        <p:spPr>
          <a:xfrm>
            <a:off x="6882518" y="1470991"/>
            <a:ext cx="663" cy="163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3" idx="2"/>
            <a:endCxn id="17" idx="0"/>
          </p:cNvCxnSpPr>
          <p:nvPr/>
        </p:nvCxnSpPr>
        <p:spPr>
          <a:xfrm>
            <a:off x="6883181" y="2011680"/>
            <a:ext cx="72469" cy="155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633454" y="2280036"/>
            <a:ext cx="381663" cy="195610"/>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solidFill>
                  <a:schemeClr val="tx1"/>
                </a:solidFill>
              </a:rPr>
              <a:t>Y2</a:t>
            </a:r>
          </a:p>
        </p:txBody>
      </p:sp>
      <p:sp>
        <p:nvSpPr>
          <p:cNvPr id="27" name="Rectangle 26"/>
          <p:cNvSpPr/>
          <p:nvPr/>
        </p:nvSpPr>
        <p:spPr>
          <a:xfrm>
            <a:off x="3510500" y="2272486"/>
            <a:ext cx="381663" cy="195610"/>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solidFill>
                  <a:schemeClr val="tx1"/>
                </a:solidFill>
              </a:rPr>
              <a:t>Y3</a:t>
            </a:r>
          </a:p>
        </p:txBody>
      </p:sp>
      <p:sp>
        <p:nvSpPr>
          <p:cNvPr id="28" name="Rectangle 27"/>
          <p:cNvSpPr/>
          <p:nvPr/>
        </p:nvSpPr>
        <p:spPr>
          <a:xfrm>
            <a:off x="5396826" y="2272486"/>
            <a:ext cx="381663" cy="195610"/>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solidFill>
                  <a:schemeClr val="tx1"/>
                </a:solidFill>
              </a:rPr>
              <a:t>Y4</a:t>
            </a:r>
          </a:p>
        </p:txBody>
      </p:sp>
      <p:sp>
        <p:nvSpPr>
          <p:cNvPr id="30" name="Rectangle 29"/>
          <p:cNvSpPr/>
          <p:nvPr/>
        </p:nvSpPr>
        <p:spPr>
          <a:xfrm>
            <a:off x="7399474" y="2272486"/>
            <a:ext cx="381663" cy="195610"/>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solidFill>
                  <a:schemeClr val="tx1"/>
                </a:solidFill>
              </a:rPr>
              <a:t>Y1</a:t>
            </a:r>
          </a:p>
        </p:txBody>
      </p:sp>
      <p:cxnSp>
        <p:nvCxnSpPr>
          <p:cNvPr id="22" name="Straight Arrow Connector 21"/>
          <p:cNvCxnSpPr>
            <a:stCxn id="5" idx="1"/>
            <a:endCxn id="18" idx="0"/>
          </p:cNvCxnSpPr>
          <p:nvPr/>
        </p:nvCxnSpPr>
        <p:spPr>
          <a:xfrm flipH="1">
            <a:off x="1824286" y="1240403"/>
            <a:ext cx="793017" cy="1039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6" idx="1"/>
            <a:endCxn id="27" idx="0"/>
          </p:cNvCxnSpPr>
          <p:nvPr/>
        </p:nvCxnSpPr>
        <p:spPr>
          <a:xfrm flipH="1">
            <a:off x="3701332" y="1240403"/>
            <a:ext cx="787179" cy="1032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9" idx="1"/>
            <a:endCxn id="28" idx="0"/>
          </p:cNvCxnSpPr>
          <p:nvPr/>
        </p:nvCxnSpPr>
        <p:spPr>
          <a:xfrm flipH="1">
            <a:off x="5587658" y="1240403"/>
            <a:ext cx="889343" cy="1032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 idx="3"/>
            <a:endCxn id="30" idx="0"/>
          </p:cNvCxnSpPr>
          <p:nvPr/>
        </p:nvCxnSpPr>
        <p:spPr>
          <a:xfrm>
            <a:off x="1526651" y="1240403"/>
            <a:ext cx="6063655" cy="1032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Flowchart: Multidocument 35"/>
          <p:cNvSpPr/>
          <p:nvPr/>
        </p:nvSpPr>
        <p:spPr>
          <a:xfrm>
            <a:off x="837514" y="3395999"/>
            <a:ext cx="891193"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1.2</a:t>
            </a:r>
          </a:p>
        </p:txBody>
      </p:sp>
      <p:cxnSp>
        <p:nvCxnSpPr>
          <p:cNvPr id="39" name="Straight Arrow Connector 38"/>
          <p:cNvCxnSpPr>
            <a:stCxn id="14" idx="2"/>
            <a:endCxn id="70" idx="0"/>
          </p:cNvCxnSpPr>
          <p:nvPr/>
        </p:nvCxnSpPr>
        <p:spPr>
          <a:xfrm>
            <a:off x="1062618" y="2565245"/>
            <a:ext cx="212813" cy="222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8" idx="2"/>
            <a:endCxn id="70" idx="0"/>
          </p:cNvCxnSpPr>
          <p:nvPr/>
        </p:nvCxnSpPr>
        <p:spPr>
          <a:xfrm flipH="1">
            <a:off x="1275431" y="2475646"/>
            <a:ext cx="548855" cy="312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Flowchart: Multidocument 41"/>
          <p:cNvSpPr/>
          <p:nvPr/>
        </p:nvSpPr>
        <p:spPr>
          <a:xfrm>
            <a:off x="2767777" y="3395999"/>
            <a:ext cx="891193"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2.3</a:t>
            </a:r>
          </a:p>
        </p:txBody>
      </p:sp>
      <p:sp>
        <p:nvSpPr>
          <p:cNvPr id="43" name="Flowchart: Multidocument 42"/>
          <p:cNvSpPr/>
          <p:nvPr/>
        </p:nvSpPr>
        <p:spPr>
          <a:xfrm>
            <a:off x="4646604" y="3437239"/>
            <a:ext cx="891193"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3.4</a:t>
            </a:r>
          </a:p>
        </p:txBody>
      </p:sp>
      <p:sp>
        <p:nvSpPr>
          <p:cNvPr id="44" name="Flowchart: Multidocument 43"/>
          <p:cNvSpPr/>
          <p:nvPr/>
        </p:nvSpPr>
        <p:spPr>
          <a:xfrm>
            <a:off x="6667603" y="3404098"/>
            <a:ext cx="891193"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4.1</a:t>
            </a:r>
          </a:p>
        </p:txBody>
      </p:sp>
      <p:cxnSp>
        <p:nvCxnSpPr>
          <p:cNvPr id="45" name="Straight Arrow Connector 44"/>
          <p:cNvCxnSpPr>
            <a:stCxn id="15" idx="2"/>
            <a:endCxn id="71" idx="0"/>
          </p:cNvCxnSpPr>
          <p:nvPr/>
        </p:nvCxnSpPr>
        <p:spPr>
          <a:xfrm>
            <a:off x="2949065" y="2565244"/>
            <a:ext cx="264308" cy="207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7" idx="2"/>
            <a:endCxn id="71" idx="0"/>
          </p:cNvCxnSpPr>
          <p:nvPr/>
        </p:nvCxnSpPr>
        <p:spPr>
          <a:xfrm flipH="1">
            <a:off x="3213373" y="2468096"/>
            <a:ext cx="487959" cy="305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6" idx="2"/>
            <a:endCxn id="72" idx="0"/>
          </p:cNvCxnSpPr>
          <p:nvPr/>
        </p:nvCxnSpPr>
        <p:spPr>
          <a:xfrm>
            <a:off x="4835512" y="2565243"/>
            <a:ext cx="193025" cy="222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8" idx="2"/>
            <a:endCxn id="72" idx="0"/>
          </p:cNvCxnSpPr>
          <p:nvPr/>
        </p:nvCxnSpPr>
        <p:spPr>
          <a:xfrm flipH="1">
            <a:off x="5028537" y="2468096"/>
            <a:ext cx="559121" cy="319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7" idx="2"/>
            <a:endCxn id="73" idx="0"/>
          </p:cNvCxnSpPr>
          <p:nvPr/>
        </p:nvCxnSpPr>
        <p:spPr>
          <a:xfrm>
            <a:off x="6839241" y="2557693"/>
            <a:ext cx="201319" cy="233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0" idx="2"/>
            <a:endCxn id="73" idx="0"/>
          </p:cNvCxnSpPr>
          <p:nvPr/>
        </p:nvCxnSpPr>
        <p:spPr>
          <a:xfrm flipH="1">
            <a:off x="7040560" y="2468096"/>
            <a:ext cx="549746" cy="322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989184" y="2787938"/>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71" name="Rectangle 70"/>
          <p:cNvSpPr/>
          <p:nvPr/>
        </p:nvSpPr>
        <p:spPr>
          <a:xfrm>
            <a:off x="2927126" y="2773196"/>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72" name="Rectangle 71"/>
          <p:cNvSpPr/>
          <p:nvPr/>
        </p:nvSpPr>
        <p:spPr>
          <a:xfrm>
            <a:off x="4742290" y="2787938"/>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73" name="Rectangle 72"/>
          <p:cNvSpPr/>
          <p:nvPr/>
        </p:nvSpPr>
        <p:spPr>
          <a:xfrm>
            <a:off x="6754313" y="2790712"/>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cxnSp>
        <p:nvCxnSpPr>
          <p:cNvPr id="83" name="Straight Arrow Connector 82"/>
          <p:cNvCxnSpPr>
            <a:stCxn id="70" idx="2"/>
            <a:endCxn id="36" idx="0"/>
          </p:cNvCxnSpPr>
          <p:nvPr/>
        </p:nvCxnSpPr>
        <p:spPr>
          <a:xfrm>
            <a:off x="1275431" y="3165222"/>
            <a:ext cx="68990" cy="230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71" idx="2"/>
            <a:endCxn id="42" idx="0"/>
          </p:cNvCxnSpPr>
          <p:nvPr/>
        </p:nvCxnSpPr>
        <p:spPr>
          <a:xfrm>
            <a:off x="3213373" y="3150480"/>
            <a:ext cx="61311" cy="245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72" idx="2"/>
            <a:endCxn id="43" idx="0"/>
          </p:cNvCxnSpPr>
          <p:nvPr/>
        </p:nvCxnSpPr>
        <p:spPr>
          <a:xfrm>
            <a:off x="5028537" y="3165222"/>
            <a:ext cx="124974" cy="272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73" idx="2"/>
            <a:endCxn id="44" idx="0"/>
          </p:cNvCxnSpPr>
          <p:nvPr/>
        </p:nvCxnSpPr>
        <p:spPr>
          <a:xfrm>
            <a:off x="7040560" y="3167996"/>
            <a:ext cx="133950" cy="236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52131" y="722915"/>
            <a:ext cx="1176576" cy="246221"/>
          </a:xfrm>
          <a:prstGeom prst="rect">
            <a:avLst/>
          </a:prstGeom>
          <a:noFill/>
        </p:spPr>
        <p:txBody>
          <a:bodyPr wrap="square" rtlCol="0">
            <a:spAutoFit/>
          </a:bodyPr>
          <a:lstStyle/>
          <a:p>
            <a:pPr algn="ctr"/>
            <a:r>
              <a:rPr lang="en-US" sz="1000" dirty="0"/>
              <a:t>User features</a:t>
            </a:r>
          </a:p>
        </p:txBody>
      </p:sp>
      <p:sp>
        <p:nvSpPr>
          <p:cNvPr id="105" name="TextBox 104"/>
          <p:cNvSpPr txBox="1"/>
          <p:nvPr/>
        </p:nvSpPr>
        <p:spPr>
          <a:xfrm>
            <a:off x="2419293" y="721373"/>
            <a:ext cx="1176576" cy="246221"/>
          </a:xfrm>
          <a:prstGeom prst="rect">
            <a:avLst/>
          </a:prstGeom>
          <a:noFill/>
        </p:spPr>
        <p:txBody>
          <a:bodyPr wrap="square" rtlCol="0">
            <a:spAutoFit/>
          </a:bodyPr>
          <a:lstStyle/>
          <a:p>
            <a:pPr algn="ctr"/>
            <a:r>
              <a:rPr lang="en-US" sz="1000" dirty="0"/>
              <a:t>Order head feats</a:t>
            </a:r>
          </a:p>
        </p:txBody>
      </p:sp>
      <p:sp>
        <p:nvSpPr>
          <p:cNvPr id="106" name="TextBox 105"/>
          <p:cNvSpPr txBox="1"/>
          <p:nvPr/>
        </p:nvSpPr>
        <p:spPr>
          <a:xfrm>
            <a:off x="4286455" y="727318"/>
            <a:ext cx="1176576" cy="246221"/>
          </a:xfrm>
          <a:prstGeom prst="rect">
            <a:avLst/>
          </a:prstGeom>
          <a:noFill/>
        </p:spPr>
        <p:txBody>
          <a:bodyPr wrap="square" rtlCol="0">
            <a:spAutoFit/>
          </a:bodyPr>
          <a:lstStyle/>
          <a:p>
            <a:pPr algn="ctr"/>
            <a:r>
              <a:rPr lang="en-US" sz="1000" dirty="0"/>
              <a:t>Order detail feats</a:t>
            </a:r>
          </a:p>
        </p:txBody>
      </p:sp>
      <p:sp>
        <p:nvSpPr>
          <p:cNvPr id="107" name="TextBox 106"/>
          <p:cNvSpPr txBox="1"/>
          <p:nvPr/>
        </p:nvSpPr>
        <p:spPr>
          <a:xfrm>
            <a:off x="6250953" y="707052"/>
            <a:ext cx="1176576" cy="246221"/>
          </a:xfrm>
          <a:prstGeom prst="rect">
            <a:avLst/>
          </a:prstGeom>
          <a:noFill/>
        </p:spPr>
        <p:txBody>
          <a:bodyPr wrap="square" rtlCol="0">
            <a:spAutoFit/>
          </a:bodyPr>
          <a:lstStyle/>
          <a:p>
            <a:pPr algn="ctr"/>
            <a:r>
              <a:rPr lang="en-US" sz="1000" dirty="0"/>
              <a:t>Product feats</a:t>
            </a:r>
          </a:p>
        </p:txBody>
      </p:sp>
      <p:sp>
        <p:nvSpPr>
          <p:cNvPr id="108" name="TextBox 107"/>
          <p:cNvSpPr txBox="1"/>
          <p:nvPr/>
        </p:nvSpPr>
        <p:spPr>
          <a:xfrm>
            <a:off x="7627163" y="731662"/>
            <a:ext cx="2784322" cy="246221"/>
          </a:xfrm>
          <a:prstGeom prst="rect">
            <a:avLst/>
          </a:prstGeom>
          <a:noFill/>
        </p:spPr>
        <p:txBody>
          <a:bodyPr wrap="square" rtlCol="0">
            <a:spAutoFit/>
          </a:bodyPr>
          <a:lstStyle/>
          <a:p>
            <a:pPr algn="ctr"/>
            <a:r>
              <a:rPr lang="en-US" sz="1000" dirty="0"/>
              <a:t>(hypothetical feature breakdown)</a:t>
            </a:r>
          </a:p>
        </p:txBody>
      </p:sp>
      <p:sp>
        <p:nvSpPr>
          <p:cNvPr id="60" name="Rectangle 59"/>
          <p:cNvSpPr/>
          <p:nvPr/>
        </p:nvSpPr>
        <p:spPr>
          <a:xfrm>
            <a:off x="1813013" y="3518844"/>
            <a:ext cx="381663" cy="195610"/>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solidFill>
                  <a:schemeClr val="tx1"/>
                </a:solidFill>
              </a:rPr>
              <a:t>Y3</a:t>
            </a:r>
          </a:p>
        </p:txBody>
      </p:sp>
      <p:sp>
        <p:nvSpPr>
          <p:cNvPr id="61" name="Rectangle 60"/>
          <p:cNvSpPr/>
          <p:nvPr/>
        </p:nvSpPr>
        <p:spPr>
          <a:xfrm>
            <a:off x="3690059" y="3511294"/>
            <a:ext cx="381663" cy="195610"/>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solidFill>
                  <a:schemeClr val="tx1"/>
                </a:solidFill>
              </a:rPr>
              <a:t>Y4</a:t>
            </a:r>
          </a:p>
        </p:txBody>
      </p:sp>
      <p:sp>
        <p:nvSpPr>
          <p:cNvPr id="62" name="Rectangle 61"/>
          <p:cNvSpPr/>
          <p:nvPr/>
        </p:nvSpPr>
        <p:spPr>
          <a:xfrm>
            <a:off x="5576385" y="3511294"/>
            <a:ext cx="381663" cy="195610"/>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solidFill>
                  <a:schemeClr val="tx1"/>
                </a:solidFill>
              </a:rPr>
              <a:t>Y1</a:t>
            </a:r>
          </a:p>
        </p:txBody>
      </p:sp>
      <p:sp>
        <p:nvSpPr>
          <p:cNvPr id="63" name="Rectangle 62"/>
          <p:cNvSpPr/>
          <p:nvPr/>
        </p:nvSpPr>
        <p:spPr>
          <a:xfrm>
            <a:off x="7579033" y="3511294"/>
            <a:ext cx="381663" cy="195610"/>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solidFill>
                  <a:schemeClr val="tx1"/>
                </a:solidFill>
              </a:rPr>
              <a:t>Y2</a:t>
            </a:r>
          </a:p>
        </p:txBody>
      </p:sp>
      <p:cxnSp>
        <p:nvCxnSpPr>
          <p:cNvPr id="64" name="Straight Arrow Connector 63"/>
          <p:cNvCxnSpPr>
            <a:stCxn id="6" idx="1"/>
            <a:endCxn id="60" idx="0"/>
          </p:cNvCxnSpPr>
          <p:nvPr/>
        </p:nvCxnSpPr>
        <p:spPr>
          <a:xfrm flipH="1">
            <a:off x="2003845" y="1240403"/>
            <a:ext cx="2484666" cy="227844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9" idx="1"/>
            <a:endCxn id="61" idx="0"/>
          </p:cNvCxnSpPr>
          <p:nvPr/>
        </p:nvCxnSpPr>
        <p:spPr>
          <a:xfrm flipH="1">
            <a:off x="3880891" y="1240403"/>
            <a:ext cx="2596110" cy="227089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4" idx="3"/>
            <a:endCxn id="62" idx="0"/>
          </p:cNvCxnSpPr>
          <p:nvPr/>
        </p:nvCxnSpPr>
        <p:spPr>
          <a:xfrm>
            <a:off x="1526651" y="1240403"/>
            <a:ext cx="4240566" cy="227089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5" idx="3"/>
            <a:endCxn id="63" idx="0"/>
          </p:cNvCxnSpPr>
          <p:nvPr/>
        </p:nvCxnSpPr>
        <p:spPr>
          <a:xfrm>
            <a:off x="3428337" y="1240403"/>
            <a:ext cx="4341528" cy="227089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9691757" y="6001643"/>
            <a:ext cx="381663" cy="195610"/>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solidFill>
                  <a:schemeClr val="tx1"/>
                </a:solidFill>
              </a:rPr>
              <a:t>Y#</a:t>
            </a:r>
          </a:p>
        </p:txBody>
      </p:sp>
      <p:sp>
        <p:nvSpPr>
          <p:cNvPr id="77" name="Flowchart: Multidocument 76"/>
          <p:cNvSpPr/>
          <p:nvPr/>
        </p:nvSpPr>
        <p:spPr>
          <a:xfrm>
            <a:off x="9323627" y="6391220"/>
            <a:ext cx="891193"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a:t>
            </a:r>
          </a:p>
        </p:txBody>
      </p:sp>
      <p:sp>
        <p:nvSpPr>
          <p:cNvPr id="78" name="Rectangle 77"/>
          <p:cNvSpPr/>
          <p:nvPr/>
        </p:nvSpPr>
        <p:spPr>
          <a:xfrm>
            <a:off x="9618962" y="5440552"/>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79" name="Rectangle 78"/>
          <p:cNvSpPr/>
          <p:nvPr/>
        </p:nvSpPr>
        <p:spPr>
          <a:xfrm>
            <a:off x="9521430" y="4806842"/>
            <a:ext cx="767558" cy="4434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t>
            </a:r>
          </a:p>
        </p:txBody>
      </p:sp>
      <p:sp>
        <p:nvSpPr>
          <p:cNvPr id="51" name="TextBox 50"/>
          <p:cNvSpPr txBox="1"/>
          <p:nvPr/>
        </p:nvSpPr>
        <p:spPr>
          <a:xfrm>
            <a:off x="10350806" y="4806842"/>
            <a:ext cx="1558752" cy="461665"/>
          </a:xfrm>
          <a:prstGeom prst="rect">
            <a:avLst/>
          </a:prstGeom>
          <a:noFill/>
        </p:spPr>
        <p:txBody>
          <a:bodyPr wrap="square" rtlCol="0">
            <a:spAutoFit/>
          </a:bodyPr>
          <a:lstStyle/>
          <a:p>
            <a:r>
              <a:rPr lang="en-US" sz="800" dirty="0"/>
              <a:t>Train group, this will be composed of all features that any lane will need to consume </a:t>
            </a:r>
          </a:p>
        </p:txBody>
      </p:sp>
      <p:sp>
        <p:nvSpPr>
          <p:cNvPr id="81" name="TextBox 80"/>
          <p:cNvSpPr txBox="1"/>
          <p:nvPr/>
        </p:nvSpPr>
        <p:spPr>
          <a:xfrm>
            <a:off x="10350806" y="5372254"/>
            <a:ext cx="1558752" cy="461665"/>
          </a:xfrm>
          <a:prstGeom prst="rect">
            <a:avLst/>
          </a:prstGeom>
          <a:noFill/>
        </p:spPr>
        <p:txBody>
          <a:bodyPr wrap="square" rtlCol="0">
            <a:spAutoFit/>
          </a:bodyPr>
          <a:lstStyle/>
          <a:p>
            <a:r>
              <a:rPr lang="en-US" sz="800" dirty="0" err="1"/>
              <a:t>Tpot</a:t>
            </a:r>
            <a:r>
              <a:rPr lang="en-US" sz="800" dirty="0"/>
              <a:t> genetic algorithm for finding best pipeline, could also be a </a:t>
            </a:r>
            <a:r>
              <a:rPr lang="en-US" sz="800" dirty="0" err="1"/>
              <a:t>tparty</a:t>
            </a:r>
            <a:r>
              <a:rPr lang="en-US" sz="800" dirty="0"/>
              <a:t> script</a:t>
            </a:r>
          </a:p>
        </p:txBody>
      </p:sp>
      <p:sp>
        <p:nvSpPr>
          <p:cNvPr id="82" name="TextBox 81"/>
          <p:cNvSpPr txBox="1"/>
          <p:nvPr/>
        </p:nvSpPr>
        <p:spPr>
          <a:xfrm>
            <a:off x="10288988" y="5868615"/>
            <a:ext cx="1558752" cy="461665"/>
          </a:xfrm>
          <a:prstGeom prst="rect">
            <a:avLst/>
          </a:prstGeom>
          <a:noFill/>
        </p:spPr>
        <p:txBody>
          <a:bodyPr wrap="square" rtlCol="0">
            <a:spAutoFit/>
          </a:bodyPr>
          <a:lstStyle/>
          <a:p>
            <a:r>
              <a:rPr lang="en-US" sz="800" dirty="0"/>
              <a:t>These represent both features (to be passed into models) and Y values to score/train models</a:t>
            </a:r>
          </a:p>
        </p:txBody>
      </p:sp>
      <p:sp>
        <p:nvSpPr>
          <p:cNvPr id="84" name="TextBox 83"/>
          <p:cNvSpPr txBox="1"/>
          <p:nvPr/>
        </p:nvSpPr>
        <p:spPr>
          <a:xfrm>
            <a:off x="10288988" y="6349372"/>
            <a:ext cx="1558752" cy="461665"/>
          </a:xfrm>
          <a:prstGeom prst="rect">
            <a:avLst/>
          </a:prstGeom>
          <a:noFill/>
        </p:spPr>
        <p:txBody>
          <a:bodyPr wrap="square" rtlCol="0">
            <a:spAutoFit/>
          </a:bodyPr>
          <a:lstStyle/>
          <a:p>
            <a:r>
              <a:rPr lang="en-US" sz="800" dirty="0"/>
              <a:t>This is ONLY the model(s) that were trained from the stuff immediately above</a:t>
            </a:r>
          </a:p>
        </p:txBody>
      </p:sp>
    </p:spTree>
    <p:extLst>
      <p:ext uri="{BB962C8B-B14F-4D97-AF65-F5344CB8AC3E}">
        <p14:creationId xmlns:p14="http://schemas.microsoft.com/office/powerpoint/2010/main" val="24061856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t>
            </a:r>
            <a:r>
              <a:rPr lang="en-US" dirty="0" err="1"/>
              <a:t>Ensembling</a:t>
            </a:r>
            <a:r>
              <a:rPr lang="en-US" dirty="0"/>
              <a:t> Technique</a:t>
            </a:r>
          </a:p>
        </p:txBody>
      </p:sp>
      <p:sp>
        <p:nvSpPr>
          <p:cNvPr id="3" name="TextBox 2"/>
          <p:cNvSpPr txBox="1"/>
          <p:nvPr/>
        </p:nvSpPr>
        <p:spPr>
          <a:xfrm>
            <a:off x="0" y="346033"/>
            <a:ext cx="10288988" cy="369332"/>
          </a:xfrm>
          <a:prstGeom prst="rect">
            <a:avLst/>
          </a:prstGeom>
          <a:noFill/>
        </p:spPr>
        <p:txBody>
          <a:bodyPr wrap="square" rtlCol="0">
            <a:spAutoFit/>
          </a:bodyPr>
          <a:lstStyle/>
          <a:p>
            <a:r>
              <a:rPr lang="en-US" dirty="0"/>
              <a:t>I want 3 vertical layers of stacking, not blending. Will require complicated cv. (8.5M rows, 1.46M rows each)</a:t>
            </a:r>
          </a:p>
        </p:txBody>
      </p:sp>
      <p:sp>
        <p:nvSpPr>
          <p:cNvPr id="4" name="Rectangle 3"/>
          <p:cNvSpPr/>
          <p:nvPr/>
        </p:nvSpPr>
        <p:spPr>
          <a:xfrm>
            <a:off x="715617" y="1009815"/>
            <a:ext cx="811034" cy="461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TR1</a:t>
            </a:r>
          </a:p>
        </p:txBody>
      </p:sp>
      <p:sp>
        <p:nvSpPr>
          <p:cNvPr id="5" name="Rectangle 4"/>
          <p:cNvSpPr/>
          <p:nvPr/>
        </p:nvSpPr>
        <p:spPr>
          <a:xfrm>
            <a:off x="2617303" y="1009815"/>
            <a:ext cx="811034" cy="461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TR2</a:t>
            </a:r>
          </a:p>
        </p:txBody>
      </p:sp>
      <p:sp>
        <p:nvSpPr>
          <p:cNvPr id="6" name="Rectangle 5"/>
          <p:cNvSpPr/>
          <p:nvPr/>
        </p:nvSpPr>
        <p:spPr>
          <a:xfrm>
            <a:off x="4488511" y="1009815"/>
            <a:ext cx="811034" cy="461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TR3</a:t>
            </a:r>
          </a:p>
        </p:txBody>
      </p:sp>
      <p:sp>
        <p:nvSpPr>
          <p:cNvPr id="7" name="Rectangle 6"/>
          <p:cNvSpPr/>
          <p:nvPr/>
        </p:nvSpPr>
        <p:spPr>
          <a:xfrm>
            <a:off x="8881163" y="1131274"/>
            <a:ext cx="811034" cy="46117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TR-H1</a:t>
            </a:r>
          </a:p>
        </p:txBody>
      </p:sp>
      <p:sp>
        <p:nvSpPr>
          <p:cNvPr id="8" name="Rectangle 7"/>
          <p:cNvSpPr/>
          <p:nvPr/>
        </p:nvSpPr>
        <p:spPr>
          <a:xfrm>
            <a:off x="9884353" y="1131274"/>
            <a:ext cx="811034" cy="46117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TR-H2</a:t>
            </a:r>
          </a:p>
        </p:txBody>
      </p:sp>
      <p:sp>
        <p:nvSpPr>
          <p:cNvPr id="9" name="Rectangle 8"/>
          <p:cNvSpPr/>
          <p:nvPr/>
        </p:nvSpPr>
        <p:spPr>
          <a:xfrm>
            <a:off x="6477001" y="1009815"/>
            <a:ext cx="811034" cy="461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TR4</a:t>
            </a:r>
          </a:p>
        </p:txBody>
      </p:sp>
      <p:sp>
        <p:nvSpPr>
          <p:cNvPr id="10" name="Rectangle 9"/>
          <p:cNvSpPr/>
          <p:nvPr/>
        </p:nvSpPr>
        <p:spPr>
          <a:xfrm>
            <a:off x="834887" y="1634396"/>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11" name="Rectangle 10"/>
          <p:cNvSpPr/>
          <p:nvPr/>
        </p:nvSpPr>
        <p:spPr>
          <a:xfrm>
            <a:off x="2736573" y="1634396"/>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12" name="Rectangle 11"/>
          <p:cNvSpPr/>
          <p:nvPr/>
        </p:nvSpPr>
        <p:spPr>
          <a:xfrm>
            <a:off x="4607781" y="1634396"/>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13" name="Rectangle 12"/>
          <p:cNvSpPr/>
          <p:nvPr/>
        </p:nvSpPr>
        <p:spPr>
          <a:xfrm>
            <a:off x="6596934" y="1634396"/>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14" name="Flowchart: Multidocument 13"/>
          <p:cNvSpPr/>
          <p:nvPr/>
        </p:nvSpPr>
        <p:spPr>
          <a:xfrm>
            <a:off x="700378" y="2175085"/>
            <a:ext cx="841512"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1</a:t>
            </a:r>
          </a:p>
        </p:txBody>
      </p:sp>
      <p:sp>
        <p:nvSpPr>
          <p:cNvPr id="15" name="Flowchart: Multidocument 14"/>
          <p:cNvSpPr/>
          <p:nvPr/>
        </p:nvSpPr>
        <p:spPr>
          <a:xfrm>
            <a:off x="2586825" y="2175084"/>
            <a:ext cx="841512"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2</a:t>
            </a:r>
          </a:p>
        </p:txBody>
      </p:sp>
      <p:sp>
        <p:nvSpPr>
          <p:cNvPr id="16" name="Flowchart: Multidocument 15"/>
          <p:cNvSpPr/>
          <p:nvPr/>
        </p:nvSpPr>
        <p:spPr>
          <a:xfrm>
            <a:off x="4473272" y="2175083"/>
            <a:ext cx="841512"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3</a:t>
            </a:r>
          </a:p>
        </p:txBody>
      </p:sp>
      <p:sp>
        <p:nvSpPr>
          <p:cNvPr id="17" name="Flowchart: Multidocument 16"/>
          <p:cNvSpPr/>
          <p:nvPr/>
        </p:nvSpPr>
        <p:spPr>
          <a:xfrm>
            <a:off x="6477001" y="2167533"/>
            <a:ext cx="841512"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4</a:t>
            </a:r>
          </a:p>
        </p:txBody>
      </p:sp>
      <p:cxnSp>
        <p:nvCxnSpPr>
          <p:cNvPr id="19" name="Straight Arrow Connector 18"/>
          <p:cNvCxnSpPr>
            <a:stCxn id="4" idx="2"/>
            <a:endCxn id="10" idx="0"/>
          </p:cNvCxnSpPr>
          <p:nvPr/>
        </p:nvCxnSpPr>
        <p:spPr>
          <a:xfrm>
            <a:off x="1121134" y="1470991"/>
            <a:ext cx="0" cy="163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2"/>
            <a:endCxn id="14" idx="0"/>
          </p:cNvCxnSpPr>
          <p:nvPr/>
        </p:nvCxnSpPr>
        <p:spPr>
          <a:xfrm>
            <a:off x="1121134" y="2011680"/>
            <a:ext cx="57893" cy="163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2"/>
            <a:endCxn id="11" idx="0"/>
          </p:cNvCxnSpPr>
          <p:nvPr/>
        </p:nvCxnSpPr>
        <p:spPr>
          <a:xfrm>
            <a:off x="3022820" y="1470991"/>
            <a:ext cx="0" cy="163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2"/>
            <a:endCxn id="15" idx="0"/>
          </p:cNvCxnSpPr>
          <p:nvPr/>
        </p:nvCxnSpPr>
        <p:spPr>
          <a:xfrm>
            <a:off x="3022820" y="2011680"/>
            <a:ext cx="42654" cy="163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6" idx="2"/>
            <a:endCxn id="12" idx="0"/>
          </p:cNvCxnSpPr>
          <p:nvPr/>
        </p:nvCxnSpPr>
        <p:spPr>
          <a:xfrm>
            <a:off x="4894028" y="1470991"/>
            <a:ext cx="0" cy="163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2" idx="2"/>
            <a:endCxn id="16" idx="0"/>
          </p:cNvCxnSpPr>
          <p:nvPr/>
        </p:nvCxnSpPr>
        <p:spPr>
          <a:xfrm>
            <a:off x="4894028" y="2011680"/>
            <a:ext cx="57893" cy="163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9" idx="2"/>
            <a:endCxn id="13" idx="0"/>
          </p:cNvCxnSpPr>
          <p:nvPr/>
        </p:nvCxnSpPr>
        <p:spPr>
          <a:xfrm>
            <a:off x="6882518" y="1470991"/>
            <a:ext cx="663" cy="163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3" idx="2"/>
            <a:endCxn id="17" idx="0"/>
          </p:cNvCxnSpPr>
          <p:nvPr/>
        </p:nvCxnSpPr>
        <p:spPr>
          <a:xfrm>
            <a:off x="6883181" y="2011680"/>
            <a:ext cx="72469" cy="155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633454" y="2280036"/>
            <a:ext cx="381663" cy="195610"/>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solidFill>
                  <a:schemeClr val="tx1"/>
                </a:solidFill>
              </a:rPr>
              <a:t>Y2</a:t>
            </a:r>
          </a:p>
        </p:txBody>
      </p:sp>
      <p:sp>
        <p:nvSpPr>
          <p:cNvPr id="27" name="Rectangle 26"/>
          <p:cNvSpPr/>
          <p:nvPr/>
        </p:nvSpPr>
        <p:spPr>
          <a:xfrm>
            <a:off x="3510500" y="2272486"/>
            <a:ext cx="381663" cy="195610"/>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solidFill>
                  <a:schemeClr val="tx1"/>
                </a:solidFill>
              </a:rPr>
              <a:t>Y3</a:t>
            </a:r>
          </a:p>
        </p:txBody>
      </p:sp>
      <p:sp>
        <p:nvSpPr>
          <p:cNvPr id="28" name="Rectangle 27"/>
          <p:cNvSpPr/>
          <p:nvPr/>
        </p:nvSpPr>
        <p:spPr>
          <a:xfrm>
            <a:off x="5396826" y="2272486"/>
            <a:ext cx="381663" cy="195610"/>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solidFill>
                  <a:schemeClr val="tx1"/>
                </a:solidFill>
              </a:rPr>
              <a:t>Y4</a:t>
            </a:r>
          </a:p>
        </p:txBody>
      </p:sp>
      <p:sp>
        <p:nvSpPr>
          <p:cNvPr id="30" name="Rectangle 29"/>
          <p:cNvSpPr/>
          <p:nvPr/>
        </p:nvSpPr>
        <p:spPr>
          <a:xfrm>
            <a:off x="7399474" y="2272486"/>
            <a:ext cx="381663" cy="195610"/>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solidFill>
                  <a:schemeClr val="tx1"/>
                </a:solidFill>
              </a:rPr>
              <a:t>Y1</a:t>
            </a:r>
          </a:p>
        </p:txBody>
      </p:sp>
      <p:cxnSp>
        <p:nvCxnSpPr>
          <p:cNvPr id="22" name="Straight Arrow Connector 21"/>
          <p:cNvCxnSpPr>
            <a:stCxn id="5" idx="1"/>
            <a:endCxn id="18" idx="0"/>
          </p:cNvCxnSpPr>
          <p:nvPr/>
        </p:nvCxnSpPr>
        <p:spPr>
          <a:xfrm flipH="1">
            <a:off x="1824286" y="1240403"/>
            <a:ext cx="793017" cy="1039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6" idx="1"/>
            <a:endCxn id="27" idx="0"/>
          </p:cNvCxnSpPr>
          <p:nvPr/>
        </p:nvCxnSpPr>
        <p:spPr>
          <a:xfrm flipH="1">
            <a:off x="3701332" y="1240403"/>
            <a:ext cx="787179" cy="1032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9" idx="1"/>
            <a:endCxn id="28" idx="0"/>
          </p:cNvCxnSpPr>
          <p:nvPr/>
        </p:nvCxnSpPr>
        <p:spPr>
          <a:xfrm flipH="1">
            <a:off x="5587658" y="1240403"/>
            <a:ext cx="889343" cy="1032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 idx="3"/>
            <a:endCxn id="30" idx="0"/>
          </p:cNvCxnSpPr>
          <p:nvPr/>
        </p:nvCxnSpPr>
        <p:spPr>
          <a:xfrm>
            <a:off x="1526651" y="1240403"/>
            <a:ext cx="6063655" cy="1032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Flowchart: Multidocument 35"/>
          <p:cNvSpPr/>
          <p:nvPr/>
        </p:nvSpPr>
        <p:spPr>
          <a:xfrm>
            <a:off x="837514" y="3395999"/>
            <a:ext cx="891193"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1.2</a:t>
            </a:r>
          </a:p>
        </p:txBody>
      </p:sp>
      <p:cxnSp>
        <p:nvCxnSpPr>
          <p:cNvPr id="39" name="Straight Arrow Connector 38"/>
          <p:cNvCxnSpPr>
            <a:stCxn id="14" idx="2"/>
            <a:endCxn id="70" idx="0"/>
          </p:cNvCxnSpPr>
          <p:nvPr/>
        </p:nvCxnSpPr>
        <p:spPr>
          <a:xfrm>
            <a:off x="1062618" y="2565245"/>
            <a:ext cx="212813" cy="222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8" idx="2"/>
            <a:endCxn id="70" idx="0"/>
          </p:cNvCxnSpPr>
          <p:nvPr/>
        </p:nvCxnSpPr>
        <p:spPr>
          <a:xfrm flipH="1">
            <a:off x="1275431" y="2475646"/>
            <a:ext cx="548855" cy="312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Flowchart: Multidocument 41"/>
          <p:cNvSpPr/>
          <p:nvPr/>
        </p:nvSpPr>
        <p:spPr>
          <a:xfrm>
            <a:off x="2767777" y="3395999"/>
            <a:ext cx="891193"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2.3</a:t>
            </a:r>
          </a:p>
        </p:txBody>
      </p:sp>
      <p:sp>
        <p:nvSpPr>
          <p:cNvPr id="43" name="Flowchart: Multidocument 42"/>
          <p:cNvSpPr/>
          <p:nvPr/>
        </p:nvSpPr>
        <p:spPr>
          <a:xfrm>
            <a:off x="4646604" y="3437239"/>
            <a:ext cx="891193"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3.4</a:t>
            </a:r>
          </a:p>
        </p:txBody>
      </p:sp>
      <p:sp>
        <p:nvSpPr>
          <p:cNvPr id="44" name="Flowchart: Multidocument 43"/>
          <p:cNvSpPr/>
          <p:nvPr/>
        </p:nvSpPr>
        <p:spPr>
          <a:xfrm>
            <a:off x="6667603" y="3404098"/>
            <a:ext cx="891193"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4.1</a:t>
            </a:r>
          </a:p>
        </p:txBody>
      </p:sp>
      <p:cxnSp>
        <p:nvCxnSpPr>
          <p:cNvPr id="45" name="Straight Arrow Connector 44"/>
          <p:cNvCxnSpPr>
            <a:stCxn id="15" idx="2"/>
            <a:endCxn id="71" idx="0"/>
          </p:cNvCxnSpPr>
          <p:nvPr/>
        </p:nvCxnSpPr>
        <p:spPr>
          <a:xfrm>
            <a:off x="2949065" y="2565244"/>
            <a:ext cx="264308" cy="207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7" idx="2"/>
            <a:endCxn id="71" idx="0"/>
          </p:cNvCxnSpPr>
          <p:nvPr/>
        </p:nvCxnSpPr>
        <p:spPr>
          <a:xfrm flipH="1">
            <a:off x="3213373" y="2468096"/>
            <a:ext cx="487959" cy="305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6" idx="2"/>
            <a:endCxn id="72" idx="0"/>
          </p:cNvCxnSpPr>
          <p:nvPr/>
        </p:nvCxnSpPr>
        <p:spPr>
          <a:xfrm>
            <a:off x="4835512" y="2565243"/>
            <a:ext cx="193025" cy="222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8" idx="2"/>
            <a:endCxn id="72" idx="0"/>
          </p:cNvCxnSpPr>
          <p:nvPr/>
        </p:nvCxnSpPr>
        <p:spPr>
          <a:xfrm flipH="1">
            <a:off x="5028537" y="2468096"/>
            <a:ext cx="559121" cy="319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7" idx="2"/>
            <a:endCxn id="73" idx="0"/>
          </p:cNvCxnSpPr>
          <p:nvPr/>
        </p:nvCxnSpPr>
        <p:spPr>
          <a:xfrm>
            <a:off x="6839241" y="2557693"/>
            <a:ext cx="201319" cy="233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0" idx="2"/>
            <a:endCxn id="73" idx="0"/>
          </p:cNvCxnSpPr>
          <p:nvPr/>
        </p:nvCxnSpPr>
        <p:spPr>
          <a:xfrm flipH="1">
            <a:off x="7040560" y="2468096"/>
            <a:ext cx="549746" cy="322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989184" y="2787938"/>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71" name="Rectangle 70"/>
          <p:cNvSpPr/>
          <p:nvPr/>
        </p:nvSpPr>
        <p:spPr>
          <a:xfrm>
            <a:off x="2927126" y="2773196"/>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72" name="Rectangle 71"/>
          <p:cNvSpPr/>
          <p:nvPr/>
        </p:nvSpPr>
        <p:spPr>
          <a:xfrm>
            <a:off x="4742290" y="2787938"/>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73" name="Rectangle 72"/>
          <p:cNvSpPr/>
          <p:nvPr/>
        </p:nvSpPr>
        <p:spPr>
          <a:xfrm>
            <a:off x="6754313" y="2790712"/>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cxnSp>
        <p:nvCxnSpPr>
          <p:cNvPr id="83" name="Straight Arrow Connector 82"/>
          <p:cNvCxnSpPr>
            <a:stCxn id="70" idx="2"/>
            <a:endCxn id="36" idx="0"/>
          </p:cNvCxnSpPr>
          <p:nvPr/>
        </p:nvCxnSpPr>
        <p:spPr>
          <a:xfrm>
            <a:off x="1275431" y="3165222"/>
            <a:ext cx="68990" cy="230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71" idx="2"/>
            <a:endCxn id="42" idx="0"/>
          </p:cNvCxnSpPr>
          <p:nvPr/>
        </p:nvCxnSpPr>
        <p:spPr>
          <a:xfrm>
            <a:off x="3213373" y="3150480"/>
            <a:ext cx="61311" cy="245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72" idx="2"/>
            <a:endCxn id="43" idx="0"/>
          </p:cNvCxnSpPr>
          <p:nvPr/>
        </p:nvCxnSpPr>
        <p:spPr>
          <a:xfrm>
            <a:off x="5028537" y="3165222"/>
            <a:ext cx="124974" cy="272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73" idx="2"/>
            <a:endCxn id="44" idx="0"/>
          </p:cNvCxnSpPr>
          <p:nvPr/>
        </p:nvCxnSpPr>
        <p:spPr>
          <a:xfrm>
            <a:off x="7040560" y="3167996"/>
            <a:ext cx="133950" cy="236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52131" y="722915"/>
            <a:ext cx="1176576" cy="246221"/>
          </a:xfrm>
          <a:prstGeom prst="rect">
            <a:avLst/>
          </a:prstGeom>
          <a:noFill/>
        </p:spPr>
        <p:txBody>
          <a:bodyPr wrap="square" rtlCol="0">
            <a:spAutoFit/>
          </a:bodyPr>
          <a:lstStyle/>
          <a:p>
            <a:pPr algn="ctr"/>
            <a:r>
              <a:rPr lang="en-US" sz="1000" dirty="0"/>
              <a:t>User features</a:t>
            </a:r>
          </a:p>
        </p:txBody>
      </p:sp>
      <p:sp>
        <p:nvSpPr>
          <p:cNvPr id="105" name="TextBox 104"/>
          <p:cNvSpPr txBox="1"/>
          <p:nvPr/>
        </p:nvSpPr>
        <p:spPr>
          <a:xfrm>
            <a:off x="2419293" y="721373"/>
            <a:ext cx="1176576" cy="246221"/>
          </a:xfrm>
          <a:prstGeom prst="rect">
            <a:avLst/>
          </a:prstGeom>
          <a:noFill/>
        </p:spPr>
        <p:txBody>
          <a:bodyPr wrap="square" rtlCol="0">
            <a:spAutoFit/>
          </a:bodyPr>
          <a:lstStyle/>
          <a:p>
            <a:pPr algn="ctr"/>
            <a:r>
              <a:rPr lang="en-US" sz="1000" dirty="0"/>
              <a:t>Order head feats</a:t>
            </a:r>
          </a:p>
        </p:txBody>
      </p:sp>
      <p:sp>
        <p:nvSpPr>
          <p:cNvPr id="106" name="TextBox 105"/>
          <p:cNvSpPr txBox="1"/>
          <p:nvPr/>
        </p:nvSpPr>
        <p:spPr>
          <a:xfrm>
            <a:off x="4286455" y="727318"/>
            <a:ext cx="1176576" cy="246221"/>
          </a:xfrm>
          <a:prstGeom prst="rect">
            <a:avLst/>
          </a:prstGeom>
          <a:noFill/>
        </p:spPr>
        <p:txBody>
          <a:bodyPr wrap="square" rtlCol="0">
            <a:spAutoFit/>
          </a:bodyPr>
          <a:lstStyle/>
          <a:p>
            <a:pPr algn="ctr"/>
            <a:r>
              <a:rPr lang="en-US" sz="1000" dirty="0"/>
              <a:t>Order detail feats</a:t>
            </a:r>
          </a:p>
        </p:txBody>
      </p:sp>
      <p:sp>
        <p:nvSpPr>
          <p:cNvPr id="107" name="TextBox 106"/>
          <p:cNvSpPr txBox="1"/>
          <p:nvPr/>
        </p:nvSpPr>
        <p:spPr>
          <a:xfrm>
            <a:off x="6250953" y="707052"/>
            <a:ext cx="1176576" cy="246221"/>
          </a:xfrm>
          <a:prstGeom prst="rect">
            <a:avLst/>
          </a:prstGeom>
          <a:noFill/>
        </p:spPr>
        <p:txBody>
          <a:bodyPr wrap="square" rtlCol="0">
            <a:spAutoFit/>
          </a:bodyPr>
          <a:lstStyle/>
          <a:p>
            <a:pPr algn="ctr"/>
            <a:r>
              <a:rPr lang="en-US" sz="1000" dirty="0"/>
              <a:t>Product feats</a:t>
            </a:r>
          </a:p>
        </p:txBody>
      </p:sp>
      <p:sp>
        <p:nvSpPr>
          <p:cNvPr id="108" name="TextBox 107"/>
          <p:cNvSpPr txBox="1"/>
          <p:nvPr/>
        </p:nvSpPr>
        <p:spPr>
          <a:xfrm>
            <a:off x="7627163" y="731662"/>
            <a:ext cx="2784322" cy="246221"/>
          </a:xfrm>
          <a:prstGeom prst="rect">
            <a:avLst/>
          </a:prstGeom>
          <a:noFill/>
        </p:spPr>
        <p:txBody>
          <a:bodyPr wrap="square" rtlCol="0">
            <a:spAutoFit/>
          </a:bodyPr>
          <a:lstStyle/>
          <a:p>
            <a:pPr algn="ctr"/>
            <a:r>
              <a:rPr lang="en-US" sz="1000" dirty="0"/>
              <a:t>(hypothetical feature breakdown)</a:t>
            </a:r>
          </a:p>
        </p:txBody>
      </p:sp>
      <p:sp>
        <p:nvSpPr>
          <p:cNvPr id="60" name="Rectangle 59"/>
          <p:cNvSpPr/>
          <p:nvPr/>
        </p:nvSpPr>
        <p:spPr>
          <a:xfrm>
            <a:off x="1633453" y="3944681"/>
            <a:ext cx="381663" cy="195610"/>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solidFill>
                  <a:schemeClr val="tx1"/>
                </a:solidFill>
              </a:rPr>
              <a:t>Y3</a:t>
            </a:r>
          </a:p>
        </p:txBody>
      </p:sp>
      <p:sp>
        <p:nvSpPr>
          <p:cNvPr id="61" name="Rectangle 60"/>
          <p:cNvSpPr/>
          <p:nvPr/>
        </p:nvSpPr>
        <p:spPr>
          <a:xfrm>
            <a:off x="3398132" y="3901621"/>
            <a:ext cx="381663" cy="195610"/>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solidFill>
                  <a:schemeClr val="tx1"/>
                </a:solidFill>
              </a:rPr>
              <a:t>Y4</a:t>
            </a:r>
          </a:p>
        </p:txBody>
      </p:sp>
      <p:sp>
        <p:nvSpPr>
          <p:cNvPr id="62" name="Rectangle 61"/>
          <p:cNvSpPr/>
          <p:nvPr/>
        </p:nvSpPr>
        <p:spPr>
          <a:xfrm>
            <a:off x="4463161" y="3944641"/>
            <a:ext cx="381663" cy="195610"/>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solidFill>
                  <a:schemeClr val="tx1"/>
                </a:solidFill>
              </a:rPr>
              <a:t>Y1</a:t>
            </a:r>
          </a:p>
        </p:txBody>
      </p:sp>
      <p:sp>
        <p:nvSpPr>
          <p:cNvPr id="63" name="Rectangle 62"/>
          <p:cNvSpPr/>
          <p:nvPr/>
        </p:nvSpPr>
        <p:spPr>
          <a:xfrm>
            <a:off x="6277190" y="3917042"/>
            <a:ext cx="381663" cy="195610"/>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solidFill>
                  <a:schemeClr val="tx1"/>
                </a:solidFill>
              </a:rPr>
              <a:t>Y2</a:t>
            </a:r>
          </a:p>
        </p:txBody>
      </p:sp>
      <p:cxnSp>
        <p:nvCxnSpPr>
          <p:cNvPr id="64" name="Straight Arrow Connector 63"/>
          <p:cNvCxnSpPr>
            <a:stCxn id="6" idx="1"/>
            <a:endCxn id="60" idx="0"/>
          </p:cNvCxnSpPr>
          <p:nvPr/>
        </p:nvCxnSpPr>
        <p:spPr>
          <a:xfrm flipH="1">
            <a:off x="1824285" y="1240403"/>
            <a:ext cx="2664226" cy="2704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9" idx="1"/>
            <a:endCxn id="61" idx="0"/>
          </p:cNvCxnSpPr>
          <p:nvPr/>
        </p:nvCxnSpPr>
        <p:spPr>
          <a:xfrm flipH="1">
            <a:off x="3588964" y="1240403"/>
            <a:ext cx="2888037" cy="2661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4" idx="3"/>
            <a:endCxn id="62" idx="0"/>
          </p:cNvCxnSpPr>
          <p:nvPr/>
        </p:nvCxnSpPr>
        <p:spPr>
          <a:xfrm>
            <a:off x="1526651" y="1240403"/>
            <a:ext cx="3127342" cy="2704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5" idx="3"/>
            <a:endCxn id="63" idx="0"/>
          </p:cNvCxnSpPr>
          <p:nvPr/>
        </p:nvCxnSpPr>
        <p:spPr>
          <a:xfrm>
            <a:off x="3428337" y="1240403"/>
            <a:ext cx="3039685" cy="2676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9691757" y="6001643"/>
            <a:ext cx="381663" cy="195610"/>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solidFill>
                  <a:schemeClr val="tx1"/>
                </a:solidFill>
              </a:rPr>
              <a:t>Y#</a:t>
            </a:r>
          </a:p>
        </p:txBody>
      </p:sp>
      <p:sp>
        <p:nvSpPr>
          <p:cNvPr id="77" name="Flowchart: Multidocument 76"/>
          <p:cNvSpPr/>
          <p:nvPr/>
        </p:nvSpPr>
        <p:spPr>
          <a:xfrm>
            <a:off x="9323627" y="6391220"/>
            <a:ext cx="891193"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a:t>
            </a:r>
          </a:p>
        </p:txBody>
      </p:sp>
      <p:sp>
        <p:nvSpPr>
          <p:cNvPr id="78" name="Rectangle 77"/>
          <p:cNvSpPr/>
          <p:nvPr/>
        </p:nvSpPr>
        <p:spPr>
          <a:xfrm>
            <a:off x="9618962" y="5440552"/>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79" name="Rectangle 78"/>
          <p:cNvSpPr/>
          <p:nvPr/>
        </p:nvSpPr>
        <p:spPr>
          <a:xfrm>
            <a:off x="9521430" y="4806842"/>
            <a:ext cx="767558" cy="4434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t>
            </a:r>
          </a:p>
        </p:txBody>
      </p:sp>
      <p:sp>
        <p:nvSpPr>
          <p:cNvPr id="51" name="TextBox 50"/>
          <p:cNvSpPr txBox="1"/>
          <p:nvPr/>
        </p:nvSpPr>
        <p:spPr>
          <a:xfrm>
            <a:off x="10350806" y="4806842"/>
            <a:ext cx="1558752" cy="461665"/>
          </a:xfrm>
          <a:prstGeom prst="rect">
            <a:avLst/>
          </a:prstGeom>
          <a:noFill/>
        </p:spPr>
        <p:txBody>
          <a:bodyPr wrap="square" rtlCol="0">
            <a:spAutoFit/>
          </a:bodyPr>
          <a:lstStyle/>
          <a:p>
            <a:r>
              <a:rPr lang="en-US" sz="800" dirty="0"/>
              <a:t>Train group, this will be composed of all features that any lane will need to consume </a:t>
            </a:r>
          </a:p>
        </p:txBody>
      </p:sp>
      <p:sp>
        <p:nvSpPr>
          <p:cNvPr id="81" name="TextBox 80"/>
          <p:cNvSpPr txBox="1"/>
          <p:nvPr/>
        </p:nvSpPr>
        <p:spPr>
          <a:xfrm>
            <a:off x="10350806" y="5372254"/>
            <a:ext cx="1558752" cy="461665"/>
          </a:xfrm>
          <a:prstGeom prst="rect">
            <a:avLst/>
          </a:prstGeom>
          <a:noFill/>
        </p:spPr>
        <p:txBody>
          <a:bodyPr wrap="square" rtlCol="0">
            <a:spAutoFit/>
          </a:bodyPr>
          <a:lstStyle/>
          <a:p>
            <a:r>
              <a:rPr lang="en-US" sz="800" dirty="0" err="1"/>
              <a:t>Tpot</a:t>
            </a:r>
            <a:r>
              <a:rPr lang="en-US" sz="800" dirty="0"/>
              <a:t> genetic algorithm for finding best pipeline, could also be a </a:t>
            </a:r>
            <a:r>
              <a:rPr lang="en-US" sz="800" dirty="0" err="1"/>
              <a:t>tparty</a:t>
            </a:r>
            <a:r>
              <a:rPr lang="en-US" sz="800" dirty="0"/>
              <a:t> script</a:t>
            </a:r>
          </a:p>
        </p:txBody>
      </p:sp>
      <p:sp>
        <p:nvSpPr>
          <p:cNvPr id="82" name="TextBox 81"/>
          <p:cNvSpPr txBox="1"/>
          <p:nvPr/>
        </p:nvSpPr>
        <p:spPr>
          <a:xfrm>
            <a:off x="10288988" y="5868615"/>
            <a:ext cx="1558752" cy="461665"/>
          </a:xfrm>
          <a:prstGeom prst="rect">
            <a:avLst/>
          </a:prstGeom>
          <a:noFill/>
        </p:spPr>
        <p:txBody>
          <a:bodyPr wrap="square" rtlCol="0">
            <a:spAutoFit/>
          </a:bodyPr>
          <a:lstStyle/>
          <a:p>
            <a:r>
              <a:rPr lang="en-US" sz="800" dirty="0"/>
              <a:t>These represent both features (to be passed into models) and Y values to score/train models</a:t>
            </a:r>
          </a:p>
        </p:txBody>
      </p:sp>
      <p:sp>
        <p:nvSpPr>
          <p:cNvPr id="84" name="TextBox 83"/>
          <p:cNvSpPr txBox="1"/>
          <p:nvPr/>
        </p:nvSpPr>
        <p:spPr>
          <a:xfrm>
            <a:off x="10288988" y="6349372"/>
            <a:ext cx="1558752" cy="461665"/>
          </a:xfrm>
          <a:prstGeom prst="rect">
            <a:avLst/>
          </a:prstGeom>
          <a:noFill/>
        </p:spPr>
        <p:txBody>
          <a:bodyPr wrap="square" rtlCol="0">
            <a:spAutoFit/>
          </a:bodyPr>
          <a:lstStyle/>
          <a:p>
            <a:r>
              <a:rPr lang="en-US" sz="800" dirty="0"/>
              <a:t>This is ONLY the model(s) that were trained from the stuff immediately above</a:t>
            </a:r>
          </a:p>
        </p:txBody>
      </p:sp>
      <p:sp>
        <p:nvSpPr>
          <p:cNvPr id="80" name="Rectangle 79"/>
          <p:cNvSpPr/>
          <p:nvPr/>
        </p:nvSpPr>
        <p:spPr>
          <a:xfrm>
            <a:off x="1036527" y="4324826"/>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85" name="Rectangle 84"/>
          <p:cNvSpPr/>
          <p:nvPr/>
        </p:nvSpPr>
        <p:spPr>
          <a:xfrm>
            <a:off x="3007581" y="4281077"/>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86" name="Rectangle 85"/>
          <p:cNvSpPr/>
          <p:nvPr/>
        </p:nvSpPr>
        <p:spPr>
          <a:xfrm>
            <a:off x="4772260" y="4238017"/>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87" name="Rectangle 86"/>
          <p:cNvSpPr/>
          <p:nvPr/>
        </p:nvSpPr>
        <p:spPr>
          <a:xfrm>
            <a:off x="6897757" y="4234359"/>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cxnSp>
        <p:nvCxnSpPr>
          <p:cNvPr id="88" name="Straight Arrow Connector 87"/>
          <p:cNvCxnSpPr>
            <a:stCxn id="36" idx="2"/>
            <a:endCxn id="60" idx="0"/>
          </p:cNvCxnSpPr>
          <p:nvPr/>
        </p:nvCxnSpPr>
        <p:spPr>
          <a:xfrm>
            <a:off x="1221140" y="3786159"/>
            <a:ext cx="603145" cy="15852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60" idx="1"/>
            <a:endCxn id="80" idx="0"/>
          </p:cNvCxnSpPr>
          <p:nvPr/>
        </p:nvCxnSpPr>
        <p:spPr>
          <a:xfrm flipH="1">
            <a:off x="1322774" y="4042486"/>
            <a:ext cx="310679" cy="28234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42" idx="2"/>
            <a:endCxn id="61" idx="0"/>
          </p:cNvCxnSpPr>
          <p:nvPr/>
        </p:nvCxnSpPr>
        <p:spPr>
          <a:xfrm>
            <a:off x="3151403" y="3786159"/>
            <a:ext cx="437561" cy="11546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61" idx="1"/>
            <a:endCxn id="85" idx="0"/>
          </p:cNvCxnSpPr>
          <p:nvPr/>
        </p:nvCxnSpPr>
        <p:spPr>
          <a:xfrm flipH="1">
            <a:off x="3293828" y="3999426"/>
            <a:ext cx="104304" cy="28165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43" idx="2"/>
            <a:endCxn id="62" idx="0"/>
          </p:cNvCxnSpPr>
          <p:nvPr/>
        </p:nvCxnSpPr>
        <p:spPr>
          <a:xfrm flipH="1">
            <a:off x="4653993" y="3827399"/>
            <a:ext cx="376237" cy="11724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62" idx="3"/>
            <a:endCxn id="86" idx="0"/>
          </p:cNvCxnSpPr>
          <p:nvPr/>
        </p:nvCxnSpPr>
        <p:spPr>
          <a:xfrm>
            <a:off x="4844824" y="4042446"/>
            <a:ext cx="213683" cy="19557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44" idx="2"/>
            <a:endCxn id="63" idx="0"/>
          </p:cNvCxnSpPr>
          <p:nvPr/>
        </p:nvCxnSpPr>
        <p:spPr>
          <a:xfrm flipH="1">
            <a:off x="6468022" y="3794258"/>
            <a:ext cx="583207" cy="12278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63" idx="3"/>
            <a:endCxn id="87" idx="0"/>
          </p:cNvCxnSpPr>
          <p:nvPr/>
        </p:nvCxnSpPr>
        <p:spPr>
          <a:xfrm>
            <a:off x="6658853" y="4014847"/>
            <a:ext cx="525151" cy="21951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0" name="Flowchart: Multidocument 109"/>
          <p:cNvSpPr/>
          <p:nvPr/>
        </p:nvSpPr>
        <p:spPr>
          <a:xfrm>
            <a:off x="622071" y="4827271"/>
            <a:ext cx="1171445"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1.2.3</a:t>
            </a:r>
          </a:p>
        </p:txBody>
      </p:sp>
      <p:sp>
        <p:nvSpPr>
          <p:cNvPr id="111" name="Flowchart: Multidocument 110"/>
          <p:cNvSpPr/>
          <p:nvPr/>
        </p:nvSpPr>
        <p:spPr>
          <a:xfrm>
            <a:off x="2552335" y="4827271"/>
            <a:ext cx="1227460"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2.3.4</a:t>
            </a:r>
          </a:p>
        </p:txBody>
      </p:sp>
      <p:sp>
        <p:nvSpPr>
          <p:cNvPr id="112" name="Flowchart: Multidocument 111"/>
          <p:cNvSpPr/>
          <p:nvPr/>
        </p:nvSpPr>
        <p:spPr>
          <a:xfrm>
            <a:off x="4431162" y="4868511"/>
            <a:ext cx="1227460"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3.4.1</a:t>
            </a:r>
          </a:p>
        </p:txBody>
      </p:sp>
      <p:sp>
        <p:nvSpPr>
          <p:cNvPr id="113" name="Flowchart: Multidocument 112"/>
          <p:cNvSpPr/>
          <p:nvPr/>
        </p:nvSpPr>
        <p:spPr>
          <a:xfrm>
            <a:off x="6452161" y="4835370"/>
            <a:ext cx="1227460"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4.1.2</a:t>
            </a:r>
          </a:p>
        </p:txBody>
      </p:sp>
      <p:cxnSp>
        <p:nvCxnSpPr>
          <p:cNvPr id="114" name="Straight Arrow Connector 113"/>
          <p:cNvCxnSpPr>
            <a:stCxn id="80" idx="2"/>
            <a:endCxn id="110" idx="0"/>
          </p:cNvCxnSpPr>
          <p:nvPr/>
        </p:nvCxnSpPr>
        <p:spPr>
          <a:xfrm flipH="1">
            <a:off x="1288385" y="4702110"/>
            <a:ext cx="34389" cy="12516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85" idx="2"/>
            <a:endCxn id="111" idx="0"/>
          </p:cNvCxnSpPr>
          <p:nvPr/>
        </p:nvCxnSpPr>
        <p:spPr>
          <a:xfrm flipH="1">
            <a:off x="3250510" y="4658361"/>
            <a:ext cx="43318" cy="16891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86" idx="2"/>
            <a:endCxn id="112" idx="0"/>
          </p:cNvCxnSpPr>
          <p:nvPr/>
        </p:nvCxnSpPr>
        <p:spPr>
          <a:xfrm>
            <a:off x="5058507" y="4615301"/>
            <a:ext cx="70830" cy="25321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87" idx="2"/>
            <a:endCxn id="113" idx="0"/>
          </p:cNvCxnSpPr>
          <p:nvPr/>
        </p:nvCxnSpPr>
        <p:spPr>
          <a:xfrm flipH="1">
            <a:off x="7150336" y="4611643"/>
            <a:ext cx="33668" cy="223727"/>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7338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t>
            </a:r>
            <a:r>
              <a:rPr lang="en-US" dirty="0" err="1"/>
              <a:t>Ensembling</a:t>
            </a:r>
            <a:r>
              <a:rPr lang="en-US" dirty="0"/>
              <a:t> Technique</a:t>
            </a:r>
          </a:p>
        </p:txBody>
      </p:sp>
      <p:sp>
        <p:nvSpPr>
          <p:cNvPr id="3" name="TextBox 2"/>
          <p:cNvSpPr txBox="1"/>
          <p:nvPr/>
        </p:nvSpPr>
        <p:spPr>
          <a:xfrm>
            <a:off x="0" y="346033"/>
            <a:ext cx="10288988" cy="369332"/>
          </a:xfrm>
          <a:prstGeom prst="rect">
            <a:avLst/>
          </a:prstGeom>
          <a:noFill/>
        </p:spPr>
        <p:txBody>
          <a:bodyPr wrap="square" rtlCol="0">
            <a:spAutoFit/>
          </a:bodyPr>
          <a:lstStyle/>
          <a:p>
            <a:r>
              <a:rPr lang="en-US" dirty="0"/>
              <a:t>I want 3 vertical layers of stacking, not blending. Will require complicated cv. (8.5M rows, 1.46M rows each)</a:t>
            </a:r>
          </a:p>
        </p:txBody>
      </p:sp>
      <p:sp>
        <p:nvSpPr>
          <p:cNvPr id="4" name="Rectangle 3"/>
          <p:cNvSpPr/>
          <p:nvPr/>
        </p:nvSpPr>
        <p:spPr>
          <a:xfrm>
            <a:off x="715617" y="1009815"/>
            <a:ext cx="811034" cy="461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TR1</a:t>
            </a:r>
          </a:p>
        </p:txBody>
      </p:sp>
      <p:sp>
        <p:nvSpPr>
          <p:cNvPr id="5" name="Rectangle 4"/>
          <p:cNvSpPr/>
          <p:nvPr/>
        </p:nvSpPr>
        <p:spPr>
          <a:xfrm>
            <a:off x="2617303" y="1009815"/>
            <a:ext cx="811034" cy="461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TR2</a:t>
            </a:r>
          </a:p>
        </p:txBody>
      </p:sp>
      <p:sp>
        <p:nvSpPr>
          <p:cNvPr id="6" name="Rectangle 5"/>
          <p:cNvSpPr/>
          <p:nvPr/>
        </p:nvSpPr>
        <p:spPr>
          <a:xfrm>
            <a:off x="4488511" y="1009815"/>
            <a:ext cx="811034" cy="461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TR3</a:t>
            </a:r>
          </a:p>
        </p:txBody>
      </p:sp>
      <p:sp>
        <p:nvSpPr>
          <p:cNvPr id="7" name="Rectangle 6"/>
          <p:cNvSpPr/>
          <p:nvPr/>
        </p:nvSpPr>
        <p:spPr>
          <a:xfrm>
            <a:off x="8881163" y="1131274"/>
            <a:ext cx="811034" cy="46117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TR-H1</a:t>
            </a:r>
          </a:p>
        </p:txBody>
      </p:sp>
      <p:sp>
        <p:nvSpPr>
          <p:cNvPr id="8" name="Rectangle 7"/>
          <p:cNvSpPr/>
          <p:nvPr/>
        </p:nvSpPr>
        <p:spPr>
          <a:xfrm>
            <a:off x="9884353" y="1131274"/>
            <a:ext cx="811034" cy="46117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TR-H2</a:t>
            </a:r>
          </a:p>
        </p:txBody>
      </p:sp>
      <p:sp>
        <p:nvSpPr>
          <p:cNvPr id="9" name="Rectangle 8"/>
          <p:cNvSpPr/>
          <p:nvPr/>
        </p:nvSpPr>
        <p:spPr>
          <a:xfrm>
            <a:off x="6477001" y="1009815"/>
            <a:ext cx="811034" cy="461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TR4</a:t>
            </a:r>
          </a:p>
        </p:txBody>
      </p:sp>
      <p:sp>
        <p:nvSpPr>
          <p:cNvPr id="10" name="Rectangle 9"/>
          <p:cNvSpPr/>
          <p:nvPr/>
        </p:nvSpPr>
        <p:spPr>
          <a:xfrm>
            <a:off x="834887" y="1634396"/>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11" name="Rectangle 10"/>
          <p:cNvSpPr/>
          <p:nvPr/>
        </p:nvSpPr>
        <p:spPr>
          <a:xfrm>
            <a:off x="2736573" y="1634396"/>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12" name="Rectangle 11"/>
          <p:cNvSpPr/>
          <p:nvPr/>
        </p:nvSpPr>
        <p:spPr>
          <a:xfrm>
            <a:off x="4607781" y="1634396"/>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13" name="Rectangle 12"/>
          <p:cNvSpPr/>
          <p:nvPr/>
        </p:nvSpPr>
        <p:spPr>
          <a:xfrm>
            <a:off x="6596934" y="1634396"/>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14" name="Flowchart: Multidocument 13"/>
          <p:cNvSpPr/>
          <p:nvPr/>
        </p:nvSpPr>
        <p:spPr>
          <a:xfrm>
            <a:off x="700378" y="2175085"/>
            <a:ext cx="841512"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1</a:t>
            </a:r>
          </a:p>
        </p:txBody>
      </p:sp>
      <p:sp>
        <p:nvSpPr>
          <p:cNvPr id="15" name="Flowchart: Multidocument 14"/>
          <p:cNvSpPr/>
          <p:nvPr/>
        </p:nvSpPr>
        <p:spPr>
          <a:xfrm>
            <a:off x="2586825" y="2175084"/>
            <a:ext cx="841512"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2</a:t>
            </a:r>
          </a:p>
        </p:txBody>
      </p:sp>
      <p:sp>
        <p:nvSpPr>
          <p:cNvPr id="16" name="Flowchart: Multidocument 15"/>
          <p:cNvSpPr/>
          <p:nvPr/>
        </p:nvSpPr>
        <p:spPr>
          <a:xfrm>
            <a:off x="4473272" y="2175083"/>
            <a:ext cx="841512"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3</a:t>
            </a:r>
          </a:p>
        </p:txBody>
      </p:sp>
      <p:sp>
        <p:nvSpPr>
          <p:cNvPr id="17" name="Flowchart: Multidocument 16"/>
          <p:cNvSpPr/>
          <p:nvPr/>
        </p:nvSpPr>
        <p:spPr>
          <a:xfrm>
            <a:off x="6477001" y="2167533"/>
            <a:ext cx="841512"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4</a:t>
            </a:r>
          </a:p>
        </p:txBody>
      </p:sp>
      <p:cxnSp>
        <p:nvCxnSpPr>
          <p:cNvPr id="19" name="Straight Arrow Connector 18"/>
          <p:cNvCxnSpPr>
            <a:stCxn id="4" idx="2"/>
            <a:endCxn id="10" idx="0"/>
          </p:cNvCxnSpPr>
          <p:nvPr/>
        </p:nvCxnSpPr>
        <p:spPr>
          <a:xfrm>
            <a:off x="1121134" y="1470991"/>
            <a:ext cx="0" cy="163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2"/>
            <a:endCxn id="14" idx="0"/>
          </p:cNvCxnSpPr>
          <p:nvPr/>
        </p:nvCxnSpPr>
        <p:spPr>
          <a:xfrm>
            <a:off x="1121134" y="2011680"/>
            <a:ext cx="57893" cy="163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2"/>
            <a:endCxn id="11" idx="0"/>
          </p:cNvCxnSpPr>
          <p:nvPr/>
        </p:nvCxnSpPr>
        <p:spPr>
          <a:xfrm>
            <a:off x="3022820" y="1470991"/>
            <a:ext cx="0" cy="163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2"/>
            <a:endCxn id="15" idx="0"/>
          </p:cNvCxnSpPr>
          <p:nvPr/>
        </p:nvCxnSpPr>
        <p:spPr>
          <a:xfrm>
            <a:off x="3022820" y="2011680"/>
            <a:ext cx="42654" cy="163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6" idx="2"/>
            <a:endCxn id="12" idx="0"/>
          </p:cNvCxnSpPr>
          <p:nvPr/>
        </p:nvCxnSpPr>
        <p:spPr>
          <a:xfrm>
            <a:off x="4894028" y="1470991"/>
            <a:ext cx="0" cy="163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2" idx="2"/>
            <a:endCxn id="16" idx="0"/>
          </p:cNvCxnSpPr>
          <p:nvPr/>
        </p:nvCxnSpPr>
        <p:spPr>
          <a:xfrm>
            <a:off x="4894028" y="2011680"/>
            <a:ext cx="57893" cy="163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9" idx="2"/>
            <a:endCxn id="13" idx="0"/>
          </p:cNvCxnSpPr>
          <p:nvPr/>
        </p:nvCxnSpPr>
        <p:spPr>
          <a:xfrm>
            <a:off x="6882518" y="1470991"/>
            <a:ext cx="663" cy="163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3" idx="2"/>
            <a:endCxn id="17" idx="0"/>
          </p:cNvCxnSpPr>
          <p:nvPr/>
        </p:nvCxnSpPr>
        <p:spPr>
          <a:xfrm>
            <a:off x="6883181" y="2011680"/>
            <a:ext cx="72469" cy="155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633454" y="2280036"/>
            <a:ext cx="381663" cy="195610"/>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solidFill>
                  <a:schemeClr val="tx1"/>
                </a:solidFill>
              </a:rPr>
              <a:t>Y2</a:t>
            </a:r>
          </a:p>
        </p:txBody>
      </p:sp>
      <p:sp>
        <p:nvSpPr>
          <p:cNvPr id="27" name="Rectangle 26"/>
          <p:cNvSpPr/>
          <p:nvPr/>
        </p:nvSpPr>
        <p:spPr>
          <a:xfrm>
            <a:off x="3510500" y="2272486"/>
            <a:ext cx="381663" cy="195610"/>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solidFill>
                  <a:schemeClr val="tx1"/>
                </a:solidFill>
              </a:rPr>
              <a:t>Y3</a:t>
            </a:r>
          </a:p>
        </p:txBody>
      </p:sp>
      <p:sp>
        <p:nvSpPr>
          <p:cNvPr id="28" name="Rectangle 27"/>
          <p:cNvSpPr/>
          <p:nvPr/>
        </p:nvSpPr>
        <p:spPr>
          <a:xfrm>
            <a:off x="5396826" y="2272486"/>
            <a:ext cx="381663" cy="195610"/>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solidFill>
                  <a:schemeClr val="tx1"/>
                </a:solidFill>
              </a:rPr>
              <a:t>Y4</a:t>
            </a:r>
          </a:p>
        </p:txBody>
      </p:sp>
      <p:sp>
        <p:nvSpPr>
          <p:cNvPr id="30" name="Rectangle 29"/>
          <p:cNvSpPr/>
          <p:nvPr/>
        </p:nvSpPr>
        <p:spPr>
          <a:xfrm>
            <a:off x="7399474" y="2272486"/>
            <a:ext cx="381663" cy="195610"/>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solidFill>
                  <a:schemeClr val="tx1"/>
                </a:solidFill>
              </a:rPr>
              <a:t>Y1</a:t>
            </a:r>
          </a:p>
        </p:txBody>
      </p:sp>
      <p:cxnSp>
        <p:nvCxnSpPr>
          <p:cNvPr id="22" name="Straight Arrow Connector 21"/>
          <p:cNvCxnSpPr>
            <a:stCxn id="5" idx="1"/>
            <a:endCxn id="18" idx="0"/>
          </p:cNvCxnSpPr>
          <p:nvPr/>
        </p:nvCxnSpPr>
        <p:spPr>
          <a:xfrm flipH="1">
            <a:off x="1824286" y="1240403"/>
            <a:ext cx="793017" cy="1039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6" idx="1"/>
            <a:endCxn id="27" idx="0"/>
          </p:cNvCxnSpPr>
          <p:nvPr/>
        </p:nvCxnSpPr>
        <p:spPr>
          <a:xfrm flipH="1">
            <a:off x="3701332" y="1240403"/>
            <a:ext cx="787179" cy="1032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9" idx="1"/>
            <a:endCxn id="28" idx="0"/>
          </p:cNvCxnSpPr>
          <p:nvPr/>
        </p:nvCxnSpPr>
        <p:spPr>
          <a:xfrm flipH="1">
            <a:off x="5587658" y="1240403"/>
            <a:ext cx="889343" cy="1032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 idx="3"/>
            <a:endCxn id="30" idx="0"/>
          </p:cNvCxnSpPr>
          <p:nvPr/>
        </p:nvCxnSpPr>
        <p:spPr>
          <a:xfrm>
            <a:off x="1526651" y="1240403"/>
            <a:ext cx="6063655" cy="1032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Flowchart: Multidocument 35"/>
          <p:cNvSpPr/>
          <p:nvPr/>
        </p:nvSpPr>
        <p:spPr>
          <a:xfrm>
            <a:off x="837514" y="3395999"/>
            <a:ext cx="891193"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1.2</a:t>
            </a:r>
          </a:p>
        </p:txBody>
      </p:sp>
      <p:cxnSp>
        <p:nvCxnSpPr>
          <p:cNvPr id="39" name="Straight Arrow Connector 38"/>
          <p:cNvCxnSpPr>
            <a:stCxn id="14" idx="2"/>
            <a:endCxn id="70" idx="0"/>
          </p:cNvCxnSpPr>
          <p:nvPr/>
        </p:nvCxnSpPr>
        <p:spPr>
          <a:xfrm>
            <a:off x="1062618" y="2565245"/>
            <a:ext cx="212813" cy="222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8" idx="2"/>
            <a:endCxn id="70" idx="0"/>
          </p:cNvCxnSpPr>
          <p:nvPr/>
        </p:nvCxnSpPr>
        <p:spPr>
          <a:xfrm flipH="1">
            <a:off x="1275431" y="2475646"/>
            <a:ext cx="548855" cy="312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Flowchart: Multidocument 41"/>
          <p:cNvSpPr/>
          <p:nvPr/>
        </p:nvSpPr>
        <p:spPr>
          <a:xfrm>
            <a:off x="2767777" y="3395999"/>
            <a:ext cx="891193"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2.3</a:t>
            </a:r>
          </a:p>
        </p:txBody>
      </p:sp>
      <p:sp>
        <p:nvSpPr>
          <p:cNvPr id="43" name="Flowchart: Multidocument 42"/>
          <p:cNvSpPr/>
          <p:nvPr/>
        </p:nvSpPr>
        <p:spPr>
          <a:xfrm>
            <a:off x="4646604" y="3437239"/>
            <a:ext cx="891193"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3.4</a:t>
            </a:r>
          </a:p>
        </p:txBody>
      </p:sp>
      <p:sp>
        <p:nvSpPr>
          <p:cNvPr id="44" name="Flowchart: Multidocument 43"/>
          <p:cNvSpPr/>
          <p:nvPr/>
        </p:nvSpPr>
        <p:spPr>
          <a:xfrm>
            <a:off x="6667603" y="3404098"/>
            <a:ext cx="891193"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4.1</a:t>
            </a:r>
          </a:p>
        </p:txBody>
      </p:sp>
      <p:cxnSp>
        <p:nvCxnSpPr>
          <p:cNvPr id="45" name="Straight Arrow Connector 44"/>
          <p:cNvCxnSpPr>
            <a:stCxn id="15" idx="2"/>
            <a:endCxn id="71" idx="0"/>
          </p:cNvCxnSpPr>
          <p:nvPr/>
        </p:nvCxnSpPr>
        <p:spPr>
          <a:xfrm>
            <a:off x="2949065" y="2565244"/>
            <a:ext cx="264308" cy="207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7" idx="2"/>
            <a:endCxn id="71" idx="0"/>
          </p:cNvCxnSpPr>
          <p:nvPr/>
        </p:nvCxnSpPr>
        <p:spPr>
          <a:xfrm flipH="1">
            <a:off x="3213373" y="2468096"/>
            <a:ext cx="487959" cy="305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6" idx="2"/>
            <a:endCxn id="72" idx="0"/>
          </p:cNvCxnSpPr>
          <p:nvPr/>
        </p:nvCxnSpPr>
        <p:spPr>
          <a:xfrm>
            <a:off x="4835512" y="2565243"/>
            <a:ext cx="193025" cy="222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8" idx="2"/>
            <a:endCxn id="72" idx="0"/>
          </p:cNvCxnSpPr>
          <p:nvPr/>
        </p:nvCxnSpPr>
        <p:spPr>
          <a:xfrm flipH="1">
            <a:off x="5028537" y="2468096"/>
            <a:ext cx="559121" cy="319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7" idx="2"/>
            <a:endCxn id="73" idx="0"/>
          </p:cNvCxnSpPr>
          <p:nvPr/>
        </p:nvCxnSpPr>
        <p:spPr>
          <a:xfrm>
            <a:off x="6839241" y="2557693"/>
            <a:ext cx="201319" cy="233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0" idx="2"/>
            <a:endCxn id="73" idx="0"/>
          </p:cNvCxnSpPr>
          <p:nvPr/>
        </p:nvCxnSpPr>
        <p:spPr>
          <a:xfrm flipH="1">
            <a:off x="7040560" y="2468096"/>
            <a:ext cx="549746" cy="322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989184" y="2787938"/>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71" name="Rectangle 70"/>
          <p:cNvSpPr/>
          <p:nvPr/>
        </p:nvSpPr>
        <p:spPr>
          <a:xfrm>
            <a:off x="2927126" y="2773196"/>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72" name="Rectangle 71"/>
          <p:cNvSpPr/>
          <p:nvPr/>
        </p:nvSpPr>
        <p:spPr>
          <a:xfrm>
            <a:off x="4742290" y="2787938"/>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73" name="Rectangle 72"/>
          <p:cNvSpPr/>
          <p:nvPr/>
        </p:nvSpPr>
        <p:spPr>
          <a:xfrm>
            <a:off x="6754313" y="2790712"/>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cxnSp>
        <p:nvCxnSpPr>
          <p:cNvPr id="83" name="Straight Arrow Connector 82"/>
          <p:cNvCxnSpPr>
            <a:stCxn id="70" idx="2"/>
            <a:endCxn id="36" idx="0"/>
          </p:cNvCxnSpPr>
          <p:nvPr/>
        </p:nvCxnSpPr>
        <p:spPr>
          <a:xfrm>
            <a:off x="1275431" y="3165222"/>
            <a:ext cx="68990" cy="230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71" idx="2"/>
            <a:endCxn id="42" idx="0"/>
          </p:cNvCxnSpPr>
          <p:nvPr/>
        </p:nvCxnSpPr>
        <p:spPr>
          <a:xfrm>
            <a:off x="3213373" y="3150480"/>
            <a:ext cx="61311" cy="245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72" idx="2"/>
            <a:endCxn id="43" idx="0"/>
          </p:cNvCxnSpPr>
          <p:nvPr/>
        </p:nvCxnSpPr>
        <p:spPr>
          <a:xfrm>
            <a:off x="5028537" y="3165222"/>
            <a:ext cx="124974" cy="272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73" idx="2"/>
            <a:endCxn id="44" idx="0"/>
          </p:cNvCxnSpPr>
          <p:nvPr/>
        </p:nvCxnSpPr>
        <p:spPr>
          <a:xfrm>
            <a:off x="7040560" y="3167996"/>
            <a:ext cx="133950" cy="236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52131" y="722915"/>
            <a:ext cx="1176576" cy="246221"/>
          </a:xfrm>
          <a:prstGeom prst="rect">
            <a:avLst/>
          </a:prstGeom>
          <a:noFill/>
        </p:spPr>
        <p:txBody>
          <a:bodyPr wrap="square" rtlCol="0">
            <a:spAutoFit/>
          </a:bodyPr>
          <a:lstStyle/>
          <a:p>
            <a:pPr algn="ctr"/>
            <a:r>
              <a:rPr lang="en-US" sz="1000" dirty="0"/>
              <a:t>User features</a:t>
            </a:r>
          </a:p>
        </p:txBody>
      </p:sp>
      <p:sp>
        <p:nvSpPr>
          <p:cNvPr id="105" name="TextBox 104"/>
          <p:cNvSpPr txBox="1"/>
          <p:nvPr/>
        </p:nvSpPr>
        <p:spPr>
          <a:xfrm>
            <a:off x="2419293" y="721373"/>
            <a:ext cx="1176576" cy="246221"/>
          </a:xfrm>
          <a:prstGeom prst="rect">
            <a:avLst/>
          </a:prstGeom>
          <a:noFill/>
        </p:spPr>
        <p:txBody>
          <a:bodyPr wrap="square" rtlCol="0">
            <a:spAutoFit/>
          </a:bodyPr>
          <a:lstStyle/>
          <a:p>
            <a:pPr algn="ctr"/>
            <a:r>
              <a:rPr lang="en-US" sz="1000" dirty="0"/>
              <a:t>Order head feats</a:t>
            </a:r>
          </a:p>
        </p:txBody>
      </p:sp>
      <p:sp>
        <p:nvSpPr>
          <p:cNvPr id="106" name="TextBox 105"/>
          <p:cNvSpPr txBox="1"/>
          <p:nvPr/>
        </p:nvSpPr>
        <p:spPr>
          <a:xfrm>
            <a:off x="4286455" y="727318"/>
            <a:ext cx="1176576" cy="246221"/>
          </a:xfrm>
          <a:prstGeom prst="rect">
            <a:avLst/>
          </a:prstGeom>
          <a:noFill/>
        </p:spPr>
        <p:txBody>
          <a:bodyPr wrap="square" rtlCol="0">
            <a:spAutoFit/>
          </a:bodyPr>
          <a:lstStyle/>
          <a:p>
            <a:pPr algn="ctr"/>
            <a:r>
              <a:rPr lang="en-US" sz="1000" dirty="0"/>
              <a:t>Order detail feats</a:t>
            </a:r>
          </a:p>
        </p:txBody>
      </p:sp>
      <p:sp>
        <p:nvSpPr>
          <p:cNvPr id="107" name="TextBox 106"/>
          <p:cNvSpPr txBox="1"/>
          <p:nvPr/>
        </p:nvSpPr>
        <p:spPr>
          <a:xfrm>
            <a:off x="6250953" y="707052"/>
            <a:ext cx="1176576" cy="246221"/>
          </a:xfrm>
          <a:prstGeom prst="rect">
            <a:avLst/>
          </a:prstGeom>
          <a:noFill/>
        </p:spPr>
        <p:txBody>
          <a:bodyPr wrap="square" rtlCol="0">
            <a:spAutoFit/>
          </a:bodyPr>
          <a:lstStyle/>
          <a:p>
            <a:pPr algn="ctr"/>
            <a:r>
              <a:rPr lang="en-US" sz="1000" dirty="0"/>
              <a:t>Product feats</a:t>
            </a:r>
          </a:p>
        </p:txBody>
      </p:sp>
      <p:sp>
        <p:nvSpPr>
          <p:cNvPr id="108" name="TextBox 107"/>
          <p:cNvSpPr txBox="1"/>
          <p:nvPr/>
        </p:nvSpPr>
        <p:spPr>
          <a:xfrm>
            <a:off x="7627163" y="731662"/>
            <a:ext cx="2784322" cy="246221"/>
          </a:xfrm>
          <a:prstGeom prst="rect">
            <a:avLst/>
          </a:prstGeom>
          <a:noFill/>
        </p:spPr>
        <p:txBody>
          <a:bodyPr wrap="square" rtlCol="0">
            <a:spAutoFit/>
          </a:bodyPr>
          <a:lstStyle/>
          <a:p>
            <a:pPr algn="ctr"/>
            <a:r>
              <a:rPr lang="en-US" sz="1000" dirty="0"/>
              <a:t>(hypothetical feature breakdown)</a:t>
            </a:r>
          </a:p>
        </p:txBody>
      </p:sp>
      <p:sp>
        <p:nvSpPr>
          <p:cNvPr id="60" name="Rectangle 59"/>
          <p:cNvSpPr/>
          <p:nvPr/>
        </p:nvSpPr>
        <p:spPr>
          <a:xfrm>
            <a:off x="1633453" y="3944681"/>
            <a:ext cx="381663" cy="195610"/>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solidFill>
                  <a:schemeClr val="tx1"/>
                </a:solidFill>
              </a:rPr>
              <a:t>Y3</a:t>
            </a:r>
          </a:p>
        </p:txBody>
      </p:sp>
      <p:sp>
        <p:nvSpPr>
          <p:cNvPr id="61" name="Rectangle 60"/>
          <p:cNvSpPr/>
          <p:nvPr/>
        </p:nvSpPr>
        <p:spPr>
          <a:xfrm>
            <a:off x="3398132" y="3901621"/>
            <a:ext cx="381663" cy="195610"/>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solidFill>
                  <a:schemeClr val="tx1"/>
                </a:solidFill>
              </a:rPr>
              <a:t>Y4</a:t>
            </a:r>
          </a:p>
        </p:txBody>
      </p:sp>
      <p:sp>
        <p:nvSpPr>
          <p:cNvPr id="62" name="Rectangle 61"/>
          <p:cNvSpPr/>
          <p:nvPr/>
        </p:nvSpPr>
        <p:spPr>
          <a:xfrm>
            <a:off x="4463161" y="3944641"/>
            <a:ext cx="381663" cy="195610"/>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solidFill>
                  <a:schemeClr val="tx1"/>
                </a:solidFill>
              </a:rPr>
              <a:t>Y1</a:t>
            </a:r>
          </a:p>
        </p:txBody>
      </p:sp>
      <p:sp>
        <p:nvSpPr>
          <p:cNvPr id="63" name="Rectangle 62"/>
          <p:cNvSpPr/>
          <p:nvPr/>
        </p:nvSpPr>
        <p:spPr>
          <a:xfrm>
            <a:off x="6277190" y="3917042"/>
            <a:ext cx="381663" cy="195610"/>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solidFill>
                  <a:schemeClr val="tx1"/>
                </a:solidFill>
              </a:rPr>
              <a:t>Y2</a:t>
            </a:r>
          </a:p>
        </p:txBody>
      </p:sp>
      <p:cxnSp>
        <p:nvCxnSpPr>
          <p:cNvPr id="64" name="Straight Arrow Connector 63"/>
          <p:cNvCxnSpPr>
            <a:stCxn id="6" idx="1"/>
            <a:endCxn id="60" idx="0"/>
          </p:cNvCxnSpPr>
          <p:nvPr/>
        </p:nvCxnSpPr>
        <p:spPr>
          <a:xfrm flipH="1">
            <a:off x="1824285" y="1240403"/>
            <a:ext cx="2664226" cy="2704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9" idx="1"/>
            <a:endCxn id="61" idx="0"/>
          </p:cNvCxnSpPr>
          <p:nvPr/>
        </p:nvCxnSpPr>
        <p:spPr>
          <a:xfrm flipH="1">
            <a:off x="3588964" y="1240403"/>
            <a:ext cx="2888037" cy="2661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4" idx="3"/>
            <a:endCxn id="62" idx="0"/>
          </p:cNvCxnSpPr>
          <p:nvPr/>
        </p:nvCxnSpPr>
        <p:spPr>
          <a:xfrm>
            <a:off x="1526651" y="1240403"/>
            <a:ext cx="3127342" cy="2704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5" idx="3"/>
            <a:endCxn id="63" idx="0"/>
          </p:cNvCxnSpPr>
          <p:nvPr/>
        </p:nvCxnSpPr>
        <p:spPr>
          <a:xfrm>
            <a:off x="3428337" y="1240403"/>
            <a:ext cx="3039685" cy="2676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9691757" y="6001643"/>
            <a:ext cx="381663" cy="195610"/>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solidFill>
                  <a:schemeClr val="tx1"/>
                </a:solidFill>
              </a:rPr>
              <a:t>Y#</a:t>
            </a:r>
          </a:p>
        </p:txBody>
      </p:sp>
      <p:sp>
        <p:nvSpPr>
          <p:cNvPr id="77" name="Flowchart: Multidocument 76"/>
          <p:cNvSpPr/>
          <p:nvPr/>
        </p:nvSpPr>
        <p:spPr>
          <a:xfrm>
            <a:off x="9323627" y="6391220"/>
            <a:ext cx="891193"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a:t>
            </a:r>
          </a:p>
        </p:txBody>
      </p:sp>
      <p:sp>
        <p:nvSpPr>
          <p:cNvPr id="78" name="Rectangle 77"/>
          <p:cNvSpPr/>
          <p:nvPr/>
        </p:nvSpPr>
        <p:spPr>
          <a:xfrm>
            <a:off x="9618962" y="5440552"/>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79" name="Rectangle 78"/>
          <p:cNvSpPr/>
          <p:nvPr/>
        </p:nvSpPr>
        <p:spPr>
          <a:xfrm>
            <a:off x="9521430" y="4806842"/>
            <a:ext cx="767558" cy="4434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t>
            </a:r>
          </a:p>
        </p:txBody>
      </p:sp>
      <p:sp>
        <p:nvSpPr>
          <p:cNvPr id="51" name="TextBox 50"/>
          <p:cNvSpPr txBox="1"/>
          <p:nvPr/>
        </p:nvSpPr>
        <p:spPr>
          <a:xfrm>
            <a:off x="10350806" y="4806842"/>
            <a:ext cx="1558752" cy="461665"/>
          </a:xfrm>
          <a:prstGeom prst="rect">
            <a:avLst/>
          </a:prstGeom>
          <a:noFill/>
        </p:spPr>
        <p:txBody>
          <a:bodyPr wrap="square" rtlCol="0">
            <a:spAutoFit/>
          </a:bodyPr>
          <a:lstStyle/>
          <a:p>
            <a:r>
              <a:rPr lang="en-US" sz="800" dirty="0"/>
              <a:t>Train group, this will be composed of all features that any lane will need to consume </a:t>
            </a:r>
          </a:p>
        </p:txBody>
      </p:sp>
      <p:sp>
        <p:nvSpPr>
          <p:cNvPr id="81" name="TextBox 80"/>
          <p:cNvSpPr txBox="1"/>
          <p:nvPr/>
        </p:nvSpPr>
        <p:spPr>
          <a:xfrm>
            <a:off x="10350806" y="5372254"/>
            <a:ext cx="1558752" cy="461665"/>
          </a:xfrm>
          <a:prstGeom prst="rect">
            <a:avLst/>
          </a:prstGeom>
          <a:noFill/>
        </p:spPr>
        <p:txBody>
          <a:bodyPr wrap="square" rtlCol="0">
            <a:spAutoFit/>
          </a:bodyPr>
          <a:lstStyle/>
          <a:p>
            <a:r>
              <a:rPr lang="en-US" sz="800" dirty="0" err="1"/>
              <a:t>Tpot</a:t>
            </a:r>
            <a:r>
              <a:rPr lang="en-US" sz="800" dirty="0"/>
              <a:t> genetic algorithm for finding best pipeline, could also be a </a:t>
            </a:r>
            <a:r>
              <a:rPr lang="en-US" sz="800" dirty="0" err="1"/>
              <a:t>tparty</a:t>
            </a:r>
            <a:r>
              <a:rPr lang="en-US" sz="800" dirty="0"/>
              <a:t> script</a:t>
            </a:r>
          </a:p>
        </p:txBody>
      </p:sp>
      <p:sp>
        <p:nvSpPr>
          <p:cNvPr id="82" name="TextBox 81"/>
          <p:cNvSpPr txBox="1"/>
          <p:nvPr/>
        </p:nvSpPr>
        <p:spPr>
          <a:xfrm>
            <a:off x="10288988" y="5868615"/>
            <a:ext cx="1558752" cy="461665"/>
          </a:xfrm>
          <a:prstGeom prst="rect">
            <a:avLst/>
          </a:prstGeom>
          <a:noFill/>
        </p:spPr>
        <p:txBody>
          <a:bodyPr wrap="square" rtlCol="0">
            <a:spAutoFit/>
          </a:bodyPr>
          <a:lstStyle/>
          <a:p>
            <a:r>
              <a:rPr lang="en-US" sz="800" dirty="0"/>
              <a:t>These represent both features (to be passed into models) and Y values to score/train models</a:t>
            </a:r>
          </a:p>
        </p:txBody>
      </p:sp>
      <p:sp>
        <p:nvSpPr>
          <p:cNvPr id="84" name="TextBox 83"/>
          <p:cNvSpPr txBox="1"/>
          <p:nvPr/>
        </p:nvSpPr>
        <p:spPr>
          <a:xfrm>
            <a:off x="10288988" y="6349372"/>
            <a:ext cx="1558752" cy="461665"/>
          </a:xfrm>
          <a:prstGeom prst="rect">
            <a:avLst/>
          </a:prstGeom>
          <a:noFill/>
        </p:spPr>
        <p:txBody>
          <a:bodyPr wrap="square" rtlCol="0">
            <a:spAutoFit/>
          </a:bodyPr>
          <a:lstStyle/>
          <a:p>
            <a:r>
              <a:rPr lang="en-US" sz="800" dirty="0"/>
              <a:t>This is ONLY the model(s) that were trained from the stuff immediately above</a:t>
            </a:r>
          </a:p>
        </p:txBody>
      </p:sp>
      <p:sp>
        <p:nvSpPr>
          <p:cNvPr id="80" name="Rectangle 79"/>
          <p:cNvSpPr/>
          <p:nvPr/>
        </p:nvSpPr>
        <p:spPr>
          <a:xfrm>
            <a:off x="1036527" y="4324826"/>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85" name="Rectangle 84"/>
          <p:cNvSpPr/>
          <p:nvPr/>
        </p:nvSpPr>
        <p:spPr>
          <a:xfrm>
            <a:off x="3007581" y="4281077"/>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86" name="Rectangle 85"/>
          <p:cNvSpPr/>
          <p:nvPr/>
        </p:nvSpPr>
        <p:spPr>
          <a:xfrm>
            <a:off x="4772260" y="4238017"/>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sp>
        <p:nvSpPr>
          <p:cNvPr id="87" name="Rectangle 86"/>
          <p:cNvSpPr/>
          <p:nvPr/>
        </p:nvSpPr>
        <p:spPr>
          <a:xfrm>
            <a:off x="6897757" y="4234359"/>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cxnSp>
        <p:nvCxnSpPr>
          <p:cNvPr id="88" name="Straight Arrow Connector 87"/>
          <p:cNvCxnSpPr>
            <a:stCxn id="36" idx="2"/>
            <a:endCxn id="60" idx="0"/>
          </p:cNvCxnSpPr>
          <p:nvPr/>
        </p:nvCxnSpPr>
        <p:spPr>
          <a:xfrm>
            <a:off x="1221140" y="3786159"/>
            <a:ext cx="603145" cy="158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60" idx="1"/>
            <a:endCxn id="80" idx="0"/>
          </p:cNvCxnSpPr>
          <p:nvPr/>
        </p:nvCxnSpPr>
        <p:spPr>
          <a:xfrm flipH="1">
            <a:off x="1322774" y="4042486"/>
            <a:ext cx="310679" cy="282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42" idx="2"/>
            <a:endCxn id="61" idx="0"/>
          </p:cNvCxnSpPr>
          <p:nvPr/>
        </p:nvCxnSpPr>
        <p:spPr>
          <a:xfrm>
            <a:off x="3151403" y="3786159"/>
            <a:ext cx="437561" cy="115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61" idx="1"/>
            <a:endCxn id="85" idx="0"/>
          </p:cNvCxnSpPr>
          <p:nvPr/>
        </p:nvCxnSpPr>
        <p:spPr>
          <a:xfrm flipH="1">
            <a:off x="3293828" y="3999426"/>
            <a:ext cx="104304" cy="281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43" idx="2"/>
            <a:endCxn id="62" idx="0"/>
          </p:cNvCxnSpPr>
          <p:nvPr/>
        </p:nvCxnSpPr>
        <p:spPr>
          <a:xfrm flipH="1">
            <a:off x="4653993" y="3827399"/>
            <a:ext cx="376237" cy="117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62" idx="3"/>
            <a:endCxn id="86" idx="0"/>
          </p:cNvCxnSpPr>
          <p:nvPr/>
        </p:nvCxnSpPr>
        <p:spPr>
          <a:xfrm>
            <a:off x="4844824" y="4042446"/>
            <a:ext cx="213683" cy="195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44" idx="2"/>
            <a:endCxn id="63" idx="0"/>
          </p:cNvCxnSpPr>
          <p:nvPr/>
        </p:nvCxnSpPr>
        <p:spPr>
          <a:xfrm flipH="1">
            <a:off x="6468022" y="3794258"/>
            <a:ext cx="583207" cy="122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63" idx="3"/>
            <a:endCxn id="87" idx="0"/>
          </p:cNvCxnSpPr>
          <p:nvPr/>
        </p:nvCxnSpPr>
        <p:spPr>
          <a:xfrm>
            <a:off x="6658853" y="4014847"/>
            <a:ext cx="525151" cy="219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Flowchart: Multidocument 109"/>
          <p:cNvSpPr/>
          <p:nvPr/>
        </p:nvSpPr>
        <p:spPr>
          <a:xfrm>
            <a:off x="622071" y="4827271"/>
            <a:ext cx="1171445"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1.2.3</a:t>
            </a:r>
          </a:p>
        </p:txBody>
      </p:sp>
      <p:sp>
        <p:nvSpPr>
          <p:cNvPr id="111" name="Flowchart: Multidocument 110"/>
          <p:cNvSpPr/>
          <p:nvPr/>
        </p:nvSpPr>
        <p:spPr>
          <a:xfrm>
            <a:off x="2552335" y="4827271"/>
            <a:ext cx="1227460"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2.3.4</a:t>
            </a:r>
          </a:p>
        </p:txBody>
      </p:sp>
      <p:sp>
        <p:nvSpPr>
          <p:cNvPr id="112" name="Flowchart: Multidocument 111"/>
          <p:cNvSpPr/>
          <p:nvPr/>
        </p:nvSpPr>
        <p:spPr>
          <a:xfrm>
            <a:off x="4431162" y="4868511"/>
            <a:ext cx="1227460"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3.4.1</a:t>
            </a:r>
          </a:p>
        </p:txBody>
      </p:sp>
      <p:sp>
        <p:nvSpPr>
          <p:cNvPr id="113" name="Flowchart: Multidocument 112"/>
          <p:cNvSpPr/>
          <p:nvPr/>
        </p:nvSpPr>
        <p:spPr>
          <a:xfrm>
            <a:off x="6452161" y="4835370"/>
            <a:ext cx="1227460" cy="40551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Mods 4.1.2</a:t>
            </a:r>
          </a:p>
        </p:txBody>
      </p:sp>
      <p:cxnSp>
        <p:nvCxnSpPr>
          <p:cNvPr id="114" name="Straight Arrow Connector 113"/>
          <p:cNvCxnSpPr>
            <a:stCxn id="80" idx="2"/>
            <a:endCxn id="110" idx="0"/>
          </p:cNvCxnSpPr>
          <p:nvPr/>
        </p:nvCxnSpPr>
        <p:spPr>
          <a:xfrm flipH="1">
            <a:off x="1288385" y="4702110"/>
            <a:ext cx="34389" cy="125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85" idx="2"/>
            <a:endCxn id="111" idx="0"/>
          </p:cNvCxnSpPr>
          <p:nvPr/>
        </p:nvCxnSpPr>
        <p:spPr>
          <a:xfrm flipH="1">
            <a:off x="3250510" y="4658361"/>
            <a:ext cx="43318" cy="168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86" idx="2"/>
            <a:endCxn id="112" idx="0"/>
          </p:cNvCxnSpPr>
          <p:nvPr/>
        </p:nvCxnSpPr>
        <p:spPr>
          <a:xfrm>
            <a:off x="5058507" y="4615301"/>
            <a:ext cx="70830" cy="253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87" idx="2"/>
            <a:endCxn id="113" idx="0"/>
          </p:cNvCxnSpPr>
          <p:nvPr/>
        </p:nvCxnSpPr>
        <p:spPr>
          <a:xfrm flipH="1">
            <a:off x="7150336" y="4611643"/>
            <a:ext cx="33668" cy="223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Rectangle 123"/>
          <p:cNvSpPr/>
          <p:nvPr/>
        </p:nvSpPr>
        <p:spPr>
          <a:xfrm>
            <a:off x="2612196" y="5594023"/>
            <a:ext cx="1180229" cy="61590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TR-H1</a:t>
            </a:r>
          </a:p>
          <a:p>
            <a:pPr algn="ctr"/>
            <a:r>
              <a:rPr lang="en-US" dirty="0"/>
              <a:t>(feats &amp; y)</a:t>
            </a:r>
          </a:p>
        </p:txBody>
      </p:sp>
      <p:sp>
        <p:nvSpPr>
          <p:cNvPr id="125" name="Rectangle 124"/>
          <p:cNvSpPr/>
          <p:nvPr/>
        </p:nvSpPr>
        <p:spPr>
          <a:xfrm>
            <a:off x="4366743" y="6149360"/>
            <a:ext cx="811034" cy="46117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TR-H2</a:t>
            </a:r>
          </a:p>
        </p:txBody>
      </p:sp>
      <p:cxnSp>
        <p:nvCxnSpPr>
          <p:cNvPr id="100" name="Straight Arrow Connector 99"/>
          <p:cNvCxnSpPr>
            <a:stCxn id="110" idx="2"/>
            <a:endCxn id="124" idx="0"/>
          </p:cNvCxnSpPr>
          <p:nvPr/>
        </p:nvCxnSpPr>
        <p:spPr>
          <a:xfrm>
            <a:off x="1126335" y="5217431"/>
            <a:ext cx="2075976" cy="37659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111" idx="2"/>
            <a:endCxn id="124" idx="0"/>
          </p:cNvCxnSpPr>
          <p:nvPr/>
        </p:nvCxnSpPr>
        <p:spPr>
          <a:xfrm>
            <a:off x="3080711" y="5217431"/>
            <a:ext cx="121600" cy="37659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112" idx="2"/>
            <a:endCxn id="124" idx="0"/>
          </p:cNvCxnSpPr>
          <p:nvPr/>
        </p:nvCxnSpPr>
        <p:spPr>
          <a:xfrm flipH="1">
            <a:off x="3202311" y="5258671"/>
            <a:ext cx="1757227" cy="33535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13" idx="2"/>
            <a:endCxn id="124" idx="0"/>
          </p:cNvCxnSpPr>
          <p:nvPr/>
        </p:nvCxnSpPr>
        <p:spPr>
          <a:xfrm flipH="1">
            <a:off x="3202311" y="5225530"/>
            <a:ext cx="3778226" cy="36849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3044147" y="6361087"/>
            <a:ext cx="572494" cy="37728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tpot</a:t>
            </a:r>
            <a:endParaRPr lang="en-US" sz="1600" dirty="0"/>
          </a:p>
        </p:txBody>
      </p:sp>
      <p:cxnSp>
        <p:nvCxnSpPr>
          <p:cNvPr id="120" name="Straight Arrow Connector 119"/>
          <p:cNvCxnSpPr>
            <a:stCxn id="124" idx="2"/>
            <a:endCxn id="119" idx="0"/>
          </p:cNvCxnSpPr>
          <p:nvPr/>
        </p:nvCxnSpPr>
        <p:spPr>
          <a:xfrm>
            <a:off x="3202311" y="6209928"/>
            <a:ext cx="128083" cy="151159"/>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9" idx="3"/>
            <a:endCxn id="125" idx="1"/>
          </p:cNvCxnSpPr>
          <p:nvPr/>
        </p:nvCxnSpPr>
        <p:spPr>
          <a:xfrm flipV="1">
            <a:off x="3616641" y="6379948"/>
            <a:ext cx="750102" cy="16978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5690517" y="5839430"/>
            <a:ext cx="1484369" cy="78159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TR-H2</a:t>
            </a:r>
          </a:p>
          <a:p>
            <a:pPr algn="ctr"/>
            <a:r>
              <a:rPr lang="en-US" dirty="0"/>
              <a:t>(local results)</a:t>
            </a:r>
          </a:p>
        </p:txBody>
      </p:sp>
      <p:cxnSp>
        <p:nvCxnSpPr>
          <p:cNvPr id="128" name="Straight Arrow Connector 127"/>
          <p:cNvCxnSpPr>
            <a:stCxn id="125" idx="3"/>
            <a:endCxn id="127" idx="1"/>
          </p:cNvCxnSpPr>
          <p:nvPr/>
        </p:nvCxnSpPr>
        <p:spPr>
          <a:xfrm flipV="1">
            <a:off x="5177777" y="6230225"/>
            <a:ext cx="512740" cy="14972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9" name="Rectangle 128"/>
          <p:cNvSpPr/>
          <p:nvPr/>
        </p:nvSpPr>
        <p:spPr>
          <a:xfrm>
            <a:off x="1395645" y="6138171"/>
            <a:ext cx="811034" cy="46117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t>
            </a:r>
          </a:p>
        </p:txBody>
      </p:sp>
      <p:cxnSp>
        <p:nvCxnSpPr>
          <p:cNvPr id="130" name="Straight Arrow Connector 129"/>
          <p:cNvCxnSpPr>
            <a:stCxn id="119" idx="1"/>
            <a:endCxn id="129" idx="3"/>
          </p:cNvCxnSpPr>
          <p:nvPr/>
        </p:nvCxnSpPr>
        <p:spPr>
          <a:xfrm flipH="1" flipV="1">
            <a:off x="2206679" y="6368759"/>
            <a:ext cx="837468" cy="18097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8848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generalization (simplest)</a:t>
            </a:r>
          </a:p>
        </p:txBody>
      </p:sp>
      <p:sp>
        <p:nvSpPr>
          <p:cNvPr id="3" name="Rectangle 2"/>
          <p:cNvSpPr/>
          <p:nvPr/>
        </p:nvSpPr>
        <p:spPr>
          <a:xfrm>
            <a:off x="3811510" y="787650"/>
            <a:ext cx="1358020" cy="543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A</a:t>
            </a:r>
          </a:p>
        </p:txBody>
      </p:sp>
      <p:sp>
        <p:nvSpPr>
          <p:cNvPr id="4" name="Rectangle 3"/>
          <p:cNvSpPr/>
          <p:nvPr/>
        </p:nvSpPr>
        <p:spPr>
          <a:xfrm>
            <a:off x="8083237" y="769542"/>
            <a:ext cx="1358020" cy="543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B</a:t>
            </a:r>
          </a:p>
        </p:txBody>
      </p:sp>
      <p:sp>
        <p:nvSpPr>
          <p:cNvPr id="39" name="Rectangle 38"/>
          <p:cNvSpPr/>
          <p:nvPr/>
        </p:nvSpPr>
        <p:spPr>
          <a:xfrm>
            <a:off x="3177598" y="787649"/>
            <a:ext cx="606582" cy="5432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Y(A)</a:t>
            </a:r>
          </a:p>
        </p:txBody>
      </p:sp>
      <p:sp>
        <p:nvSpPr>
          <p:cNvPr id="40" name="Rectangle 39"/>
          <p:cNvSpPr/>
          <p:nvPr/>
        </p:nvSpPr>
        <p:spPr>
          <a:xfrm>
            <a:off x="9468587" y="769541"/>
            <a:ext cx="606582" cy="5432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Y(B)</a:t>
            </a:r>
          </a:p>
        </p:txBody>
      </p:sp>
      <p:sp>
        <p:nvSpPr>
          <p:cNvPr id="5" name="Line Callout 2 (Accent Bar) 4"/>
          <p:cNvSpPr/>
          <p:nvPr/>
        </p:nvSpPr>
        <p:spPr>
          <a:xfrm>
            <a:off x="289712" y="1982710"/>
            <a:ext cx="2444436" cy="2353900"/>
          </a:xfrm>
          <a:prstGeom prst="accentCallout2">
            <a:avLst>
              <a:gd name="adj1" fmla="val 21750"/>
              <a:gd name="adj2" fmla="val 105371"/>
              <a:gd name="adj3" fmla="val 4750"/>
              <a:gd name="adj4" fmla="val 118518"/>
              <a:gd name="adj5" fmla="val -23500"/>
              <a:gd name="adj6" fmla="val 148148"/>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Start off by splitting train into two groups, we’ll call them “A” and “B”</a:t>
            </a:r>
          </a:p>
          <a:p>
            <a:pPr algn="ctr"/>
            <a:endParaRPr lang="en-US" dirty="0">
              <a:solidFill>
                <a:schemeClr val="tx1"/>
              </a:solidFill>
            </a:endParaRPr>
          </a:p>
          <a:p>
            <a:pPr algn="ctr"/>
            <a:r>
              <a:rPr lang="en-US" dirty="0">
                <a:solidFill>
                  <a:schemeClr val="tx1"/>
                </a:solidFill>
              </a:rPr>
              <a:t>“Train” will refer to features and “Y” will refer to labels </a:t>
            </a:r>
          </a:p>
        </p:txBody>
      </p:sp>
    </p:spTree>
    <p:extLst>
      <p:ext uri="{BB962C8B-B14F-4D97-AF65-F5344CB8AC3E}">
        <p14:creationId xmlns:p14="http://schemas.microsoft.com/office/powerpoint/2010/main" val="2718095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generalization (simplest)</a:t>
            </a:r>
          </a:p>
        </p:txBody>
      </p:sp>
      <p:sp>
        <p:nvSpPr>
          <p:cNvPr id="3" name="Rectangle 2"/>
          <p:cNvSpPr/>
          <p:nvPr/>
        </p:nvSpPr>
        <p:spPr>
          <a:xfrm>
            <a:off x="3811510" y="787650"/>
            <a:ext cx="1358020" cy="543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A</a:t>
            </a:r>
          </a:p>
        </p:txBody>
      </p:sp>
      <p:sp>
        <p:nvSpPr>
          <p:cNvPr id="4" name="Rectangle 3"/>
          <p:cNvSpPr/>
          <p:nvPr/>
        </p:nvSpPr>
        <p:spPr>
          <a:xfrm>
            <a:off x="8083237" y="769542"/>
            <a:ext cx="1358020" cy="543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B</a:t>
            </a:r>
          </a:p>
        </p:txBody>
      </p:sp>
      <p:sp>
        <p:nvSpPr>
          <p:cNvPr id="8" name="Rectangle 7"/>
          <p:cNvSpPr/>
          <p:nvPr/>
        </p:nvSpPr>
        <p:spPr>
          <a:xfrm>
            <a:off x="3897518" y="2213639"/>
            <a:ext cx="1186004" cy="57942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Level 1 Model</a:t>
            </a:r>
          </a:p>
        </p:txBody>
      </p:sp>
      <p:cxnSp>
        <p:nvCxnSpPr>
          <p:cNvPr id="10" name="Straight Arrow Connector 9"/>
          <p:cNvCxnSpPr>
            <a:stCxn id="3" idx="2"/>
            <a:endCxn id="8" idx="0"/>
          </p:cNvCxnSpPr>
          <p:nvPr/>
        </p:nvCxnSpPr>
        <p:spPr>
          <a:xfrm>
            <a:off x="4490520" y="1330858"/>
            <a:ext cx="0" cy="882781"/>
          </a:xfrm>
          <a:prstGeom prst="straightConnector1">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811510" y="1587582"/>
            <a:ext cx="787652" cy="369332"/>
          </a:xfrm>
          <a:prstGeom prst="rect">
            <a:avLst/>
          </a:prstGeom>
          <a:noFill/>
        </p:spPr>
        <p:txBody>
          <a:bodyPr wrap="square" rtlCol="0">
            <a:spAutoFit/>
          </a:bodyPr>
          <a:lstStyle/>
          <a:p>
            <a:r>
              <a:rPr lang="en-US" dirty="0"/>
              <a:t>train</a:t>
            </a:r>
          </a:p>
        </p:txBody>
      </p:sp>
      <p:sp>
        <p:nvSpPr>
          <p:cNvPr id="39" name="Rectangle 38"/>
          <p:cNvSpPr/>
          <p:nvPr/>
        </p:nvSpPr>
        <p:spPr>
          <a:xfrm>
            <a:off x="3177598" y="787649"/>
            <a:ext cx="606582" cy="5432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Y(A)</a:t>
            </a:r>
          </a:p>
        </p:txBody>
      </p:sp>
      <p:sp>
        <p:nvSpPr>
          <p:cNvPr id="40" name="Rectangle 39"/>
          <p:cNvSpPr/>
          <p:nvPr/>
        </p:nvSpPr>
        <p:spPr>
          <a:xfrm>
            <a:off x="9468587" y="769541"/>
            <a:ext cx="606582" cy="5432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Y(B)</a:t>
            </a:r>
          </a:p>
        </p:txBody>
      </p:sp>
    </p:spTree>
    <p:extLst>
      <p:ext uri="{BB962C8B-B14F-4D97-AF65-F5344CB8AC3E}">
        <p14:creationId xmlns:p14="http://schemas.microsoft.com/office/powerpoint/2010/main" val="4152991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generalization (simplest)</a:t>
            </a:r>
          </a:p>
        </p:txBody>
      </p:sp>
      <p:sp>
        <p:nvSpPr>
          <p:cNvPr id="3" name="Rectangle 2"/>
          <p:cNvSpPr/>
          <p:nvPr/>
        </p:nvSpPr>
        <p:spPr>
          <a:xfrm>
            <a:off x="3811510" y="787650"/>
            <a:ext cx="1358020" cy="543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A</a:t>
            </a:r>
          </a:p>
        </p:txBody>
      </p:sp>
      <p:sp>
        <p:nvSpPr>
          <p:cNvPr id="4" name="Rectangle 3"/>
          <p:cNvSpPr/>
          <p:nvPr/>
        </p:nvSpPr>
        <p:spPr>
          <a:xfrm>
            <a:off x="8083237" y="769542"/>
            <a:ext cx="1358020" cy="543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B</a:t>
            </a:r>
          </a:p>
        </p:txBody>
      </p:sp>
      <p:sp>
        <p:nvSpPr>
          <p:cNvPr id="8" name="Rectangle 7"/>
          <p:cNvSpPr/>
          <p:nvPr/>
        </p:nvSpPr>
        <p:spPr>
          <a:xfrm>
            <a:off x="3897518" y="2213639"/>
            <a:ext cx="1186004" cy="57942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Level 1 Model</a:t>
            </a:r>
          </a:p>
        </p:txBody>
      </p:sp>
      <p:cxnSp>
        <p:nvCxnSpPr>
          <p:cNvPr id="10" name="Straight Arrow Connector 9"/>
          <p:cNvCxnSpPr>
            <a:stCxn id="3" idx="2"/>
            <a:endCxn id="8" idx="0"/>
          </p:cNvCxnSpPr>
          <p:nvPr/>
        </p:nvCxnSpPr>
        <p:spPr>
          <a:xfrm>
            <a:off x="4490520" y="1330858"/>
            <a:ext cx="0" cy="882781"/>
          </a:xfrm>
          <a:prstGeom prst="straightConnector1">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811510" y="1587582"/>
            <a:ext cx="787652" cy="369332"/>
          </a:xfrm>
          <a:prstGeom prst="rect">
            <a:avLst/>
          </a:prstGeom>
          <a:noFill/>
        </p:spPr>
        <p:txBody>
          <a:bodyPr wrap="square" rtlCol="0">
            <a:spAutoFit/>
          </a:bodyPr>
          <a:lstStyle/>
          <a:p>
            <a:r>
              <a:rPr lang="en-US" dirty="0"/>
              <a:t>train</a:t>
            </a:r>
          </a:p>
        </p:txBody>
      </p:sp>
      <p:sp>
        <p:nvSpPr>
          <p:cNvPr id="39" name="Rectangle 38"/>
          <p:cNvSpPr/>
          <p:nvPr/>
        </p:nvSpPr>
        <p:spPr>
          <a:xfrm>
            <a:off x="3177598" y="787649"/>
            <a:ext cx="606582" cy="5432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Y(A)</a:t>
            </a:r>
          </a:p>
        </p:txBody>
      </p:sp>
      <p:sp>
        <p:nvSpPr>
          <p:cNvPr id="40" name="Rectangle 39"/>
          <p:cNvSpPr/>
          <p:nvPr/>
        </p:nvSpPr>
        <p:spPr>
          <a:xfrm>
            <a:off x="9468587" y="769541"/>
            <a:ext cx="606582" cy="5432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Y(B)</a:t>
            </a:r>
          </a:p>
        </p:txBody>
      </p:sp>
      <p:sp>
        <p:nvSpPr>
          <p:cNvPr id="15" name="Line Callout 2 (Accent Bar) 14"/>
          <p:cNvSpPr/>
          <p:nvPr/>
        </p:nvSpPr>
        <p:spPr>
          <a:xfrm>
            <a:off x="244445" y="2571186"/>
            <a:ext cx="2444436" cy="2353900"/>
          </a:xfrm>
          <a:prstGeom prst="accentCallout2">
            <a:avLst>
              <a:gd name="adj1" fmla="val 21750"/>
              <a:gd name="adj2" fmla="val 105371"/>
              <a:gd name="adj3" fmla="val 4750"/>
              <a:gd name="adj4" fmla="val 118518"/>
              <a:gd name="adj5" fmla="val -23500"/>
              <a:gd name="adj6" fmla="val 148148"/>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Pick a “Level 1 Model” and then train it with Train A features and Labels (Y) from A</a:t>
            </a:r>
          </a:p>
        </p:txBody>
      </p:sp>
    </p:spTree>
    <p:extLst>
      <p:ext uri="{BB962C8B-B14F-4D97-AF65-F5344CB8AC3E}">
        <p14:creationId xmlns:p14="http://schemas.microsoft.com/office/powerpoint/2010/main" val="447968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generalization (simplest)</a:t>
            </a:r>
          </a:p>
        </p:txBody>
      </p:sp>
      <p:sp>
        <p:nvSpPr>
          <p:cNvPr id="3" name="Rectangle 2"/>
          <p:cNvSpPr/>
          <p:nvPr/>
        </p:nvSpPr>
        <p:spPr>
          <a:xfrm>
            <a:off x="3811510" y="787650"/>
            <a:ext cx="1358020" cy="543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A</a:t>
            </a:r>
          </a:p>
        </p:txBody>
      </p:sp>
      <p:sp>
        <p:nvSpPr>
          <p:cNvPr id="4" name="Rectangle 3"/>
          <p:cNvSpPr/>
          <p:nvPr/>
        </p:nvSpPr>
        <p:spPr>
          <a:xfrm>
            <a:off x="8083237" y="769542"/>
            <a:ext cx="1358020" cy="543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B</a:t>
            </a:r>
          </a:p>
        </p:txBody>
      </p:sp>
      <p:sp>
        <p:nvSpPr>
          <p:cNvPr id="8" name="Rectangle 7"/>
          <p:cNvSpPr/>
          <p:nvPr/>
        </p:nvSpPr>
        <p:spPr>
          <a:xfrm>
            <a:off x="3897518" y="2213639"/>
            <a:ext cx="1186004" cy="57942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Level 1 Model</a:t>
            </a:r>
          </a:p>
        </p:txBody>
      </p:sp>
      <p:cxnSp>
        <p:nvCxnSpPr>
          <p:cNvPr id="10" name="Straight Arrow Connector 9"/>
          <p:cNvCxnSpPr>
            <a:stCxn id="3" idx="2"/>
            <a:endCxn id="8" idx="0"/>
          </p:cNvCxnSpPr>
          <p:nvPr/>
        </p:nvCxnSpPr>
        <p:spPr>
          <a:xfrm>
            <a:off x="4490520" y="1330858"/>
            <a:ext cx="0" cy="882781"/>
          </a:xfrm>
          <a:prstGeom prst="straightConnector1">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1"/>
            <a:endCxn id="8" idx="3"/>
          </p:cNvCxnSpPr>
          <p:nvPr/>
        </p:nvCxnSpPr>
        <p:spPr>
          <a:xfrm flipH="1">
            <a:off x="5083522" y="1041146"/>
            <a:ext cx="2999715" cy="146220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811510" y="1587582"/>
            <a:ext cx="787652" cy="369332"/>
          </a:xfrm>
          <a:prstGeom prst="rect">
            <a:avLst/>
          </a:prstGeom>
          <a:noFill/>
        </p:spPr>
        <p:txBody>
          <a:bodyPr wrap="square" rtlCol="0">
            <a:spAutoFit/>
          </a:bodyPr>
          <a:lstStyle/>
          <a:p>
            <a:r>
              <a:rPr lang="en-US" dirty="0"/>
              <a:t>train</a:t>
            </a:r>
          </a:p>
        </p:txBody>
      </p:sp>
      <p:sp>
        <p:nvSpPr>
          <p:cNvPr id="18" name="TextBox 17"/>
          <p:cNvSpPr txBox="1"/>
          <p:nvPr/>
        </p:nvSpPr>
        <p:spPr>
          <a:xfrm rot="19848223">
            <a:off x="6753282" y="1026299"/>
            <a:ext cx="976266" cy="369332"/>
          </a:xfrm>
          <a:prstGeom prst="rect">
            <a:avLst/>
          </a:prstGeom>
          <a:noFill/>
        </p:spPr>
        <p:txBody>
          <a:bodyPr wrap="square" rtlCol="0">
            <a:spAutoFit/>
          </a:bodyPr>
          <a:lstStyle/>
          <a:p>
            <a:r>
              <a:rPr lang="en-US" dirty="0"/>
              <a:t>predict</a:t>
            </a:r>
          </a:p>
        </p:txBody>
      </p:sp>
      <p:sp>
        <p:nvSpPr>
          <p:cNvPr id="29" name="Rectangle 28"/>
          <p:cNvSpPr/>
          <p:nvPr/>
        </p:nvSpPr>
        <p:spPr>
          <a:xfrm>
            <a:off x="3259250" y="3322757"/>
            <a:ext cx="1358020"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 </a:t>
            </a:r>
            <a:r>
              <a:rPr lang="en-US" dirty="0" err="1"/>
              <a:t>preds</a:t>
            </a:r>
            <a:endParaRPr lang="en-US" dirty="0"/>
          </a:p>
        </p:txBody>
      </p:sp>
      <p:cxnSp>
        <p:nvCxnSpPr>
          <p:cNvPr id="31" name="Straight Arrow Connector 30"/>
          <p:cNvCxnSpPr>
            <a:stCxn id="8" idx="2"/>
            <a:endCxn id="29" idx="0"/>
          </p:cNvCxnSpPr>
          <p:nvPr/>
        </p:nvCxnSpPr>
        <p:spPr>
          <a:xfrm flipH="1">
            <a:off x="3938260" y="2793061"/>
            <a:ext cx="552260" cy="529696"/>
          </a:xfrm>
          <a:prstGeom prst="straightConnector1">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177598" y="787649"/>
            <a:ext cx="606582" cy="5432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Y(A)</a:t>
            </a:r>
          </a:p>
        </p:txBody>
      </p:sp>
      <p:sp>
        <p:nvSpPr>
          <p:cNvPr id="40" name="Rectangle 39"/>
          <p:cNvSpPr/>
          <p:nvPr/>
        </p:nvSpPr>
        <p:spPr>
          <a:xfrm>
            <a:off x="9468587" y="769541"/>
            <a:ext cx="606582" cy="5432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Y(B)</a:t>
            </a:r>
          </a:p>
        </p:txBody>
      </p:sp>
    </p:spTree>
    <p:extLst>
      <p:ext uri="{BB962C8B-B14F-4D97-AF65-F5344CB8AC3E}">
        <p14:creationId xmlns:p14="http://schemas.microsoft.com/office/powerpoint/2010/main" val="2534315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generalization (simplest)</a:t>
            </a:r>
          </a:p>
        </p:txBody>
      </p:sp>
      <p:sp>
        <p:nvSpPr>
          <p:cNvPr id="3" name="Rectangle 2"/>
          <p:cNvSpPr/>
          <p:nvPr/>
        </p:nvSpPr>
        <p:spPr>
          <a:xfrm>
            <a:off x="3811510" y="787650"/>
            <a:ext cx="1358020" cy="543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A</a:t>
            </a:r>
          </a:p>
        </p:txBody>
      </p:sp>
      <p:sp>
        <p:nvSpPr>
          <p:cNvPr id="4" name="Rectangle 3"/>
          <p:cNvSpPr/>
          <p:nvPr/>
        </p:nvSpPr>
        <p:spPr>
          <a:xfrm>
            <a:off x="8083237" y="769542"/>
            <a:ext cx="1358020" cy="543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B</a:t>
            </a:r>
          </a:p>
        </p:txBody>
      </p:sp>
      <p:sp>
        <p:nvSpPr>
          <p:cNvPr id="8" name="Rectangle 7"/>
          <p:cNvSpPr/>
          <p:nvPr/>
        </p:nvSpPr>
        <p:spPr>
          <a:xfrm>
            <a:off x="3897518" y="2213639"/>
            <a:ext cx="1186004" cy="57942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Level 1 Model</a:t>
            </a:r>
          </a:p>
        </p:txBody>
      </p:sp>
      <p:cxnSp>
        <p:nvCxnSpPr>
          <p:cNvPr id="10" name="Straight Arrow Connector 9"/>
          <p:cNvCxnSpPr>
            <a:stCxn id="3" idx="2"/>
            <a:endCxn id="8" idx="0"/>
          </p:cNvCxnSpPr>
          <p:nvPr/>
        </p:nvCxnSpPr>
        <p:spPr>
          <a:xfrm>
            <a:off x="4490520" y="1330858"/>
            <a:ext cx="0" cy="882781"/>
          </a:xfrm>
          <a:prstGeom prst="straightConnector1">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1"/>
            <a:endCxn id="8" idx="3"/>
          </p:cNvCxnSpPr>
          <p:nvPr/>
        </p:nvCxnSpPr>
        <p:spPr>
          <a:xfrm flipH="1">
            <a:off x="5083522" y="1041146"/>
            <a:ext cx="2999715" cy="146220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811510" y="1587582"/>
            <a:ext cx="787652" cy="369332"/>
          </a:xfrm>
          <a:prstGeom prst="rect">
            <a:avLst/>
          </a:prstGeom>
          <a:noFill/>
        </p:spPr>
        <p:txBody>
          <a:bodyPr wrap="square" rtlCol="0">
            <a:spAutoFit/>
          </a:bodyPr>
          <a:lstStyle/>
          <a:p>
            <a:r>
              <a:rPr lang="en-US" dirty="0"/>
              <a:t>train</a:t>
            </a:r>
          </a:p>
        </p:txBody>
      </p:sp>
      <p:sp>
        <p:nvSpPr>
          <p:cNvPr id="18" name="TextBox 17"/>
          <p:cNvSpPr txBox="1"/>
          <p:nvPr/>
        </p:nvSpPr>
        <p:spPr>
          <a:xfrm rot="19848223">
            <a:off x="6753282" y="1026299"/>
            <a:ext cx="976266" cy="369332"/>
          </a:xfrm>
          <a:prstGeom prst="rect">
            <a:avLst/>
          </a:prstGeom>
          <a:noFill/>
        </p:spPr>
        <p:txBody>
          <a:bodyPr wrap="square" rtlCol="0">
            <a:spAutoFit/>
          </a:bodyPr>
          <a:lstStyle/>
          <a:p>
            <a:r>
              <a:rPr lang="en-US" dirty="0"/>
              <a:t>predict</a:t>
            </a:r>
          </a:p>
        </p:txBody>
      </p:sp>
      <p:sp>
        <p:nvSpPr>
          <p:cNvPr id="29" name="Rectangle 28"/>
          <p:cNvSpPr/>
          <p:nvPr/>
        </p:nvSpPr>
        <p:spPr>
          <a:xfrm>
            <a:off x="3259250" y="3322757"/>
            <a:ext cx="1358020"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 </a:t>
            </a:r>
            <a:r>
              <a:rPr lang="en-US" dirty="0" err="1"/>
              <a:t>preds</a:t>
            </a:r>
            <a:endParaRPr lang="en-US" dirty="0"/>
          </a:p>
        </p:txBody>
      </p:sp>
      <p:cxnSp>
        <p:nvCxnSpPr>
          <p:cNvPr id="31" name="Straight Arrow Connector 30"/>
          <p:cNvCxnSpPr>
            <a:stCxn id="8" idx="2"/>
            <a:endCxn id="29" idx="0"/>
          </p:cNvCxnSpPr>
          <p:nvPr/>
        </p:nvCxnSpPr>
        <p:spPr>
          <a:xfrm flipH="1">
            <a:off x="3938260" y="2793061"/>
            <a:ext cx="552260" cy="529696"/>
          </a:xfrm>
          <a:prstGeom prst="straightConnector1">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177598" y="787649"/>
            <a:ext cx="606582" cy="5432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Y(A)</a:t>
            </a:r>
          </a:p>
        </p:txBody>
      </p:sp>
      <p:sp>
        <p:nvSpPr>
          <p:cNvPr id="40" name="Rectangle 39"/>
          <p:cNvSpPr/>
          <p:nvPr/>
        </p:nvSpPr>
        <p:spPr>
          <a:xfrm>
            <a:off x="9468587" y="769541"/>
            <a:ext cx="606582" cy="5432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Y(B)</a:t>
            </a:r>
          </a:p>
        </p:txBody>
      </p:sp>
      <p:sp>
        <p:nvSpPr>
          <p:cNvPr id="22" name="Line Callout 2 (Accent Bar) 21"/>
          <p:cNvSpPr/>
          <p:nvPr/>
        </p:nvSpPr>
        <p:spPr>
          <a:xfrm>
            <a:off x="7822194" y="2732849"/>
            <a:ext cx="2444436" cy="2353900"/>
          </a:xfrm>
          <a:prstGeom prst="accentCallout2">
            <a:avLst>
              <a:gd name="adj1" fmla="val 25212"/>
              <a:gd name="adj2" fmla="val -4629"/>
              <a:gd name="adj3" fmla="val 12442"/>
              <a:gd name="adj4" fmla="val -25186"/>
              <a:gd name="adj5" fmla="val -28885"/>
              <a:gd name="adj6" fmla="val -62593"/>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Now take your features from Train B and pass them into the Level 1 Model, which will create predictions for Train B</a:t>
            </a:r>
          </a:p>
        </p:txBody>
      </p:sp>
    </p:spTree>
    <p:extLst>
      <p:ext uri="{BB962C8B-B14F-4D97-AF65-F5344CB8AC3E}">
        <p14:creationId xmlns:p14="http://schemas.microsoft.com/office/powerpoint/2010/main" val="1233526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0B28A796-6A79-4ADD-AE09-3DAC669815D5}" vid="{81164A7C-8219-41F5-9466-88A6B388AA22}"/>
    </a:ext>
  </a:extLst>
</a:theme>
</file>

<file path=docProps/app.xml><?xml version="1.0" encoding="utf-8"?>
<Properties xmlns="http://schemas.openxmlformats.org/officeDocument/2006/extended-properties" xmlns:vt="http://schemas.openxmlformats.org/officeDocument/2006/docPropsVTypes">
  <Template>General_Documentation</Template>
  <TotalTime>505</TotalTime>
  <Words>3523</Words>
  <Application>Microsoft Office PowerPoint</Application>
  <PresentationFormat>Widescreen</PresentationFormat>
  <Paragraphs>824</Paragraphs>
  <Slides>44</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HelveticaNeueLT Std</vt:lpstr>
      <vt:lpstr>Office Theme</vt:lpstr>
      <vt:lpstr>Ensembling Playbook</vt:lpstr>
      <vt:lpstr>Brief note on references</vt:lpstr>
      <vt:lpstr>Think before you write </vt:lpstr>
      <vt:lpstr>Stacked generalization (simplest)</vt:lpstr>
      <vt:lpstr>Stacked generalization (simplest)</vt:lpstr>
      <vt:lpstr>Stacked generalization (simplest)</vt:lpstr>
      <vt:lpstr>Stacked generalization (simplest)</vt:lpstr>
      <vt:lpstr>Stacked generalization (simplest)</vt:lpstr>
      <vt:lpstr>Stacked generalization (simplest)</vt:lpstr>
      <vt:lpstr>Stacked generalization (simplest)</vt:lpstr>
      <vt:lpstr>Stacked generalization (simplest)</vt:lpstr>
      <vt:lpstr>Stacked generalization (simplest)</vt:lpstr>
      <vt:lpstr>Stacked generalization (simplest)</vt:lpstr>
      <vt:lpstr>Stacked generalization (simplest)</vt:lpstr>
      <vt:lpstr>Stacked generalization (simplest)</vt:lpstr>
      <vt:lpstr>Stacked gen (with CV)</vt:lpstr>
      <vt:lpstr>Stacking with folds and CV</vt:lpstr>
      <vt:lpstr>Stacking with folds and CV</vt:lpstr>
      <vt:lpstr>Stacking with folds and CV</vt:lpstr>
      <vt:lpstr>Stacking with folds and CV</vt:lpstr>
      <vt:lpstr>Stacking with folds and CV</vt:lpstr>
      <vt:lpstr>Stacking with folds and CV</vt:lpstr>
      <vt:lpstr>Stacking with folds and CV</vt:lpstr>
      <vt:lpstr>Stacking with folds and CV</vt:lpstr>
      <vt:lpstr>Stacking with folds and CV</vt:lpstr>
      <vt:lpstr>Stacking with folds and CV</vt:lpstr>
      <vt:lpstr>Stacking with folds and CV</vt:lpstr>
      <vt:lpstr>Stacking with folds and CV</vt:lpstr>
      <vt:lpstr>Stacking with folds and CV</vt:lpstr>
      <vt:lpstr>Stacking with folds and CV</vt:lpstr>
      <vt:lpstr>Stacking with folds and CV</vt:lpstr>
      <vt:lpstr>Stacking with folds and CV</vt:lpstr>
      <vt:lpstr>Stacking with folds and CV</vt:lpstr>
      <vt:lpstr>My shift stack method</vt:lpstr>
      <vt:lpstr>Thoughts and combinations</vt:lpstr>
      <vt:lpstr>Machine Learning Ensembling Technique</vt:lpstr>
      <vt:lpstr>Machine Learning Ensembling Technique</vt:lpstr>
      <vt:lpstr>Machine Learning Ensembling Technique</vt:lpstr>
      <vt:lpstr>Machine Learning Ensembling Technique</vt:lpstr>
      <vt:lpstr>Machine Learning Ensembling Technique</vt:lpstr>
      <vt:lpstr>Machine Learning Ensembling Technique</vt:lpstr>
      <vt:lpstr>Machine Learning Ensembling Technique</vt:lpstr>
      <vt:lpstr>Machine Learning Ensembling Technique</vt:lpstr>
      <vt:lpstr>Machine Learning Ensembling Technique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 Anne, Taylor</dc:creator>
  <cp:lastModifiedBy>Van Anne, Taylor</cp:lastModifiedBy>
  <cp:revision>40</cp:revision>
  <dcterms:created xsi:type="dcterms:W3CDTF">2017-07-07T13:14:54Z</dcterms:created>
  <dcterms:modified xsi:type="dcterms:W3CDTF">2017-07-07T21:40:36Z</dcterms:modified>
</cp:coreProperties>
</file>