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3" r:id="rId2"/>
    <p:sldId id="270" r:id="rId3"/>
    <p:sldId id="271" r:id="rId4"/>
    <p:sldId id="257" r:id="rId5"/>
    <p:sldId id="265" r:id="rId6"/>
    <p:sldId id="266" r:id="rId7"/>
    <p:sldId id="267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72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12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1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30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23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92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03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2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41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37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65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23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1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9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37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7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EF58-7A00-4E47-B259-18837D7D96D5}" type="datetimeFigureOut">
              <a:rPr lang="es-AR" smtClean="0"/>
              <a:t>22/6/17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5511-26C5-4387-8708-9333850355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88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74760" y="1"/>
            <a:ext cx="9144000" cy="781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Estructura de Datos</a:t>
            </a:r>
            <a:endParaRPr lang="es-A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026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55856" y="1894106"/>
            <a:ext cx="4517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Las pilas son estructuras de datos que tienes dos operaciones básicas: </a:t>
            </a:r>
            <a:r>
              <a:rPr lang="es-ES" dirty="0" err="1"/>
              <a:t>push</a:t>
            </a:r>
            <a:r>
              <a:rPr lang="es-ES" dirty="0"/>
              <a:t> (para insertar un elemento) y pop (para extraer un elemento)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918328" y="2087218"/>
            <a:ext cx="3384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Por esta razón también se conocen como estructuras de datos LIFO (del inglés </a:t>
            </a:r>
            <a:r>
              <a:rPr lang="es-ES" dirty="0" err="1"/>
              <a:t>Last</a:t>
            </a:r>
            <a:r>
              <a:rPr lang="es-ES" dirty="0"/>
              <a:t> In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).</a:t>
            </a:r>
            <a:endParaRPr lang="es-AR" dirty="0"/>
          </a:p>
        </p:txBody>
      </p:sp>
      <p:pic>
        <p:nvPicPr>
          <p:cNvPr id="1032" name="Picture 8" descr="Resultado de imagen para LIF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4" t="12488" r="8186" b="12557"/>
          <a:stretch/>
        </p:blipFill>
        <p:spPr bwMode="auto">
          <a:xfrm>
            <a:off x="8027719" y="3445449"/>
            <a:ext cx="3408031" cy="2480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6" y="3287547"/>
            <a:ext cx="5133575" cy="34120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Rectángulo 1"/>
          <p:cNvSpPr/>
          <p:nvPr/>
        </p:nvSpPr>
        <p:spPr>
          <a:xfrm>
            <a:off x="583746" y="3673770"/>
            <a:ext cx="29062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característica fundamental es que al extraer se obtiene siempre el último elemento que acaba de insertarse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1028" name="Picture 4" descr="Resultado de imagen para dibujo de hombre  presentad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7"/>
          <a:stretch/>
        </p:blipFill>
        <p:spPr bwMode="auto">
          <a:xfrm>
            <a:off x="6338216" y="2959249"/>
            <a:ext cx="1580112" cy="29063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0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9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00"/>
                            </p:stCondLst>
                            <p:childTnLst>
                              <p:par>
                                <p:cTn id="24" presetID="43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50" de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50" de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3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75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50" de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50" decel="500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81779" y="403211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81779" y="403211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81779" y="4620919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701374" y="3068429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29832" y="3437761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7505996" y="305321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7680262" y="3405790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91910" y="3082178"/>
            <a:ext cx="9140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319030" y="4616046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824674" y="1442745"/>
            <a:ext cx="2845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Le paso la dirección de p</a:t>
            </a:r>
          </a:p>
          <a:p>
            <a:r>
              <a:rPr lang="es-AR" dirty="0" smtClean="0"/>
              <a:t>dato=</a:t>
            </a:r>
            <a:r>
              <a:rPr lang="es-AR" dirty="0" err="1" smtClean="0"/>
              <a:t>desapilar</a:t>
            </a:r>
            <a:r>
              <a:rPr lang="es-AR" dirty="0"/>
              <a:t>(&amp;p);</a:t>
            </a:r>
          </a:p>
        </p:txBody>
      </p:sp>
    </p:spTree>
    <p:extLst>
      <p:ext uri="{BB962C8B-B14F-4D97-AF65-F5344CB8AC3E}">
        <p14:creationId xmlns:p14="http://schemas.microsoft.com/office/powerpoint/2010/main" val="1490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597356" y="403211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97356" y="403211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597356" y="4620919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16951" y="3068429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845409" y="3437761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7505996" y="305321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7680262" y="3405790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91910" y="3082178"/>
            <a:ext cx="9140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319030" y="4616046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824674" y="1442745"/>
            <a:ext cx="2845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Le paso la dirección de p</a:t>
            </a:r>
          </a:p>
          <a:p>
            <a:r>
              <a:rPr lang="es-AR" dirty="0" smtClean="0"/>
              <a:t>dato=</a:t>
            </a:r>
            <a:r>
              <a:rPr lang="es-AR" dirty="0" err="1" smtClean="0"/>
              <a:t>desapilar</a:t>
            </a:r>
            <a:r>
              <a:rPr lang="es-AR" dirty="0"/>
              <a:t>(&amp;p);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677408" y="2749916"/>
            <a:ext cx="31319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</a:t>
            </a:r>
            <a:r>
              <a:rPr lang="es-AR" dirty="0" smtClean="0"/>
              <a:t>	 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free(</a:t>
            </a:r>
            <a:r>
              <a:rPr lang="es-AR" dirty="0" err="1"/>
              <a:t>aux</a:t>
            </a:r>
            <a:r>
              <a:rPr lang="es-AR" dirty="0"/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1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352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7505996" y="305321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7680262" y="3405790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91910" y="3082178"/>
            <a:ext cx="9140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328658" y="4616045"/>
            <a:ext cx="1737891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824674" y="1442745"/>
            <a:ext cx="2845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Le paso la dirección de p</a:t>
            </a:r>
          </a:p>
          <a:p>
            <a:r>
              <a:rPr lang="es-AR" dirty="0" smtClean="0"/>
              <a:t>dato=</a:t>
            </a:r>
            <a:r>
              <a:rPr lang="es-AR" dirty="0" err="1" smtClean="0"/>
              <a:t>desapilar</a:t>
            </a:r>
            <a:r>
              <a:rPr lang="es-AR" dirty="0"/>
              <a:t>(&amp;p);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677408" y="2749916"/>
            <a:ext cx="313195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=*p</a:t>
            </a:r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free(</a:t>
            </a:r>
            <a:r>
              <a:rPr lang="es-AR" dirty="0" err="1"/>
              <a:t>aux</a:t>
            </a:r>
            <a:r>
              <a:rPr lang="es-AR" dirty="0"/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26" name="Octágono 25"/>
          <p:cNvSpPr/>
          <p:nvPr/>
        </p:nvSpPr>
        <p:spPr>
          <a:xfrm>
            <a:off x="6217465" y="2053087"/>
            <a:ext cx="762433" cy="451964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dirty="0" err="1" smtClean="0">
                <a:solidFill>
                  <a:sysClr val="windowText" lastClr="000000"/>
                </a:solidFill>
              </a:rPr>
              <a:t>aux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91866" y="2503816"/>
            <a:ext cx="413965" cy="59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352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7505996" y="305321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7680262" y="3405790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91910" y="3082178"/>
            <a:ext cx="9140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328658" y="4616045"/>
            <a:ext cx="1737891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677408" y="2749916"/>
            <a:ext cx="313195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free(</a:t>
            </a:r>
            <a:r>
              <a:rPr lang="es-AR" dirty="0" err="1"/>
              <a:t>aux</a:t>
            </a:r>
            <a:r>
              <a:rPr lang="es-AR" dirty="0"/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26" name="Octágono 25"/>
          <p:cNvSpPr/>
          <p:nvPr/>
        </p:nvSpPr>
        <p:spPr>
          <a:xfrm>
            <a:off x="6217465" y="2053087"/>
            <a:ext cx="762433" cy="451964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dirty="0" err="1" smtClean="0">
                <a:solidFill>
                  <a:sysClr val="windowText" lastClr="000000"/>
                </a:solidFill>
              </a:rPr>
              <a:t>aux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91866" y="2503816"/>
            <a:ext cx="413965" cy="59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677408" y="1528763"/>
            <a:ext cx="2624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Dato, se queda con la información del nodo donde apunta p</a:t>
            </a:r>
            <a:endParaRPr lang="es-AR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0201275" y="2452093"/>
            <a:ext cx="342900" cy="17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0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352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7505996" y="305321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7680262" y="3405790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91910" y="3082178"/>
            <a:ext cx="9140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328658" y="4616045"/>
            <a:ext cx="1737891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677408" y="2749916"/>
            <a:ext cx="3131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*p=(*p)-&gt;</a:t>
            </a:r>
            <a:r>
              <a:rPr lang="es-A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</a:p>
          <a:p>
            <a:r>
              <a:rPr lang="es-AR" dirty="0"/>
              <a:t>	 free(</a:t>
            </a:r>
            <a:r>
              <a:rPr lang="es-AR" dirty="0" err="1"/>
              <a:t>aux</a:t>
            </a:r>
            <a:r>
              <a:rPr lang="es-AR" dirty="0"/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26" name="Octágono 25"/>
          <p:cNvSpPr/>
          <p:nvPr/>
        </p:nvSpPr>
        <p:spPr>
          <a:xfrm>
            <a:off x="6217465" y="2053087"/>
            <a:ext cx="762433" cy="451964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dirty="0" err="1" smtClean="0">
                <a:solidFill>
                  <a:sysClr val="windowText" lastClr="000000"/>
                </a:solidFill>
              </a:rPr>
              <a:t>aux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91866" y="2503816"/>
            <a:ext cx="413965" cy="59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633769" y="1149599"/>
            <a:ext cx="262400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 queda apuntando a donde apunta p-&gt;</a:t>
            </a:r>
            <a:r>
              <a:rPr lang="es-AR" dirty="0" err="1" smtClean="0"/>
              <a:t>sig</a:t>
            </a:r>
            <a:r>
              <a:rPr lang="es-AR" dirty="0" smtClean="0"/>
              <a:t>, o sea a la dirección </a:t>
            </a:r>
            <a:r>
              <a:rPr lang="es-AR" sz="2800" dirty="0" smtClean="0">
                <a:solidFill>
                  <a:srgbClr val="FF0000"/>
                </a:solidFill>
              </a:rPr>
              <a:t>370fd0</a:t>
            </a:r>
            <a:endParaRPr lang="es-AR" sz="2800" dirty="0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0086190" y="2053087"/>
            <a:ext cx="800885" cy="240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20416 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0391 -0.003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352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5077559" y="3037992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251825" y="3390568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91910" y="3082178"/>
            <a:ext cx="9140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328658" y="4616045"/>
            <a:ext cx="1737891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677408" y="2749916"/>
            <a:ext cx="3131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free(</a:t>
            </a:r>
            <a:r>
              <a:rPr lang="es-A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26" name="Octágono 25"/>
          <p:cNvSpPr/>
          <p:nvPr/>
        </p:nvSpPr>
        <p:spPr>
          <a:xfrm>
            <a:off x="6217465" y="2053087"/>
            <a:ext cx="762433" cy="451964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dirty="0" err="1" smtClean="0">
                <a:solidFill>
                  <a:sysClr val="windowText" lastClr="000000"/>
                </a:solidFill>
              </a:rPr>
              <a:t>aux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91866" y="2503816"/>
            <a:ext cx="413965" cy="59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633769" y="1149599"/>
            <a:ext cx="262400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 queda apuntando a donde apunta p-&gt;</a:t>
            </a:r>
            <a:r>
              <a:rPr lang="es-AR" dirty="0" err="1" smtClean="0"/>
              <a:t>sig</a:t>
            </a:r>
            <a:r>
              <a:rPr lang="es-AR" dirty="0" smtClean="0"/>
              <a:t>, o sea a la dirección </a:t>
            </a:r>
            <a:r>
              <a:rPr lang="es-AR" sz="2800" dirty="0" smtClean="0">
                <a:solidFill>
                  <a:srgbClr val="FF0000"/>
                </a:solidFill>
              </a:rPr>
              <a:t>370fd0</a:t>
            </a:r>
            <a:endParaRPr lang="es-AR" sz="2800" dirty="0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0086190" y="2053087"/>
            <a:ext cx="800885" cy="240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352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5076645" y="3039553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250911" y="3392129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591910" y="3082178"/>
            <a:ext cx="9140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328658" y="4616045"/>
            <a:ext cx="1737891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677408" y="2749916"/>
            <a:ext cx="3131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free(</a:t>
            </a:r>
            <a:r>
              <a:rPr lang="es-A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26" name="Octágono 25"/>
          <p:cNvSpPr/>
          <p:nvPr/>
        </p:nvSpPr>
        <p:spPr>
          <a:xfrm>
            <a:off x="6217465" y="2053087"/>
            <a:ext cx="762433" cy="451964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dirty="0" err="1" smtClean="0">
                <a:solidFill>
                  <a:sysClr val="windowText" lastClr="000000"/>
                </a:solidFill>
              </a:rPr>
              <a:t>aux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91866" y="2503816"/>
            <a:ext cx="413965" cy="59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006221" y="1176388"/>
            <a:ext cx="26240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 I B E R O el nodo </a:t>
            </a:r>
            <a:r>
              <a:rPr lang="es-AR" dirty="0" err="1" smtClean="0"/>
              <a:t>aux</a:t>
            </a:r>
            <a:r>
              <a:rPr lang="es-AR" dirty="0" smtClean="0"/>
              <a:t>  </a:t>
            </a:r>
            <a:r>
              <a:rPr lang="es-AR" sz="2800" dirty="0" smtClean="0">
                <a:solidFill>
                  <a:srgbClr val="FF0000"/>
                </a:solidFill>
              </a:rPr>
              <a:t>370fe0</a:t>
            </a:r>
            <a:endParaRPr lang="es-AR" sz="2800" dirty="0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8382466" y="1947404"/>
            <a:ext cx="1265290" cy="291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26" idx="7"/>
          </p:cNvCxnSpPr>
          <p:nvPr/>
        </p:nvCxnSpPr>
        <p:spPr>
          <a:xfrm flipH="1">
            <a:off x="6847522" y="1426411"/>
            <a:ext cx="1158699" cy="62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47" grpId="0" animBg="1"/>
      <p:bldP spid="48" grpId="0" animBg="1"/>
      <p:bldP spid="26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352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5076645" y="3039553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250911" y="3392129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677408" y="2749916"/>
            <a:ext cx="3131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free(</a:t>
            </a:r>
            <a:r>
              <a:rPr lang="es-A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73277" y="1531674"/>
            <a:ext cx="7786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ESTE PROCESO SE REALIZARA TANTAS VECES COMO DATOS EN LA PILA TENGA, HASTA ENCONTRAR EL NULL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63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7 0.00162 L -0.20911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0162 L -0.19818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352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2637577" y="304175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811843" y="3394330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677408" y="2749916"/>
            <a:ext cx="3131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free(</a:t>
            </a:r>
            <a:r>
              <a:rPr lang="es-A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73277" y="1531674"/>
            <a:ext cx="7786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ESTE PROCESO SE REALIZARA TANTAS VECES COMO DATOS EN LA PILA TENGA, HASTA ENCONTRAR EL NULL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381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43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19" name="Proceso 18"/>
          <p:cNvSpPr/>
          <p:nvPr/>
        </p:nvSpPr>
        <p:spPr>
          <a:xfrm>
            <a:off x="1652066" y="4034721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52066" y="4034721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5562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671661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00119" y="3440367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ctágono 27"/>
          <p:cNvSpPr/>
          <p:nvPr/>
        </p:nvSpPr>
        <p:spPr>
          <a:xfrm>
            <a:off x="2637577" y="304175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811843" y="3394330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677408" y="2749916"/>
            <a:ext cx="3131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free(</a:t>
            </a:r>
            <a:r>
              <a:rPr lang="es-A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73277" y="1531674"/>
            <a:ext cx="7786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ESTE PROCESO SE REALIZARA TANTAS VECES COMO DATOS EN LA PILA TENGA, HASTA ENCONTRAR EL NULL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0658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0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74760" y="1"/>
            <a:ext cx="9144000" cy="781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Estructura de Datos</a:t>
            </a:r>
            <a:endParaRPr lang="es-A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026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dibujo de hombre  present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2444496"/>
            <a:ext cx="2202614" cy="3246793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lamada de nube 11"/>
          <p:cNvSpPr/>
          <p:nvPr/>
        </p:nvSpPr>
        <p:spPr>
          <a:xfrm>
            <a:off x="3045267" y="1008727"/>
            <a:ext cx="5058229" cy="2871537"/>
          </a:xfrm>
          <a:prstGeom prst="cloudCallout">
            <a:avLst>
              <a:gd name="adj1" fmla="val -82052"/>
              <a:gd name="adj2" fmla="val 3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posible implementación mediante listas enlazadas sería insertando y extrayendo siempre por el principio de la lista. Gracias a las Pilas es posible el uso de las técnicas de  recursividad.</a:t>
            </a:r>
          </a:p>
          <a:p>
            <a:pPr algn="ctr"/>
            <a:endParaRPr lang="es-AR" dirty="0"/>
          </a:p>
        </p:txBody>
      </p:sp>
      <p:pic>
        <p:nvPicPr>
          <p:cNvPr id="13" name="Picture 4" descr="Resultado de imagen para ventanas de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36" y="3974078"/>
            <a:ext cx="3792955" cy="23341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lamada de flecha a la izquierda 13"/>
          <p:cNvSpPr/>
          <p:nvPr/>
        </p:nvSpPr>
        <p:spPr>
          <a:xfrm>
            <a:off x="7376391" y="2839453"/>
            <a:ext cx="3742369" cy="3562565"/>
          </a:xfrm>
          <a:prstGeom prst="left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Pilas se implementan  en otras aplicaciones que utilizamos con frecuencia. Por ejemplo, la gestión de ventanas en Windows (cuando cerramos una ventana siempre recuperamos la que teníamos detrás). 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50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5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accel="5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8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5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5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8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5" presetClass="entr" presetSubtype="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00" accel="5000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100" accel="5000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5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100" accel="5000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100" accel="5000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/>
              <a:t>DESAPILAR….</a:t>
            </a:r>
            <a:endParaRPr lang="es-AR" sz="2800" dirty="0"/>
          </a:p>
          <a:p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652066" y="4625562"/>
            <a:ext cx="1747520" cy="58477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NULL</a:t>
            </a:r>
          </a:p>
        </p:txBody>
      </p:sp>
      <p:sp>
        <p:nvSpPr>
          <p:cNvPr id="28" name="Octágono 27"/>
          <p:cNvSpPr/>
          <p:nvPr/>
        </p:nvSpPr>
        <p:spPr>
          <a:xfrm>
            <a:off x="2637577" y="3041754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2500313" y="3394330"/>
            <a:ext cx="311530" cy="10776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677408" y="2749916"/>
            <a:ext cx="31319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Luego…</a:t>
            </a:r>
          </a:p>
          <a:p>
            <a:r>
              <a:rPr lang="es-AR" dirty="0" smtClean="0"/>
              <a:t>nodo </a:t>
            </a:r>
            <a:r>
              <a:rPr lang="es-AR" dirty="0"/>
              <a:t>desapilar(nodo**p)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nodo dato,*</a:t>
            </a:r>
            <a:r>
              <a:rPr lang="es-AR" dirty="0" err="1"/>
              <a:t>aux</a:t>
            </a:r>
            <a:r>
              <a:rPr lang="es-AR" dirty="0"/>
              <a:t>;</a:t>
            </a:r>
          </a:p>
          <a:p>
            <a:r>
              <a:rPr lang="es-AR" dirty="0"/>
              <a:t>    </a:t>
            </a:r>
            <a:r>
              <a:rPr lang="es-AR" dirty="0" smtClean="0"/>
              <a:t>	</a:t>
            </a:r>
            <a:r>
              <a:rPr lang="es-AR" dirty="0" err="1"/>
              <a:t>aux</a:t>
            </a:r>
            <a:r>
              <a:rPr lang="es-AR" dirty="0"/>
              <a:t>=*p;</a:t>
            </a:r>
          </a:p>
          <a:p>
            <a:r>
              <a:rPr lang="es-AR" dirty="0"/>
              <a:t>	dato=**p;</a:t>
            </a:r>
          </a:p>
          <a:p>
            <a:r>
              <a:rPr lang="es-AR" dirty="0"/>
              <a:t>	*p=(*p)-&gt;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r>
              <a:rPr lang="es-AR" dirty="0"/>
              <a:t>	 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free(</a:t>
            </a:r>
            <a:r>
              <a:rPr lang="es-A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</a:t>
            </a:r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dato;</a:t>
            </a:r>
          </a:p>
          <a:p>
            <a:r>
              <a:rPr lang="es-AR" dirty="0"/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73277" y="1531674"/>
            <a:ext cx="7786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ESTE PROCESO SE REALIZARA TANTAS VECES COMO DATOS EN LA PILA TENGA, HASTA ENCONTRAR EL NULL</a:t>
            </a:r>
            <a:endParaRPr lang="es-A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109146" y="4733283"/>
            <a:ext cx="19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PILA VACIA…..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743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74760" y="1"/>
            <a:ext cx="9144000" cy="781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Estructura de Datos</a:t>
            </a:r>
            <a:endParaRPr lang="es-A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026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that's all folk">
            <a:extLst>
              <a:ext uri="{FF2B5EF4-FFF2-40B4-BE49-F238E27FC236}">
                <a16:creationId xmlns="" xmlns:a16="http://schemas.microsoft.com/office/drawing/2014/main" id="{B8965939-F695-4F94-AB19-89B46F56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69" y="1638463"/>
            <a:ext cx="9148436" cy="45949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07482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65054" y="1284182"/>
            <a:ext cx="10461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Operaciones Básicas de una Pila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09501"/>
              </p:ext>
            </p:extLst>
          </p:nvPr>
        </p:nvGraphicFramePr>
        <p:xfrm>
          <a:off x="865054" y="2207514"/>
          <a:ext cx="10253706" cy="446600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246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39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3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22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Definición de  la Estructura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Capturar Dato en un *Nodo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Apilar Dato en la Pila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5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typedef struct nodo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{   int nro;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  struct nodo * sig;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} nodo;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nodo* ingresarDato(void)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{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int nro;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nodo *q;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q=(nodo*)malloc(sizeof(nodo));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system("cls");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p("\n\nIngrese un n£mero:  ");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s("%d",&amp;nro);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q-&gt;nro=nro;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q-&gt;sig=NULL;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 return q;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}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P es la pila y Q es el nodo con el dato.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void apilar(nodo**p,nodo*q)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{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q-&gt;sig=*p;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   *p=q;</a:t>
                      </a:r>
                      <a:endParaRPr lang="es-A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}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2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Inicialización de la Pila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Desapilar Dato en la Pila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861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nodo *p=NULL;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nodo </a:t>
                      </a:r>
                      <a:r>
                        <a:rPr lang="es-AR" sz="1000" dirty="0" err="1">
                          <a:effectLst/>
                        </a:rPr>
                        <a:t>desapilar</a:t>
                      </a:r>
                      <a:r>
                        <a:rPr lang="es-AR" sz="1000" dirty="0">
                          <a:effectLst/>
                        </a:rPr>
                        <a:t>(nodo**p)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{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   nodo dato,*</a:t>
                      </a:r>
                      <a:r>
                        <a:rPr lang="es-AR" sz="1000" dirty="0" err="1">
                          <a:effectLst/>
                        </a:rPr>
                        <a:t>aux</a:t>
                      </a:r>
                      <a:r>
                        <a:rPr lang="es-AR" sz="1000" dirty="0">
                          <a:effectLst/>
                        </a:rPr>
                        <a:t>;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    </a:t>
                      </a:r>
                      <a:r>
                        <a:rPr lang="es-AR" sz="1000" dirty="0" err="1">
                          <a:effectLst/>
                        </a:rPr>
                        <a:t>aux</a:t>
                      </a:r>
                      <a:r>
                        <a:rPr lang="es-AR" sz="1000" dirty="0">
                          <a:effectLst/>
                        </a:rPr>
                        <a:t>=*p;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    dato=**p;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     *p=(*p)-&gt;</a:t>
                      </a:r>
                      <a:r>
                        <a:rPr lang="es-AR" sz="1000" dirty="0" err="1">
                          <a:effectLst/>
                        </a:rPr>
                        <a:t>sig</a:t>
                      </a:r>
                      <a:r>
                        <a:rPr lang="es-AR" sz="1000" dirty="0">
                          <a:effectLst/>
                        </a:rPr>
                        <a:t>;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     free(</a:t>
                      </a:r>
                      <a:r>
                        <a:rPr lang="es-AR" sz="1000" dirty="0" err="1">
                          <a:effectLst/>
                        </a:rPr>
                        <a:t>aux</a:t>
                      </a:r>
                      <a:r>
                        <a:rPr lang="es-AR" sz="1000" dirty="0">
                          <a:effectLst/>
                        </a:rPr>
                        <a:t>);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     </a:t>
                      </a:r>
                      <a:r>
                        <a:rPr lang="es-AR" sz="1000" dirty="0" err="1">
                          <a:effectLst/>
                        </a:rPr>
                        <a:t>return</a:t>
                      </a:r>
                      <a:r>
                        <a:rPr lang="es-AR" sz="1000" dirty="0">
                          <a:effectLst/>
                        </a:rPr>
                        <a:t> dato;</a:t>
                      </a:r>
                      <a:endParaRPr lang="es-A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}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240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3846776"/>
            <a:ext cx="1747520" cy="16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3846776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67347" y="4458776"/>
            <a:ext cx="172800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286017" y="2883090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NULL</a:t>
            </a: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>
            <a:off x="1533195" y="3297938"/>
            <a:ext cx="0" cy="579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202435" y="2375259"/>
            <a:ext cx="2905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typedef</a:t>
            </a:r>
            <a:r>
              <a:rPr lang="es-AR" dirty="0"/>
              <a:t> </a:t>
            </a:r>
            <a:r>
              <a:rPr lang="es-AR" dirty="0" err="1"/>
              <a:t>struct</a:t>
            </a:r>
            <a:r>
              <a:rPr lang="es-AR" dirty="0"/>
              <a:t> nodo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dato;</a:t>
            </a:r>
          </a:p>
          <a:p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nodo *</a:t>
            </a:r>
            <a:r>
              <a:rPr lang="es-AR" dirty="0" err="1"/>
              <a:t>sig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/>
              <a:t>}nodo;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17971" y="3853326"/>
            <a:ext cx="31553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Partimos de un puntero tipo  nodo poniéndola a NULL</a:t>
            </a:r>
          </a:p>
        </p:txBody>
      </p:sp>
      <p:cxnSp>
        <p:nvCxnSpPr>
          <p:cNvPr id="10" name="Conector recto de flecha 9"/>
          <p:cNvCxnSpPr>
            <a:stCxn id="8" idx="2"/>
          </p:cNvCxnSpPr>
          <p:nvPr/>
        </p:nvCxnSpPr>
        <p:spPr>
          <a:xfrm>
            <a:off x="9395633" y="4499657"/>
            <a:ext cx="6439" cy="93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998275" y="5504135"/>
            <a:ext cx="2794716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nodo *p = NULL;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sp>
        <p:nvSpPr>
          <p:cNvPr id="3" name="Bocadillo nube: nube 2"/>
          <p:cNvSpPr/>
          <p:nvPr/>
        </p:nvSpPr>
        <p:spPr>
          <a:xfrm>
            <a:off x="8388107" y="1206670"/>
            <a:ext cx="3592042" cy="1968240"/>
          </a:xfrm>
          <a:prstGeom prst="cloudCallout">
            <a:avLst>
              <a:gd name="adj1" fmla="val -30092"/>
              <a:gd name="adj2" fmla="val 79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 esta manera sabemos que No hay Lista todavía, y tenemos una referencia de Partida</a:t>
            </a:r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de flecha 37"/>
          <p:cNvCxnSpPr>
            <a:cxnSpLocks/>
          </p:cNvCxnSpPr>
          <p:nvPr/>
        </p:nvCxnSpPr>
        <p:spPr>
          <a:xfrm flipH="1" flipV="1">
            <a:off x="8753235" y="2598357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cxnSpLocks/>
          </p:cNvCxnSpPr>
          <p:nvPr/>
        </p:nvCxnSpPr>
        <p:spPr>
          <a:xfrm flipV="1">
            <a:off x="3126658" y="3174910"/>
            <a:ext cx="2050026" cy="851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cxnSpLocks/>
            <a:stCxn id="13" idx="3"/>
          </p:cNvCxnSpPr>
          <p:nvPr/>
        </p:nvCxnSpPr>
        <p:spPr>
          <a:xfrm flipV="1">
            <a:off x="2995347" y="3561830"/>
            <a:ext cx="2128993" cy="1400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5869858" y="3452106"/>
            <a:ext cx="0" cy="1481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660490" y="5088194"/>
            <a:ext cx="244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Apunta a la dirección de la estructura de un nodo</a:t>
            </a:r>
          </a:p>
        </p:txBody>
      </p:sp>
    </p:spTree>
    <p:extLst>
      <p:ext uri="{BB962C8B-B14F-4D97-AF65-F5344CB8AC3E}">
        <p14:creationId xmlns:p14="http://schemas.microsoft.com/office/powerpoint/2010/main" val="1094369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4156102"/>
            <a:ext cx="1747520" cy="14671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4109324"/>
            <a:ext cx="1747520" cy="53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611601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533195" y="3135846"/>
            <a:ext cx="965916" cy="335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>
            <a:off x="2000767" y="3529568"/>
            <a:ext cx="0" cy="526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65214" y="1519823"/>
            <a:ext cx="370187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datos,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Primero ingresamos …12 y lo pasamos por x como valor..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ctágono 18"/>
          <p:cNvSpPr/>
          <p:nvPr/>
        </p:nvSpPr>
        <p:spPr>
          <a:xfrm>
            <a:off x="583746" y="3135846"/>
            <a:ext cx="360151" cy="3357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1" name="Conector recto de flecha 20"/>
          <p:cNvCxnSpPr>
            <a:cxnSpLocks/>
          </p:cNvCxnSpPr>
          <p:nvPr/>
        </p:nvCxnSpPr>
        <p:spPr>
          <a:xfrm>
            <a:off x="921674" y="3469368"/>
            <a:ext cx="342120" cy="540322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4633697" y="2454979"/>
            <a:ext cx="5406085" cy="235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nodo* </a:t>
            </a:r>
            <a:r>
              <a:rPr lang="es-AR" dirty="0" err="1"/>
              <a:t>ingresarDato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x)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</a:t>
            </a:r>
            <a:r>
              <a:rPr lang="es-AR" dirty="0"/>
              <a:t>;</a:t>
            </a:r>
          </a:p>
          <a:p>
            <a:r>
              <a:rPr lang="es-AR" dirty="0"/>
              <a:t>	 nodo *q;</a:t>
            </a:r>
          </a:p>
          <a:p>
            <a:r>
              <a:rPr lang="es-AR" dirty="0"/>
              <a:t>	 q=(nodo*)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(nodo));</a:t>
            </a:r>
          </a:p>
          <a:p>
            <a:r>
              <a:rPr lang="es-AR" dirty="0"/>
              <a:t>	 q-&gt;</a:t>
            </a:r>
            <a:r>
              <a:rPr lang="es-AR" dirty="0" err="1"/>
              <a:t>nro</a:t>
            </a:r>
            <a:r>
              <a:rPr lang="es-AR" dirty="0"/>
              <a:t>=x;</a:t>
            </a:r>
          </a:p>
          <a:p>
            <a:r>
              <a:rPr lang="es-AR" dirty="0"/>
              <a:t>     	 q-&gt;</a:t>
            </a:r>
            <a:r>
              <a:rPr lang="es-AR" dirty="0" err="1"/>
              <a:t>sig</a:t>
            </a:r>
            <a:r>
              <a:rPr lang="es-AR" dirty="0"/>
              <a:t>=NULL;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q;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V="1">
            <a:off x="2513743" y="2599498"/>
            <a:ext cx="2119954" cy="68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9" idx="0"/>
            <a:endCxn id="43" idx="1"/>
          </p:cNvCxnSpPr>
          <p:nvPr/>
        </p:nvCxnSpPr>
        <p:spPr>
          <a:xfrm>
            <a:off x="943897" y="3234186"/>
            <a:ext cx="589298" cy="69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cxnSpLocks/>
            <a:stCxn id="12" idx="3"/>
          </p:cNvCxnSpPr>
          <p:nvPr/>
        </p:nvCxnSpPr>
        <p:spPr>
          <a:xfrm flipV="1">
            <a:off x="3013942" y="3953603"/>
            <a:ext cx="2632929" cy="42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cxnSpLocks/>
            <a:stCxn id="13" idx="3"/>
          </p:cNvCxnSpPr>
          <p:nvPr/>
        </p:nvCxnSpPr>
        <p:spPr>
          <a:xfrm flipV="1">
            <a:off x="3013943" y="4293947"/>
            <a:ext cx="2632928" cy="821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578578" y="4858066"/>
            <a:ext cx="6355993" cy="1754326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AR" dirty="0" err="1"/>
              <a:t>Malloc</a:t>
            </a:r>
            <a:r>
              <a:rPr lang="es-AR" dirty="0"/>
              <a:t> (</a:t>
            </a:r>
            <a:r>
              <a:rPr lang="es-AR" dirty="0" err="1"/>
              <a:t>Memory</a:t>
            </a:r>
            <a:r>
              <a:rPr lang="es-AR" dirty="0"/>
              <a:t> </a:t>
            </a:r>
            <a:r>
              <a:rPr lang="es-AR" dirty="0" err="1"/>
              <a:t>Allocation</a:t>
            </a:r>
            <a:r>
              <a:rPr lang="es-AR" dirty="0"/>
              <a:t>)</a:t>
            </a:r>
          </a:p>
          <a:p>
            <a:r>
              <a:rPr lang="es-AR" dirty="0"/>
              <a:t>Reserva un espacio en memoria, conocida como asignación dinámica de memoria, reservando el espacio que tiene el </a:t>
            </a:r>
            <a:r>
              <a:rPr lang="es-AR" dirty="0" err="1"/>
              <a:t>sizeof</a:t>
            </a:r>
            <a:r>
              <a:rPr lang="es-AR" dirty="0"/>
              <a:t> de nodo, esta devolución en principio es </a:t>
            </a:r>
            <a:r>
              <a:rPr lang="es-AR" dirty="0" err="1"/>
              <a:t>void</a:t>
            </a:r>
            <a:r>
              <a:rPr lang="es-AR" dirty="0"/>
              <a:t>, pero se hace un casteo en este caso a puntero de nodo. Devolviendo la dirección la función </a:t>
            </a:r>
            <a:r>
              <a:rPr lang="es-AR" dirty="0" err="1"/>
              <a:t>ingresadato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1883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1266422" y="4156102"/>
            <a:ext cx="1747520" cy="14671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1266422" y="4109324"/>
            <a:ext cx="1747520" cy="53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66423" y="4611601"/>
            <a:ext cx="1747520" cy="53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533195" y="3135846"/>
            <a:ext cx="965916" cy="335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>
            <a:off x="2000767" y="3529568"/>
            <a:ext cx="0" cy="526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65214" y="1519823"/>
            <a:ext cx="370187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datos,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Primero ingresamos …12 y lo pasamos por x como valor..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 (Pila)</a:t>
            </a:r>
          </a:p>
          <a:p>
            <a:endParaRPr lang="es-AR" dirty="0"/>
          </a:p>
        </p:txBody>
      </p:sp>
      <p:pic>
        <p:nvPicPr>
          <p:cNvPr id="17" name="Picture 2" descr="Resultado de imagen para LOGO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" y="139814"/>
            <a:ext cx="953323" cy="12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ctágono 18"/>
          <p:cNvSpPr/>
          <p:nvPr/>
        </p:nvSpPr>
        <p:spPr>
          <a:xfrm>
            <a:off x="583746" y="3135846"/>
            <a:ext cx="360151" cy="3357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1" name="Conector recto de flecha 20"/>
          <p:cNvCxnSpPr>
            <a:cxnSpLocks/>
          </p:cNvCxnSpPr>
          <p:nvPr/>
        </p:nvCxnSpPr>
        <p:spPr>
          <a:xfrm>
            <a:off x="921674" y="3469368"/>
            <a:ext cx="342120" cy="540322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4633697" y="2454979"/>
            <a:ext cx="5406085" cy="235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nodo* </a:t>
            </a:r>
            <a:r>
              <a:rPr lang="es-AR" dirty="0" err="1"/>
              <a:t>ingresarDato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x)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</a:t>
            </a:r>
            <a:r>
              <a:rPr lang="es-AR" dirty="0"/>
              <a:t>;</a:t>
            </a:r>
          </a:p>
          <a:p>
            <a:r>
              <a:rPr lang="es-AR" dirty="0"/>
              <a:t>	 nodo *q;</a:t>
            </a:r>
          </a:p>
          <a:p>
            <a:r>
              <a:rPr lang="es-AR" dirty="0"/>
              <a:t>	 q=(nodo*)</a:t>
            </a:r>
            <a:r>
              <a:rPr lang="es-AR" dirty="0" err="1"/>
              <a:t>malloc</a:t>
            </a:r>
            <a:r>
              <a:rPr lang="es-AR" dirty="0"/>
              <a:t>(</a:t>
            </a:r>
            <a:r>
              <a:rPr lang="es-AR" dirty="0" err="1"/>
              <a:t>sizeof</a:t>
            </a:r>
            <a:r>
              <a:rPr lang="es-AR" dirty="0"/>
              <a:t>(nodo));</a:t>
            </a:r>
          </a:p>
          <a:p>
            <a:r>
              <a:rPr lang="es-AR" dirty="0"/>
              <a:t>	 q-&gt;</a:t>
            </a:r>
            <a:r>
              <a:rPr lang="es-AR" dirty="0" err="1"/>
              <a:t>nro</a:t>
            </a:r>
            <a:r>
              <a:rPr lang="es-AR" dirty="0"/>
              <a:t>=x;</a:t>
            </a:r>
          </a:p>
          <a:p>
            <a:r>
              <a:rPr lang="es-AR" dirty="0"/>
              <a:t>     	 q-&gt;</a:t>
            </a:r>
            <a:r>
              <a:rPr lang="es-AR" dirty="0" err="1"/>
              <a:t>sig</a:t>
            </a:r>
            <a:r>
              <a:rPr lang="es-AR" dirty="0"/>
              <a:t>=NULL;</a:t>
            </a:r>
          </a:p>
          <a:p>
            <a:r>
              <a:rPr lang="es-AR" dirty="0"/>
              <a:t>	 </a:t>
            </a:r>
            <a:r>
              <a:rPr lang="es-AR" dirty="0" err="1"/>
              <a:t>return</a:t>
            </a:r>
            <a:r>
              <a:rPr lang="es-AR" dirty="0"/>
              <a:t> q;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V="1">
            <a:off x="2513743" y="2599498"/>
            <a:ext cx="2119954" cy="68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9" idx="0"/>
            <a:endCxn id="43" idx="1"/>
          </p:cNvCxnSpPr>
          <p:nvPr/>
        </p:nvCxnSpPr>
        <p:spPr>
          <a:xfrm>
            <a:off x="943897" y="3234186"/>
            <a:ext cx="589298" cy="69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cxnSpLocks/>
            <a:stCxn id="12" idx="3"/>
          </p:cNvCxnSpPr>
          <p:nvPr/>
        </p:nvCxnSpPr>
        <p:spPr>
          <a:xfrm flipV="1">
            <a:off x="3013942" y="3953603"/>
            <a:ext cx="2632929" cy="42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cxnSpLocks/>
            <a:stCxn id="13" idx="3"/>
          </p:cNvCxnSpPr>
          <p:nvPr/>
        </p:nvCxnSpPr>
        <p:spPr>
          <a:xfrm flipV="1">
            <a:off x="3013943" y="4293945"/>
            <a:ext cx="2632928" cy="583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578578" y="4858066"/>
            <a:ext cx="6355993" cy="1754326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AR" dirty="0" err="1"/>
              <a:t>Malloc</a:t>
            </a:r>
            <a:r>
              <a:rPr lang="es-AR" dirty="0"/>
              <a:t> (</a:t>
            </a:r>
            <a:r>
              <a:rPr lang="es-AR" dirty="0" err="1"/>
              <a:t>Memory</a:t>
            </a:r>
            <a:r>
              <a:rPr lang="es-AR" dirty="0"/>
              <a:t> </a:t>
            </a:r>
            <a:r>
              <a:rPr lang="es-AR" dirty="0" err="1"/>
              <a:t>Allocation</a:t>
            </a:r>
            <a:r>
              <a:rPr lang="es-AR" dirty="0"/>
              <a:t>)</a:t>
            </a:r>
          </a:p>
          <a:p>
            <a:r>
              <a:rPr lang="es-AR" dirty="0"/>
              <a:t>Reserva un espacio en memoria, conocida como asignación dinámica de memoria, reservando el espacio que tiene el </a:t>
            </a:r>
            <a:r>
              <a:rPr lang="es-AR" dirty="0" err="1"/>
              <a:t>sizeof</a:t>
            </a:r>
            <a:r>
              <a:rPr lang="es-AR" dirty="0"/>
              <a:t> de nodo, esta devolución en principio es </a:t>
            </a:r>
            <a:r>
              <a:rPr lang="es-AR" dirty="0" err="1"/>
              <a:t>void</a:t>
            </a:r>
            <a:r>
              <a:rPr lang="es-AR" dirty="0"/>
              <a:t>, pero se hace un casteo en este caso a puntero de nodo. Devolviendo la dirección la función </a:t>
            </a:r>
            <a:r>
              <a:rPr lang="es-AR" dirty="0" err="1"/>
              <a:t>ingresadato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4604064" y="1081633"/>
            <a:ext cx="3442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756574" y="1505681"/>
            <a:ext cx="2940929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Apilar.</a:t>
            </a:r>
          </a:p>
          <a:p>
            <a:r>
              <a:rPr lang="es-AR" dirty="0"/>
              <a:t>Como p en el inicio apunta a NULL q-&gt;</a:t>
            </a:r>
            <a:r>
              <a:rPr lang="es-AR" dirty="0" err="1"/>
              <a:t>sig</a:t>
            </a:r>
            <a:r>
              <a:rPr lang="es-AR" dirty="0"/>
              <a:t> quedara apuntando a NULL, mientras que p quedara apuntado a q</a:t>
            </a:r>
          </a:p>
          <a:p>
            <a:endParaRPr lang="es-AR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982226" y="1820297"/>
            <a:ext cx="1660329" cy="132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ctágono 22"/>
          <p:cNvSpPr/>
          <p:nvPr/>
        </p:nvSpPr>
        <p:spPr>
          <a:xfrm>
            <a:off x="4909518" y="1209886"/>
            <a:ext cx="360151" cy="335756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4" name="Conector recto de flecha 23"/>
          <p:cNvCxnSpPr>
            <a:cxnSpLocks/>
          </p:cNvCxnSpPr>
          <p:nvPr/>
        </p:nvCxnSpPr>
        <p:spPr>
          <a:xfrm>
            <a:off x="5247446" y="1543408"/>
            <a:ext cx="342120" cy="540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82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4.07407E-6 L -0.19974 0.304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15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1.85185E-6 L -0.21198 0.296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052485" y="4517329"/>
            <a:ext cx="174752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la cima</a:t>
            </a:r>
          </a:p>
          <a:p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518845" y="5807129"/>
            <a:ext cx="33201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 q</a:t>
            </a:r>
          </a:p>
        </p:txBody>
      </p:sp>
      <p:sp>
        <p:nvSpPr>
          <p:cNvPr id="19" name="Proceso 18"/>
          <p:cNvSpPr/>
          <p:nvPr/>
        </p:nvSpPr>
        <p:spPr>
          <a:xfrm>
            <a:off x="1266422" y="4032520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266422" y="403252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266422" y="4650374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286017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514475" y="3438166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97475" y="2191868"/>
            <a:ext cx="355456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segundo NODO</a:t>
            </a:r>
          </a:p>
        </p:txBody>
      </p:sp>
      <p:cxnSp>
        <p:nvCxnSpPr>
          <p:cNvPr id="25" name="Conector recto de flecha 24"/>
          <p:cNvCxnSpPr>
            <a:cxnSpLocks/>
          </p:cNvCxnSpPr>
          <p:nvPr/>
        </p:nvCxnSpPr>
        <p:spPr>
          <a:xfrm>
            <a:off x="3186113" y="2838199"/>
            <a:ext cx="736566" cy="2306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ctágono 25"/>
          <p:cNvSpPr/>
          <p:nvPr/>
        </p:nvSpPr>
        <p:spPr>
          <a:xfrm>
            <a:off x="586375" y="3072110"/>
            <a:ext cx="442512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924302" y="3395404"/>
            <a:ext cx="342120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6096000" y="1659815"/>
            <a:ext cx="3682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8" name="Octágono 27"/>
          <p:cNvSpPr/>
          <p:nvPr/>
        </p:nvSpPr>
        <p:spPr>
          <a:xfrm>
            <a:off x="2210459" y="3042828"/>
            <a:ext cx="471225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548387" y="3366123"/>
            <a:ext cx="342120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319835" y="3396573"/>
            <a:ext cx="314543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En este momento  p apunta a 370fb0  y q-&gt;</a:t>
            </a:r>
            <a:r>
              <a:rPr lang="es-AR" dirty="0" err="1"/>
              <a:t>sig</a:t>
            </a:r>
            <a:r>
              <a:rPr lang="es-AR" dirty="0"/>
              <a:t> quedara apuntando a 370fb0,, luego en la instrucción *p=q, p quedara apuntado a q, Pulse una tecla…</a:t>
            </a:r>
          </a:p>
          <a:p>
            <a:endParaRPr lang="es-AR" dirty="0"/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H="1" flipV="1">
            <a:off x="7894590" y="2620533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72079" y="4504071"/>
            <a:ext cx="174752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</p:spTree>
    <p:extLst>
      <p:ext uri="{BB962C8B-B14F-4D97-AF65-F5344CB8AC3E}">
        <p14:creationId xmlns:p14="http://schemas.microsoft.com/office/powerpoint/2010/main" val="26300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4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5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6" grpId="0" animBg="1"/>
      <p:bldP spid="6" grpId="1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la cima</a:t>
            </a:r>
          </a:p>
          <a:p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32548" y="5751811"/>
            <a:ext cx="33780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genera un nuevo NODO q</a:t>
            </a:r>
          </a:p>
        </p:txBody>
      </p:sp>
      <p:sp>
        <p:nvSpPr>
          <p:cNvPr id="19" name="Proceso 18"/>
          <p:cNvSpPr/>
          <p:nvPr/>
        </p:nvSpPr>
        <p:spPr>
          <a:xfrm>
            <a:off x="1635487" y="4014469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635487" y="4014469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35488" y="4516745"/>
            <a:ext cx="174752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286017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883540" y="3420115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97475" y="2191868"/>
            <a:ext cx="355456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segundo NODO</a:t>
            </a:r>
          </a:p>
        </p:txBody>
      </p:sp>
      <p:cxnSp>
        <p:nvCxnSpPr>
          <p:cNvPr id="25" name="Conector recto de flecha 24"/>
          <p:cNvCxnSpPr>
            <a:cxnSpLocks/>
          </p:cNvCxnSpPr>
          <p:nvPr/>
        </p:nvCxnSpPr>
        <p:spPr>
          <a:xfrm>
            <a:off x="3186113" y="2838199"/>
            <a:ext cx="736566" cy="2306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ctágono 25"/>
          <p:cNvSpPr/>
          <p:nvPr/>
        </p:nvSpPr>
        <p:spPr>
          <a:xfrm>
            <a:off x="3445334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3793802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6096000" y="1659815"/>
            <a:ext cx="3682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8" name="Octágono 27"/>
          <p:cNvSpPr/>
          <p:nvPr/>
        </p:nvSpPr>
        <p:spPr>
          <a:xfrm>
            <a:off x="5066402" y="3042828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240668" y="3395404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319835" y="3396573"/>
            <a:ext cx="314543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Ahora  p apunta a </a:t>
            </a: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370fd0</a:t>
            </a:r>
            <a:r>
              <a:rPr lang="es-AR" dirty="0"/>
              <a:t>   q-&gt;</a:t>
            </a:r>
            <a:r>
              <a:rPr lang="es-AR" dirty="0" err="1"/>
              <a:t>sig</a:t>
            </a:r>
            <a:r>
              <a:rPr lang="es-AR" dirty="0"/>
              <a:t> quedara apuntando a 370fb0,, por lo que  p y q quedan apuntando al ultimo de la pila.</a:t>
            </a:r>
          </a:p>
          <a:p>
            <a:endParaRPr lang="es-AR" dirty="0"/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H="1" flipV="1">
            <a:off x="7894590" y="2620533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761200" y="3071035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328659" y="4581512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9214448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4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4.07407E-6 L 0.20534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9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2.96296E-6 L 0.21458 0.0048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00"/>
                            </p:stCondLst>
                            <p:childTnLst>
                              <p:par>
                                <p:cTn id="33" presetID="18" presetClass="exit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4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6" grpId="0" animBg="1"/>
      <p:bldP spid="31" grpId="0" animBg="1"/>
      <p:bldP spid="32" grpId="0" animBg="1"/>
      <p:bldP spid="36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60" y="1"/>
            <a:ext cx="9144000" cy="781904"/>
          </a:xfrm>
        </p:spPr>
        <p:txBody>
          <a:bodyPr>
            <a:normAutofit/>
          </a:bodyPr>
          <a:lstStyle/>
          <a:p>
            <a:r>
              <a:rPr lang="es-AR" dirty="0"/>
              <a:t>Estructura de Datos</a:t>
            </a:r>
          </a:p>
        </p:txBody>
      </p:sp>
      <p:sp>
        <p:nvSpPr>
          <p:cNvPr id="4" name="Proceso 3"/>
          <p:cNvSpPr/>
          <p:nvPr/>
        </p:nvSpPr>
        <p:spPr>
          <a:xfrm>
            <a:off x="4052484" y="4015053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4052484" y="4015053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072079" y="3051367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370fd0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305769" y="3420699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2"/>
          <p:cNvSpPr txBox="1">
            <a:spLocks/>
          </p:cNvSpPr>
          <p:nvPr/>
        </p:nvSpPr>
        <p:spPr>
          <a:xfrm>
            <a:off x="3482958" y="663223"/>
            <a:ext cx="6127604" cy="62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Listas Auto referenciadas</a:t>
            </a:r>
          </a:p>
          <a:p>
            <a:endParaRPr lang="es-AR" dirty="0"/>
          </a:p>
        </p:txBody>
      </p:sp>
      <p:sp>
        <p:nvSpPr>
          <p:cNvPr id="34" name="Subtítulo 2"/>
          <p:cNvSpPr txBox="1">
            <a:spLocks/>
          </p:cNvSpPr>
          <p:nvPr/>
        </p:nvSpPr>
        <p:spPr>
          <a:xfrm>
            <a:off x="357685" y="1186685"/>
            <a:ext cx="3564994" cy="512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400" dirty="0"/>
              <a:t>Ingreso de datos por la cima</a:t>
            </a:r>
          </a:p>
          <a:p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00004" y="5751811"/>
            <a:ext cx="43726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genero un nuevo NODO q  </a:t>
            </a:r>
            <a:r>
              <a:rPr lang="es-AR" dirty="0">
                <a:solidFill>
                  <a:srgbClr val="7030A0"/>
                </a:solidFill>
              </a:rPr>
              <a:t>370fe0</a:t>
            </a:r>
          </a:p>
        </p:txBody>
      </p:sp>
      <p:sp>
        <p:nvSpPr>
          <p:cNvPr id="19" name="Proceso 18"/>
          <p:cNvSpPr/>
          <p:nvPr/>
        </p:nvSpPr>
        <p:spPr>
          <a:xfrm>
            <a:off x="1706391" y="4003770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706391" y="4003770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706392" y="4506046"/>
            <a:ext cx="1747520" cy="11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286017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370fb0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1954444" y="3409416"/>
            <a:ext cx="271463" cy="576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97475" y="2191868"/>
            <a:ext cx="355456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3 datos por ejemplo…</a:t>
            </a:r>
          </a:p>
          <a:p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por el segundo NODO</a:t>
            </a:r>
          </a:p>
        </p:txBody>
      </p:sp>
      <p:cxnSp>
        <p:nvCxnSpPr>
          <p:cNvPr id="25" name="Conector recto de flecha 24"/>
          <p:cNvCxnSpPr>
            <a:cxnSpLocks/>
          </p:cNvCxnSpPr>
          <p:nvPr/>
        </p:nvCxnSpPr>
        <p:spPr>
          <a:xfrm>
            <a:off x="3186113" y="2838199"/>
            <a:ext cx="736566" cy="2306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6096000" y="1659815"/>
            <a:ext cx="3682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apilar(nodo**</a:t>
            </a:r>
            <a:r>
              <a:rPr lang="es-AR" dirty="0" err="1"/>
              <a:t>p,nodo</a:t>
            </a:r>
            <a:r>
              <a:rPr lang="es-AR" dirty="0"/>
              <a:t>*q)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	 q-&gt;</a:t>
            </a:r>
            <a:r>
              <a:rPr lang="es-AR" dirty="0" err="1"/>
              <a:t>sig</a:t>
            </a:r>
            <a:r>
              <a:rPr lang="es-AR" dirty="0"/>
              <a:t>=*p;</a:t>
            </a:r>
          </a:p>
          <a:p>
            <a:r>
              <a:rPr lang="es-AR" dirty="0"/>
              <a:t>	*p=q;</a:t>
            </a:r>
          </a:p>
          <a:p>
            <a:r>
              <a:rPr lang="es-AR" dirty="0"/>
              <a:t>}</a:t>
            </a:r>
          </a:p>
        </p:txBody>
      </p:sp>
      <p:sp>
        <p:nvSpPr>
          <p:cNvPr id="28" name="Octágono 27"/>
          <p:cNvSpPr/>
          <p:nvPr/>
        </p:nvSpPr>
        <p:spPr>
          <a:xfrm>
            <a:off x="5066402" y="3042828"/>
            <a:ext cx="570183" cy="398613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s-AR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240668" y="3395404"/>
            <a:ext cx="413965" cy="594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947964" y="2640833"/>
            <a:ext cx="314543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Apilamos … y  q-&gt;</a:t>
            </a:r>
            <a:r>
              <a:rPr lang="es-AR" dirty="0" err="1"/>
              <a:t>sig</a:t>
            </a:r>
            <a:r>
              <a:rPr lang="es-AR" dirty="0"/>
              <a:t> quedara apuntando a 370fd0, luego p quedara apuntando  a q que es el  ultimo de la pila.</a:t>
            </a:r>
          </a:p>
          <a:p>
            <a:pPr algn="ctr"/>
            <a:endParaRPr lang="es-AR" dirty="0"/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H="1" flipV="1">
            <a:off x="7894590" y="2620533"/>
            <a:ext cx="1088923" cy="7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052484" y="4597839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370fb0</a:t>
            </a:r>
          </a:p>
        </p:txBody>
      </p:sp>
      <p:sp>
        <p:nvSpPr>
          <p:cNvPr id="31" name="Proceso 3"/>
          <p:cNvSpPr/>
          <p:nvPr/>
        </p:nvSpPr>
        <p:spPr>
          <a:xfrm>
            <a:off x="6328659" y="4005225"/>
            <a:ext cx="1747520" cy="1613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6328659" y="4005225"/>
            <a:ext cx="1747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689959" y="3068834"/>
            <a:ext cx="965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370fe0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94890" y="3440367"/>
            <a:ext cx="12879" cy="5943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328659" y="4581512"/>
            <a:ext cx="174752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6328659" y="4566045"/>
            <a:ext cx="1747520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370fd0</a:t>
            </a:r>
          </a:p>
        </p:txBody>
      </p:sp>
      <p:sp>
        <p:nvSpPr>
          <p:cNvPr id="48" name="Octágono 47"/>
          <p:cNvSpPr/>
          <p:nvPr/>
        </p:nvSpPr>
        <p:spPr>
          <a:xfrm>
            <a:off x="6094087" y="3072110"/>
            <a:ext cx="535439" cy="366056"/>
          </a:xfrm>
          <a:prstGeom prst="oc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s-AR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6442555" y="3395404"/>
            <a:ext cx="413965" cy="594354"/>
          </a:xfrm>
          <a:prstGeom prst="straightConnector1">
            <a:avLst/>
          </a:prstGeom>
          <a:ln>
            <a:solidFill>
              <a:srgbClr val="F16B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3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2086 -0.0092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0.20079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00"/>
                            </p:stCondLst>
                            <p:childTnLst>
                              <p:par>
                                <p:cTn id="13" presetID="17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3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1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 animBg="1"/>
      <p:bldP spid="38" grpId="0" animBg="1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4B8C173883B04CBE46396F81807C9D" ma:contentTypeVersion="0" ma:contentTypeDescription="Crear nuevo documento." ma:contentTypeScope="" ma:versionID="2a8d0287e3981d9e5021897104e60e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082282-602A-4C87-9727-EA3A86F6F7C1}"/>
</file>

<file path=customXml/itemProps2.xml><?xml version="1.0" encoding="utf-8"?>
<ds:datastoreItem xmlns:ds="http://schemas.openxmlformats.org/officeDocument/2006/customXml" ds:itemID="{A2D28E48-4D9E-40F0-B667-4C6870BD0043}"/>
</file>

<file path=customXml/itemProps3.xml><?xml version="1.0" encoding="utf-8"?>
<ds:datastoreItem xmlns:ds="http://schemas.openxmlformats.org/officeDocument/2006/customXml" ds:itemID="{8BB0EA05-EA05-41E1-8981-115E11A13132}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633</TotalTime>
  <Words>1265</Words>
  <Application>Microsoft Office PowerPoint</Application>
  <PresentationFormat>Panorámica</PresentationFormat>
  <Paragraphs>430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Rockwell</vt:lpstr>
      <vt:lpstr>Times New Roman</vt:lpstr>
      <vt:lpstr>Damask</vt:lpstr>
      <vt:lpstr>Presentación de PowerPoint</vt:lpstr>
      <vt:lpstr>Presentación de PowerPoint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Estructura de Datos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Alumno</dc:creator>
  <cp:lastModifiedBy>Alumno</cp:lastModifiedBy>
  <cp:revision>60</cp:revision>
  <dcterms:created xsi:type="dcterms:W3CDTF">2017-06-09T23:20:26Z</dcterms:created>
  <dcterms:modified xsi:type="dcterms:W3CDTF">2017-06-23T00:30:50Z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0x010100FA4B8C173883B04CBE46396F81807C9D</vt:lpwstr>
  </property>
</Properties>
</file>