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6733aa7f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6733aa7f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6733aa7f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6733aa7f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6733aa7f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6733aa7f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6733aa7f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6733aa7f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6733aa7f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6733aa7f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6733aa7f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6733aa7f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Should</a:t>
            </a:r>
            <a:r>
              <a:rPr lang="en"/>
              <a:t> Big Mountain Change it’s Ticket Price?</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Jonathan Isaac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Question</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 cursory look at the pricing of our competitors brought us to this research question: Should Big Mountain change it’s ticket price?</a:t>
            </a:r>
            <a:endParaRPr sz="1500"/>
          </a:p>
          <a:p>
            <a:pPr indent="-323850" lvl="0" marL="457200" rtl="0" algn="l">
              <a:spcBef>
                <a:spcPts val="0"/>
              </a:spcBef>
              <a:spcAft>
                <a:spcPts val="0"/>
              </a:spcAft>
              <a:buSzPts val="1500"/>
              <a:buChar char="●"/>
            </a:pPr>
            <a:r>
              <a:rPr lang="en" sz="1500"/>
              <a:t>A major motivation for </a:t>
            </a:r>
            <a:r>
              <a:rPr lang="en" sz="1500"/>
              <a:t>this research is that extra revenue is required to make up for the recent addition of a chair lift</a:t>
            </a:r>
            <a:endParaRPr sz="1500"/>
          </a:p>
          <a:p>
            <a:pPr indent="-323850" lvl="0" marL="457200" rtl="0" algn="l">
              <a:spcBef>
                <a:spcPts val="0"/>
              </a:spcBef>
              <a:spcAft>
                <a:spcPts val="0"/>
              </a:spcAft>
              <a:buSzPts val="1500"/>
              <a:buChar char="●"/>
            </a:pPr>
            <a:r>
              <a:rPr lang="en" sz="1500"/>
              <a:t>The goal is to find the correct actions to take to make back the $1.5 million increase in operating costs</a:t>
            </a:r>
            <a:endParaRPr sz="1500"/>
          </a:p>
          <a:p>
            <a:pPr indent="-323850" lvl="0" marL="457200" rtl="0" algn="l">
              <a:spcBef>
                <a:spcPts val="0"/>
              </a:spcBef>
              <a:spcAft>
                <a:spcPts val="0"/>
              </a:spcAft>
              <a:buSzPts val="1500"/>
              <a:buChar char="●"/>
            </a:pPr>
            <a:r>
              <a:rPr lang="en" sz="1500"/>
              <a:t>Price change, cost cutting, and expansion actions were tested to see which combination of these would increase revenue most</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Key Findings</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After finding and testing the best model, we can recommend a $5 ticket price increase</a:t>
            </a:r>
            <a:endParaRPr sz="2000"/>
          </a:p>
          <a:p>
            <a:pPr indent="-355600" lvl="0" marL="457200" rtl="0" algn="l">
              <a:spcBef>
                <a:spcPts val="0"/>
              </a:spcBef>
              <a:spcAft>
                <a:spcPts val="0"/>
              </a:spcAft>
              <a:buSzPts val="2000"/>
              <a:buChar char="●"/>
            </a:pPr>
            <a:r>
              <a:rPr lang="en" sz="2000"/>
              <a:t>Additionally, we found that we can cut the least popular run and save the operating costs</a:t>
            </a:r>
            <a:endParaRPr sz="2000"/>
          </a:p>
          <a:p>
            <a:pPr indent="-355600" lvl="0" marL="457200" rtl="0" algn="l">
              <a:spcBef>
                <a:spcPts val="0"/>
              </a:spcBef>
              <a:spcAft>
                <a:spcPts val="0"/>
              </a:spcAft>
              <a:buSzPts val="2000"/>
              <a:buChar char="●"/>
            </a:pPr>
            <a:r>
              <a:rPr lang="en" sz="2000"/>
              <a:t>Finally we saw a good expansion option to be adding a run with to increase vertical height dropped by </a:t>
            </a:r>
            <a:r>
              <a:rPr lang="en" sz="2000"/>
              <a:t>150 ft</a:t>
            </a:r>
            <a:r>
              <a:rPr lang="en" sz="2000"/>
              <a:t>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Price Change</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Model identified the most important factors contributing to Ticket Price in the data, and Big Mountain is ahead of the competition in almost all of them. Yet, as pictured in the left graph of ticket prices, Big mountain is close to the average. The recommended change is below the model’s </a:t>
            </a:r>
            <a:r>
              <a:rPr lang="en"/>
              <a:t>suggested</a:t>
            </a:r>
            <a:r>
              <a:rPr lang="en"/>
              <a:t> price change of $15.</a:t>
            </a:r>
            <a:endParaRPr/>
          </a:p>
        </p:txBody>
      </p:sp>
      <p:pic>
        <p:nvPicPr>
          <p:cNvPr id="84" name="Google Shape;84;p16"/>
          <p:cNvPicPr preferRelativeResize="0"/>
          <p:nvPr/>
        </p:nvPicPr>
        <p:blipFill>
          <a:blip r:embed="rId3">
            <a:alphaModFix/>
          </a:blip>
          <a:stretch>
            <a:fillRect/>
          </a:stretch>
        </p:blipFill>
        <p:spPr>
          <a:xfrm>
            <a:off x="4361100" y="2294125"/>
            <a:ext cx="2227950" cy="1282775"/>
          </a:xfrm>
          <a:prstGeom prst="rect">
            <a:avLst/>
          </a:prstGeom>
          <a:noFill/>
          <a:ln>
            <a:noFill/>
          </a:ln>
        </p:spPr>
      </p:pic>
      <p:pic>
        <p:nvPicPr>
          <p:cNvPr id="85" name="Google Shape;85;p16"/>
          <p:cNvPicPr preferRelativeResize="0"/>
          <p:nvPr/>
        </p:nvPicPr>
        <p:blipFill>
          <a:blip r:embed="rId4">
            <a:alphaModFix/>
          </a:blip>
          <a:stretch>
            <a:fillRect/>
          </a:stretch>
        </p:blipFill>
        <p:spPr>
          <a:xfrm>
            <a:off x="6936647" y="2253850"/>
            <a:ext cx="2227953" cy="1281050"/>
          </a:xfrm>
          <a:prstGeom prst="rect">
            <a:avLst/>
          </a:prstGeom>
          <a:noFill/>
          <a:ln>
            <a:noFill/>
          </a:ln>
        </p:spPr>
      </p:pic>
      <p:pic>
        <p:nvPicPr>
          <p:cNvPr id="86" name="Google Shape;86;p16"/>
          <p:cNvPicPr preferRelativeResize="0"/>
          <p:nvPr/>
        </p:nvPicPr>
        <p:blipFill>
          <a:blip r:embed="rId5">
            <a:alphaModFix/>
          </a:blip>
          <a:stretch>
            <a:fillRect/>
          </a:stretch>
        </p:blipFill>
        <p:spPr>
          <a:xfrm>
            <a:off x="4343857" y="3771449"/>
            <a:ext cx="2317871" cy="1323051"/>
          </a:xfrm>
          <a:prstGeom prst="rect">
            <a:avLst/>
          </a:prstGeom>
          <a:noFill/>
          <a:ln>
            <a:noFill/>
          </a:ln>
        </p:spPr>
      </p:pic>
      <p:pic>
        <p:nvPicPr>
          <p:cNvPr id="87" name="Google Shape;87;p16"/>
          <p:cNvPicPr preferRelativeResize="0"/>
          <p:nvPr/>
        </p:nvPicPr>
        <p:blipFill>
          <a:blip r:embed="rId6">
            <a:alphaModFix/>
          </a:blip>
          <a:stretch>
            <a:fillRect/>
          </a:stretch>
        </p:blipFill>
        <p:spPr>
          <a:xfrm>
            <a:off x="6946637" y="3797700"/>
            <a:ext cx="2207972" cy="1270549"/>
          </a:xfrm>
          <a:prstGeom prst="rect">
            <a:avLst/>
          </a:prstGeom>
          <a:noFill/>
          <a:ln>
            <a:noFill/>
          </a:ln>
        </p:spPr>
      </p:pic>
      <p:pic>
        <p:nvPicPr>
          <p:cNvPr id="88" name="Google Shape;88;p16"/>
          <p:cNvPicPr preferRelativeResize="0"/>
          <p:nvPr/>
        </p:nvPicPr>
        <p:blipFill>
          <a:blip r:embed="rId7">
            <a:alphaModFix/>
          </a:blip>
          <a:stretch>
            <a:fillRect/>
          </a:stretch>
        </p:blipFill>
        <p:spPr>
          <a:xfrm>
            <a:off x="4138" y="1520474"/>
            <a:ext cx="4321675" cy="2376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Cutting the Least Popular Run</a:t>
            </a:r>
            <a:endParaRPr/>
          </a:p>
        </p:txBody>
      </p:sp>
      <p:sp>
        <p:nvSpPr>
          <p:cNvPr id="94" name="Google Shape;94;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allowed our model to </a:t>
            </a:r>
            <a:r>
              <a:rPr lang="en"/>
              <a:t>evaluate</a:t>
            </a:r>
            <a:r>
              <a:rPr lang="en"/>
              <a:t> the scenario where we cut up to 10 of our runs.</a:t>
            </a:r>
            <a:endParaRPr/>
          </a:p>
        </p:txBody>
      </p:sp>
      <p:pic>
        <p:nvPicPr>
          <p:cNvPr id="95" name="Google Shape;95;p17"/>
          <p:cNvPicPr preferRelativeResize="0"/>
          <p:nvPr/>
        </p:nvPicPr>
        <p:blipFill>
          <a:blip r:embed="rId3">
            <a:alphaModFix/>
          </a:blip>
          <a:stretch>
            <a:fillRect/>
          </a:stretch>
        </p:blipFill>
        <p:spPr>
          <a:xfrm>
            <a:off x="4362650" y="1042025"/>
            <a:ext cx="4610524" cy="2457625"/>
          </a:xfrm>
          <a:prstGeom prst="rect">
            <a:avLst/>
          </a:prstGeom>
          <a:noFill/>
          <a:ln>
            <a:noFill/>
          </a:ln>
        </p:spPr>
      </p:pic>
      <p:sp>
        <p:nvSpPr>
          <p:cNvPr id="96" name="Google Shape;96;p17"/>
          <p:cNvSpPr txBox="1"/>
          <p:nvPr/>
        </p:nvSpPr>
        <p:spPr>
          <a:xfrm>
            <a:off x="4561950" y="3577225"/>
            <a:ext cx="4411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As you can see, the model predicts that cutting a single run does not affect revenue. This shows that continuing to support our least popular run is a cost without any benefit.</a:t>
            </a:r>
            <a:endParaRPr sz="13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a Run</a:t>
            </a:r>
            <a:endParaRPr/>
          </a:p>
        </p:txBody>
      </p:sp>
      <p:sp>
        <p:nvSpPr>
          <p:cNvPr id="102" name="Google Shape;102;p18"/>
          <p:cNvSpPr txBox="1"/>
          <p:nvPr>
            <p:ph idx="1" type="body"/>
          </p:nvPr>
        </p:nvSpPr>
        <p:spPr>
          <a:xfrm>
            <a:off x="4644675" y="500925"/>
            <a:ext cx="42882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data finds that the addition of new run that increases total vertical height by 150 ft would allow us to increase our price by another $8.61. Over a single season, assuming average attendance, this would constitute an increase in revenue of around $15 million.</a:t>
            </a:r>
            <a:endParaRPr sz="1400"/>
          </a:p>
          <a:p>
            <a:pPr indent="0" lvl="0" marL="0" rtl="0" algn="l">
              <a:spcBef>
                <a:spcPts val="1200"/>
              </a:spcBef>
              <a:spcAft>
                <a:spcPts val="0"/>
              </a:spcAft>
              <a:buNone/>
            </a:pPr>
            <a:r>
              <a:rPr lang="en" sz="1400"/>
              <a:t>As long as the operating costs of this new run can stay under this number, this new run will pay for itself in a few seasons.</a:t>
            </a:r>
            <a:endParaRPr sz="1400"/>
          </a:p>
          <a:p>
            <a:pPr indent="0" lvl="0" marL="0" rtl="0" algn="l">
              <a:spcBef>
                <a:spcPts val="1200"/>
              </a:spcBef>
              <a:spcAft>
                <a:spcPts val="1200"/>
              </a:spcAft>
              <a:buNone/>
            </a:pPr>
            <a:r>
              <a:rPr lang="en" sz="1400"/>
              <a:t>We also tested expanding the snowfall land, but this did not result in a significant increase in revenue to offset it’s cost.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08" name="Google Shape;108;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Here the random forest model for pricing that we created gives us three suggested actions, here in order of risk:</a:t>
            </a:r>
            <a:endParaRPr sz="1800"/>
          </a:p>
          <a:p>
            <a:pPr indent="-342900" lvl="0" marL="457200" rtl="0" algn="l">
              <a:spcBef>
                <a:spcPts val="1200"/>
              </a:spcBef>
              <a:spcAft>
                <a:spcPts val="0"/>
              </a:spcAft>
              <a:buSzPts val="1800"/>
              <a:buChar char="●"/>
            </a:pPr>
            <a:r>
              <a:rPr lang="en" sz="1800"/>
              <a:t>Closing our least </a:t>
            </a:r>
            <a:r>
              <a:rPr lang="en" sz="1800"/>
              <a:t>popular</a:t>
            </a:r>
            <a:r>
              <a:rPr lang="en" sz="1800"/>
              <a:t> run</a:t>
            </a:r>
            <a:endParaRPr sz="1800"/>
          </a:p>
          <a:p>
            <a:pPr indent="-342900" lvl="0" marL="457200" rtl="0" algn="l">
              <a:spcBef>
                <a:spcPts val="0"/>
              </a:spcBef>
              <a:spcAft>
                <a:spcPts val="0"/>
              </a:spcAft>
              <a:buSzPts val="1800"/>
              <a:buChar char="●"/>
            </a:pPr>
            <a:r>
              <a:rPr lang="en" sz="1800"/>
              <a:t>Increasing our price by $5 to bring us closer to the market pricing</a:t>
            </a:r>
            <a:endParaRPr sz="1800"/>
          </a:p>
          <a:p>
            <a:pPr indent="-342900" lvl="0" marL="457200" rtl="0" algn="l">
              <a:spcBef>
                <a:spcPts val="0"/>
              </a:spcBef>
              <a:spcAft>
                <a:spcPts val="0"/>
              </a:spcAft>
              <a:buSzPts val="1800"/>
              <a:buChar char="●"/>
            </a:pPr>
            <a:r>
              <a:rPr lang="en" sz="1800"/>
              <a:t>Adding a new run increasing vertical height drop by 150 ft</a:t>
            </a:r>
            <a:endParaRPr sz="18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