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321" r:id="rId6"/>
    <p:sldId id="322" r:id="rId7"/>
    <p:sldId id="323" r:id="rId8"/>
    <p:sldId id="326" r:id="rId9"/>
    <p:sldId id="325" r:id="rId10"/>
    <p:sldId id="327" r:id="rId11"/>
    <p:sldId id="328" r:id="rId12"/>
    <p:sldId id="32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113" autoAdjust="0"/>
  </p:normalViewPr>
  <p:slideViewPr>
    <p:cSldViewPr snapToGrid="0">
      <p:cViewPr varScale="1">
        <p:scale>
          <a:sx n="57" d="100"/>
          <a:sy n="57" d="100"/>
        </p:scale>
        <p:origin x="16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4BED-CCDE-4F25-BB1C-4808A0F232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346E9-826D-4D48-805E-4E3E921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1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 and thank you for joining my final practicum presentation. </a:t>
            </a:r>
          </a:p>
          <a:p>
            <a:endParaRPr lang="en-US" dirty="0"/>
          </a:p>
          <a:p>
            <a:r>
              <a:rPr lang="en-US" dirty="0"/>
              <a:t>My name is Jonish Bishwakarma, and today I'll be presenting my work on classifying brain tumors using multimodal medical images</a:t>
            </a:r>
          </a:p>
          <a:p>
            <a:endParaRPr lang="en-US" dirty="0"/>
          </a:p>
          <a:p>
            <a:r>
              <a:rPr lang="en-US" dirty="0"/>
              <a:t>specifically, CT and MRI scans through deep learning techniques.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46E9-826D-4D48-805E-4E3E9211E7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EE657-5830-42BA-4410-8354B9635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95FC72-A41B-11D7-B6A8-48C80E231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726F69-6810-54F4-9E23-831D51136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FF"/>
                </a:highlight>
              </a:rPr>
              <a:t>This grid displays a batch of predictions from the CT model alone. </a:t>
            </a:r>
          </a:p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FFFFF"/>
                </a:highlight>
              </a:rPr>
              <a:t>Most predictions match the ground truth labels, reinforcing the model’s standalone capability even without MRI.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25CEC-61EA-C84C-AEFF-04B3B0ACF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46E9-826D-4D48-805E-4E3E9211E7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FF"/>
                </a:highlight>
              </a:rPr>
              <a:t>The project confirms the value of multimodal learning in medical imaging. </a:t>
            </a:r>
          </a:p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FFFFF"/>
                </a:highlight>
              </a:rPr>
              <a:t>Combining CT and MRI leads to more accurate diagnosis. </a:t>
            </a:r>
          </a:p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FFFFF"/>
                </a:highlight>
              </a:rPr>
              <a:t>Future work could involve tumor localization through segmentation and using pretrained models for transfer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46E9-826D-4D48-805E-4E3E9211E7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2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7386A-D7B7-AFF9-74C9-8C62E4D8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5C01F5-E641-E3AD-BFA4-6EE0914B54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2F5FF9-8862-2DAF-80AB-8285A4C99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Reference slide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6FEC8-DE2B-935F-D74B-1CB2ACF0B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BA482-DB9A-C243-AF29-54FA7D072E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Brain tumors are life-threatening conditions, and </a:t>
            </a:r>
          </a:p>
          <a:p>
            <a:endParaRPr lang="en-US" dirty="0"/>
          </a:p>
          <a:p>
            <a:r>
              <a:rPr lang="en-US" dirty="0"/>
              <a:t>early detection significantly improves treatment outcomes. </a:t>
            </a:r>
          </a:p>
          <a:p>
            <a:endParaRPr lang="en-US" dirty="0"/>
          </a:p>
          <a:p>
            <a:r>
              <a:rPr lang="en-US" dirty="0"/>
              <a:t>CT scans offer excellent bone resolution, while MRI provides superior soft tissue contrast. </a:t>
            </a:r>
          </a:p>
          <a:p>
            <a:endParaRPr lang="en-US" dirty="0"/>
          </a:p>
          <a:p>
            <a:r>
              <a:rPr lang="en-US" dirty="0"/>
              <a:t>By combining both, we aim to build a more robust model for brain tumor classification.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46E9-826D-4D48-805E-4E3E9211E7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3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FF"/>
                </a:highlight>
              </a:rPr>
              <a:t>The dataset was sourced from Kaggle and includes thousands of labeled CT and MRI images. </a:t>
            </a:r>
          </a:p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FFFFF"/>
                </a:highlight>
              </a:rPr>
              <a:t>Each image is classified as either "Healthy" or "Tumor." </a:t>
            </a:r>
          </a:p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FFFFF"/>
                </a:highlight>
              </a:rPr>
              <a:t>The dataset is reasonably balanced, which helps with training fairness.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46E9-826D-4D48-805E-4E3E9211E7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images were resized to 224x224 for consistency and converted to tensors for </a:t>
            </a:r>
            <a:r>
              <a:rPr lang="en-US" dirty="0" err="1"/>
              <a:t>PyTorch</a:t>
            </a:r>
            <a:r>
              <a:rPr lang="en-US" dirty="0"/>
              <a:t> processing. </a:t>
            </a:r>
          </a:p>
          <a:p>
            <a:endParaRPr lang="en-US" dirty="0"/>
          </a:p>
          <a:p>
            <a:r>
              <a:rPr lang="en-US" dirty="0"/>
              <a:t>I split the data into 80% for training and 20% for testing. </a:t>
            </a:r>
          </a:p>
          <a:p>
            <a:endParaRPr lang="en-US" dirty="0"/>
          </a:p>
          <a:p>
            <a:r>
              <a:rPr lang="en-US" dirty="0"/>
              <a:t>Labels were automatically handled using the folder structure and </a:t>
            </a:r>
            <a:r>
              <a:rPr lang="en-US" dirty="0" err="1"/>
              <a:t>PyTorch's</a:t>
            </a:r>
            <a:r>
              <a:rPr lang="en-US" dirty="0"/>
              <a:t> </a:t>
            </a:r>
            <a:r>
              <a:rPr lang="en-US" dirty="0" err="1"/>
              <a:t>ImageFolder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46E9-826D-4D48-805E-4E3E9211E7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involved visualizing sample images, checking class distribution across modalities, and </a:t>
            </a:r>
          </a:p>
          <a:p>
            <a:endParaRPr lang="en-US" dirty="0"/>
          </a:p>
          <a:p>
            <a:r>
              <a:rPr lang="en-US" dirty="0"/>
              <a:t>understanding image formats. Most images were RGB. </a:t>
            </a:r>
          </a:p>
          <a:p>
            <a:endParaRPr lang="en-US" dirty="0"/>
          </a:p>
          <a:p>
            <a:r>
              <a:rPr lang="en-US" dirty="0"/>
              <a:t>I also applied data augmentation to simulate real-world variations and improve model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46E9-826D-4D48-805E-4E3E9211E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63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image modality is passed through its dedicated CNN. </a:t>
            </a:r>
          </a:p>
          <a:p>
            <a:endParaRPr lang="en-US" dirty="0"/>
          </a:p>
          <a:p>
            <a:r>
              <a:rPr lang="en-US" dirty="0"/>
              <a:t>The final layer embeddings from each are concatenated and passed through a fusion layer. </a:t>
            </a:r>
          </a:p>
          <a:p>
            <a:endParaRPr lang="en-US" dirty="0"/>
          </a:p>
          <a:p>
            <a:r>
              <a:rPr lang="en-US" dirty="0"/>
              <a:t>This allows the model to learn joint features from both image types, improving prediction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46E9-826D-4D48-805E-4E3E9211E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1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was trained over 10 epochs using Adam optimizer. </a:t>
            </a:r>
          </a:p>
          <a:p>
            <a:endParaRPr lang="en-US" dirty="0"/>
          </a:p>
          <a:p>
            <a:r>
              <a:rPr lang="en-US" dirty="0"/>
              <a:t>The training and validation metrics showed consistent improvement, indicating effective learning.</a:t>
            </a:r>
          </a:p>
          <a:p>
            <a:endParaRPr lang="en-US" dirty="0"/>
          </a:p>
          <a:p>
            <a:r>
              <a:rPr lang="en-US" dirty="0"/>
              <a:t>Loss dropped significantly, and the accuracy exceeded 94% by the final epoch.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46E9-826D-4D48-805E-4E3E9211E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D7679-A358-1A5A-7B1D-2DBD8AD18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B8C123-86E0-CD91-E349-FA3F6DE56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5DAAE-18D6-5E7B-2A4F-5FBC8219A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classification report showed strong performance across both classes. </a:t>
            </a:r>
          </a:p>
          <a:p>
            <a:endParaRPr lang="en-US" dirty="0"/>
          </a:p>
          <a:p>
            <a:r>
              <a:rPr lang="en-US" dirty="0"/>
              <a:t>Tumor detection achieved 93% precision, which is critical in medical applications were false negatives are dangerous. </a:t>
            </a:r>
          </a:p>
          <a:p>
            <a:endParaRPr lang="en-US" dirty="0"/>
          </a:p>
          <a:p>
            <a:r>
              <a:rPr lang="en-US" dirty="0"/>
              <a:t>Overall F1 score confirms balance between precision and recall.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F8B2C-3C0A-AB42-6F89-D119CC8B5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46E9-826D-4D48-805E-4E3E9211E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6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FF"/>
                </a:highlight>
              </a:rPr>
              <a:t>The confusion matrix confirms the model’s strong predictive capability. </a:t>
            </a:r>
          </a:p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FFFFF"/>
                </a:highlight>
              </a:rPr>
              <a:t>Most predictions fall along the diagonal, indicating correct classifications. </a:t>
            </a:r>
          </a:p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FFFFF"/>
                </a:highlight>
              </a:rPr>
              <a:t>Misclassifications were minimal, validating the fusion model’s effectiveness.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46E9-826D-4D48-805E-4E3E9211E7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4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86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6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0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EA81-CE79-44FD-8B36-DA6E31183BF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256ED4-3EC4-470E-8170-AD11BAD3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7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A30B0-9D8A-1BE9-2CD3-3C322351D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41" y="782421"/>
            <a:ext cx="8547862" cy="2464083"/>
          </a:xfrm>
        </p:spPr>
        <p:txBody>
          <a:bodyPr/>
          <a:lstStyle/>
          <a:p>
            <a:r>
              <a:rPr lang="en-US" b="1" dirty="0">
                <a:highlight>
                  <a:srgbClr val="FFFFFF"/>
                </a:highlight>
              </a:rPr>
              <a:t>Brain Tumor Multimodal Image Classification</a:t>
            </a:r>
            <a:endParaRPr lang="en-US" dirty="0">
              <a:highlight>
                <a:srgbClr val="FFFF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CDE0B-14FF-CD9E-7079-3025D2860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490" y="4637364"/>
            <a:ext cx="7766936" cy="1096899"/>
          </a:xfrm>
        </p:spPr>
        <p:txBody>
          <a:bodyPr/>
          <a:lstStyle/>
          <a:p>
            <a:r>
              <a:rPr lang="en-US" dirty="0"/>
              <a:t>Submitted by: Jonish Bishwakarma</a:t>
            </a:r>
          </a:p>
          <a:p>
            <a:r>
              <a:rPr lang="en-US" dirty="0"/>
              <a:t>jbishwakarma@regis.edu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B4DB523-6C66-18A6-A9F8-8066DFD59464}"/>
              </a:ext>
            </a:extLst>
          </p:cNvPr>
          <p:cNvSpPr txBox="1">
            <a:spLocks/>
          </p:cNvSpPr>
          <p:nvPr/>
        </p:nvSpPr>
        <p:spPr>
          <a:xfrm>
            <a:off x="-878527" y="3587820"/>
            <a:ext cx="10044953" cy="10495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</a:rPr>
              <a:t>Final Practicum Project | MSDS692 </a:t>
            </a:r>
          </a:p>
          <a:p>
            <a:r>
              <a:rPr lang="en-US" sz="2800" dirty="0">
                <a:highlight>
                  <a:srgbClr val="FFFFFF"/>
                </a:highlight>
              </a:rPr>
              <a:t>Regis University</a:t>
            </a:r>
          </a:p>
        </p:txBody>
      </p:sp>
    </p:spTree>
    <p:extLst>
      <p:ext uri="{BB962C8B-B14F-4D97-AF65-F5344CB8AC3E}">
        <p14:creationId xmlns:p14="http://schemas.microsoft.com/office/powerpoint/2010/main" val="166397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4B391-647E-2C25-4B0B-A5F041C4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8" name="Group 3097">
            <a:extLst>
              <a:ext uri="{FF2B5EF4-FFF2-40B4-BE49-F238E27FC236}">
                <a16:creationId xmlns:a16="http://schemas.microsoft.com/office/drawing/2014/main" id="{6F74AB58-5340-A394-DB92-2966F613A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99" name="Straight Connector 3098">
              <a:extLst>
                <a:ext uri="{FF2B5EF4-FFF2-40B4-BE49-F238E27FC236}">
                  <a16:creationId xmlns:a16="http://schemas.microsoft.com/office/drawing/2014/main" id="{456C3D6A-FAC9-FCAF-18FD-31AF8702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0" name="Straight Connector 3099">
              <a:extLst>
                <a:ext uri="{FF2B5EF4-FFF2-40B4-BE49-F238E27FC236}">
                  <a16:creationId xmlns:a16="http://schemas.microsoft.com/office/drawing/2014/main" id="{DA84ED68-0850-81CA-F5F3-8D5B97E4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01" name="Rectangle 23">
              <a:extLst>
                <a:ext uri="{FF2B5EF4-FFF2-40B4-BE49-F238E27FC236}">
                  <a16:creationId xmlns:a16="http://schemas.microsoft.com/office/drawing/2014/main" id="{D4FBFA6E-7530-BA0C-C0DA-8E8A35E71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2" name="Rectangle 25">
              <a:extLst>
                <a:ext uri="{FF2B5EF4-FFF2-40B4-BE49-F238E27FC236}">
                  <a16:creationId xmlns:a16="http://schemas.microsoft.com/office/drawing/2014/main" id="{C019D8C6-A0EB-8255-F20E-E086F6C5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3" name="Isosceles Triangle 3102">
              <a:extLst>
                <a:ext uri="{FF2B5EF4-FFF2-40B4-BE49-F238E27FC236}">
                  <a16:creationId xmlns:a16="http://schemas.microsoft.com/office/drawing/2014/main" id="{41EAF514-893E-E5AE-9B58-07F9CC0DA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4" name="Rectangle 27">
              <a:extLst>
                <a:ext uri="{FF2B5EF4-FFF2-40B4-BE49-F238E27FC236}">
                  <a16:creationId xmlns:a16="http://schemas.microsoft.com/office/drawing/2014/main" id="{9E1BB020-1475-0D0B-0380-66AF9F04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5" name="Rectangle 28">
              <a:extLst>
                <a:ext uri="{FF2B5EF4-FFF2-40B4-BE49-F238E27FC236}">
                  <a16:creationId xmlns:a16="http://schemas.microsoft.com/office/drawing/2014/main" id="{68E24A25-FCA2-0BD0-6EBE-0B75110F2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6" name="Rectangle 29">
              <a:extLst>
                <a:ext uri="{FF2B5EF4-FFF2-40B4-BE49-F238E27FC236}">
                  <a16:creationId xmlns:a16="http://schemas.microsoft.com/office/drawing/2014/main" id="{A7A68DF2-7A2B-DCB1-E389-617EE4F6B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7" name="Isosceles Triangle 3106">
              <a:extLst>
                <a:ext uri="{FF2B5EF4-FFF2-40B4-BE49-F238E27FC236}">
                  <a16:creationId xmlns:a16="http://schemas.microsoft.com/office/drawing/2014/main" id="{F72E67B9-B11A-EFDB-19AD-26C031CDB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8" name="Isosceles Triangle 3107">
              <a:extLst>
                <a:ext uri="{FF2B5EF4-FFF2-40B4-BE49-F238E27FC236}">
                  <a16:creationId xmlns:a16="http://schemas.microsoft.com/office/drawing/2014/main" id="{6C038D83-511D-E1F6-B3BF-29D8D79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C0953B-B0BE-2177-D032-EFF91E2B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93" y="-97609"/>
            <a:ext cx="9130553" cy="13548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/>
              <a:t>Sample Predictions from CT Model</a:t>
            </a:r>
          </a:p>
        </p:txBody>
      </p:sp>
      <p:sp>
        <p:nvSpPr>
          <p:cNvPr id="3110" name="Isosceles Triangle 3109">
            <a:extLst>
              <a:ext uri="{FF2B5EF4-FFF2-40B4-BE49-F238E27FC236}">
                <a16:creationId xmlns:a16="http://schemas.microsoft.com/office/drawing/2014/main" id="{FF4BCB22-9145-EB5C-2D1D-D37B27752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74117-354C-9960-2A58-665683D6F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89" y="1257274"/>
            <a:ext cx="8275605" cy="533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8873-0691-6F1E-7DB6-DCDF61F0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Future work</a:t>
            </a:r>
          </a:p>
        </p:txBody>
      </p:sp>
      <p:pic>
        <p:nvPicPr>
          <p:cNvPr id="3074" name="Picture 2" descr="Making Sure School Performance Measures Provide the Right Diagnosis to  Improve Student Outcomes">
            <a:extLst>
              <a:ext uri="{FF2B5EF4-FFF2-40B4-BE49-F238E27FC236}">
                <a16:creationId xmlns:a16="http://schemas.microsoft.com/office/drawing/2014/main" id="{FAF01C27-309B-7FF6-7FFD-FA8785C9D4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2" r="2" b="8164"/>
          <a:stretch/>
        </p:blipFill>
        <p:spPr bwMode="auto">
          <a:xfrm>
            <a:off x="677334" y="468621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1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65DF5-4740-4419-F028-381C91F0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BC03-0F60-38F4-4858-ADDACE4B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7630884" cy="54333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References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94FEA-AC00-6968-510A-A2402774FF17}"/>
              </a:ext>
            </a:extLst>
          </p:cNvPr>
          <p:cNvCxnSpPr>
            <a:cxnSpLocks/>
          </p:cNvCxnSpPr>
          <p:nvPr/>
        </p:nvCxnSpPr>
        <p:spPr>
          <a:xfrm>
            <a:off x="1333502" y="1152939"/>
            <a:ext cx="975359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DEFC91-9750-4488-6BD8-6BA5AC39ECC8}"/>
              </a:ext>
            </a:extLst>
          </p:cNvPr>
          <p:cNvSpPr txBox="1"/>
          <p:nvPr/>
        </p:nvSpPr>
        <p:spPr>
          <a:xfrm>
            <a:off x="1063423" y="1324845"/>
            <a:ext cx="1048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Md. Golam </a:t>
            </a:r>
            <a:r>
              <a:rPr lang="en-US" dirty="0" err="1"/>
              <a:t>Murtoza</a:t>
            </a:r>
            <a:r>
              <a:rPr lang="en-US" dirty="0"/>
              <a:t>. (2020). </a:t>
            </a:r>
            <a:r>
              <a:rPr lang="en-US" i="1" dirty="0"/>
              <a:t>Brain tumor multimodal image (CT &amp; MRI)</a:t>
            </a:r>
            <a:r>
              <a:rPr lang="en-US" dirty="0"/>
              <a:t>. Kaggle.com. https://www.kaggle.com/datasets/murtozalikhon/brain-tumor-multimodal-image-ct-and-mri/data</a:t>
            </a:r>
          </a:p>
          <a:p>
            <a:r>
              <a:rPr lang="en-US" dirty="0"/>
              <a:t>‌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3C509-6945-0A26-E63D-FEAFC3713675}"/>
              </a:ext>
            </a:extLst>
          </p:cNvPr>
          <p:cNvSpPr txBox="1"/>
          <p:nvPr/>
        </p:nvSpPr>
        <p:spPr>
          <a:xfrm>
            <a:off x="1063423" y="2228671"/>
            <a:ext cx="1048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 El-</a:t>
            </a:r>
            <a:r>
              <a:rPr lang="en-US" dirty="0" err="1"/>
              <a:t>Gazzar</a:t>
            </a:r>
            <a:r>
              <a:rPr lang="en-US" dirty="0"/>
              <a:t>, K. Amin, and A. Shalaby, “Deep learning for classifying brain tumors using CT images,” IEEE EMBS Conference on</a:t>
            </a:r>
          </a:p>
          <a:p>
            <a:r>
              <a:rPr lang="en-US" dirty="0"/>
              <a:t>Biomedical Engineering and Sciences, 2019.‌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41DF9-493F-3A75-ACF0-01609B3E733B}"/>
              </a:ext>
            </a:extLst>
          </p:cNvPr>
          <p:cNvSpPr txBox="1"/>
          <p:nvPr/>
        </p:nvSpPr>
        <p:spPr>
          <a:xfrm>
            <a:off x="1063423" y="3295471"/>
            <a:ext cx="1048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Y. Huang et al., “Fusion of multimodal medical imaging data based on deep learning: A review,” Information Fusion, vol. 72, pp. 71–85,</a:t>
            </a:r>
          </a:p>
          <a:p>
            <a:r>
              <a:rPr lang="en-US" dirty="0"/>
              <a:t>2021.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4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8" name="Isosceles Triangle 103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2" name="Isosceles Triangle 104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3" name="Isosceles Triangle 104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1" name="Isosceles Triangle 105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5" name="Isosceles Triangle 105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6" name="Isosceles Triangle 105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black background with arrows pointing to the right&#10;&#10;AI-generated content may be incorrect.">
            <a:extLst>
              <a:ext uri="{FF2B5EF4-FFF2-40B4-BE49-F238E27FC236}">
                <a16:creationId xmlns:a16="http://schemas.microsoft.com/office/drawing/2014/main" id="{163E0C74-D639-A83E-C3F6-21072202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7" r="1" b="6265"/>
          <a:stretch>
            <a:fillRect/>
          </a:stretch>
        </p:blipFill>
        <p:spPr bwMode="auto">
          <a:xfrm>
            <a:off x="568452" y="571500"/>
            <a:ext cx="1105509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4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1" name="Group 21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72" name="Straight Connector 21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3" name="Straight Connector 21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76" name="Isosceles Triangle 21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80" name="Isosceles Triangle 21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81" name="Isosceles Triangle 21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C3DF15C-4F63-0740-BA48-2EFE7C0F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18" y="445259"/>
            <a:ext cx="7003280" cy="11685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Dataset Description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F0444A9-872F-48C8-069B-BCEAC8F84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5525" y="1659596"/>
            <a:ext cx="5384267" cy="519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1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9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9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97" name="Isosceles Triangle 309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9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9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1" name="Isosceles Triangle 310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2" name="Isosceles Triangle 310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91C571-977D-0AA1-695A-2D1A02DD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18" y="178741"/>
            <a:ext cx="8455321" cy="637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1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A656F7D-04D4-C776-FF34-B5E61368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Exploratory Data Analysis (EDA)</a:t>
            </a:r>
          </a:p>
        </p:txBody>
      </p:sp>
      <p:sp>
        <p:nvSpPr>
          <p:cNvPr id="9" name="Content Placeholder 1029">
            <a:extLst>
              <a:ext uri="{FF2B5EF4-FFF2-40B4-BE49-F238E27FC236}">
                <a16:creationId xmlns:a16="http://schemas.microsoft.com/office/drawing/2014/main" id="{25F9BCB3-4634-EE64-AB7E-98DB3E2A01CE}"/>
              </a:ext>
            </a:extLst>
          </p:cNvPr>
          <p:cNvSpPr txBox="1">
            <a:spLocks/>
          </p:cNvSpPr>
          <p:nvPr/>
        </p:nvSpPr>
        <p:spPr>
          <a:xfrm>
            <a:off x="671361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r>
              <a:rPr lang="en-US" dirty="0"/>
              <a:t>Sample grids from CT &amp; MRI</a:t>
            </a:r>
          </a:p>
          <a:p>
            <a:r>
              <a:rPr lang="en-US" dirty="0"/>
              <a:t>Image count by class and modality</a:t>
            </a:r>
          </a:p>
          <a:p>
            <a:r>
              <a:rPr lang="en-US" dirty="0"/>
              <a:t>RGB vs Grayscale mode analysis</a:t>
            </a:r>
          </a:p>
          <a:p>
            <a:r>
              <a:rPr lang="en-US" dirty="0"/>
              <a:t>Data augmentation visualization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723711-B63B-0986-45DC-97B6BB3C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37" y="4574218"/>
            <a:ext cx="5421162" cy="1674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7870E-894C-4D00-DCC1-FD15AC694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878" y="403412"/>
            <a:ext cx="5421162" cy="4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3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8" name="Group 517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79" name="Straight Connector 517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0" name="Straight Connector 517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8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8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83" name="Isosceles Triangle 518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8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8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8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87" name="Isosceles Triangle 518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88" name="Isosceles Triangle 518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190" name="Rectangle 518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92" name="Group 519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93" name="Straight Connector 519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9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9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96" name="Isosceles Triangle 519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9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9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9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00" name="Isosceles Triangle 519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01" name="Isosceles Triangle 520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203" name="Rectangle 520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4CF37B0-C093-9491-7112-DD594BA1B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309" y="2122396"/>
            <a:ext cx="9941259" cy="260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D24B29-4384-3953-31B8-8EBFE401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146" y="515646"/>
            <a:ext cx="6019836" cy="11685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Model Architecture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657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6320812C-D15D-A04D-977F-BF35B9B86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65" y="1546412"/>
            <a:ext cx="54864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029">
            <a:extLst>
              <a:ext uri="{FF2B5EF4-FFF2-40B4-BE49-F238E27FC236}">
                <a16:creationId xmlns:a16="http://schemas.microsoft.com/office/drawing/2014/main" id="{69F91EFD-AFC1-1B79-9106-9ABFF1BCB8C6}"/>
              </a:ext>
            </a:extLst>
          </p:cNvPr>
          <p:cNvSpPr txBox="1">
            <a:spLocks/>
          </p:cNvSpPr>
          <p:nvPr/>
        </p:nvSpPr>
        <p:spPr>
          <a:xfrm>
            <a:off x="671361" y="2160589"/>
            <a:ext cx="3300004" cy="315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 the Fusion Model</a:t>
            </a:r>
          </a:p>
          <a:p>
            <a:r>
              <a:rPr lang="en-US" b="1" dirty="0"/>
              <a:t>Content:</a:t>
            </a:r>
            <a:endParaRPr lang="en-US" dirty="0"/>
          </a:p>
          <a:p>
            <a:r>
              <a:rPr lang="en-US" dirty="0"/>
              <a:t>10 Epochs, Adam Optimizer, LR = 0.001</a:t>
            </a:r>
          </a:p>
          <a:p>
            <a:r>
              <a:rPr lang="en-US" dirty="0"/>
              <a:t>Loss steadily decreased</a:t>
            </a:r>
          </a:p>
          <a:p>
            <a:r>
              <a:rPr lang="en-US" dirty="0"/>
              <a:t>Accuracy improved to ~94.6%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87C314-368D-3F32-6A64-C7F114DC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47" y="377848"/>
            <a:ext cx="6019836" cy="11685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Model Training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571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81B01-A713-CECE-7BBC-D213771C9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FB2A5CB-E271-709C-3C70-406B961A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867335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Evaluation</a:t>
            </a:r>
          </a:p>
        </p:txBody>
      </p:sp>
      <p:sp>
        <p:nvSpPr>
          <p:cNvPr id="8" name="Content Placeholder 1029">
            <a:extLst>
              <a:ext uri="{FF2B5EF4-FFF2-40B4-BE49-F238E27FC236}">
                <a16:creationId xmlns:a16="http://schemas.microsoft.com/office/drawing/2014/main" id="{7B68FFCD-4D19-4E07-4530-614E21B85276}"/>
              </a:ext>
            </a:extLst>
          </p:cNvPr>
          <p:cNvSpPr txBox="1">
            <a:spLocks/>
          </p:cNvSpPr>
          <p:nvPr/>
        </p:nvSpPr>
        <p:spPr>
          <a:xfrm>
            <a:off x="673754" y="2550555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Content: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Accuracy: 90.5%</a:t>
            </a:r>
          </a:p>
          <a:p>
            <a:r>
              <a:rPr lang="en-US" dirty="0">
                <a:solidFill>
                  <a:schemeClr val="bg1"/>
                </a:solidFill>
              </a:rPr>
              <a:t>F1 Score: 0.90</a:t>
            </a:r>
          </a:p>
          <a:p>
            <a:r>
              <a:rPr lang="en-US" dirty="0">
                <a:solidFill>
                  <a:schemeClr val="bg1"/>
                </a:solidFill>
              </a:rPr>
              <a:t>Precision (Healthy): 88%</a:t>
            </a:r>
          </a:p>
          <a:p>
            <a:r>
              <a:rPr lang="en-US" dirty="0">
                <a:solidFill>
                  <a:schemeClr val="bg1"/>
                </a:solidFill>
              </a:rPr>
              <a:t>Precision (Tumor): 93%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8AA94-954F-0A50-DB94-B13DF3E2F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62" y="1727947"/>
            <a:ext cx="6434245" cy="3872753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3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8" name="Group 309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99" name="Straight Connector 309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0" name="Straight Connector 309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0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3" name="Isosceles Triangle 310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7" name="Isosceles Triangle 310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8" name="Isosceles Triangle 310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B8873-0691-6F1E-7DB6-DCDF61F0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917" y="551329"/>
            <a:ext cx="7121663" cy="9245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Model Confusion Matrix</a:t>
            </a:r>
          </a:p>
        </p:txBody>
      </p:sp>
      <p:sp>
        <p:nvSpPr>
          <p:cNvPr id="3110" name="Isosceles Triangle 310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40089-4F12-D078-A2A7-2F4D9476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39" y="1831455"/>
            <a:ext cx="7271170" cy="44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97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813</TotalTime>
  <Words>666</Words>
  <Application>Microsoft Office PowerPoint</Application>
  <PresentationFormat>Widescreen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Aparajita</vt:lpstr>
      <vt:lpstr>Aptos</vt:lpstr>
      <vt:lpstr>Arial</vt:lpstr>
      <vt:lpstr>Times New Roman</vt:lpstr>
      <vt:lpstr>Trebuchet MS</vt:lpstr>
      <vt:lpstr>Wingdings</vt:lpstr>
      <vt:lpstr>Wingdings 3</vt:lpstr>
      <vt:lpstr>Facet</vt:lpstr>
      <vt:lpstr>Brain Tumor Multimodal Image Classification</vt:lpstr>
      <vt:lpstr>PowerPoint Presentation</vt:lpstr>
      <vt:lpstr>Dataset Description</vt:lpstr>
      <vt:lpstr>PowerPoint Presentation</vt:lpstr>
      <vt:lpstr>Exploratory Data Analysis (EDA)</vt:lpstr>
      <vt:lpstr>Model Architecture</vt:lpstr>
      <vt:lpstr>Model Training</vt:lpstr>
      <vt:lpstr>Model Evaluation</vt:lpstr>
      <vt:lpstr>Model Confusion Matrix</vt:lpstr>
      <vt:lpstr>Sample Predictions from CT Model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Jonish khati</dc:creator>
  <cp:lastModifiedBy>Jonish khati</cp:lastModifiedBy>
  <cp:revision>4</cp:revision>
  <dcterms:created xsi:type="dcterms:W3CDTF">2024-05-05T23:59:22Z</dcterms:created>
  <dcterms:modified xsi:type="dcterms:W3CDTF">2025-06-29T07:02:44Z</dcterms:modified>
</cp:coreProperties>
</file>