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begin by defining the healthcare challenge: lack of accessible, reliable, and immediate medical information. This motivates the need for an intelligent chatbot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project not only delivers a medical chatbot but also serves as a learning milestone for advanced AI, cloud systems, and real-world healthcare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final slide summarizes our contributions and impact. It reinforces the importance of privacy-safe, accurate AI in medicine.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solution is a medical chatbot built with Retrieval-Augmented Generation. It ensures accuracy, reliability, and trustworthiness of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diagram-like slide covers the pipeline: user query embedding, vector search in Pinecone, retrieval of chunks, and generation of answers via OpenAI LLM.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slide emphasizes why we opted for RAG instead of a pure LLM approach, focusing on accuracy, domain specificity, and reduced hallucinations.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structured the raw PDF into optimized chunks suitable for retrieval, balancing context preservation with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 created a structured evaluation pipeline to compare RAG and LLM. This ensured a rigorous and quantifiable measurement of chatbot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most important outcome is privacy protection: RAG drastically reduces hallucination risks and ensures safer answers for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These challenges reflect real-world constraints, and our design choices ensured we met them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roadmap highlights key improvements including multi-language support and better user experience with analytics dashboards.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End-to-End Medical Chatbot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Retrieval-Augmented Generation (RAG) System for Healthcare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Multi-language support</a:t>
            </a:r>
          </a:p>
          <a:p>
            <a:pPr>
              <a:defRPr sz="1800"/>
            </a:pPr>
            <a:r>
              <a:t>Mobile-responsive design improvements</a:t>
            </a:r>
          </a:p>
          <a:p>
            <a:pPr>
              <a:defRPr sz="1800"/>
            </a:pPr>
            <a:r>
              <a:t>Analytics dashboard for insights</a:t>
            </a:r>
          </a:p>
          <a:p>
            <a:pPr>
              <a:defRPr sz="1800"/>
            </a:pPr>
            <a:r>
              <a:t>Advanced medical query filtering &amp; citations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24/7 accessible healthcare information</a:t>
            </a:r>
          </a:p>
          <a:p>
            <a:pPr>
              <a:defRPr sz="1800"/>
            </a:pPr>
            <a:r>
              <a:t>Educational tool for medical students</a:t>
            </a:r>
          </a:p>
          <a:p>
            <a:pPr>
              <a:defRPr sz="1800"/>
            </a:pPr>
            <a:r>
              <a:t>Strong foundation in RAG, LLMOps, and evaluation</a:t>
            </a:r>
          </a:p>
          <a:p>
            <a:pPr>
              <a:defRPr sz="1800"/>
            </a:pPr>
            <a:r>
              <a:t>Cloud-native deployment with scalability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Demonstrated RAG’s superiority in medical AI</a:t>
            </a:r>
          </a:p>
          <a:p>
            <a:pPr>
              <a:defRPr sz="1800"/>
            </a:pPr>
            <a:r>
              <a:t>Ensured accuracy, privacy, and reliability</a:t>
            </a:r>
          </a:p>
          <a:p>
            <a:pPr>
              <a:defRPr sz="1800"/>
            </a:pPr>
            <a:r>
              <a:t>Built a scalable, production-ready system</a:t>
            </a:r>
          </a:p>
          <a:p>
            <a:pPr>
              <a:defRPr sz="1800"/>
            </a:pPr>
            <a:r>
              <a:t>Contributed to responsible AI in healthcare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Limited access to immediate medical information</a:t>
            </a:r>
          </a:p>
          <a:p>
            <a:pPr>
              <a:defRPr sz="1800"/>
            </a:pPr>
            <a:r>
              <a:t>Time-consuming manual health research</a:t>
            </a:r>
          </a:p>
          <a:p>
            <a:pPr>
              <a:defRPr sz="1800"/>
            </a:pPr>
            <a:r>
              <a:t>Need for 24/7 reliable guidance system</a:t>
            </a:r>
          </a:p>
          <a:p>
            <a:pPr>
              <a:defRPr sz="1800"/>
            </a:pPr>
            <a:r>
              <a:t>Risk of misinformation from unreliable 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Intelligent healthcare assistant powered by AI</a:t>
            </a:r>
          </a:p>
          <a:p>
            <a:pPr>
              <a:defRPr sz="1800"/>
            </a:pPr>
            <a:r>
              <a:t>Provides medical suggestions and treatment guidance</a:t>
            </a:r>
          </a:p>
          <a:p>
            <a:pPr>
              <a:defRPr sz="1800"/>
            </a:pPr>
            <a:r>
              <a:t>Real-time disease-related query responses</a:t>
            </a:r>
          </a:p>
          <a:p>
            <a:pPr>
              <a:defRPr sz="1800"/>
            </a:pPr>
            <a:r>
              <a:t>Grounded in authoritative medical literature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Data Source: Gale Encyclopedia of Medicine (4,505 pages)</a:t>
            </a:r>
          </a:p>
          <a:p>
            <a:pPr>
              <a:defRPr sz="1800"/>
            </a:pPr>
            <a:r>
              <a:t>Vector Database: Pinecone</a:t>
            </a:r>
          </a:p>
          <a:p>
            <a:pPr>
              <a:defRPr sz="1800"/>
            </a:pPr>
            <a:r>
              <a:t>Embeddings: HuggingFace MiniLM-L6-v2</a:t>
            </a:r>
          </a:p>
          <a:p>
            <a:pPr>
              <a:defRPr sz="1800"/>
            </a:pPr>
            <a:r>
              <a:t>LLM: OpenAI GPT model</a:t>
            </a:r>
          </a:p>
          <a:p>
            <a:pPr>
              <a:defRPr sz="1800"/>
            </a:pPr>
            <a:r>
              <a:t>Web Interface: Flask with HTML/CSS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RAG over Pure LLM?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Overcomes knowledge cutoff limitations</a:t>
            </a:r>
          </a:p>
          <a:p>
            <a:pPr>
              <a:defRPr sz="1800"/>
            </a:pPr>
            <a:r>
              <a:t>Reduces hallucination risk</a:t>
            </a:r>
          </a:p>
          <a:p>
            <a:pPr>
              <a:defRPr sz="1800"/>
            </a:pPr>
            <a:r>
              <a:t>Provides domain-specific medical accuracy</a:t>
            </a:r>
          </a:p>
          <a:p>
            <a:pPr>
              <a:defRPr sz="1800"/>
            </a:pPr>
            <a:r>
              <a:t>Ensures verifiable sources for medical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PDF Extraction: 4,505 pages processed</a:t>
            </a:r>
          </a:p>
          <a:p>
            <a:pPr>
              <a:defRPr sz="1800"/>
            </a:pPr>
            <a:r>
              <a:t>Chunking: 500 characters with 20-character overlap</a:t>
            </a:r>
          </a:p>
          <a:p>
            <a:pPr>
              <a:defRPr sz="1800"/>
            </a:pPr>
            <a:r>
              <a:t>Generated 7,020+ text chunks</a:t>
            </a:r>
          </a:p>
          <a:p>
            <a:pPr>
              <a:defRPr sz="1800"/>
            </a:pPr>
            <a:r>
              <a:t>Stored embeddings in Pinecone for semantic search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50 test questions (30 in-scope, 20 out-of-scope)</a:t>
            </a:r>
          </a:p>
          <a:p>
            <a:pPr>
              <a:defRPr sz="1800"/>
            </a:pPr>
            <a:r>
              <a:t>Compared RAG vs pure LLM</a:t>
            </a:r>
          </a:p>
          <a:p>
            <a:pPr>
              <a:defRPr sz="1800"/>
            </a:pPr>
            <a:r>
              <a:t>Metrics: Accuracy, Faithfulness, Privacy</a:t>
            </a:r>
          </a:p>
          <a:p>
            <a:pPr>
              <a:defRPr sz="1800"/>
            </a:pPr>
            <a:r>
              <a:t>Results exported to CSV for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Accuracy: RAG (78%) vs LLM (84%)</a:t>
            </a:r>
          </a:p>
          <a:p>
            <a:pPr>
              <a:defRPr sz="1800"/>
            </a:pPr>
            <a:r>
              <a:t>Faithfulness: RAG (78%) vs LLM (84%)</a:t>
            </a:r>
          </a:p>
          <a:p>
            <a:pPr>
              <a:defRPr sz="1800"/>
            </a:pPr>
            <a:r>
              <a:t>Privacy Protection: RAG (98%) vs LLM (84%)</a:t>
            </a:r>
          </a:p>
          <a:p>
            <a:pPr>
              <a:defRPr sz="1800"/>
            </a:pPr>
            <a:r>
              <a:t>RAG excels at out-of-scope query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Large dataset → Efficient chunking strategy</a:t>
            </a:r>
          </a:p>
          <a:p>
            <a:pPr>
              <a:defRPr sz="1800"/>
            </a:pPr>
            <a:r>
              <a:t>Vector storage → Used Pinecone for scalability</a:t>
            </a:r>
          </a:p>
          <a:p>
            <a:pPr>
              <a:defRPr sz="1800"/>
            </a:pPr>
            <a:r>
              <a:t>Response quality balance → RAG with strict context use</a:t>
            </a:r>
          </a:p>
          <a:p>
            <a:pPr>
              <a:defRPr sz="1800"/>
            </a:pPr>
            <a:r>
              <a:t>API cost management → Optimized query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