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 roundtripDataSignature="AMtx7mjd+ktqt3ixW0s17ry4EYYU28b1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8915941" y="184819"/>
            <a:ext cx="3085141" cy="97746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152543" y="184819"/>
            <a:ext cx="6725006" cy="97202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a:off x="167780" y="1416158"/>
            <a:ext cx="11778143" cy="5325921"/>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a:off x="374172" y="5826860"/>
            <a:ext cx="11365357" cy="762377"/>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349997" y="5797383"/>
            <a:ext cx="1748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Persistent Data</a:t>
            </a:r>
            <a:endParaRPr/>
          </a:p>
        </p:txBody>
      </p:sp>
      <p:pic>
        <p:nvPicPr>
          <p:cNvPr id="89" name="Google Shape;89;p1"/>
          <p:cNvPicPr preferRelativeResize="0"/>
          <p:nvPr/>
        </p:nvPicPr>
        <p:blipFill rotWithShape="1">
          <a:blip r:embed="rId3">
            <a:alphaModFix/>
          </a:blip>
          <a:srcRect b="0" l="0" r="0" t="0"/>
          <a:stretch/>
        </p:blipFill>
        <p:spPr>
          <a:xfrm>
            <a:off x="11222376" y="6031869"/>
            <a:ext cx="451700" cy="446258"/>
          </a:xfrm>
          <a:prstGeom prst="rect">
            <a:avLst/>
          </a:prstGeom>
          <a:noFill/>
          <a:ln>
            <a:noFill/>
          </a:ln>
        </p:spPr>
      </p:pic>
      <p:sp>
        <p:nvSpPr>
          <p:cNvPr id="90" name="Google Shape;90;p1"/>
          <p:cNvSpPr/>
          <p:nvPr/>
        </p:nvSpPr>
        <p:spPr>
          <a:xfrm>
            <a:off x="354599" y="2521985"/>
            <a:ext cx="11365356" cy="76146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
          <p:cNvSpPr txBox="1"/>
          <p:nvPr/>
        </p:nvSpPr>
        <p:spPr>
          <a:xfrm>
            <a:off x="351615" y="2506121"/>
            <a:ext cx="1748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Holder</a:t>
            </a:r>
            <a:endParaRPr/>
          </a:p>
        </p:txBody>
      </p:sp>
      <p:sp>
        <p:nvSpPr>
          <p:cNvPr id="92" name="Google Shape;92;p1"/>
          <p:cNvSpPr/>
          <p:nvPr/>
        </p:nvSpPr>
        <p:spPr>
          <a:xfrm>
            <a:off x="364385" y="4497534"/>
            <a:ext cx="11362903" cy="50030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
          <p:cNvSpPr txBox="1"/>
          <p:nvPr/>
        </p:nvSpPr>
        <p:spPr>
          <a:xfrm>
            <a:off x="328888" y="4599026"/>
            <a:ext cx="1748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Fetch Logic</a:t>
            </a:r>
            <a:endParaRPr/>
          </a:p>
        </p:txBody>
      </p:sp>
      <p:pic>
        <p:nvPicPr>
          <p:cNvPr id="94" name="Google Shape;94;p1"/>
          <p:cNvPicPr preferRelativeResize="0"/>
          <p:nvPr/>
        </p:nvPicPr>
        <p:blipFill rotWithShape="1">
          <a:blip r:embed="rId4">
            <a:alphaModFix/>
          </a:blip>
          <a:srcRect b="0" l="0" r="0" t="0"/>
          <a:stretch/>
        </p:blipFill>
        <p:spPr>
          <a:xfrm>
            <a:off x="11229788" y="4546927"/>
            <a:ext cx="389280" cy="389280"/>
          </a:xfrm>
          <a:prstGeom prst="rect">
            <a:avLst/>
          </a:prstGeom>
          <a:noFill/>
          <a:ln>
            <a:noFill/>
          </a:ln>
        </p:spPr>
      </p:pic>
      <p:sp>
        <p:nvSpPr>
          <p:cNvPr id="95" name="Google Shape;95;p1"/>
          <p:cNvSpPr/>
          <p:nvPr/>
        </p:nvSpPr>
        <p:spPr>
          <a:xfrm>
            <a:off x="354599" y="1724612"/>
            <a:ext cx="11365357" cy="696759"/>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354598" y="1702551"/>
            <a:ext cx="24420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Presentation App Logic</a:t>
            </a:r>
            <a:endParaRPr/>
          </a:p>
        </p:txBody>
      </p:sp>
      <p:sp>
        <p:nvSpPr>
          <p:cNvPr id="97" name="Google Shape;97;p1"/>
          <p:cNvSpPr/>
          <p:nvPr/>
        </p:nvSpPr>
        <p:spPr>
          <a:xfrm>
            <a:off x="8785959" y="2062881"/>
            <a:ext cx="2028088" cy="23139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CommentFrontMgr</a:t>
            </a:r>
            <a:endParaRPr/>
          </a:p>
        </p:txBody>
      </p:sp>
      <p:sp>
        <p:nvSpPr>
          <p:cNvPr id="98" name="Google Shape;98;p1"/>
          <p:cNvSpPr/>
          <p:nvPr/>
        </p:nvSpPr>
        <p:spPr>
          <a:xfrm>
            <a:off x="269223" y="408812"/>
            <a:ext cx="6412080" cy="66475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
          <p:cNvSpPr txBox="1"/>
          <p:nvPr/>
        </p:nvSpPr>
        <p:spPr>
          <a:xfrm>
            <a:off x="224660" y="351157"/>
            <a:ext cx="14489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Presentation</a:t>
            </a:r>
            <a:endParaRPr/>
          </a:p>
        </p:txBody>
      </p:sp>
      <p:pic>
        <p:nvPicPr>
          <p:cNvPr id="100" name="Google Shape;100;p1"/>
          <p:cNvPicPr preferRelativeResize="0"/>
          <p:nvPr/>
        </p:nvPicPr>
        <p:blipFill rotWithShape="1">
          <a:blip r:embed="rId5">
            <a:alphaModFix/>
          </a:blip>
          <a:srcRect b="0" l="0" r="0" t="0"/>
          <a:stretch/>
        </p:blipFill>
        <p:spPr>
          <a:xfrm>
            <a:off x="6031343" y="548175"/>
            <a:ext cx="553823" cy="432509"/>
          </a:xfrm>
          <a:prstGeom prst="rect">
            <a:avLst/>
          </a:prstGeom>
          <a:noFill/>
          <a:ln>
            <a:noFill/>
          </a:ln>
        </p:spPr>
      </p:pic>
      <p:sp>
        <p:nvSpPr>
          <p:cNvPr id="101" name="Google Shape;101;p1"/>
          <p:cNvSpPr/>
          <p:nvPr/>
        </p:nvSpPr>
        <p:spPr>
          <a:xfrm>
            <a:off x="2283047" y="595077"/>
            <a:ext cx="3236909" cy="35925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User_Interface</a:t>
            </a:r>
            <a:endParaRPr/>
          </a:p>
        </p:txBody>
      </p:sp>
      <p:pic>
        <p:nvPicPr>
          <p:cNvPr id="102" name="Google Shape;102;p1"/>
          <p:cNvPicPr preferRelativeResize="0"/>
          <p:nvPr/>
        </p:nvPicPr>
        <p:blipFill rotWithShape="1">
          <a:blip r:embed="rId4">
            <a:alphaModFix/>
          </a:blip>
          <a:srcRect b="0" l="0" r="0" t="0"/>
          <a:stretch/>
        </p:blipFill>
        <p:spPr>
          <a:xfrm>
            <a:off x="11173213" y="1846166"/>
            <a:ext cx="438522" cy="438522"/>
          </a:xfrm>
          <a:prstGeom prst="rect">
            <a:avLst/>
          </a:prstGeom>
          <a:noFill/>
          <a:ln>
            <a:noFill/>
          </a:ln>
        </p:spPr>
      </p:pic>
      <p:sp>
        <p:nvSpPr>
          <p:cNvPr id="103" name="Google Shape;103;p1"/>
          <p:cNvSpPr/>
          <p:nvPr/>
        </p:nvSpPr>
        <p:spPr>
          <a:xfrm>
            <a:off x="4468212" y="2073111"/>
            <a:ext cx="1943046" cy="2132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FavouriteFrontMgr</a:t>
            </a:r>
            <a:endParaRPr/>
          </a:p>
        </p:txBody>
      </p:sp>
      <p:sp>
        <p:nvSpPr>
          <p:cNvPr id="104" name="Google Shape;104;p1"/>
          <p:cNvSpPr/>
          <p:nvPr/>
        </p:nvSpPr>
        <p:spPr>
          <a:xfrm>
            <a:off x="6683083" y="2071883"/>
            <a:ext cx="1810027" cy="21444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reportFrontMgr</a:t>
            </a:r>
            <a:endParaRPr/>
          </a:p>
        </p:txBody>
      </p:sp>
      <p:sp>
        <p:nvSpPr>
          <p:cNvPr id="105" name="Google Shape;105;p1"/>
          <p:cNvSpPr/>
          <p:nvPr/>
        </p:nvSpPr>
        <p:spPr>
          <a:xfrm>
            <a:off x="2274012" y="2054929"/>
            <a:ext cx="1599220" cy="24957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UserFrontMgr</a:t>
            </a:r>
            <a:endParaRPr/>
          </a:p>
        </p:txBody>
      </p:sp>
      <p:sp>
        <p:nvSpPr>
          <p:cNvPr id="106" name="Google Shape;106;p1"/>
          <p:cNvSpPr/>
          <p:nvPr/>
        </p:nvSpPr>
        <p:spPr>
          <a:xfrm>
            <a:off x="713678" y="2054929"/>
            <a:ext cx="965354" cy="24983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APIMgr</a:t>
            </a:r>
            <a:endParaRPr/>
          </a:p>
        </p:txBody>
      </p:sp>
      <p:sp>
        <p:nvSpPr>
          <p:cNvPr id="107" name="Google Shape;107;p1"/>
          <p:cNvSpPr/>
          <p:nvPr/>
        </p:nvSpPr>
        <p:spPr>
          <a:xfrm>
            <a:off x="429384" y="2932484"/>
            <a:ext cx="995291" cy="25931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Album</a:t>
            </a:r>
            <a:endParaRPr/>
          </a:p>
        </p:txBody>
      </p:sp>
      <p:sp>
        <p:nvSpPr>
          <p:cNvPr id="108" name="Google Shape;108;p1"/>
          <p:cNvSpPr/>
          <p:nvPr/>
        </p:nvSpPr>
        <p:spPr>
          <a:xfrm>
            <a:off x="1593839" y="2929567"/>
            <a:ext cx="1065001" cy="25931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MoreInfo</a:t>
            </a:r>
            <a:endParaRPr/>
          </a:p>
        </p:txBody>
      </p:sp>
      <p:sp>
        <p:nvSpPr>
          <p:cNvPr id="109" name="Google Shape;109;p1"/>
          <p:cNvSpPr/>
          <p:nvPr/>
        </p:nvSpPr>
        <p:spPr>
          <a:xfrm>
            <a:off x="2806231" y="2929567"/>
            <a:ext cx="1661981" cy="25931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AdvanceSearch</a:t>
            </a:r>
            <a:endParaRPr/>
          </a:p>
        </p:txBody>
      </p:sp>
      <p:sp>
        <p:nvSpPr>
          <p:cNvPr id="110" name="Google Shape;110;p1"/>
          <p:cNvSpPr/>
          <p:nvPr/>
        </p:nvSpPr>
        <p:spPr>
          <a:xfrm>
            <a:off x="4677082" y="2929568"/>
            <a:ext cx="762653" cy="25931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a:t>
            </a:r>
            <a:endParaRPr/>
          </a:p>
        </p:txBody>
      </p:sp>
      <p:sp>
        <p:nvSpPr>
          <p:cNvPr id="111" name="Google Shape;111;p1"/>
          <p:cNvSpPr/>
          <p:nvPr/>
        </p:nvSpPr>
        <p:spPr>
          <a:xfrm>
            <a:off x="5685313" y="2929568"/>
            <a:ext cx="1383970" cy="25931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FAVOURITES</a:t>
            </a:r>
            <a:endParaRPr/>
          </a:p>
        </p:txBody>
      </p:sp>
      <p:sp>
        <p:nvSpPr>
          <p:cNvPr id="112" name="Google Shape;112;p1"/>
          <p:cNvSpPr/>
          <p:nvPr/>
        </p:nvSpPr>
        <p:spPr>
          <a:xfrm>
            <a:off x="7556279" y="2927228"/>
            <a:ext cx="1012955" cy="25931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REPORT</a:t>
            </a:r>
            <a:endParaRPr/>
          </a:p>
        </p:txBody>
      </p:sp>
      <p:sp>
        <p:nvSpPr>
          <p:cNvPr id="113" name="Google Shape;113;p1"/>
          <p:cNvSpPr/>
          <p:nvPr/>
        </p:nvSpPr>
        <p:spPr>
          <a:xfrm>
            <a:off x="9124249" y="2933584"/>
            <a:ext cx="1267198" cy="25931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COMMENT</a:t>
            </a:r>
            <a:endParaRPr/>
          </a:p>
        </p:txBody>
      </p:sp>
      <p:sp>
        <p:nvSpPr>
          <p:cNvPr id="114" name="Google Shape;114;p1"/>
          <p:cNvSpPr/>
          <p:nvPr/>
        </p:nvSpPr>
        <p:spPr>
          <a:xfrm>
            <a:off x="1754637" y="4653824"/>
            <a:ext cx="1280674" cy="2673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GovAPIMgr</a:t>
            </a:r>
            <a:endParaRPr/>
          </a:p>
        </p:txBody>
      </p:sp>
      <p:sp>
        <p:nvSpPr>
          <p:cNvPr id="115" name="Google Shape;115;p1"/>
          <p:cNvSpPr/>
          <p:nvPr/>
        </p:nvSpPr>
        <p:spPr>
          <a:xfrm>
            <a:off x="3174229" y="4640460"/>
            <a:ext cx="1862239" cy="26631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UserDBMgr</a:t>
            </a:r>
            <a:endParaRPr/>
          </a:p>
        </p:txBody>
      </p:sp>
      <p:sp>
        <p:nvSpPr>
          <p:cNvPr id="116" name="Google Shape;116;p1"/>
          <p:cNvSpPr/>
          <p:nvPr/>
        </p:nvSpPr>
        <p:spPr>
          <a:xfrm>
            <a:off x="7161834" y="4642873"/>
            <a:ext cx="1539181" cy="26390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reportDBMgr</a:t>
            </a:r>
            <a:endParaRPr/>
          </a:p>
        </p:txBody>
      </p:sp>
      <p:sp>
        <p:nvSpPr>
          <p:cNvPr id="117" name="Google Shape;117;p1"/>
          <p:cNvSpPr/>
          <p:nvPr/>
        </p:nvSpPr>
        <p:spPr>
          <a:xfrm>
            <a:off x="5288067" y="4650532"/>
            <a:ext cx="1468901" cy="26631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FavouriteMgr</a:t>
            </a:r>
            <a:endParaRPr/>
          </a:p>
        </p:txBody>
      </p:sp>
      <p:sp>
        <p:nvSpPr>
          <p:cNvPr id="118" name="Google Shape;118;p1"/>
          <p:cNvSpPr/>
          <p:nvPr/>
        </p:nvSpPr>
        <p:spPr>
          <a:xfrm>
            <a:off x="9220509" y="4641666"/>
            <a:ext cx="1539181" cy="26390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CommentMgr</a:t>
            </a:r>
            <a:endParaRPr/>
          </a:p>
        </p:txBody>
      </p:sp>
      <p:pic>
        <p:nvPicPr>
          <p:cNvPr id="119" name="Google Shape;119;p1"/>
          <p:cNvPicPr preferRelativeResize="0"/>
          <p:nvPr/>
        </p:nvPicPr>
        <p:blipFill rotWithShape="1">
          <a:blip r:embed="rId3">
            <a:alphaModFix/>
          </a:blip>
          <a:srcRect b="0" l="0" r="0" t="0"/>
          <a:stretch/>
        </p:blipFill>
        <p:spPr>
          <a:xfrm>
            <a:off x="11152110" y="2653098"/>
            <a:ext cx="463628" cy="458043"/>
          </a:xfrm>
          <a:prstGeom prst="rect">
            <a:avLst/>
          </a:prstGeom>
          <a:noFill/>
          <a:ln>
            <a:noFill/>
          </a:ln>
        </p:spPr>
      </p:pic>
      <p:sp>
        <p:nvSpPr>
          <p:cNvPr id="120" name="Google Shape;120;p1"/>
          <p:cNvSpPr/>
          <p:nvPr/>
        </p:nvSpPr>
        <p:spPr>
          <a:xfrm>
            <a:off x="524726" y="6214379"/>
            <a:ext cx="2138225" cy="28812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Schools’ Database</a:t>
            </a:r>
            <a:endParaRPr/>
          </a:p>
        </p:txBody>
      </p:sp>
      <p:sp>
        <p:nvSpPr>
          <p:cNvPr id="121" name="Google Shape;121;p1"/>
          <p:cNvSpPr/>
          <p:nvPr/>
        </p:nvSpPr>
        <p:spPr>
          <a:xfrm>
            <a:off x="8715800" y="6030100"/>
            <a:ext cx="2463000" cy="500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Reviews and Comments’ Database</a:t>
            </a:r>
            <a:endParaRPr/>
          </a:p>
        </p:txBody>
      </p:sp>
      <p:sp>
        <p:nvSpPr>
          <p:cNvPr id="122" name="Google Shape;122;p1"/>
          <p:cNvSpPr/>
          <p:nvPr/>
        </p:nvSpPr>
        <p:spPr>
          <a:xfrm>
            <a:off x="6377298" y="6187170"/>
            <a:ext cx="2216520" cy="28853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Favourites’ Database</a:t>
            </a:r>
            <a:endParaRPr/>
          </a:p>
        </p:txBody>
      </p:sp>
      <p:sp>
        <p:nvSpPr>
          <p:cNvPr id="123" name="Google Shape;123;p1"/>
          <p:cNvSpPr/>
          <p:nvPr/>
        </p:nvSpPr>
        <p:spPr>
          <a:xfrm>
            <a:off x="4791367" y="6058028"/>
            <a:ext cx="1428685" cy="48619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Google Map Database</a:t>
            </a:r>
            <a:endParaRPr/>
          </a:p>
        </p:txBody>
      </p:sp>
      <p:sp>
        <p:nvSpPr>
          <p:cNvPr id="124" name="Google Shape;124;p1"/>
          <p:cNvSpPr/>
          <p:nvPr/>
        </p:nvSpPr>
        <p:spPr>
          <a:xfrm>
            <a:off x="2859528" y="6215543"/>
            <a:ext cx="1748904" cy="28579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Users’ Database</a:t>
            </a:r>
            <a:endParaRPr/>
          </a:p>
        </p:txBody>
      </p:sp>
      <p:cxnSp>
        <p:nvCxnSpPr>
          <p:cNvPr id="125" name="Google Shape;125;p1"/>
          <p:cNvCxnSpPr>
            <a:stCxn id="106" idx="2"/>
            <a:endCxn id="107" idx="0"/>
          </p:cNvCxnSpPr>
          <p:nvPr/>
        </p:nvCxnSpPr>
        <p:spPr>
          <a:xfrm flipH="1">
            <a:off x="926955" y="2304765"/>
            <a:ext cx="269400" cy="627600"/>
          </a:xfrm>
          <a:prstGeom prst="straightConnector1">
            <a:avLst/>
          </a:prstGeom>
          <a:noFill/>
          <a:ln cap="flat" cmpd="sng" w="9525">
            <a:solidFill>
              <a:schemeClr val="dk1"/>
            </a:solidFill>
            <a:prstDash val="dash"/>
            <a:round/>
            <a:headEnd len="sm" w="sm" type="none"/>
            <a:tailEnd len="med" w="med" type="stealth"/>
          </a:ln>
        </p:spPr>
      </p:cxnSp>
      <p:cxnSp>
        <p:nvCxnSpPr>
          <p:cNvPr id="126" name="Google Shape;126;p1"/>
          <p:cNvCxnSpPr>
            <a:stCxn id="106" idx="2"/>
            <a:endCxn id="108" idx="0"/>
          </p:cNvCxnSpPr>
          <p:nvPr/>
        </p:nvCxnSpPr>
        <p:spPr>
          <a:xfrm>
            <a:off x="1196355" y="2304765"/>
            <a:ext cx="930000" cy="624900"/>
          </a:xfrm>
          <a:prstGeom prst="straightConnector1">
            <a:avLst/>
          </a:prstGeom>
          <a:noFill/>
          <a:ln cap="flat" cmpd="sng" w="9525">
            <a:solidFill>
              <a:schemeClr val="dk1"/>
            </a:solidFill>
            <a:prstDash val="dash"/>
            <a:round/>
            <a:headEnd len="sm" w="sm" type="none"/>
            <a:tailEnd len="med" w="med" type="stealth"/>
          </a:ln>
        </p:spPr>
      </p:cxnSp>
      <p:cxnSp>
        <p:nvCxnSpPr>
          <p:cNvPr id="127" name="Google Shape;127;p1"/>
          <p:cNvCxnSpPr>
            <a:stCxn id="106" idx="2"/>
            <a:endCxn id="109" idx="0"/>
          </p:cNvCxnSpPr>
          <p:nvPr/>
        </p:nvCxnSpPr>
        <p:spPr>
          <a:xfrm>
            <a:off x="1196355" y="2304765"/>
            <a:ext cx="2440800" cy="624900"/>
          </a:xfrm>
          <a:prstGeom prst="straightConnector1">
            <a:avLst/>
          </a:prstGeom>
          <a:noFill/>
          <a:ln cap="flat" cmpd="sng" w="9525">
            <a:solidFill>
              <a:schemeClr val="dk1"/>
            </a:solidFill>
            <a:prstDash val="dash"/>
            <a:round/>
            <a:headEnd len="sm" w="sm" type="none"/>
            <a:tailEnd len="med" w="med" type="stealth"/>
          </a:ln>
        </p:spPr>
      </p:cxnSp>
      <p:cxnSp>
        <p:nvCxnSpPr>
          <p:cNvPr id="128" name="Google Shape;128;p1"/>
          <p:cNvCxnSpPr>
            <a:stCxn id="105" idx="2"/>
            <a:endCxn id="110" idx="0"/>
          </p:cNvCxnSpPr>
          <p:nvPr/>
        </p:nvCxnSpPr>
        <p:spPr>
          <a:xfrm>
            <a:off x="3073622" y="2304505"/>
            <a:ext cx="1984800" cy="625200"/>
          </a:xfrm>
          <a:prstGeom prst="straightConnector1">
            <a:avLst/>
          </a:prstGeom>
          <a:noFill/>
          <a:ln cap="flat" cmpd="sng" w="9525">
            <a:solidFill>
              <a:schemeClr val="dk1"/>
            </a:solidFill>
            <a:prstDash val="dash"/>
            <a:round/>
            <a:headEnd len="sm" w="sm" type="none"/>
            <a:tailEnd len="med" w="med" type="stealth"/>
          </a:ln>
        </p:spPr>
      </p:cxnSp>
      <p:cxnSp>
        <p:nvCxnSpPr>
          <p:cNvPr id="129" name="Google Shape;129;p1"/>
          <p:cNvCxnSpPr>
            <a:stCxn id="103" idx="2"/>
            <a:endCxn id="111" idx="0"/>
          </p:cNvCxnSpPr>
          <p:nvPr/>
        </p:nvCxnSpPr>
        <p:spPr>
          <a:xfrm>
            <a:off x="5439735" y="2286323"/>
            <a:ext cx="937500" cy="643200"/>
          </a:xfrm>
          <a:prstGeom prst="straightConnector1">
            <a:avLst/>
          </a:prstGeom>
          <a:noFill/>
          <a:ln cap="flat" cmpd="sng" w="9525">
            <a:solidFill>
              <a:schemeClr val="dk1"/>
            </a:solidFill>
            <a:prstDash val="dash"/>
            <a:round/>
            <a:headEnd len="sm" w="sm" type="none"/>
            <a:tailEnd len="med" w="med" type="stealth"/>
          </a:ln>
        </p:spPr>
      </p:cxnSp>
      <p:cxnSp>
        <p:nvCxnSpPr>
          <p:cNvPr id="130" name="Google Shape;130;p1"/>
          <p:cNvCxnSpPr>
            <a:stCxn id="104" idx="2"/>
            <a:endCxn id="112" idx="0"/>
          </p:cNvCxnSpPr>
          <p:nvPr/>
        </p:nvCxnSpPr>
        <p:spPr>
          <a:xfrm>
            <a:off x="7588096" y="2286323"/>
            <a:ext cx="474600" cy="640800"/>
          </a:xfrm>
          <a:prstGeom prst="straightConnector1">
            <a:avLst/>
          </a:prstGeom>
          <a:noFill/>
          <a:ln cap="flat" cmpd="sng" w="9525">
            <a:solidFill>
              <a:schemeClr val="dk1"/>
            </a:solidFill>
            <a:prstDash val="dash"/>
            <a:round/>
            <a:headEnd len="sm" w="sm" type="none"/>
            <a:tailEnd len="med" w="med" type="stealth"/>
          </a:ln>
        </p:spPr>
      </p:cxnSp>
      <p:cxnSp>
        <p:nvCxnSpPr>
          <p:cNvPr id="131" name="Google Shape;131;p1"/>
          <p:cNvCxnSpPr>
            <a:stCxn id="97" idx="2"/>
            <a:endCxn id="113" idx="0"/>
          </p:cNvCxnSpPr>
          <p:nvPr/>
        </p:nvCxnSpPr>
        <p:spPr>
          <a:xfrm flipH="1">
            <a:off x="9757703" y="2294275"/>
            <a:ext cx="42300" cy="639300"/>
          </a:xfrm>
          <a:prstGeom prst="straightConnector1">
            <a:avLst/>
          </a:prstGeom>
          <a:noFill/>
          <a:ln cap="flat" cmpd="sng" w="9525">
            <a:solidFill>
              <a:schemeClr val="dk1"/>
            </a:solidFill>
            <a:prstDash val="dash"/>
            <a:round/>
            <a:headEnd len="sm" w="sm" type="none"/>
            <a:tailEnd len="med" w="med" type="stealth"/>
          </a:ln>
        </p:spPr>
      </p:cxnSp>
      <p:sp>
        <p:nvSpPr>
          <p:cNvPr id="132" name="Google Shape;132;p1"/>
          <p:cNvSpPr txBox="1"/>
          <p:nvPr/>
        </p:nvSpPr>
        <p:spPr>
          <a:xfrm>
            <a:off x="194470" y="1365912"/>
            <a:ext cx="18401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Model</a:t>
            </a:r>
            <a:endParaRPr/>
          </a:p>
        </p:txBody>
      </p:sp>
      <p:sp>
        <p:nvSpPr>
          <p:cNvPr id="133" name="Google Shape;133;p1"/>
          <p:cNvSpPr txBox="1"/>
          <p:nvPr/>
        </p:nvSpPr>
        <p:spPr>
          <a:xfrm>
            <a:off x="224660" y="115920"/>
            <a:ext cx="1748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View</a:t>
            </a:r>
            <a:endParaRPr/>
          </a:p>
        </p:txBody>
      </p:sp>
      <p:sp>
        <p:nvSpPr>
          <p:cNvPr id="134" name="Google Shape;134;p1"/>
          <p:cNvSpPr txBox="1"/>
          <p:nvPr/>
        </p:nvSpPr>
        <p:spPr>
          <a:xfrm>
            <a:off x="8901593" y="177945"/>
            <a:ext cx="1748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Controller</a:t>
            </a:r>
            <a:endParaRPr/>
          </a:p>
        </p:txBody>
      </p:sp>
      <p:sp>
        <p:nvSpPr>
          <p:cNvPr id="135" name="Google Shape;135;p1"/>
          <p:cNvSpPr/>
          <p:nvPr/>
        </p:nvSpPr>
        <p:spPr>
          <a:xfrm>
            <a:off x="9300585" y="558679"/>
            <a:ext cx="2386589" cy="50997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Controller.dart</a:t>
            </a:r>
            <a:endParaRPr sz="1800">
              <a:solidFill>
                <a:schemeClr val="dk1"/>
              </a:solidFill>
              <a:latin typeface="Calibri"/>
              <a:ea typeface="Calibri"/>
              <a:cs typeface="Calibri"/>
              <a:sym typeface="Calibri"/>
            </a:endParaRPr>
          </a:p>
        </p:txBody>
      </p:sp>
      <p:cxnSp>
        <p:nvCxnSpPr>
          <p:cNvPr id="136" name="Google Shape;136;p1"/>
          <p:cNvCxnSpPr>
            <a:stCxn id="85" idx="3"/>
            <a:endCxn id="84" idx="1"/>
          </p:cNvCxnSpPr>
          <p:nvPr/>
        </p:nvCxnSpPr>
        <p:spPr>
          <a:xfrm>
            <a:off x="6877549" y="670830"/>
            <a:ext cx="2038500" cy="2700"/>
          </a:xfrm>
          <a:prstGeom prst="straightConnector1">
            <a:avLst/>
          </a:prstGeom>
          <a:noFill/>
          <a:ln cap="flat" cmpd="sng" w="9525">
            <a:solidFill>
              <a:schemeClr val="dk1"/>
            </a:solidFill>
            <a:prstDash val="dash"/>
            <a:round/>
            <a:headEnd len="sm" w="sm" type="none"/>
            <a:tailEnd len="med" w="med" type="stealth"/>
          </a:ln>
        </p:spPr>
      </p:cxnSp>
      <p:cxnSp>
        <p:nvCxnSpPr>
          <p:cNvPr id="137" name="Google Shape;137;p1"/>
          <p:cNvCxnSpPr>
            <a:stCxn id="84" idx="2"/>
          </p:cNvCxnSpPr>
          <p:nvPr/>
        </p:nvCxnSpPr>
        <p:spPr>
          <a:xfrm flipH="1">
            <a:off x="9800011" y="1162281"/>
            <a:ext cx="658500" cy="251700"/>
          </a:xfrm>
          <a:prstGeom prst="straightConnector1">
            <a:avLst/>
          </a:prstGeom>
          <a:noFill/>
          <a:ln cap="flat" cmpd="sng" w="9525">
            <a:solidFill>
              <a:schemeClr val="dk1"/>
            </a:solidFill>
            <a:prstDash val="dash"/>
            <a:round/>
            <a:headEnd len="sm" w="sm" type="none"/>
            <a:tailEnd len="med" w="med" type="stealth"/>
          </a:ln>
        </p:spPr>
      </p:cxnSp>
      <p:sp>
        <p:nvSpPr>
          <p:cNvPr id="138" name="Google Shape;138;p1"/>
          <p:cNvSpPr txBox="1"/>
          <p:nvPr/>
        </p:nvSpPr>
        <p:spPr>
          <a:xfrm>
            <a:off x="10391446" y="1188275"/>
            <a:ext cx="152973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Update Model</a:t>
            </a:r>
            <a:endParaRPr/>
          </a:p>
        </p:txBody>
      </p:sp>
      <p:cxnSp>
        <p:nvCxnSpPr>
          <p:cNvPr id="139" name="Google Shape;139;p1"/>
          <p:cNvCxnSpPr/>
          <p:nvPr/>
        </p:nvCxnSpPr>
        <p:spPr>
          <a:xfrm>
            <a:off x="6891975" y="1006488"/>
            <a:ext cx="428689" cy="409414"/>
          </a:xfrm>
          <a:prstGeom prst="straightConnector1">
            <a:avLst/>
          </a:prstGeom>
          <a:noFill/>
          <a:ln cap="flat" cmpd="sng" w="9525">
            <a:solidFill>
              <a:schemeClr val="dk1"/>
            </a:solidFill>
            <a:prstDash val="dash"/>
            <a:round/>
            <a:headEnd len="sm" w="sm" type="none"/>
            <a:tailEnd len="med" w="med" type="stealth"/>
          </a:ln>
        </p:spPr>
      </p:cxnSp>
      <p:cxnSp>
        <p:nvCxnSpPr>
          <p:cNvPr id="140" name="Google Shape;140;p1"/>
          <p:cNvCxnSpPr/>
          <p:nvPr/>
        </p:nvCxnSpPr>
        <p:spPr>
          <a:xfrm rot="10800000">
            <a:off x="6843368" y="785496"/>
            <a:ext cx="638788" cy="602758"/>
          </a:xfrm>
          <a:prstGeom prst="straightConnector1">
            <a:avLst/>
          </a:prstGeom>
          <a:noFill/>
          <a:ln cap="flat" cmpd="sng" w="9525">
            <a:solidFill>
              <a:schemeClr val="dk1"/>
            </a:solidFill>
            <a:prstDash val="dash"/>
            <a:round/>
            <a:headEnd len="sm" w="sm" type="none"/>
            <a:tailEnd len="med" w="med" type="stealth"/>
          </a:ln>
        </p:spPr>
      </p:cxnSp>
      <p:sp>
        <p:nvSpPr>
          <p:cNvPr id="141" name="Google Shape;141;p1"/>
          <p:cNvSpPr txBox="1"/>
          <p:nvPr/>
        </p:nvSpPr>
        <p:spPr>
          <a:xfrm>
            <a:off x="7194584" y="990311"/>
            <a:ext cx="152973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State Query</a:t>
            </a:r>
            <a:endParaRPr/>
          </a:p>
        </p:txBody>
      </p:sp>
      <p:sp>
        <p:nvSpPr>
          <p:cNvPr id="142" name="Google Shape;142;p1"/>
          <p:cNvSpPr txBox="1"/>
          <p:nvPr/>
        </p:nvSpPr>
        <p:spPr>
          <a:xfrm>
            <a:off x="6030017" y="1211055"/>
            <a:ext cx="1240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Change Notification</a:t>
            </a:r>
            <a:endParaRPr/>
          </a:p>
        </p:txBody>
      </p:sp>
      <p:sp>
        <p:nvSpPr>
          <p:cNvPr id="143" name="Google Shape;143;p1"/>
          <p:cNvSpPr txBox="1"/>
          <p:nvPr/>
        </p:nvSpPr>
        <p:spPr>
          <a:xfrm>
            <a:off x="7462315" y="705276"/>
            <a:ext cx="152973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User Actions</a:t>
            </a:r>
            <a:endParaRPr/>
          </a:p>
        </p:txBody>
      </p:sp>
      <p:cxnSp>
        <p:nvCxnSpPr>
          <p:cNvPr id="144" name="Google Shape;144;p1"/>
          <p:cNvCxnSpPr/>
          <p:nvPr/>
        </p:nvCxnSpPr>
        <p:spPr>
          <a:xfrm flipH="1">
            <a:off x="6877549" y="563444"/>
            <a:ext cx="2009618" cy="4383"/>
          </a:xfrm>
          <a:prstGeom prst="straightConnector1">
            <a:avLst/>
          </a:prstGeom>
          <a:noFill/>
          <a:ln cap="flat" cmpd="sng" w="9525">
            <a:solidFill>
              <a:schemeClr val="dk1"/>
            </a:solidFill>
            <a:prstDash val="dash"/>
            <a:round/>
            <a:headEnd len="sm" w="sm" type="none"/>
            <a:tailEnd len="med" w="med" type="stealth"/>
          </a:ln>
        </p:spPr>
      </p:cxnSp>
      <p:sp>
        <p:nvSpPr>
          <p:cNvPr id="145" name="Google Shape;145;p1"/>
          <p:cNvSpPr txBox="1"/>
          <p:nvPr/>
        </p:nvSpPr>
        <p:spPr>
          <a:xfrm>
            <a:off x="7462315" y="287242"/>
            <a:ext cx="152973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View Selection</a:t>
            </a:r>
            <a:endParaRPr/>
          </a:p>
        </p:txBody>
      </p:sp>
      <p:sp>
        <p:nvSpPr>
          <p:cNvPr id="146" name="Google Shape;146;p1"/>
          <p:cNvSpPr/>
          <p:nvPr/>
        </p:nvSpPr>
        <p:spPr>
          <a:xfrm>
            <a:off x="342400" y="3662673"/>
            <a:ext cx="11389751" cy="44887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
          <p:cNvSpPr txBox="1"/>
          <p:nvPr/>
        </p:nvSpPr>
        <p:spPr>
          <a:xfrm>
            <a:off x="349455" y="3681627"/>
            <a:ext cx="902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Façade</a:t>
            </a:r>
            <a:endParaRPr sz="1800">
              <a:solidFill>
                <a:schemeClr val="dk1"/>
              </a:solidFill>
              <a:latin typeface="Calibri"/>
              <a:ea typeface="Calibri"/>
              <a:cs typeface="Calibri"/>
              <a:sym typeface="Calibri"/>
            </a:endParaRPr>
          </a:p>
        </p:txBody>
      </p:sp>
      <p:sp>
        <p:nvSpPr>
          <p:cNvPr id="148" name="Google Shape;148;p1"/>
          <p:cNvSpPr/>
          <p:nvPr/>
        </p:nvSpPr>
        <p:spPr>
          <a:xfrm>
            <a:off x="4116219" y="3753144"/>
            <a:ext cx="2792280" cy="27339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BACK_END_INTERFACE</a:t>
            </a:r>
            <a:endParaRPr/>
          </a:p>
        </p:txBody>
      </p:sp>
      <p:pic>
        <p:nvPicPr>
          <p:cNvPr id="149" name="Google Shape;149;p1"/>
          <p:cNvPicPr preferRelativeResize="0"/>
          <p:nvPr/>
        </p:nvPicPr>
        <p:blipFill rotWithShape="1">
          <a:blip r:embed="rId5">
            <a:alphaModFix/>
          </a:blip>
          <a:srcRect b="0" l="0" r="0" t="0"/>
          <a:stretch/>
        </p:blipFill>
        <p:spPr>
          <a:xfrm>
            <a:off x="11158203" y="3694980"/>
            <a:ext cx="513962" cy="401380"/>
          </a:xfrm>
          <a:prstGeom prst="rect">
            <a:avLst/>
          </a:prstGeom>
          <a:noFill/>
          <a:ln>
            <a:noFill/>
          </a:ln>
        </p:spPr>
      </p:pic>
      <p:sp>
        <p:nvSpPr>
          <p:cNvPr id="150" name="Google Shape;150;p1"/>
          <p:cNvSpPr/>
          <p:nvPr/>
        </p:nvSpPr>
        <p:spPr>
          <a:xfrm>
            <a:off x="364385" y="5232534"/>
            <a:ext cx="11345783" cy="416569"/>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
          <p:cNvSpPr txBox="1"/>
          <p:nvPr/>
        </p:nvSpPr>
        <p:spPr>
          <a:xfrm>
            <a:off x="438155" y="5258124"/>
            <a:ext cx="8853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Façade</a:t>
            </a:r>
            <a:endParaRPr sz="1800">
              <a:solidFill>
                <a:schemeClr val="dk1"/>
              </a:solidFill>
              <a:latin typeface="Calibri"/>
              <a:ea typeface="Calibri"/>
              <a:cs typeface="Calibri"/>
              <a:sym typeface="Calibri"/>
            </a:endParaRPr>
          </a:p>
        </p:txBody>
      </p:sp>
      <p:pic>
        <p:nvPicPr>
          <p:cNvPr id="152" name="Google Shape;152;p1"/>
          <p:cNvPicPr preferRelativeResize="0"/>
          <p:nvPr/>
        </p:nvPicPr>
        <p:blipFill rotWithShape="1">
          <a:blip r:embed="rId5">
            <a:alphaModFix/>
          </a:blip>
          <a:srcRect b="0" l="0" r="0" t="0"/>
          <a:stretch/>
        </p:blipFill>
        <p:spPr>
          <a:xfrm>
            <a:off x="11160114" y="5240128"/>
            <a:ext cx="513962" cy="401380"/>
          </a:xfrm>
          <a:prstGeom prst="rect">
            <a:avLst/>
          </a:prstGeom>
          <a:noFill/>
          <a:ln>
            <a:noFill/>
          </a:ln>
        </p:spPr>
      </p:pic>
      <p:sp>
        <p:nvSpPr>
          <p:cNvPr id="153" name="Google Shape;153;p1"/>
          <p:cNvSpPr/>
          <p:nvPr/>
        </p:nvSpPr>
        <p:spPr>
          <a:xfrm>
            <a:off x="8692334" y="5301197"/>
            <a:ext cx="2078655" cy="24605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CommentInterface</a:t>
            </a:r>
            <a:endParaRPr sz="1800">
              <a:solidFill>
                <a:schemeClr val="dk1"/>
              </a:solidFill>
              <a:latin typeface="Calibri"/>
              <a:ea typeface="Calibri"/>
              <a:cs typeface="Calibri"/>
              <a:sym typeface="Calibri"/>
            </a:endParaRPr>
          </a:p>
        </p:txBody>
      </p:sp>
      <p:sp>
        <p:nvSpPr>
          <p:cNvPr id="154" name="Google Shape;154;p1"/>
          <p:cNvSpPr/>
          <p:nvPr/>
        </p:nvSpPr>
        <p:spPr>
          <a:xfrm>
            <a:off x="4095616" y="5312422"/>
            <a:ext cx="2045446" cy="24605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FavouriteIneterface</a:t>
            </a:r>
            <a:endParaRPr sz="1800">
              <a:solidFill>
                <a:schemeClr val="dk1"/>
              </a:solidFill>
              <a:latin typeface="Calibri"/>
              <a:ea typeface="Calibri"/>
              <a:cs typeface="Calibri"/>
              <a:sym typeface="Calibri"/>
            </a:endParaRPr>
          </a:p>
        </p:txBody>
      </p:sp>
      <p:sp>
        <p:nvSpPr>
          <p:cNvPr id="155" name="Google Shape;155;p1"/>
          <p:cNvSpPr/>
          <p:nvPr/>
        </p:nvSpPr>
        <p:spPr>
          <a:xfrm>
            <a:off x="6621420" y="5301196"/>
            <a:ext cx="1681789" cy="24605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ReportInterface</a:t>
            </a:r>
            <a:endParaRPr sz="1800">
              <a:solidFill>
                <a:schemeClr val="dk1"/>
              </a:solidFill>
              <a:latin typeface="Calibri"/>
              <a:ea typeface="Calibri"/>
              <a:cs typeface="Calibri"/>
              <a:sym typeface="Calibri"/>
            </a:endParaRPr>
          </a:p>
        </p:txBody>
      </p:sp>
      <p:sp>
        <p:nvSpPr>
          <p:cNvPr id="156" name="Google Shape;156;p1"/>
          <p:cNvSpPr/>
          <p:nvPr/>
        </p:nvSpPr>
        <p:spPr>
          <a:xfrm>
            <a:off x="1735028" y="5301196"/>
            <a:ext cx="1616206" cy="2709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 Interface</a:t>
            </a:r>
            <a:endParaRPr/>
          </a:p>
        </p:txBody>
      </p:sp>
      <p:cxnSp>
        <p:nvCxnSpPr>
          <p:cNvPr id="157" name="Google Shape;157;p1"/>
          <p:cNvCxnSpPr>
            <a:stCxn id="90" idx="2"/>
            <a:endCxn id="146" idx="0"/>
          </p:cNvCxnSpPr>
          <p:nvPr/>
        </p:nvCxnSpPr>
        <p:spPr>
          <a:xfrm>
            <a:off x="6037277" y="3283450"/>
            <a:ext cx="0" cy="379200"/>
          </a:xfrm>
          <a:prstGeom prst="straightConnector1">
            <a:avLst/>
          </a:prstGeom>
          <a:noFill/>
          <a:ln cap="flat" cmpd="sng" w="9525">
            <a:solidFill>
              <a:schemeClr val="dk1"/>
            </a:solidFill>
            <a:prstDash val="dash"/>
            <a:round/>
            <a:headEnd len="sm" w="sm" type="none"/>
            <a:tailEnd len="med" w="med" type="stealth"/>
          </a:ln>
        </p:spPr>
      </p:cxnSp>
      <p:cxnSp>
        <p:nvCxnSpPr>
          <p:cNvPr id="158" name="Google Shape;158;p1"/>
          <p:cNvCxnSpPr>
            <a:stCxn id="146" idx="2"/>
            <a:endCxn id="92" idx="0"/>
          </p:cNvCxnSpPr>
          <p:nvPr/>
        </p:nvCxnSpPr>
        <p:spPr>
          <a:xfrm>
            <a:off x="6037275" y="4111548"/>
            <a:ext cx="8700" cy="386100"/>
          </a:xfrm>
          <a:prstGeom prst="straightConnector1">
            <a:avLst/>
          </a:prstGeom>
          <a:noFill/>
          <a:ln cap="flat" cmpd="sng" w="9525">
            <a:solidFill>
              <a:schemeClr val="dk1"/>
            </a:solidFill>
            <a:prstDash val="dash"/>
            <a:round/>
            <a:headEnd len="sm" w="sm" type="none"/>
            <a:tailEnd len="med" w="med" type="stealth"/>
          </a:ln>
        </p:spPr>
      </p:cxnSp>
      <p:cxnSp>
        <p:nvCxnSpPr>
          <p:cNvPr id="159" name="Google Shape;159;p1"/>
          <p:cNvCxnSpPr>
            <a:stCxn id="117" idx="2"/>
            <a:endCxn id="154" idx="0"/>
          </p:cNvCxnSpPr>
          <p:nvPr/>
        </p:nvCxnSpPr>
        <p:spPr>
          <a:xfrm flipH="1">
            <a:off x="5118318" y="4916851"/>
            <a:ext cx="904200" cy="395700"/>
          </a:xfrm>
          <a:prstGeom prst="straightConnector1">
            <a:avLst/>
          </a:prstGeom>
          <a:noFill/>
          <a:ln cap="flat" cmpd="sng" w="9525">
            <a:solidFill>
              <a:schemeClr val="dk1"/>
            </a:solidFill>
            <a:prstDash val="dash"/>
            <a:round/>
            <a:headEnd len="sm" w="sm" type="none"/>
            <a:tailEnd len="med" w="med" type="stealth"/>
          </a:ln>
        </p:spPr>
      </p:cxnSp>
      <p:cxnSp>
        <p:nvCxnSpPr>
          <p:cNvPr id="160" name="Google Shape;160;p1"/>
          <p:cNvCxnSpPr>
            <a:stCxn id="115" idx="2"/>
            <a:endCxn id="156" idx="0"/>
          </p:cNvCxnSpPr>
          <p:nvPr/>
        </p:nvCxnSpPr>
        <p:spPr>
          <a:xfrm flipH="1">
            <a:off x="2543248" y="4906779"/>
            <a:ext cx="1562100" cy="394500"/>
          </a:xfrm>
          <a:prstGeom prst="straightConnector1">
            <a:avLst/>
          </a:prstGeom>
          <a:noFill/>
          <a:ln cap="flat" cmpd="sng" w="9525">
            <a:solidFill>
              <a:schemeClr val="dk1"/>
            </a:solidFill>
            <a:prstDash val="dash"/>
            <a:round/>
            <a:headEnd len="sm" w="sm" type="none"/>
            <a:tailEnd len="med" w="med" type="stealth"/>
          </a:ln>
        </p:spPr>
      </p:cxnSp>
      <p:cxnSp>
        <p:nvCxnSpPr>
          <p:cNvPr id="161" name="Google Shape;161;p1"/>
          <p:cNvCxnSpPr>
            <a:stCxn id="116" idx="2"/>
            <a:endCxn id="155" idx="0"/>
          </p:cNvCxnSpPr>
          <p:nvPr/>
        </p:nvCxnSpPr>
        <p:spPr>
          <a:xfrm flipH="1">
            <a:off x="7462225" y="4906779"/>
            <a:ext cx="469200" cy="394500"/>
          </a:xfrm>
          <a:prstGeom prst="straightConnector1">
            <a:avLst/>
          </a:prstGeom>
          <a:noFill/>
          <a:ln cap="flat" cmpd="sng" w="9525">
            <a:solidFill>
              <a:schemeClr val="dk1"/>
            </a:solidFill>
            <a:prstDash val="dash"/>
            <a:round/>
            <a:headEnd len="sm" w="sm" type="none"/>
            <a:tailEnd len="med" w="med" type="stealth"/>
          </a:ln>
        </p:spPr>
      </p:cxnSp>
      <p:cxnSp>
        <p:nvCxnSpPr>
          <p:cNvPr id="162" name="Google Shape;162;p1"/>
          <p:cNvCxnSpPr>
            <a:stCxn id="118" idx="2"/>
            <a:endCxn id="153" idx="0"/>
          </p:cNvCxnSpPr>
          <p:nvPr/>
        </p:nvCxnSpPr>
        <p:spPr>
          <a:xfrm flipH="1">
            <a:off x="9731800" y="4905572"/>
            <a:ext cx="258300" cy="395700"/>
          </a:xfrm>
          <a:prstGeom prst="straightConnector1">
            <a:avLst/>
          </a:prstGeom>
          <a:noFill/>
          <a:ln cap="flat" cmpd="sng" w="9525">
            <a:solidFill>
              <a:schemeClr val="dk1"/>
            </a:solidFill>
            <a:prstDash val="dash"/>
            <a:round/>
            <a:headEnd len="sm" w="sm" type="none"/>
            <a:tailEnd len="med" w="med" type="stealth"/>
          </a:ln>
        </p:spPr>
      </p:cxnSp>
      <p:cxnSp>
        <p:nvCxnSpPr>
          <p:cNvPr id="163" name="Google Shape;163;p1"/>
          <p:cNvCxnSpPr>
            <a:stCxn id="156" idx="2"/>
            <a:endCxn id="124" idx="0"/>
          </p:cNvCxnSpPr>
          <p:nvPr/>
        </p:nvCxnSpPr>
        <p:spPr>
          <a:xfrm>
            <a:off x="2543131" y="5572112"/>
            <a:ext cx="1190700" cy="643500"/>
          </a:xfrm>
          <a:prstGeom prst="straightConnector1">
            <a:avLst/>
          </a:prstGeom>
          <a:noFill/>
          <a:ln cap="flat" cmpd="sng" w="9525">
            <a:solidFill>
              <a:schemeClr val="dk1"/>
            </a:solidFill>
            <a:prstDash val="dash"/>
            <a:round/>
            <a:headEnd len="sm" w="sm" type="none"/>
            <a:tailEnd len="med" w="med" type="stealth"/>
          </a:ln>
        </p:spPr>
      </p:cxnSp>
      <p:cxnSp>
        <p:nvCxnSpPr>
          <p:cNvPr id="164" name="Google Shape;164;p1"/>
          <p:cNvCxnSpPr>
            <a:endCxn id="122" idx="0"/>
          </p:cNvCxnSpPr>
          <p:nvPr/>
        </p:nvCxnSpPr>
        <p:spPr>
          <a:xfrm>
            <a:off x="5118258" y="5578770"/>
            <a:ext cx="2367300" cy="608400"/>
          </a:xfrm>
          <a:prstGeom prst="straightConnector1">
            <a:avLst/>
          </a:prstGeom>
          <a:noFill/>
          <a:ln cap="flat" cmpd="sng" w="9525">
            <a:solidFill>
              <a:schemeClr val="dk1"/>
            </a:solidFill>
            <a:prstDash val="dash"/>
            <a:round/>
            <a:headEnd len="sm" w="sm" type="none"/>
            <a:tailEnd len="med" w="med" type="stealth"/>
          </a:ln>
        </p:spPr>
      </p:cxnSp>
      <p:cxnSp>
        <p:nvCxnSpPr>
          <p:cNvPr id="165" name="Google Shape;165;p1"/>
          <p:cNvCxnSpPr>
            <a:stCxn id="155" idx="2"/>
            <a:endCxn id="121" idx="0"/>
          </p:cNvCxnSpPr>
          <p:nvPr/>
        </p:nvCxnSpPr>
        <p:spPr>
          <a:xfrm>
            <a:off x="7462315" y="5547252"/>
            <a:ext cx="2484900" cy="482700"/>
          </a:xfrm>
          <a:prstGeom prst="straightConnector1">
            <a:avLst/>
          </a:prstGeom>
          <a:noFill/>
          <a:ln cap="flat" cmpd="sng" w="9525">
            <a:solidFill>
              <a:schemeClr val="dk1"/>
            </a:solidFill>
            <a:prstDash val="dash"/>
            <a:round/>
            <a:headEnd len="sm" w="sm" type="none"/>
            <a:tailEnd len="med" w="med" type="stealth"/>
          </a:ln>
        </p:spPr>
      </p:cxnSp>
      <p:cxnSp>
        <p:nvCxnSpPr>
          <p:cNvPr id="166" name="Google Shape;166;p1"/>
          <p:cNvCxnSpPr>
            <a:stCxn id="153" idx="2"/>
            <a:endCxn id="121" idx="0"/>
          </p:cNvCxnSpPr>
          <p:nvPr/>
        </p:nvCxnSpPr>
        <p:spPr>
          <a:xfrm>
            <a:off x="9731662" y="5547253"/>
            <a:ext cx="215700" cy="482700"/>
          </a:xfrm>
          <a:prstGeom prst="straightConnector1">
            <a:avLst/>
          </a:prstGeom>
          <a:noFill/>
          <a:ln cap="flat" cmpd="sng" w="9525">
            <a:solidFill>
              <a:schemeClr val="dk1"/>
            </a:solidFill>
            <a:prstDash val="dash"/>
            <a:round/>
            <a:headEnd len="sm" w="sm" type="none"/>
            <a:tailEnd len="med" w="med" type="stealth"/>
          </a:ln>
        </p:spPr>
      </p:cxnSp>
      <p:cxnSp>
        <p:nvCxnSpPr>
          <p:cNvPr id="167" name="Google Shape;167;p1"/>
          <p:cNvCxnSpPr>
            <a:stCxn id="101" idx="2"/>
            <a:endCxn id="123" idx="0"/>
          </p:cNvCxnSpPr>
          <p:nvPr/>
        </p:nvCxnSpPr>
        <p:spPr>
          <a:xfrm>
            <a:off x="3901502" y="954330"/>
            <a:ext cx="1604100" cy="5103600"/>
          </a:xfrm>
          <a:prstGeom prst="straightConnector1">
            <a:avLst/>
          </a:prstGeom>
          <a:noFill/>
          <a:ln cap="flat" cmpd="sng" w="9525">
            <a:solidFill>
              <a:schemeClr val="dk1"/>
            </a:solidFill>
            <a:prstDash val="dash"/>
            <a:round/>
            <a:headEnd len="sm" w="sm" type="none"/>
            <a:tailEnd len="med" w="med" type="stealth"/>
          </a:ln>
        </p:spPr>
      </p:cxnSp>
      <p:cxnSp>
        <p:nvCxnSpPr>
          <p:cNvPr id="168" name="Google Shape;168;p1"/>
          <p:cNvCxnSpPr>
            <a:stCxn id="114" idx="2"/>
            <a:endCxn id="120" idx="0"/>
          </p:cNvCxnSpPr>
          <p:nvPr/>
        </p:nvCxnSpPr>
        <p:spPr>
          <a:xfrm flipH="1">
            <a:off x="1593974" y="4921204"/>
            <a:ext cx="801000" cy="1293300"/>
          </a:xfrm>
          <a:prstGeom prst="straightConnector1">
            <a:avLst/>
          </a:prstGeom>
          <a:noFill/>
          <a:ln cap="flat" cmpd="sng" w="9525">
            <a:solidFill>
              <a:schemeClr val="dk1"/>
            </a:solidFill>
            <a:prstDash val="dash"/>
            <a:round/>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
          <p:cNvSpPr txBox="1"/>
          <p:nvPr>
            <p:ph idx="1" type="body"/>
          </p:nvPr>
        </p:nvSpPr>
        <p:spPr>
          <a:xfrm>
            <a:off x="838200" y="594804"/>
            <a:ext cx="10515600" cy="55821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latin typeface="Arial"/>
                <a:ea typeface="Arial"/>
                <a:cs typeface="Arial"/>
                <a:sym typeface="Arial"/>
              </a:rPr>
              <a:t>1. Presentation: User interface that user interacts with</a:t>
            </a:r>
            <a:endParaRPr/>
          </a:p>
          <a:p>
            <a:pPr indent="0" lvl="0" marL="0" rtl="0" algn="l">
              <a:lnSpc>
                <a:spcPct val="90000"/>
              </a:lnSpc>
              <a:spcBef>
                <a:spcPts val="1000"/>
              </a:spcBef>
              <a:spcAft>
                <a:spcPts val="0"/>
              </a:spcAft>
              <a:buClr>
                <a:schemeClr val="dk1"/>
              </a:buClr>
              <a:buSzPts val="2200"/>
              <a:buNone/>
            </a:pPr>
            <a:r>
              <a:rPr lang="en-US" sz="2200">
                <a:latin typeface="Arial"/>
                <a:ea typeface="Arial"/>
                <a:cs typeface="Arial"/>
                <a:sym typeface="Arial"/>
              </a:rPr>
              <a:t>2. Presentation App Logic: Retrieve data from the entity classes and present it to the users on the respective screens</a:t>
            </a:r>
            <a:endParaRPr/>
          </a:p>
          <a:p>
            <a:pPr indent="0" lvl="0" marL="0" rtl="0" algn="l">
              <a:lnSpc>
                <a:spcPct val="90000"/>
              </a:lnSpc>
              <a:spcBef>
                <a:spcPts val="1000"/>
              </a:spcBef>
              <a:spcAft>
                <a:spcPts val="0"/>
              </a:spcAft>
              <a:buClr>
                <a:schemeClr val="dk1"/>
              </a:buClr>
              <a:buSzPts val="2200"/>
              <a:buNone/>
            </a:pPr>
            <a:r>
              <a:rPr lang="en-US" sz="2200">
                <a:latin typeface="Arial"/>
                <a:ea typeface="Arial"/>
                <a:cs typeface="Arial"/>
                <a:sym typeface="Arial"/>
              </a:rPr>
              <a:t>3. Data Holder: Entity classes used to store the information fetched from the database</a:t>
            </a:r>
            <a:endParaRPr/>
          </a:p>
          <a:p>
            <a:pPr indent="0" lvl="0" marL="0" rtl="0" algn="l">
              <a:lnSpc>
                <a:spcPct val="90000"/>
              </a:lnSpc>
              <a:spcBef>
                <a:spcPts val="1000"/>
              </a:spcBef>
              <a:spcAft>
                <a:spcPts val="0"/>
              </a:spcAft>
              <a:buClr>
                <a:schemeClr val="dk1"/>
              </a:buClr>
              <a:buSzPts val="2200"/>
              <a:buNone/>
            </a:pPr>
            <a:r>
              <a:rPr lang="en-US" sz="2200">
                <a:latin typeface="Arial"/>
                <a:ea typeface="Arial"/>
                <a:cs typeface="Arial"/>
                <a:sym typeface="Arial"/>
              </a:rPr>
              <a:t>4. Fetch Logic: Managers that fetch the respective information from the database through APIs or firebase</a:t>
            </a:r>
            <a:endParaRPr/>
          </a:p>
          <a:p>
            <a:pPr indent="0" lvl="0" marL="0" rtl="0" algn="l">
              <a:lnSpc>
                <a:spcPct val="90000"/>
              </a:lnSpc>
              <a:spcBef>
                <a:spcPts val="1000"/>
              </a:spcBef>
              <a:spcAft>
                <a:spcPts val="0"/>
              </a:spcAft>
              <a:buClr>
                <a:schemeClr val="dk1"/>
              </a:buClr>
              <a:buSzPts val="2200"/>
              <a:buNone/>
            </a:pPr>
            <a:r>
              <a:rPr lang="en-US" sz="2200">
                <a:latin typeface="Arial"/>
                <a:ea typeface="Arial"/>
                <a:cs typeface="Arial"/>
                <a:sym typeface="Arial"/>
              </a:rPr>
              <a:t>5. Database: Collection of information that is organized to be easily accessed, managed and updated by the fetch logic.</a:t>
            </a:r>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rPr lang="en-US" sz="2000">
                <a:latin typeface="Arial"/>
                <a:ea typeface="Arial"/>
                <a:cs typeface="Arial"/>
                <a:sym typeface="Arial"/>
              </a:rPr>
              <a:t>*Fetch Logic layer consists of control classes which implement interfaces to ensure low coupling with the databases. For instance, when we have additional databases, our fetch logic layer only need to interact with these interfaces instead of the changing databases.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idx="1" type="body"/>
          </p:nvPr>
        </p:nvSpPr>
        <p:spPr>
          <a:xfrm>
            <a:off x="838200" y="427839"/>
            <a:ext cx="10515600" cy="5749124"/>
          </a:xfrm>
          <a:prstGeom prst="rect">
            <a:avLst/>
          </a:prstGeom>
          <a:noFill/>
          <a:ln>
            <a:noFill/>
          </a:ln>
        </p:spPr>
        <p:txBody>
          <a:bodyPr anchorCtr="0" anchor="t" bIns="45700" lIns="91425" spcFirstLastPara="1" rIns="91425" wrap="square" tIns="45700">
            <a:normAutofit fontScale="92500" lnSpcReduction="20000"/>
          </a:bodyPr>
          <a:lstStyle/>
          <a:p>
            <a:pPr indent="0" lvl="0" marL="228600" rtl="0" algn="l">
              <a:spcBef>
                <a:spcPts val="1000"/>
              </a:spcBef>
              <a:spcAft>
                <a:spcPts val="0"/>
              </a:spcAft>
              <a:buNone/>
            </a:pPr>
            <a:r>
              <a:rPr lang="en-US" sz="2000">
                <a:latin typeface="Arial"/>
                <a:ea typeface="Arial"/>
                <a:cs typeface="Arial"/>
                <a:sym typeface="Arial"/>
              </a:rPr>
              <a:t>•</a:t>
            </a:r>
            <a:r>
              <a:rPr lang="en-US" sz="2000"/>
              <a:t>There are 3 design patterns in our software architecture.</a:t>
            </a:r>
            <a:endParaRPr sz="2000"/>
          </a:p>
          <a:p>
            <a:pPr indent="0" lvl="0" marL="228600" rtl="0" algn="l">
              <a:spcBef>
                <a:spcPts val="1000"/>
              </a:spcBef>
              <a:spcAft>
                <a:spcPts val="0"/>
              </a:spcAft>
              <a:buNone/>
            </a:pPr>
            <a:r>
              <a:rPr lang="en-US" sz="2000">
                <a:latin typeface="Arial"/>
                <a:ea typeface="Arial"/>
                <a:cs typeface="Arial"/>
                <a:sym typeface="Arial"/>
              </a:rPr>
              <a:t>•</a:t>
            </a:r>
            <a:r>
              <a:rPr lang="en-US" sz="2000"/>
              <a:t>The overarching one is the MVC design pattern, which consists of, the frontend user interface (View), the backend system (Model), and a built in class in flutter called Controller.dart (Controller).</a:t>
            </a:r>
            <a:endParaRPr sz="2000"/>
          </a:p>
          <a:p>
            <a:pPr indent="0" lvl="0" marL="228600" rtl="0" algn="l">
              <a:spcBef>
                <a:spcPts val="1000"/>
              </a:spcBef>
              <a:spcAft>
                <a:spcPts val="0"/>
              </a:spcAft>
              <a:buNone/>
            </a:pPr>
            <a:r>
              <a:rPr lang="en-US" sz="2000">
                <a:latin typeface="Arial"/>
                <a:ea typeface="Arial"/>
                <a:cs typeface="Arial"/>
                <a:sym typeface="Arial"/>
              </a:rPr>
              <a:t>•</a:t>
            </a:r>
            <a:r>
              <a:rPr lang="en-US" sz="2000"/>
              <a:t>In the MVC design pattern, there is actually 2 other design patterns at play.</a:t>
            </a:r>
            <a:endParaRPr sz="2000"/>
          </a:p>
          <a:p>
            <a:pPr indent="0" lvl="0" marL="228600" rtl="0" algn="l">
              <a:spcBef>
                <a:spcPts val="1000"/>
              </a:spcBef>
              <a:spcAft>
                <a:spcPts val="0"/>
              </a:spcAft>
              <a:buNone/>
            </a:pPr>
            <a:r>
              <a:rPr lang="en-US" sz="2000">
                <a:latin typeface="Arial"/>
                <a:ea typeface="Arial"/>
                <a:cs typeface="Arial"/>
                <a:sym typeface="Arial"/>
              </a:rPr>
              <a:t>•</a:t>
            </a:r>
            <a:r>
              <a:rPr lang="en-US" sz="2000"/>
              <a:t>Observer pattern.</a:t>
            </a:r>
            <a:endParaRPr sz="2000"/>
          </a:p>
          <a:p>
            <a:pPr indent="0" lvl="0" marL="685800" rtl="0" algn="l">
              <a:spcBef>
                <a:spcPts val="500"/>
              </a:spcBef>
              <a:spcAft>
                <a:spcPts val="0"/>
              </a:spcAft>
              <a:buNone/>
            </a:pPr>
            <a:r>
              <a:rPr lang="en-US" sz="1700">
                <a:latin typeface="Arial"/>
                <a:ea typeface="Arial"/>
                <a:cs typeface="Arial"/>
                <a:sym typeface="Arial"/>
              </a:rPr>
              <a:t>•</a:t>
            </a:r>
            <a:r>
              <a:rPr lang="en-US" sz="1700"/>
              <a:t>Whenever there is a change in the backend system (Model), the frontend user interface (View) would be updated via a notification mechanism.</a:t>
            </a:r>
            <a:endParaRPr sz="1700"/>
          </a:p>
          <a:p>
            <a:pPr indent="0" lvl="0" marL="228600" rtl="0" algn="l">
              <a:spcBef>
                <a:spcPts val="1000"/>
              </a:spcBef>
              <a:spcAft>
                <a:spcPts val="0"/>
              </a:spcAft>
              <a:buNone/>
            </a:pPr>
            <a:r>
              <a:rPr lang="en-US" sz="2000">
                <a:latin typeface="Arial"/>
                <a:ea typeface="Arial"/>
                <a:cs typeface="Arial"/>
                <a:sym typeface="Arial"/>
              </a:rPr>
              <a:t>•</a:t>
            </a:r>
            <a:r>
              <a:rPr lang="en-US" sz="2000"/>
              <a:t>Strategy pattern.</a:t>
            </a:r>
            <a:endParaRPr sz="2000"/>
          </a:p>
          <a:p>
            <a:pPr indent="0" lvl="0" marL="685800" rtl="0" algn="l">
              <a:spcBef>
                <a:spcPts val="500"/>
              </a:spcBef>
              <a:spcAft>
                <a:spcPts val="0"/>
              </a:spcAft>
              <a:buNone/>
            </a:pPr>
            <a:r>
              <a:rPr lang="en-US" sz="1700">
                <a:latin typeface="Arial"/>
                <a:ea typeface="Arial"/>
                <a:cs typeface="Arial"/>
                <a:sym typeface="Arial"/>
              </a:rPr>
              <a:t>•</a:t>
            </a:r>
            <a:r>
              <a:rPr lang="en-US" sz="1700"/>
              <a:t>The frontend user interface (View) is only concerned with the visual aspects and delegates the interface behaviour to the Controller.dart (Controller).</a:t>
            </a:r>
            <a:endParaRPr sz="1700"/>
          </a:p>
          <a:p>
            <a:pPr indent="0" lvl="0" marL="685800" rtl="0" algn="l">
              <a:spcBef>
                <a:spcPts val="500"/>
              </a:spcBef>
              <a:spcAft>
                <a:spcPts val="0"/>
              </a:spcAft>
              <a:buNone/>
            </a:pPr>
            <a:r>
              <a:rPr lang="en-US" sz="1700">
                <a:latin typeface="Arial"/>
                <a:ea typeface="Arial"/>
                <a:cs typeface="Arial"/>
                <a:sym typeface="Arial"/>
              </a:rPr>
              <a:t>•</a:t>
            </a:r>
            <a:r>
              <a:rPr lang="en-US" sz="1700"/>
              <a:t>The frontend user interface (View) uses the Controller.dart (Controller) to implement a specific type of response.</a:t>
            </a:r>
            <a:endParaRPr sz="1700"/>
          </a:p>
          <a:p>
            <a:pPr indent="0" lvl="0" marL="685800" rtl="0" algn="l">
              <a:spcBef>
                <a:spcPts val="500"/>
              </a:spcBef>
              <a:spcAft>
                <a:spcPts val="0"/>
              </a:spcAft>
              <a:buNone/>
            </a:pPr>
            <a:r>
              <a:rPr lang="en-US" sz="1700">
                <a:latin typeface="Arial"/>
                <a:ea typeface="Arial"/>
                <a:cs typeface="Arial"/>
                <a:sym typeface="Arial"/>
              </a:rPr>
              <a:t>•</a:t>
            </a:r>
            <a:r>
              <a:rPr lang="en-US" sz="1700"/>
              <a:t>The Controller.dart (Controller) change to allow the frontend user interface (View) to respond differently to user input.</a:t>
            </a:r>
            <a:endParaRPr sz="1700"/>
          </a:p>
          <a:p>
            <a:pPr indent="0" lvl="0" marL="228600" rtl="0" algn="l">
              <a:spcBef>
                <a:spcPts val="1000"/>
              </a:spcBef>
              <a:spcAft>
                <a:spcPts val="0"/>
              </a:spcAft>
              <a:buNone/>
            </a:pPr>
            <a:r>
              <a:rPr lang="en-US" sz="2000">
                <a:latin typeface="Arial"/>
                <a:ea typeface="Arial"/>
                <a:cs typeface="Arial"/>
                <a:sym typeface="Arial"/>
              </a:rPr>
              <a:t>•</a:t>
            </a:r>
            <a:r>
              <a:rPr lang="en-US" sz="2000"/>
              <a:t>In the backend system, we have used a layered architecture which has a façade design pattern incorporated.</a:t>
            </a:r>
            <a:endParaRPr sz="2000"/>
          </a:p>
          <a:p>
            <a:pPr indent="0" lvl="0" marL="228600" rtl="0" algn="l">
              <a:spcBef>
                <a:spcPts val="1000"/>
              </a:spcBef>
              <a:spcAft>
                <a:spcPts val="0"/>
              </a:spcAft>
              <a:buNone/>
            </a:pPr>
            <a:r>
              <a:rPr lang="en-US" sz="2000">
                <a:latin typeface="Arial"/>
                <a:ea typeface="Arial"/>
                <a:cs typeface="Arial"/>
                <a:sym typeface="Arial"/>
              </a:rPr>
              <a:t>•</a:t>
            </a:r>
            <a:r>
              <a:rPr lang="en-US" sz="2000"/>
              <a:t>The logic flows from top down in the hierarchy, with the façades acting as a barrier in order to provide more shielding and to enforce low coupling into our design.</a:t>
            </a:r>
            <a:endParaRPr sz="2000"/>
          </a:p>
          <a:p>
            <a:pPr indent="0" lvl="0" marL="228600" rtl="0" algn="l">
              <a:spcBef>
                <a:spcPts val="1000"/>
              </a:spcBef>
              <a:spcAft>
                <a:spcPts val="0"/>
              </a:spcAft>
              <a:buNone/>
            </a:pPr>
            <a:r>
              <a:rPr lang="en-US" sz="2000">
                <a:latin typeface="Arial"/>
                <a:ea typeface="Arial"/>
                <a:cs typeface="Arial"/>
                <a:sym typeface="Arial"/>
              </a:rPr>
              <a:t>•</a:t>
            </a:r>
            <a:r>
              <a:rPr lang="en-US" sz="2000"/>
              <a:t>This would make our design more scalable as changing one layer in the architecture would not have a significant impact on another.</a:t>
            </a:r>
            <a:endParaRPr sz="2000"/>
          </a:p>
          <a:p>
            <a:pPr indent="0" lvl="0" marL="228600" rtl="0" algn="l">
              <a:spcBef>
                <a:spcPts val="1000"/>
              </a:spcBef>
              <a:spcAft>
                <a:spcPts val="0"/>
              </a:spcAft>
              <a:buNone/>
            </a:pPr>
            <a:r>
              <a:rPr lang="en-US" sz="2000">
                <a:latin typeface="Arial"/>
                <a:ea typeface="Arial"/>
                <a:cs typeface="Arial"/>
                <a:sym typeface="Arial"/>
              </a:rPr>
              <a:t>•</a:t>
            </a:r>
            <a:r>
              <a:rPr lang="en-US" sz="2000"/>
              <a:t>The classes in the system also each have a single responsibility, thus, this would further add to high cohesion and low coupling.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2021-03-23T08:50:32Z</dcterms:created>
  <dc:creator>yap jiale</dc:creator>
</cp:coreProperties>
</file>