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erriweather Light"/>
      <p:regular r:id="rId26"/>
      <p:bold r:id="rId27"/>
      <p:italic r:id="rId28"/>
      <p:boldItalic r:id="rId29"/>
    </p:embeddedFont>
    <p:embeddedFont>
      <p:font typeface="Montserrat"/>
      <p:regular r:id="rId30"/>
      <p:bold r:id="rId31"/>
      <p:italic r:id="rId32"/>
      <p:boldItalic r:id="rId33"/>
    </p:embeddedFont>
    <p:embeddedFont>
      <p:font typeface="Open Sans SemiBold"/>
      <p:regular r:id="rId34"/>
      <p:bold r:id="rId35"/>
      <p:italic r:id="rId36"/>
      <p:boldItalic r:id="rId37"/>
    </p:embeddedFont>
    <p:embeddedFont>
      <p:font typeface="Vidaloka"/>
      <p:regular r:id="rId38"/>
    </p:embeddedFont>
    <p:embeddedFont>
      <p:font typeface="Russo One"/>
      <p:regular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6.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pen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Light-regular.fntdata"/><Relationship Id="rId25" Type="http://schemas.openxmlformats.org/officeDocument/2006/relationships/slide" Target="slides/slide21.xml"/><Relationship Id="rId28" Type="http://schemas.openxmlformats.org/officeDocument/2006/relationships/font" Target="fonts/MerriweatherLight-italic.fntdata"/><Relationship Id="rId27" Type="http://schemas.openxmlformats.org/officeDocument/2006/relationships/font" Target="fonts/Merriweather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7.xml"/><Relationship Id="rId33" Type="http://schemas.openxmlformats.org/officeDocument/2006/relationships/font" Target="fonts/Montserrat-boldItalic.fntdata"/><Relationship Id="rId10" Type="http://schemas.openxmlformats.org/officeDocument/2006/relationships/slide" Target="slides/slide6.xml"/><Relationship Id="rId32" Type="http://schemas.openxmlformats.org/officeDocument/2006/relationships/font" Target="fonts/Montserrat-italic.fntdata"/><Relationship Id="rId13" Type="http://schemas.openxmlformats.org/officeDocument/2006/relationships/slide" Target="slides/slide9.xml"/><Relationship Id="rId35" Type="http://schemas.openxmlformats.org/officeDocument/2006/relationships/font" Target="fonts/OpenSansSemiBold-bold.fntdata"/><Relationship Id="rId12" Type="http://schemas.openxmlformats.org/officeDocument/2006/relationships/slide" Target="slides/slide8.xml"/><Relationship Id="rId34" Type="http://schemas.openxmlformats.org/officeDocument/2006/relationships/font" Target="fonts/OpenSansSemiBold-regular.fntdata"/><Relationship Id="rId15" Type="http://schemas.openxmlformats.org/officeDocument/2006/relationships/slide" Target="slides/slide11.xml"/><Relationship Id="rId37" Type="http://schemas.openxmlformats.org/officeDocument/2006/relationships/font" Target="fonts/OpenSansSemiBold-boldItalic.fntdata"/><Relationship Id="rId14" Type="http://schemas.openxmlformats.org/officeDocument/2006/relationships/slide" Target="slides/slide10.xml"/><Relationship Id="rId36" Type="http://schemas.openxmlformats.org/officeDocument/2006/relationships/font" Target="fonts/OpenSansSemiBold-italic.fntdata"/><Relationship Id="rId17" Type="http://schemas.openxmlformats.org/officeDocument/2006/relationships/slide" Target="slides/slide13.xml"/><Relationship Id="rId39" Type="http://schemas.openxmlformats.org/officeDocument/2006/relationships/font" Target="fonts/RussoOne-regular.fntdata"/><Relationship Id="rId16" Type="http://schemas.openxmlformats.org/officeDocument/2006/relationships/slide" Target="slides/slide12.xml"/><Relationship Id="rId38" Type="http://schemas.openxmlformats.org/officeDocument/2006/relationships/font" Target="fonts/Vidalok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Profs and TA, I am Jia Le and together with Jonathan, we will be presenting on WEP cracking using the FMS attack.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c7396baa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c7396baa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c7396baa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c7396baa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000">
                <a:solidFill>
                  <a:schemeClr val="dk1"/>
                </a:solidFill>
              </a:rPr>
              <a:t>.</a:t>
            </a:r>
            <a:endParaRPr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fc7396baa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fc7396baa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fc7396baa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fc7396baa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fc7396baa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fc7396baa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fc7396baa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fc7396baa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fc7396baa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fc7396baa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fc7396baae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fc7396baae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fc7396baae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fc7396baae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000">
                <a:solidFill>
                  <a:schemeClr val="dk1"/>
                </a:solidFill>
              </a:rPr>
              <a:t>And now I’ll pass the time over to Jonathan to bring us through the PRGA and demonstration.</a:t>
            </a:r>
            <a:endParaRPr sz="10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fc7396baa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fc7396baa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PRGA is used for further scrambling of the state to generate a byte of keystream iteratively.</a:t>
            </a:r>
            <a:endParaRPr sz="1000">
              <a:solidFill>
                <a:schemeClr val="dk1"/>
              </a:solidFill>
            </a:endParaRPr>
          </a:p>
          <a:p>
            <a:pPr indent="0" lvl="0" marL="0" rtl="0" algn="l">
              <a:spcBef>
                <a:spcPts val="1200"/>
              </a:spcBef>
              <a:spcAft>
                <a:spcPts val="0"/>
              </a:spcAft>
              <a:buClr>
                <a:schemeClr val="dk1"/>
              </a:buClr>
              <a:buSzPts val="1100"/>
              <a:buFont typeface="Arial"/>
              <a:buNone/>
            </a:pPr>
            <a:r>
              <a:rPr lang="en" sz="1000">
                <a:solidFill>
                  <a:schemeClr val="dk1"/>
                </a:solidFill>
              </a:rPr>
              <a:t>From the weak IV, and a higher than random probability that the state vector will be in this form after the KSA: 3, 0, x’, we can observe that the first byte of the key can be obtained with the known j(L+1) as Q.</a:t>
            </a:r>
            <a:endParaRPr sz="1000">
              <a:solidFill>
                <a:schemeClr val="dk1"/>
              </a:solidFill>
            </a:endParaRPr>
          </a:p>
          <a:p>
            <a:pPr indent="0" lvl="0" marL="0" rtl="0" algn="l">
              <a:spcBef>
                <a:spcPts val="1200"/>
              </a:spcBef>
              <a:spcAft>
                <a:spcPts val="1200"/>
              </a:spcAft>
              <a:buClr>
                <a:schemeClr val="dk1"/>
              </a:buClr>
              <a:buSzPts val="1100"/>
              <a:buFont typeface="Arial"/>
              <a:buNone/>
            </a:pPr>
            <a:r>
              <a:rPr lang="en" sz="1000">
                <a:solidFill>
                  <a:schemeClr val="dk1"/>
                </a:solidFill>
              </a:rPr>
              <a:t>jL+1 and SL[L] is also known as we ran a partial KSA in the cracking algorithm so they are obtained easily from the state vector.</a:t>
            </a:r>
            <a:endParaRPr sz="10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contents that will be covered in today’s presentation.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fc7396baae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fc7396baae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Now, the question is how do we know what’s Q? Here’s the interesting thing, every frame sent over WEP is wrapped in a logical link layer SNAP header and the first byte of the SNAP is always 0xAA. Hence, we can obtain KS[0] simply by XOR-ing the ‘0xAA’ with the cipher text.</a:t>
            </a:r>
            <a:endParaRPr sz="1000">
              <a:solidFill>
                <a:schemeClr val="dk1"/>
              </a:solidFill>
            </a:endParaRPr>
          </a:p>
          <a:p>
            <a:pPr indent="0" lvl="0" marL="0" rtl="0" algn="l">
              <a:spcBef>
                <a:spcPts val="1200"/>
              </a:spcBef>
              <a:spcAft>
                <a:spcPts val="0"/>
              </a:spcAft>
              <a:buClr>
                <a:schemeClr val="dk1"/>
              </a:buClr>
              <a:buSzPts val="1100"/>
              <a:buFont typeface="Arial"/>
              <a:buNone/>
            </a:pPr>
            <a:r>
              <a:rPr lang="en" sz="1000">
                <a:solidFill>
                  <a:schemeClr val="dk1"/>
                </a:solidFill>
              </a:rPr>
              <a:t>And that’s how we obtain KS[0]. Similarly, to retrieve the rest of the key stream such as KS[1], the first position of the state vector will have to be 4, from IV vector = (4,255,1) for instance.</a:t>
            </a:r>
            <a:endParaRPr sz="1000">
              <a:solidFill>
                <a:schemeClr val="dk1"/>
              </a:solidFill>
            </a:endParaRPr>
          </a:p>
          <a:p>
            <a:pPr indent="0" lvl="0" marL="0" rtl="0" algn="l">
              <a:spcBef>
                <a:spcPts val="1200"/>
              </a:spcBef>
              <a:spcAft>
                <a:spcPts val="0"/>
              </a:spcAft>
              <a:buClr>
                <a:schemeClr val="dk1"/>
              </a:buClr>
              <a:buSzPts val="1100"/>
              <a:buFont typeface="Arial"/>
              <a:buNone/>
            </a:pPr>
            <a:r>
              <a:rPr lang="en" sz="1000">
                <a:solidFill>
                  <a:schemeClr val="dk1"/>
                </a:solidFill>
              </a:rPr>
              <a:t>After performing the first 3 iterations of KSA function, the attacker can possibly, but not definitely derive the fourth byte of the key using the keystream output. </a:t>
            </a:r>
            <a:endParaRPr sz="1000">
              <a:solidFill>
                <a:schemeClr val="dk1"/>
              </a:solidFill>
            </a:endParaRPr>
          </a:p>
          <a:p>
            <a:pPr indent="0" lvl="0" marL="0" rtl="0" algn="l">
              <a:spcBef>
                <a:spcPts val="1200"/>
              </a:spcBef>
              <a:spcAft>
                <a:spcPts val="0"/>
              </a:spcAft>
              <a:buClr>
                <a:schemeClr val="dk1"/>
              </a:buClr>
              <a:buSzPts val="1100"/>
              <a:buFont typeface="Arial"/>
              <a:buNone/>
            </a:pPr>
            <a:r>
              <a:rPr lang="en" sz="1000">
                <a:solidFill>
                  <a:schemeClr val="dk1"/>
                </a:solidFill>
              </a:rPr>
              <a:t>By collecting multiple WEP packets, the algorithm generates a possible value of the key. The correct value appears significantly more frequently, thus the attacker will be able to recognize this value as the next byte of the key, and subsequently the next few bytes of the key.</a:t>
            </a:r>
            <a:endParaRPr sz="1000">
              <a:solidFill>
                <a:schemeClr val="dk1"/>
              </a:solidFill>
            </a:endParaRPr>
          </a:p>
          <a:p>
            <a:pPr indent="0" lvl="0" marL="0" rtl="0" algn="l">
              <a:spcBef>
                <a:spcPts val="120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fc7396baae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fc7396baae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000">
                <a:solidFill>
                  <a:schemeClr val="dk1"/>
                </a:solidFill>
              </a:rPr>
              <a:t>Coming back to this slide, once the</a:t>
            </a:r>
            <a:r>
              <a:rPr lang="en" sz="1000">
                <a:solidFill>
                  <a:schemeClr val="dk1"/>
                </a:solidFill>
              </a:rPr>
              <a:t> key has been obtained by the attacker, he can simply generate the same key stream using the RC4, and proceed on to decrypt the CT by XOR-ing the PT with the known key. And there we have it, WEP is broken and we have a malicious actor spying on our network!</a:t>
            </a:r>
            <a:endParaRPr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1c8d0aebb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1c8d0aebb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WEP short for Wired Equivalent Policy, uses the stream cipher ARC4 for confidentiality and the CRC-32 checksum for integrity. </a:t>
            </a:r>
            <a:endParaRPr sz="1000">
              <a:solidFill>
                <a:schemeClr val="dk1"/>
              </a:solidFill>
            </a:endParaRPr>
          </a:p>
          <a:p>
            <a:pPr indent="0" lvl="0" marL="0" rtl="0" algn="l">
              <a:spcBef>
                <a:spcPts val="1200"/>
              </a:spcBef>
              <a:spcAft>
                <a:spcPts val="0"/>
              </a:spcAft>
              <a:buNone/>
            </a:pPr>
            <a:r>
              <a:rPr lang="en" sz="1000">
                <a:solidFill>
                  <a:schemeClr val="dk1"/>
                </a:solidFill>
              </a:rPr>
              <a:t>A 128-bit WEP protocol using a 104-bit key size.</a:t>
            </a:r>
            <a:endParaRPr sz="1000">
              <a:solidFill>
                <a:schemeClr val="dk1"/>
              </a:solidFill>
            </a:endParaRPr>
          </a:p>
          <a:p>
            <a:pPr indent="0" lvl="0" marL="0" rtl="0" algn="l">
              <a:spcBef>
                <a:spcPts val="1200"/>
              </a:spcBef>
              <a:spcAft>
                <a:spcPts val="0"/>
              </a:spcAft>
              <a:buClr>
                <a:schemeClr val="dk1"/>
              </a:buClr>
              <a:buSzPts val="1100"/>
              <a:buFont typeface="Arial"/>
              <a:buNone/>
            </a:pPr>
            <a:r>
              <a:rPr lang="en" sz="1000">
                <a:solidFill>
                  <a:schemeClr val="dk1"/>
                </a:solidFill>
              </a:rPr>
              <a:t>In this project, we would be focusing on retrieving the key of the WEP network by exploiting the weaknesses of ARC4.</a:t>
            </a:r>
            <a:endParaRPr sz="1000">
              <a:solidFill>
                <a:schemeClr val="dk1"/>
              </a:solidFill>
            </a:endParaRPr>
          </a:p>
          <a:p>
            <a:pPr indent="0" lvl="0" marL="0" rtl="0" algn="l">
              <a:spcBef>
                <a:spcPts val="1200"/>
              </a:spcBef>
              <a:spcAft>
                <a:spcPts val="1200"/>
              </a:spcAft>
              <a:buClr>
                <a:schemeClr val="dk1"/>
              </a:buClr>
              <a:buSzPts val="1100"/>
              <a:buFont typeface="Arial"/>
              <a:buNone/>
            </a:pPr>
            <a:r>
              <a:t/>
            </a:r>
            <a:endParaRPr sz="1000">
              <a:solidFill>
                <a:schemeClr val="dk1"/>
              </a:solidFill>
              <a:latin typeface="Montserrat"/>
              <a:ea typeface="Montserrat"/>
              <a:cs typeface="Montserrat"/>
              <a:sym typeface="Montserra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26b7375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26b7375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The ARC4 also known as Alleged Rivest(‘riverst’) Cipher 4, is a stream cipher that generates a key stream</a:t>
            </a:r>
            <a:r>
              <a:rPr lang="en" sz="1000">
                <a:solidFill>
                  <a:schemeClr val="dk1"/>
                </a:solidFill>
              </a:rPr>
              <a:t>. </a:t>
            </a:r>
            <a:endParaRPr sz="1000">
              <a:solidFill>
                <a:schemeClr val="dk1"/>
              </a:solidFill>
            </a:endParaRPr>
          </a:p>
          <a:p>
            <a:pPr indent="0" lvl="0" marL="0" rtl="0" algn="l">
              <a:spcBef>
                <a:spcPts val="1200"/>
              </a:spcBef>
              <a:spcAft>
                <a:spcPts val="0"/>
              </a:spcAft>
              <a:buNone/>
            </a:pPr>
            <a:r>
              <a:rPr lang="en" sz="1000">
                <a:solidFill>
                  <a:schemeClr val="dk1"/>
                </a:solidFill>
              </a:rPr>
              <a:t>The ARC4 algorithm used in WEP uses a combination of IV and pre-shared key as the input key.</a:t>
            </a:r>
            <a:endParaRPr sz="1000">
              <a:solidFill>
                <a:schemeClr val="dk1"/>
              </a:solidFill>
            </a:endParaRPr>
          </a:p>
          <a:p>
            <a:pPr indent="0" lvl="0" marL="0" rtl="0" algn="l">
              <a:spcBef>
                <a:spcPts val="1200"/>
              </a:spcBef>
              <a:spcAft>
                <a:spcPts val="0"/>
              </a:spcAft>
              <a:buNone/>
            </a:pPr>
            <a:r>
              <a:rPr lang="en" sz="1000">
                <a:solidFill>
                  <a:schemeClr val="dk1"/>
                </a:solidFill>
              </a:rPr>
              <a:t>Assuming Alice wants to send a message to Bob over the WEP, she would first have to decide on a pre-shared key to be shared with Bob, then generate a keystream using ARC4, with the input key as the Initialization vector concatenated with the pre-shared key. The key </a:t>
            </a:r>
            <a:r>
              <a:rPr lang="en" sz="1000">
                <a:solidFill>
                  <a:schemeClr val="dk1"/>
                </a:solidFill>
              </a:rPr>
              <a:t>stream will then XOR with the original message to produce a ciphertext. The IV and CT is then transmitted to Bob.</a:t>
            </a:r>
            <a:endParaRPr sz="1000">
              <a:solidFill>
                <a:schemeClr val="dk1"/>
              </a:solidFill>
            </a:endParaRPr>
          </a:p>
          <a:p>
            <a:pPr indent="0" lvl="0" marL="0" rtl="0" algn="l">
              <a:spcBef>
                <a:spcPts val="1200"/>
              </a:spcBef>
              <a:spcAft>
                <a:spcPts val="0"/>
              </a:spcAft>
              <a:buNone/>
            </a:pPr>
            <a:r>
              <a:rPr lang="en" sz="1000">
                <a:solidFill>
                  <a:schemeClr val="dk1"/>
                </a:solidFill>
              </a:rPr>
              <a:t>With the pre-shared key on hand, Bob is able to generate the same keystream and decrypt the message by simply XOR-ing the cipher text to retrieve the plain text.</a:t>
            </a:r>
            <a:endParaRPr sz="1000">
              <a:solidFill>
                <a:schemeClr val="dk1"/>
              </a:solidFill>
            </a:endParaRPr>
          </a:p>
          <a:p>
            <a:pPr indent="0" lvl="0" marL="0" rtl="0" algn="l">
              <a:spcBef>
                <a:spcPts val="1200"/>
              </a:spcBef>
              <a:spcAft>
                <a:spcPts val="0"/>
              </a:spcAft>
              <a:buNone/>
            </a:pPr>
            <a:r>
              <a:rPr lang="en" sz="1000">
                <a:solidFill>
                  <a:schemeClr val="dk1"/>
                </a:solidFill>
              </a:rPr>
              <a:t>One thing to note is that since the IV is sequential, each packet will be encrypted using a different ARC4 key due to the changing IV.</a:t>
            </a:r>
            <a:endParaRPr sz="1000">
              <a:solidFill>
                <a:schemeClr val="dk1"/>
              </a:solidFill>
            </a:endParaRPr>
          </a:p>
          <a:p>
            <a:pPr indent="0" lvl="0" marL="0" rtl="0" algn="l">
              <a:spcBef>
                <a:spcPts val="1200"/>
              </a:spcBef>
              <a:spcAft>
                <a:spcPts val="0"/>
              </a:spcAft>
              <a:buNone/>
            </a:pPr>
            <a:r>
              <a:t/>
            </a:r>
            <a:endParaRPr sz="1000">
              <a:solidFill>
                <a:schemeClr val="dk1"/>
              </a:solidFill>
            </a:endParaRPr>
          </a:p>
          <a:p>
            <a:pPr indent="0" lvl="0" marL="0" rtl="0" algn="l">
              <a:spcBef>
                <a:spcPts val="120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c7396baae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c7396baae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several weakness of ARC4. The first 3 bytes of the key is the IV. Certain weak IVs are known to leak information about </a:t>
            </a:r>
            <a:r>
              <a:rPr lang="en"/>
              <a:t>the</a:t>
            </a:r>
            <a:r>
              <a:rPr lang="en"/>
              <a:t> remainder of the pre-shared key. The pre-shared key can be recovered after observing enough packets.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1c8d0aebb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1c8d0aebb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ARC4 uses a key generation algorithm which consists of the Key-Scheduling Algorithm and Pseudo random generation algorithm. </a:t>
            </a:r>
            <a:r>
              <a:rPr lang="en" sz="1000">
                <a:solidFill>
                  <a:schemeClr val="dk1"/>
                </a:solidFill>
              </a:rPr>
              <a:t>The pseudocode for KSA algorithm is as shown. Firstly, it initializes a 256-byte state vector S, followed by scrambling the array using the key to produce a keystream. </a:t>
            </a:r>
            <a:endParaRPr sz="1000">
              <a:solidFill>
                <a:schemeClr val="dk1"/>
              </a:solidFill>
            </a:endParaRPr>
          </a:p>
          <a:p>
            <a:pPr indent="0" lvl="0" marL="0" rtl="0" algn="l">
              <a:spcBef>
                <a:spcPts val="1200"/>
              </a:spcBef>
              <a:spcAft>
                <a:spcPts val="0"/>
              </a:spcAft>
              <a:buClr>
                <a:schemeClr val="dk1"/>
              </a:buClr>
              <a:buSzPts val="1100"/>
              <a:buFont typeface="Arial"/>
              <a:buNone/>
            </a:pPr>
            <a:r>
              <a:rPr lang="en" sz="1000">
                <a:solidFill>
                  <a:schemeClr val="dk1"/>
                </a:solidFill>
              </a:rPr>
              <a:t>After which, the PRGA further scrambles the state to produce a keystream that is of the same number of bytes as the length of the plain text.</a:t>
            </a:r>
            <a:endParaRPr sz="1000">
              <a:solidFill>
                <a:schemeClr val="dk1"/>
              </a:solidFill>
            </a:endParaRPr>
          </a:p>
          <a:p>
            <a:pPr indent="0" lvl="0" marL="0" rtl="0" algn="l">
              <a:spcBef>
                <a:spcPts val="120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c7396ba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c7396ba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Let us look at KSA in more detail. Firstly, we initialise the state vector S. Note that i and j both starts from the 0th index of the initialised vector, which is 0 in this case. </a:t>
            </a:r>
            <a:r>
              <a:rPr lang="en" sz="1000">
                <a:solidFill>
                  <a:schemeClr val="dk1"/>
                </a:solidFill>
              </a:rPr>
              <a:t>i</a:t>
            </a:r>
            <a:r>
              <a:rPr lang="en" sz="1000">
                <a:solidFill>
                  <a:schemeClr val="dk1"/>
                </a:solidFill>
              </a:rPr>
              <a:t> will traverse down from 0 to 255, whereas j will be determined by this formula. </a:t>
            </a:r>
            <a:endParaRPr sz="1000">
              <a:solidFill>
                <a:schemeClr val="dk1"/>
              </a:solidFill>
            </a:endParaRPr>
          </a:p>
          <a:p>
            <a:pPr indent="0" lvl="0" marL="0" rtl="0" algn="l">
              <a:spcBef>
                <a:spcPts val="1200"/>
              </a:spcBef>
              <a:spcAft>
                <a:spcPts val="0"/>
              </a:spcAft>
              <a:buClr>
                <a:schemeClr val="dk1"/>
              </a:buClr>
              <a:buSzPts val="1100"/>
              <a:buFont typeface="Arial"/>
              <a:buNone/>
            </a:pPr>
            <a:r>
              <a:rPr b="1" lang="en" sz="1000">
                <a:solidFill>
                  <a:schemeClr val="dk1"/>
                </a:solidFill>
              </a:rPr>
              <a:t>&lt;Click&gt; </a:t>
            </a:r>
            <a:r>
              <a:rPr lang="en" sz="1000">
                <a:solidFill>
                  <a:schemeClr val="dk1"/>
                </a:solidFill>
              </a:rPr>
              <a:t>L refers to the number of bytes that we have ran KSA up to. </a:t>
            </a:r>
            <a:endParaRPr sz="1000">
              <a:solidFill>
                <a:schemeClr val="dk1"/>
              </a:solidFill>
            </a:endParaRPr>
          </a:p>
          <a:p>
            <a:pPr indent="0" lvl="0" marL="0" rtl="0" algn="l">
              <a:spcBef>
                <a:spcPts val="1200"/>
              </a:spcBef>
              <a:spcAft>
                <a:spcPts val="0"/>
              </a:spcAft>
              <a:buClr>
                <a:schemeClr val="dk1"/>
              </a:buClr>
              <a:buSzPts val="1100"/>
              <a:buFont typeface="Arial"/>
              <a:buNone/>
            </a:pPr>
            <a:r>
              <a:rPr b="1" lang="en" sz="1000">
                <a:solidFill>
                  <a:schemeClr val="dk1"/>
                </a:solidFill>
              </a:rPr>
              <a:t>&lt;Click&gt;</a:t>
            </a:r>
            <a:r>
              <a:rPr lang="en" sz="1000">
                <a:solidFill>
                  <a:schemeClr val="dk1"/>
                </a:solidFill>
              </a:rPr>
              <a:t> From this, we can observe that K[L], </a:t>
            </a:r>
            <a:r>
              <a:rPr lang="en" sz="1000">
                <a:solidFill>
                  <a:schemeClr val="dk1"/>
                </a:solidFill>
              </a:rPr>
              <a:t>which</a:t>
            </a:r>
            <a:r>
              <a:rPr lang="en" sz="1000">
                <a:solidFill>
                  <a:schemeClr val="dk1"/>
                </a:solidFill>
              </a:rPr>
              <a:t> is the next byte after IV can be obtained. </a:t>
            </a:r>
            <a:endParaRPr sz="1000">
              <a:solidFill>
                <a:schemeClr val="dk1"/>
              </a:solidFill>
            </a:endParaRPr>
          </a:p>
          <a:p>
            <a:pPr indent="0" lvl="0" marL="0" rtl="0" algn="l">
              <a:spcBef>
                <a:spcPts val="1200"/>
              </a:spcBef>
              <a:spcAft>
                <a:spcPts val="0"/>
              </a:spcAft>
              <a:buClr>
                <a:schemeClr val="dk1"/>
              </a:buClr>
              <a:buSzPts val="1100"/>
              <a:buFont typeface="Arial"/>
              <a:buNone/>
            </a:pPr>
            <a:r>
              <a:rPr b="1" lang="en" sz="1000">
                <a:solidFill>
                  <a:schemeClr val="dk1"/>
                </a:solidFill>
              </a:rPr>
              <a:t>&lt;Click&gt;</a:t>
            </a:r>
            <a:r>
              <a:rPr lang="en" sz="1000">
                <a:solidFill>
                  <a:schemeClr val="dk1"/>
                </a:solidFill>
              </a:rPr>
              <a:t> However, note that at this point in time, we only know j(L) and S(L). So how do we obtain j(L+1)?</a:t>
            </a:r>
            <a:endParaRPr sz="1000">
              <a:solidFill>
                <a:schemeClr val="dk1"/>
              </a:solidFill>
            </a:endParaRPr>
          </a:p>
          <a:p>
            <a:pPr indent="0" lvl="0" marL="0" rtl="0" algn="l">
              <a:spcBef>
                <a:spcPts val="120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c7396baae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c7396baae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Consider j(L+1) only has one swap with i and is not being replaced by other values in the state vector. </a:t>
            </a:r>
            <a:endParaRPr sz="1000">
              <a:solidFill>
                <a:schemeClr val="dk1"/>
              </a:solidFill>
            </a:endParaRPr>
          </a:p>
          <a:p>
            <a:pPr indent="0" lvl="0" marL="0" rtl="0" algn="l">
              <a:spcBef>
                <a:spcPts val="1200"/>
              </a:spcBef>
              <a:spcAft>
                <a:spcPts val="0"/>
              </a:spcAft>
              <a:buClr>
                <a:schemeClr val="dk1"/>
              </a:buClr>
              <a:buSzPts val="1100"/>
              <a:buFont typeface="Arial"/>
              <a:buNone/>
            </a:pPr>
            <a:r>
              <a:rPr b="1" lang="en" sz="1000">
                <a:solidFill>
                  <a:schemeClr val="dk1"/>
                </a:solidFill>
              </a:rPr>
              <a:t>&lt;Click&gt; </a:t>
            </a:r>
            <a:r>
              <a:rPr lang="en" sz="1000">
                <a:solidFill>
                  <a:schemeClr val="dk1"/>
                </a:solidFill>
              </a:rPr>
              <a:t>Let the variable j(L+1) position holds = Q, so after the swap, S[i] = Q. Therefore as discussed in the </a:t>
            </a:r>
            <a:r>
              <a:rPr lang="en" sz="1000">
                <a:solidFill>
                  <a:schemeClr val="dk1"/>
                </a:solidFill>
              </a:rPr>
              <a:t>previous slide</a:t>
            </a:r>
            <a:r>
              <a:rPr lang="en" sz="1000">
                <a:solidFill>
                  <a:schemeClr val="dk1"/>
                </a:solidFill>
              </a:rPr>
              <a:t>, we would be able to solve K[L] if j(L+1) is known.</a:t>
            </a:r>
            <a:endParaRPr sz="1000">
              <a:solidFill>
                <a:schemeClr val="dk1"/>
              </a:solidFill>
            </a:endParaRPr>
          </a:p>
          <a:p>
            <a:pPr indent="0" lvl="0" marL="0" rtl="0" algn="l">
              <a:spcBef>
                <a:spcPts val="1200"/>
              </a:spcBef>
              <a:spcAft>
                <a:spcPts val="0"/>
              </a:spcAft>
              <a:buClr>
                <a:schemeClr val="dk1"/>
              </a:buClr>
              <a:buSzPts val="1100"/>
              <a:buFont typeface="Arial"/>
              <a:buNone/>
            </a:pPr>
            <a:r>
              <a:rPr lang="en" sz="1000">
                <a:solidFill>
                  <a:schemeClr val="dk1"/>
                </a:solidFill>
              </a:rPr>
              <a:t>The FMS statistical attack shows that certain weak IVs setup the state vector S such that there is a 5% probability that these conditions are true and K[L] may be solved.</a:t>
            </a:r>
            <a:endParaRPr sz="1000">
              <a:solidFill>
                <a:schemeClr val="dk1"/>
              </a:solidFill>
            </a:endParaRPr>
          </a:p>
          <a:p>
            <a:pPr indent="0" lvl="0" marL="0" rtl="0" algn="l">
              <a:spcBef>
                <a:spcPts val="1200"/>
              </a:spcBef>
              <a:spcAft>
                <a:spcPts val="0"/>
              </a:spcAft>
              <a:buClr>
                <a:schemeClr val="dk1"/>
              </a:buClr>
              <a:buSzPts val="1100"/>
              <a:buFont typeface="Arial"/>
              <a:buNone/>
            </a:pPr>
            <a:r>
              <a:rPr lang="en" sz="1000">
                <a:solidFill>
                  <a:schemeClr val="dk1"/>
                </a:solidFill>
              </a:rPr>
              <a:t>One example of weak IV is in the form of (L,n-1, x), where L is the byte of the ARC4 key we are trying to find.</a:t>
            </a:r>
            <a:endParaRPr sz="1000">
              <a:solidFill>
                <a:schemeClr val="dk1"/>
              </a:solidFill>
            </a:endParaRPr>
          </a:p>
          <a:p>
            <a:pPr indent="0" lvl="0" marL="0" rtl="0" algn="l">
              <a:spcBef>
                <a:spcPts val="1200"/>
              </a:spcBef>
              <a:spcAft>
                <a:spcPts val="0"/>
              </a:spcAft>
              <a:buClr>
                <a:schemeClr val="dk1"/>
              </a:buClr>
              <a:buSzPts val="1100"/>
              <a:buFont typeface="Arial"/>
              <a:buNone/>
            </a:pPr>
            <a:r>
              <a:rPr lang="en" sz="1000">
                <a:solidFill>
                  <a:schemeClr val="dk1"/>
                </a:solidFill>
              </a:rPr>
              <a:t>Next, we will be moving on to observing how the permutation in the state vector is done.</a:t>
            </a:r>
            <a:endParaRPr sz="1000">
              <a:solidFill>
                <a:schemeClr val="dk1"/>
              </a:solidFill>
            </a:endParaRPr>
          </a:p>
          <a:p>
            <a:pPr indent="0" lvl="0" marL="0" rtl="0" algn="l">
              <a:spcBef>
                <a:spcPts val="120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c7396baa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c7396baa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Let IV be (3,255,x) and x acts like a </a:t>
            </a:r>
            <a:r>
              <a:rPr lang="en" sz="1000">
                <a:solidFill>
                  <a:schemeClr val="dk1"/>
                </a:solidFill>
              </a:rPr>
              <a:t>counter</a:t>
            </a:r>
            <a:r>
              <a:rPr lang="en" sz="1000">
                <a:solidFill>
                  <a:schemeClr val="dk1"/>
                </a:solidFill>
              </a:rPr>
              <a:t> that will increase for every change of IV. For instance, if the key is 2 bytes, the first byte will be changing from 3 to 4. The IV will run from (3,255,1) to (3,255,255), followed by the next IV (4,255,1) to (4,255,255).</a:t>
            </a:r>
            <a:endParaRPr sz="1000">
              <a:solidFill>
                <a:schemeClr val="dk1"/>
              </a:solidFill>
            </a:endParaRPr>
          </a:p>
          <a:p>
            <a:pPr indent="0" lvl="0" marL="0" rtl="0" algn="l">
              <a:spcBef>
                <a:spcPts val="1200"/>
              </a:spcBef>
              <a:spcAft>
                <a:spcPts val="1200"/>
              </a:spcAft>
              <a:buClr>
                <a:schemeClr val="dk1"/>
              </a:buClr>
              <a:buSzPts val="1100"/>
              <a:buFont typeface="Arial"/>
              <a:buNone/>
            </a:pPr>
            <a:r>
              <a:rPr lang="en" sz="1000">
                <a:solidFill>
                  <a:schemeClr val="dk1"/>
                </a:solidFill>
              </a:rPr>
              <a:t>Now, remember the formula to compute the next value of j? </a:t>
            </a: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960950" y="747575"/>
            <a:ext cx="7222200" cy="2391300"/>
          </a:xfrm>
          <a:prstGeom prst="rect">
            <a:avLst/>
          </a:prstGeom>
        </p:spPr>
        <p:txBody>
          <a:bodyPr anchorCtr="0" anchor="b" bIns="91425" lIns="91425" spcFirstLastPara="1" rIns="91425" wrap="square" tIns="91425">
            <a:noAutofit/>
          </a:bodyPr>
          <a:lstStyle/>
          <a:p>
            <a:pPr indent="457200" lvl="0" marL="914400" rtl="0" algn="l">
              <a:spcBef>
                <a:spcPts val="0"/>
              </a:spcBef>
              <a:spcAft>
                <a:spcPts val="0"/>
              </a:spcAft>
              <a:buNone/>
            </a:pPr>
            <a:r>
              <a:rPr lang="en" sz="4900"/>
              <a:t>CE4010 Project </a:t>
            </a:r>
            <a:endParaRPr sz="4900"/>
          </a:p>
          <a:p>
            <a:pPr indent="0" lvl="0" marL="0" rtl="0" algn="ctr">
              <a:spcBef>
                <a:spcPts val="0"/>
              </a:spcBef>
              <a:spcAft>
                <a:spcPts val="0"/>
              </a:spcAft>
              <a:buNone/>
            </a:pPr>
            <a:r>
              <a:rPr lang="en" sz="4900"/>
              <a:t>FMS Attack on WEP Network</a:t>
            </a:r>
            <a:endParaRPr sz="4900"/>
          </a:p>
        </p:txBody>
      </p:sp>
      <p:sp>
        <p:nvSpPr>
          <p:cNvPr id="246" name="Google Shape;246;p34"/>
          <p:cNvSpPr txBox="1"/>
          <p:nvPr>
            <p:ph idx="1" type="subTitle"/>
          </p:nvPr>
        </p:nvSpPr>
        <p:spPr>
          <a:xfrm>
            <a:off x="960900" y="3377100"/>
            <a:ext cx="7222200" cy="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Yap Jia Le</a:t>
            </a:r>
            <a:endParaRPr/>
          </a:p>
          <a:p>
            <a:pPr indent="0" lvl="0" marL="0" rtl="0" algn="ctr">
              <a:spcBef>
                <a:spcPts val="0"/>
              </a:spcBef>
              <a:spcAft>
                <a:spcPts val="0"/>
              </a:spcAft>
              <a:buNone/>
            </a:pPr>
            <a:r>
              <a:rPr lang="en"/>
              <a:t>Yap Zher Hao, Jonathan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3"/>
          <p:cNvSpPr/>
          <p:nvPr/>
        </p:nvSpPr>
        <p:spPr>
          <a:xfrm>
            <a:off x="626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0</a:t>
            </a:r>
            <a:endParaRPr>
              <a:solidFill>
                <a:srgbClr val="FF0000"/>
              </a:solidFill>
            </a:endParaRPr>
          </a:p>
        </p:txBody>
      </p:sp>
      <p:sp>
        <p:nvSpPr>
          <p:cNvPr id="379" name="Google Shape;379;p43"/>
          <p:cNvSpPr/>
          <p:nvPr/>
        </p:nvSpPr>
        <p:spPr>
          <a:xfrm>
            <a:off x="1011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80" name="Google Shape;380;p43"/>
          <p:cNvSpPr/>
          <p:nvPr/>
        </p:nvSpPr>
        <p:spPr>
          <a:xfrm>
            <a:off x="13968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81" name="Google Shape;381;p43"/>
          <p:cNvSpPr/>
          <p:nvPr/>
        </p:nvSpPr>
        <p:spPr>
          <a:xfrm>
            <a:off x="17820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3</a:t>
            </a:r>
            <a:endParaRPr>
              <a:solidFill>
                <a:srgbClr val="FF0000"/>
              </a:solidFill>
            </a:endParaRPr>
          </a:p>
        </p:txBody>
      </p:sp>
      <p:sp>
        <p:nvSpPr>
          <p:cNvPr id="382" name="Google Shape;382;p43"/>
          <p:cNvSpPr/>
          <p:nvPr/>
        </p:nvSpPr>
        <p:spPr>
          <a:xfrm>
            <a:off x="21672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83" name="Google Shape;383;p43"/>
          <p:cNvSpPr/>
          <p:nvPr/>
        </p:nvSpPr>
        <p:spPr>
          <a:xfrm>
            <a:off x="2552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84" name="Google Shape;384;p43"/>
          <p:cNvSpPr/>
          <p:nvPr/>
        </p:nvSpPr>
        <p:spPr>
          <a:xfrm>
            <a:off x="29376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254</a:t>
            </a:r>
            <a:endParaRPr/>
          </a:p>
        </p:txBody>
      </p:sp>
      <p:sp>
        <p:nvSpPr>
          <p:cNvPr id="385" name="Google Shape;385;p43"/>
          <p:cNvSpPr/>
          <p:nvPr/>
        </p:nvSpPr>
        <p:spPr>
          <a:xfrm>
            <a:off x="34671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386" name="Google Shape;386;p43"/>
          <p:cNvCxnSpPr/>
          <p:nvPr/>
        </p:nvCxnSpPr>
        <p:spPr>
          <a:xfrm rot="10800000">
            <a:off x="810625" y="2664350"/>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387" name="Google Shape;387;p43"/>
          <p:cNvCxnSpPr/>
          <p:nvPr/>
        </p:nvCxnSpPr>
        <p:spPr>
          <a:xfrm rot="10800000">
            <a:off x="1966225" y="26643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43"/>
          <p:cNvSpPr txBox="1"/>
          <p:nvPr/>
        </p:nvSpPr>
        <p:spPr>
          <a:xfrm>
            <a:off x="626425" y="30035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389" name="Google Shape;389;p43"/>
          <p:cNvSpPr txBox="1"/>
          <p:nvPr/>
        </p:nvSpPr>
        <p:spPr>
          <a:xfrm>
            <a:off x="626425" y="505125"/>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pic>
        <p:nvPicPr>
          <p:cNvPr id="390" name="Google Shape;390;p43"/>
          <p:cNvPicPr preferRelativeResize="0"/>
          <p:nvPr/>
        </p:nvPicPr>
        <p:blipFill>
          <a:blip r:embed="rId3">
            <a:alphaModFix/>
          </a:blip>
          <a:stretch>
            <a:fillRect/>
          </a:stretch>
        </p:blipFill>
        <p:spPr>
          <a:xfrm>
            <a:off x="4911333" y="2195133"/>
            <a:ext cx="3160300" cy="487400"/>
          </a:xfrm>
          <a:prstGeom prst="rect">
            <a:avLst/>
          </a:prstGeom>
          <a:noFill/>
          <a:ln>
            <a:noFill/>
          </a:ln>
        </p:spPr>
      </p:pic>
      <p:sp>
        <p:nvSpPr>
          <p:cNvPr id="391" name="Google Shape;391;p43"/>
          <p:cNvSpPr txBox="1"/>
          <p:nvPr/>
        </p:nvSpPr>
        <p:spPr>
          <a:xfrm>
            <a:off x="626425" y="3539475"/>
            <a:ext cx="149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j = j + S[i] + K[i]</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 0 + 0 + 3 = 3</a:t>
            </a:r>
            <a:endParaRPr>
              <a:latin typeface="Montserrat"/>
              <a:ea typeface="Montserrat"/>
              <a:cs typeface="Montserrat"/>
              <a:sym typeface="Montserrat"/>
            </a:endParaRPr>
          </a:p>
        </p:txBody>
      </p:sp>
      <p:sp>
        <p:nvSpPr>
          <p:cNvPr id="392" name="Google Shape;392;p43"/>
          <p:cNvSpPr/>
          <p:nvPr/>
        </p:nvSpPr>
        <p:spPr>
          <a:xfrm>
            <a:off x="2273875" y="1008650"/>
            <a:ext cx="9273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a:t>
            </a:r>
            <a:endParaRPr/>
          </a:p>
        </p:txBody>
      </p:sp>
      <p:sp>
        <p:nvSpPr>
          <p:cNvPr id="393" name="Google Shape;393;p43"/>
          <p:cNvSpPr/>
          <p:nvPr/>
        </p:nvSpPr>
        <p:spPr>
          <a:xfrm>
            <a:off x="12145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sp>
        <p:nvSpPr>
          <p:cNvPr id="394" name="Google Shape;394;p43"/>
          <p:cNvSpPr/>
          <p:nvPr/>
        </p:nvSpPr>
        <p:spPr>
          <a:xfrm>
            <a:off x="6850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95" name="Google Shape;395;p43"/>
          <p:cNvSpPr/>
          <p:nvPr/>
        </p:nvSpPr>
        <p:spPr>
          <a:xfrm>
            <a:off x="1744075" y="10086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396" name="Google Shape;396;p43"/>
          <p:cNvCxnSpPr>
            <a:stCxn id="394" idx="2"/>
            <a:endCxn id="394" idx="2"/>
          </p:cNvCxnSpPr>
          <p:nvPr/>
        </p:nvCxnSpPr>
        <p:spPr>
          <a:xfrm>
            <a:off x="949825" y="1373550"/>
            <a:ext cx="0" cy="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43"/>
          <p:cNvSpPr/>
          <p:nvPr/>
        </p:nvSpPr>
        <p:spPr>
          <a:xfrm>
            <a:off x="691075" y="1442388"/>
            <a:ext cx="1576500" cy="150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3"/>
          <p:cNvSpPr txBox="1"/>
          <p:nvPr/>
        </p:nvSpPr>
        <p:spPr>
          <a:xfrm>
            <a:off x="1286725" y="1551850"/>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IV</a:t>
            </a:r>
            <a:endParaRPr>
              <a:latin typeface="Montserrat"/>
              <a:ea typeface="Montserrat"/>
              <a:cs typeface="Montserrat"/>
              <a:sym typeface="Montserrat"/>
            </a:endParaRPr>
          </a:p>
        </p:txBody>
      </p:sp>
      <p:sp>
        <p:nvSpPr>
          <p:cNvPr id="399" name="Google Shape;399;p43"/>
          <p:cNvSpPr/>
          <p:nvPr/>
        </p:nvSpPr>
        <p:spPr>
          <a:xfrm>
            <a:off x="685075" y="930115"/>
            <a:ext cx="529500" cy="48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3"/>
          <p:cNvSpPr txBox="1"/>
          <p:nvPr/>
        </p:nvSpPr>
        <p:spPr>
          <a:xfrm>
            <a:off x="1782025" y="30035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4"/>
          <p:cNvSpPr/>
          <p:nvPr/>
        </p:nvSpPr>
        <p:spPr>
          <a:xfrm>
            <a:off x="626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3</a:t>
            </a:r>
            <a:endParaRPr>
              <a:solidFill>
                <a:srgbClr val="FF0000"/>
              </a:solidFill>
            </a:endParaRPr>
          </a:p>
        </p:txBody>
      </p:sp>
      <p:sp>
        <p:nvSpPr>
          <p:cNvPr id="406" name="Google Shape;406;p44"/>
          <p:cNvSpPr/>
          <p:nvPr/>
        </p:nvSpPr>
        <p:spPr>
          <a:xfrm>
            <a:off x="1011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07" name="Google Shape;407;p44"/>
          <p:cNvSpPr/>
          <p:nvPr/>
        </p:nvSpPr>
        <p:spPr>
          <a:xfrm>
            <a:off x="13968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08" name="Google Shape;408;p44"/>
          <p:cNvSpPr/>
          <p:nvPr/>
        </p:nvSpPr>
        <p:spPr>
          <a:xfrm>
            <a:off x="17820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0</a:t>
            </a:r>
            <a:endParaRPr>
              <a:solidFill>
                <a:srgbClr val="FF0000"/>
              </a:solidFill>
            </a:endParaRPr>
          </a:p>
        </p:txBody>
      </p:sp>
      <p:sp>
        <p:nvSpPr>
          <p:cNvPr id="409" name="Google Shape;409;p44"/>
          <p:cNvSpPr/>
          <p:nvPr/>
        </p:nvSpPr>
        <p:spPr>
          <a:xfrm>
            <a:off x="21672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10" name="Google Shape;410;p44"/>
          <p:cNvSpPr/>
          <p:nvPr/>
        </p:nvSpPr>
        <p:spPr>
          <a:xfrm>
            <a:off x="2552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11" name="Google Shape;411;p44"/>
          <p:cNvSpPr/>
          <p:nvPr/>
        </p:nvSpPr>
        <p:spPr>
          <a:xfrm>
            <a:off x="29376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254</a:t>
            </a:r>
            <a:endParaRPr/>
          </a:p>
        </p:txBody>
      </p:sp>
      <p:sp>
        <p:nvSpPr>
          <p:cNvPr id="412" name="Google Shape;412;p44"/>
          <p:cNvSpPr/>
          <p:nvPr/>
        </p:nvSpPr>
        <p:spPr>
          <a:xfrm>
            <a:off x="34671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413" name="Google Shape;413;p44"/>
          <p:cNvCxnSpPr/>
          <p:nvPr/>
        </p:nvCxnSpPr>
        <p:spPr>
          <a:xfrm rot="10800000">
            <a:off x="1195825" y="2681963"/>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414" name="Google Shape;414;p44"/>
          <p:cNvCxnSpPr/>
          <p:nvPr/>
        </p:nvCxnSpPr>
        <p:spPr>
          <a:xfrm rot="10800000">
            <a:off x="1966225" y="26643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415" name="Google Shape;415;p44"/>
          <p:cNvSpPr txBox="1"/>
          <p:nvPr/>
        </p:nvSpPr>
        <p:spPr>
          <a:xfrm>
            <a:off x="1011625" y="3021138"/>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416" name="Google Shape;416;p44"/>
          <p:cNvSpPr txBox="1"/>
          <p:nvPr/>
        </p:nvSpPr>
        <p:spPr>
          <a:xfrm>
            <a:off x="626425" y="505125"/>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pic>
        <p:nvPicPr>
          <p:cNvPr id="417" name="Google Shape;417;p44"/>
          <p:cNvPicPr preferRelativeResize="0"/>
          <p:nvPr/>
        </p:nvPicPr>
        <p:blipFill>
          <a:blip r:embed="rId3">
            <a:alphaModFix/>
          </a:blip>
          <a:stretch>
            <a:fillRect/>
          </a:stretch>
        </p:blipFill>
        <p:spPr>
          <a:xfrm>
            <a:off x="4911333" y="2195133"/>
            <a:ext cx="3160300" cy="487400"/>
          </a:xfrm>
          <a:prstGeom prst="rect">
            <a:avLst/>
          </a:prstGeom>
          <a:noFill/>
          <a:ln>
            <a:noFill/>
          </a:ln>
        </p:spPr>
      </p:pic>
      <p:sp>
        <p:nvSpPr>
          <p:cNvPr id="418" name="Google Shape;418;p44"/>
          <p:cNvSpPr/>
          <p:nvPr/>
        </p:nvSpPr>
        <p:spPr>
          <a:xfrm>
            <a:off x="2273875" y="1008650"/>
            <a:ext cx="9273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a:t>
            </a:r>
            <a:endParaRPr/>
          </a:p>
        </p:txBody>
      </p:sp>
      <p:sp>
        <p:nvSpPr>
          <p:cNvPr id="419" name="Google Shape;419;p44"/>
          <p:cNvSpPr/>
          <p:nvPr/>
        </p:nvSpPr>
        <p:spPr>
          <a:xfrm>
            <a:off x="12145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sp>
        <p:nvSpPr>
          <p:cNvPr id="420" name="Google Shape;420;p44"/>
          <p:cNvSpPr/>
          <p:nvPr/>
        </p:nvSpPr>
        <p:spPr>
          <a:xfrm>
            <a:off x="6850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21" name="Google Shape;421;p44"/>
          <p:cNvSpPr/>
          <p:nvPr/>
        </p:nvSpPr>
        <p:spPr>
          <a:xfrm>
            <a:off x="1744075" y="10086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422" name="Google Shape;422;p44"/>
          <p:cNvCxnSpPr>
            <a:stCxn id="420" idx="2"/>
            <a:endCxn id="420" idx="2"/>
          </p:cNvCxnSpPr>
          <p:nvPr/>
        </p:nvCxnSpPr>
        <p:spPr>
          <a:xfrm>
            <a:off x="949825" y="1373550"/>
            <a:ext cx="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44"/>
          <p:cNvSpPr/>
          <p:nvPr/>
        </p:nvSpPr>
        <p:spPr>
          <a:xfrm>
            <a:off x="691075" y="1442388"/>
            <a:ext cx="1576500" cy="150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4"/>
          <p:cNvSpPr txBox="1"/>
          <p:nvPr/>
        </p:nvSpPr>
        <p:spPr>
          <a:xfrm>
            <a:off x="1286725" y="1551850"/>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IV</a:t>
            </a:r>
            <a:endParaRPr>
              <a:latin typeface="Montserrat"/>
              <a:ea typeface="Montserrat"/>
              <a:cs typeface="Montserrat"/>
              <a:sym typeface="Montserrat"/>
            </a:endParaRPr>
          </a:p>
        </p:txBody>
      </p:sp>
      <p:sp>
        <p:nvSpPr>
          <p:cNvPr id="425" name="Google Shape;425;p44"/>
          <p:cNvSpPr/>
          <p:nvPr/>
        </p:nvSpPr>
        <p:spPr>
          <a:xfrm>
            <a:off x="1214275" y="930103"/>
            <a:ext cx="529500" cy="48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txBox="1"/>
          <p:nvPr/>
        </p:nvSpPr>
        <p:spPr>
          <a:xfrm>
            <a:off x="1782025" y="30035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
        <p:nvSpPr>
          <p:cNvPr id="427" name="Google Shape;427;p44"/>
          <p:cNvSpPr txBox="1"/>
          <p:nvPr/>
        </p:nvSpPr>
        <p:spPr>
          <a:xfrm>
            <a:off x="626425" y="3539475"/>
            <a:ext cx="149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j = j + S[i] + K[i]</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 0 + 0 + 3 = 3</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5"/>
          <p:cNvSpPr/>
          <p:nvPr/>
        </p:nvSpPr>
        <p:spPr>
          <a:xfrm>
            <a:off x="626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433" name="Google Shape;433;p45"/>
          <p:cNvSpPr/>
          <p:nvPr/>
        </p:nvSpPr>
        <p:spPr>
          <a:xfrm>
            <a:off x="1011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1</a:t>
            </a:r>
            <a:endParaRPr>
              <a:solidFill>
                <a:srgbClr val="FF0000"/>
              </a:solidFill>
            </a:endParaRPr>
          </a:p>
        </p:txBody>
      </p:sp>
      <p:sp>
        <p:nvSpPr>
          <p:cNvPr id="434" name="Google Shape;434;p45"/>
          <p:cNvSpPr/>
          <p:nvPr/>
        </p:nvSpPr>
        <p:spPr>
          <a:xfrm>
            <a:off x="13968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35" name="Google Shape;435;p45"/>
          <p:cNvSpPr/>
          <p:nvPr/>
        </p:nvSpPr>
        <p:spPr>
          <a:xfrm>
            <a:off x="17820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0</a:t>
            </a:r>
            <a:endParaRPr>
              <a:solidFill>
                <a:srgbClr val="FF0000"/>
              </a:solidFill>
            </a:endParaRPr>
          </a:p>
        </p:txBody>
      </p:sp>
      <p:sp>
        <p:nvSpPr>
          <p:cNvPr id="436" name="Google Shape;436;p45"/>
          <p:cNvSpPr/>
          <p:nvPr/>
        </p:nvSpPr>
        <p:spPr>
          <a:xfrm>
            <a:off x="21672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37" name="Google Shape;437;p45"/>
          <p:cNvSpPr/>
          <p:nvPr/>
        </p:nvSpPr>
        <p:spPr>
          <a:xfrm>
            <a:off x="2552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38" name="Google Shape;438;p45"/>
          <p:cNvSpPr/>
          <p:nvPr/>
        </p:nvSpPr>
        <p:spPr>
          <a:xfrm>
            <a:off x="29376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254</a:t>
            </a:r>
            <a:endParaRPr/>
          </a:p>
        </p:txBody>
      </p:sp>
      <p:sp>
        <p:nvSpPr>
          <p:cNvPr id="439" name="Google Shape;439;p45"/>
          <p:cNvSpPr/>
          <p:nvPr/>
        </p:nvSpPr>
        <p:spPr>
          <a:xfrm>
            <a:off x="34671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440" name="Google Shape;440;p45"/>
          <p:cNvCxnSpPr/>
          <p:nvPr/>
        </p:nvCxnSpPr>
        <p:spPr>
          <a:xfrm rot="10800000">
            <a:off x="1195825" y="2681963"/>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441" name="Google Shape;441;p45"/>
          <p:cNvCxnSpPr/>
          <p:nvPr/>
        </p:nvCxnSpPr>
        <p:spPr>
          <a:xfrm rot="10800000">
            <a:off x="1966225" y="26643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442" name="Google Shape;442;p45"/>
          <p:cNvSpPr txBox="1"/>
          <p:nvPr/>
        </p:nvSpPr>
        <p:spPr>
          <a:xfrm>
            <a:off x="1011625" y="3021138"/>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443" name="Google Shape;443;p45"/>
          <p:cNvSpPr txBox="1"/>
          <p:nvPr/>
        </p:nvSpPr>
        <p:spPr>
          <a:xfrm>
            <a:off x="626425" y="505125"/>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pic>
        <p:nvPicPr>
          <p:cNvPr id="444" name="Google Shape;444;p45"/>
          <p:cNvPicPr preferRelativeResize="0"/>
          <p:nvPr/>
        </p:nvPicPr>
        <p:blipFill>
          <a:blip r:embed="rId3">
            <a:alphaModFix/>
          </a:blip>
          <a:stretch>
            <a:fillRect/>
          </a:stretch>
        </p:blipFill>
        <p:spPr>
          <a:xfrm>
            <a:off x="4911333" y="2195133"/>
            <a:ext cx="3160300" cy="487400"/>
          </a:xfrm>
          <a:prstGeom prst="rect">
            <a:avLst/>
          </a:prstGeom>
          <a:noFill/>
          <a:ln>
            <a:noFill/>
          </a:ln>
        </p:spPr>
      </p:pic>
      <p:sp>
        <p:nvSpPr>
          <p:cNvPr id="445" name="Google Shape;445;p45"/>
          <p:cNvSpPr txBox="1"/>
          <p:nvPr/>
        </p:nvSpPr>
        <p:spPr>
          <a:xfrm>
            <a:off x="626425" y="3539475"/>
            <a:ext cx="243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j = j + S[i] + K[i]</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a:t>
            </a:r>
            <a:r>
              <a:rPr lang="en">
                <a:solidFill>
                  <a:srgbClr val="FF0000"/>
                </a:solidFill>
                <a:latin typeface="Montserrat"/>
                <a:ea typeface="Montserrat"/>
                <a:cs typeface="Montserrat"/>
                <a:sym typeface="Montserrat"/>
              </a:rPr>
              <a:t>(3 + 1 + 255) % 256</a:t>
            </a:r>
            <a:endParaRPr>
              <a:solidFill>
                <a:srgbClr val="FF0000"/>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a:t>
            </a:r>
            <a:r>
              <a:rPr lang="en">
                <a:solidFill>
                  <a:srgbClr val="FF0000"/>
                </a:solidFill>
                <a:latin typeface="Montserrat"/>
                <a:ea typeface="Montserrat"/>
                <a:cs typeface="Montserrat"/>
                <a:sym typeface="Montserrat"/>
              </a:rPr>
              <a:t>3</a:t>
            </a:r>
            <a:endParaRPr>
              <a:solidFill>
                <a:srgbClr val="FF0000"/>
              </a:solidFill>
              <a:latin typeface="Montserrat"/>
              <a:ea typeface="Montserrat"/>
              <a:cs typeface="Montserrat"/>
              <a:sym typeface="Montserrat"/>
            </a:endParaRPr>
          </a:p>
        </p:txBody>
      </p:sp>
      <p:sp>
        <p:nvSpPr>
          <p:cNvPr id="446" name="Google Shape;446;p45"/>
          <p:cNvSpPr/>
          <p:nvPr/>
        </p:nvSpPr>
        <p:spPr>
          <a:xfrm>
            <a:off x="2273875" y="1008650"/>
            <a:ext cx="9273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a:t>
            </a:r>
            <a:endParaRPr/>
          </a:p>
        </p:txBody>
      </p:sp>
      <p:sp>
        <p:nvSpPr>
          <p:cNvPr id="447" name="Google Shape;447;p45"/>
          <p:cNvSpPr/>
          <p:nvPr/>
        </p:nvSpPr>
        <p:spPr>
          <a:xfrm>
            <a:off x="12145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sp>
        <p:nvSpPr>
          <p:cNvPr id="448" name="Google Shape;448;p45"/>
          <p:cNvSpPr/>
          <p:nvPr/>
        </p:nvSpPr>
        <p:spPr>
          <a:xfrm>
            <a:off x="6850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49" name="Google Shape;449;p45"/>
          <p:cNvSpPr/>
          <p:nvPr/>
        </p:nvSpPr>
        <p:spPr>
          <a:xfrm>
            <a:off x="1744075" y="10086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450" name="Google Shape;450;p45"/>
          <p:cNvCxnSpPr>
            <a:stCxn id="448" idx="2"/>
            <a:endCxn id="448" idx="2"/>
          </p:cNvCxnSpPr>
          <p:nvPr/>
        </p:nvCxnSpPr>
        <p:spPr>
          <a:xfrm>
            <a:off x="949825" y="1373550"/>
            <a:ext cx="0" cy="0"/>
          </a:xfrm>
          <a:prstGeom prst="straightConnector1">
            <a:avLst/>
          </a:prstGeom>
          <a:noFill/>
          <a:ln cap="flat" cmpd="sng" w="9525">
            <a:solidFill>
              <a:schemeClr val="dk2"/>
            </a:solidFill>
            <a:prstDash val="solid"/>
            <a:round/>
            <a:headEnd len="med" w="med" type="none"/>
            <a:tailEnd len="med" w="med" type="none"/>
          </a:ln>
        </p:spPr>
      </p:cxnSp>
      <p:sp>
        <p:nvSpPr>
          <p:cNvPr id="451" name="Google Shape;451;p45"/>
          <p:cNvSpPr/>
          <p:nvPr/>
        </p:nvSpPr>
        <p:spPr>
          <a:xfrm>
            <a:off x="691075" y="1442388"/>
            <a:ext cx="1576500" cy="150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txBox="1"/>
          <p:nvPr/>
        </p:nvSpPr>
        <p:spPr>
          <a:xfrm>
            <a:off x="1286725" y="1551850"/>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IV</a:t>
            </a:r>
            <a:endParaRPr>
              <a:latin typeface="Montserrat"/>
              <a:ea typeface="Montserrat"/>
              <a:cs typeface="Montserrat"/>
              <a:sym typeface="Montserrat"/>
            </a:endParaRPr>
          </a:p>
        </p:txBody>
      </p:sp>
      <p:sp>
        <p:nvSpPr>
          <p:cNvPr id="453" name="Google Shape;453;p45"/>
          <p:cNvSpPr/>
          <p:nvPr/>
        </p:nvSpPr>
        <p:spPr>
          <a:xfrm>
            <a:off x="1214275" y="930103"/>
            <a:ext cx="529500" cy="48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txBox="1"/>
          <p:nvPr/>
        </p:nvSpPr>
        <p:spPr>
          <a:xfrm>
            <a:off x="1782025" y="30035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6"/>
          <p:cNvSpPr/>
          <p:nvPr/>
        </p:nvSpPr>
        <p:spPr>
          <a:xfrm>
            <a:off x="626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460" name="Google Shape;460;p46"/>
          <p:cNvSpPr/>
          <p:nvPr/>
        </p:nvSpPr>
        <p:spPr>
          <a:xfrm>
            <a:off x="1011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0</a:t>
            </a:r>
            <a:endParaRPr>
              <a:solidFill>
                <a:srgbClr val="FF0000"/>
              </a:solidFill>
            </a:endParaRPr>
          </a:p>
        </p:txBody>
      </p:sp>
      <p:sp>
        <p:nvSpPr>
          <p:cNvPr id="461" name="Google Shape;461;p46"/>
          <p:cNvSpPr/>
          <p:nvPr/>
        </p:nvSpPr>
        <p:spPr>
          <a:xfrm>
            <a:off x="13968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62" name="Google Shape;462;p46"/>
          <p:cNvSpPr/>
          <p:nvPr/>
        </p:nvSpPr>
        <p:spPr>
          <a:xfrm>
            <a:off x="17820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1</a:t>
            </a:r>
            <a:endParaRPr>
              <a:solidFill>
                <a:srgbClr val="FF0000"/>
              </a:solidFill>
            </a:endParaRPr>
          </a:p>
        </p:txBody>
      </p:sp>
      <p:sp>
        <p:nvSpPr>
          <p:cNvPr id="463" name="Google Shape;463;p46"/>
          <p:cNvSpPr/>
          <p:nvPr/>
        </p:nvSpPr>
        <p:spPr>
          <a:xfrm>
            <a:off x="21672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64" name="Google Shape;464;p46"/>
          <p:cNvSpPr/>
          <p:nvPr/>
        </p:nvSpPr>
        <p:spPr>
          <a:xfrm>
            <a:off x="2552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65" name="Google Shape;465;p46"/>
          <p:cNvSpPr/>
          <p:nvPr/>
        </p:nvSpPr>
        <p:spPr>
          <a:xfrm>
            <a:off x="29376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254</a:t>
            </a:r>
            <a:endParaRPr/>
          </a:p>
        </p:txBody>
      </p:sp>
      <p:sp>
        <p:nvSpPr>
          <p:cNvPr id="466" name="Google Shape;466;p46"/>
          <p:cNvSpPr/>
          <p:nvPr/>
        </p:nvSpPr>
        <p:spPr>
          <a:xfrm>
            <a:off x="34671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467" name="Google Shape;467;p46"/>
          <p:cNvCxnSpPr/>
          <p:nvPr/>
        </p:nvCxnSpPr>
        <p:spPr>
          <a:xfrm rot="10800000">
            <a:off x="1581025" y="2681950"/>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468" name="Google Shape;468;p46"/>
          <p:cNvCxnSpPr/>
          <p:nvPr/>
        </p:nvCxnSpPr>
        <p:spPr>
          <a:xfrm rot="10800000">
            <a:off x="1966225" y="26643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46"/>
          <p:cNvSpPr txBox="1"/>
          <p:nvPr/>
        </p:nvSpPr>
        <p:spPr>
          <a:xfrm>
            <a:off x="1396825" y="30211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470" name="Google Shape;470;p46"/>
          <p:cNvSpPr txBox="1"/>
          <p:nvPr/>
        </p:nvSpPr>
        <p:spPr>
          <a:xfrm>
            <a:off x="626425" y="505125"/>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pic>
        <p:nvPicPr>
          <p:cNvPr id="471" name="Google Shape;471;p46"/>
          <p:cNvPicPr preferRelativeResize="0"/>
          <p:nvPr/>
        </p:nvPicPr>
        <p:blipFill>
          <a:blip r:embed="rId3">
            <a:alphaModFix/>
          </a:blip>
          <a:stretch>
            <a:fillRect/>
          </a:stretch>
        </p:blipFill>
        <p:spPr>
          <a:xfrm>
            <a:off x="4911333" y="2195133"/>
            <a:ext cx="3160300" cy="487400"/>
          </a:xfrm>
          <a:prstGeom prst="rect">
            <a:avLst/>
          </a:prstGeom>
          <a:noFill/>
          <a:ln>
            <a:noFill/>
          </a:ln>
        </p:spPr>
      </p:pic>
      <p:sp>
        <p:nvSpPr>
          <p:cNvPr id="472" name="Google Shape;472;p46"/>
          <p:cNvSpPr/>
          <p:nvPr/>
        </p:nvSpPr>
        <p:spPr>
          <a:xfrm>
            <a:off x="2273875" y="1008650"/>
            <a:ext cx="9273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a:t>
            </a:r>
            <a:endParaRPr/>
          </a:p>
        </p:txBody>
      </p:sp>
      <p:sp>
        <p:nvSpPr>
          <p:cNvPr id="473" name="Google Shape;473;p46"/>
          <p:cNvSpPr/>
          <p:nvPr/>
        </p:nvSpPr>
        <p:spPr>
          <a:xfrm>
            <a:off x="12145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sp>
        <p:nvSpPr>
          <p:cNvPr id="474" name="Google Shape;474;p46"/>
          <p:cNvSpPr/>
          <p:nvPr/>
        </p:nvSpPr>
        <p:spPr>
          <a:xfrm>
            <a:off x="6850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75" name="Google Shape;475;p46"/>
          <p:cNvSpPr/>
          <p:nvPr/>
        </p:nvSpPr>
        <p:spPr>
          <a:xfrm>
            <a:off x="1744075" y="10086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476" name="Google Shape;476;p46"/>
          <p:cNvCxnSpPr>
            <a:stCxn id="474" idx="2"/>
            <a:endCxn id="474" idx="2"/>
          </p:cNvCxnSpPr>
          <p:nvPr/>
        </p:nvCxnSpPr>
        <p:spPr>
          <a:xfrm>
            <a:off x="949825" y="1373550"/>
            <a:ext cx="0" cy="0"/>
          </a:xfrm>
          <a:prstGeom prst="straightConnector1">
            <a:avLst/>
          </a:prstGeom>
          <a:noFill/>
          <a:ln cap="flat" cmpd="sng" w="9525">
            <a:solidFill>
              <a:schemeClr val="dk2"/>
            </a:solidFill>
            <a:prstDash val="solid"/>
            <a:round/>
            <a:headEnd len="med" w="med" type="none"/>
            <a:tailEnd len="med" w="med" type="none"/>
          </a:ln>
        </p:spPr>
      </p:cxnSp>
      <p:sp>
        <p:nvSpPr>
          <p:cNvPr id="477" name="Google Shape;477;p46"/>
          <p:cNvSpPr/>
          <p:nvPr/>
        </p:nvSpPr>
        <p:spPr>
          <a:xfrm>
            <a:off x="691075" y="1442388"/>
            <a:ext cx="1576500" cy="150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6"/>
          <p:cNvSpPr txBox="1"/>
          <p:nvPr/>
        </p:nvSpPr>
        <p:spPr>
          <a:xfrm>
            <a:off x="1286725" y="1551850"/>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IV</a:t>
            </a:r>
            <a:endParaRPr>
              <a:latin typeface="Montserrat"/>
              <a:ea typeface="Montserrat"/>
              <a:cs typeface="Montserrat"/>
              <a:sym typeface="Montserrat"/>
            </a:endParaRPr>
          </a:p>
        </p:txBody>
      </p:sp>
      <p:sp>
        <p:nvSpPr>
          <p:cNvPr id="479" name="Google Shape;479;p46"/>
          <p:cNvSpPr/>
          <p:nvPr/>
        </p:nvSpPr>
        <p:spPr>
          <a:xfrm>
            <a:off x="1214275" y="930103"/>
            <a:ext cx="529500" cy="48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txBox="1"/>
          <p:nvPr/>
        </p:nvSpPr>
        <p:spPr>
          <a:xfrm>
            <a:off x="1782025" y="30035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
        <p:nvSpPr>
          <p:cNvPr id="481" name="Google Shape;481;p46"/>
          <p:cNvSpPr txBox="1"/>
          <p:nvPr/>
        </p:nvSpPr>
        <p:spPr>
          <a:xfrm>
            <a:off x="626425" y="3539475"/>
            <a:ext cx="243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j = j + S[i] + K[i]</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(3 + 1 + 255) % 256</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3</a:t>
            </a:r>
            <a:endParaRPr>
              <a:solidFill>
                <a:schemeClr val="dk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7"/>
          <p:cNvSpPr/>
          <p:nvPr/>
        </p:nvSpPr>
        <p:spPr>
          <a:xfrm>
            <a:off x="626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487" name="Google Shape;487;p47"/>
          <p:cNvSpPr/>
          <p:nvPr/>
        </p:nvSpPr>
        <p:spPr>
          <a:xfrm>
            <a:off x="1011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a:t>
            </a:r>
            <a:endParaRPr>
              <a:solidFill>
                <a:schemeClr val="dk2"/>
              </a:solidFill>
            </a:endParaRPr>
          </a:p>
        </p:txBody>
      </p:sp>
      <p:sp>
        <p:nvSpPr>
          <p:cNvPr id="488" name="Google Shape;488;p47"/>
          <p:cNvSpPr/>
          <p:nvPr/>
        </p:nvSpPr>
        <p:spPr>
          <a:xfrm>
            <a:off x="13968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2</a:t>
            </a:r>
            <a:endParaRPr>
              <a:solidFill>
                <a:srgbClr val="FF0000"/>
              </a:solidFill>
            </a:endParaRPr>
          </a:p>
        </p:txBody>
      </p:sp>
      <p:sp>
        <p:nvSpPr>
          <p:cNvPr id="489" name="Google Shape;489;p47"/>
          <p:cNvSpPr/>
          <p:nvPr/>
        </p:nvSpPr>
        <p:spPr>
          <a:xfrm>
            <a:off x="17820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1</a:t>
            </a:r>
            <a:endParaRPr>
              <a:solidFill>
                <a:schemeClr val="dk2"/>
              </a:solidFill>
            </a:endParaRPr>
          </a:p>
        </p:txBody>
      </p:sp>
      <p:sp>
        <p:nvSpPr>
          <p:cNvPr id="490" name="Google Shape;490;p47"/>
          <p:cNvSpPr/>
          <p:nvPr/>
        </p:nvSpPr>
        <p:spPr>
          <a:xfrm>
            <a:off x="21672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91" name="Google Shape;491;p47"/>
          <p:cNvSpPr/>
          <p:nvPr/>
        </p:nvSpPr>
        <p:spPr>
          <a:xfrm>
            <a:off x="2937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x’</a:t>
            </a:r>
            <a:endParaRPr>
              <a:solidFill>
                <a:srgbClr val="FF0000"/>
              </a:solidFill>
            </a:endParaRPr>
          </a:p>
        </p:txBody>
      </p:sp>
      <p:sp>
        <p:nvSpPr>
          <p:cNvPr id="492" name="Google Shape;492;p47"/>
          <p:cNvSpPr/>
          <p:nvPr/>
        </p:nvSpPr>
        <p:spPr>
          <a:xfrm>
            <a:off x="33228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93" name="Google Shape;493;p47"/>
          <p:cNvSpPr/>
          <p:nvPr/>
        </p:nvSpPr>
        <p:spPr>
          <a:xfrm>
            <a:off x="38523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494" name="Google Shape;494;p47"/>
          <p:cNvCxnSpPr/>
          <p:nvPr/>
        </p:nvCxnSpPr>
        <p:spPr>
          <a:xfrm rot="10800000">
            <a:off x="1581025" y="2681950"/>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495" name="Google Shape;495;p47"/>
          <p:cNvCxnSpPr/>
          <p:nvPr/>
        </p:nvCxnSpPr>
        <p:spPr>
          <a:xfrm rot="10800000">
            <a:off x="3121825" y="26819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496" name="Google Shape;496;p47"/>
          <p:cNvSpPr txBox="1"/>
          <p:nvPr/>
        </p:nvSpPr>
        <p:spPr>
          <a:xfrm>
            <a:off x="1396825" y="30211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497" name="Google Shape;497;p47"/>
          <p:cNvSpPr txBox="1"/>
          <p:nvPr/>
        </p:nvSpPr>
        <p:spPr>
          <a:xfrm>
            <a:off x="626425" y="505125"/>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pic>
        <p:nvPicPr>
          <p:cNvPr id="498" name="Google Shape;498;p47"/>
          <p:cNvPicPr preferRelativeResize="0"/>
          <p:nvPr/>
        </p:nvPicPr>
        <p:blipFill>
          <a:blip r:embed="rId3">
            <a:alphaModFix/>
          </a:blip>
          <a:stretch>
            <a:fillRect/>
          </a:stretch>
        </p:blipFill>
        <p:spPr>
          <a:xfrm>
            <a:off x="4911333" y="2195133"/>
            <a:ext cx="3160300" cy="487400"/>
          </a:xfrm>
          <a:prstGeom prst="rect">
            <a:avLst/>
          </a:prstGeom>
          <a:noFill/>
          <a:ln>
            <a:noFill/>
          </a:ln>
        </p:spPr>
      </p:pic>
      <p:sp>
        <p:nvSpPr>
          <p:cNvPr id="499" name="Google Shape;499;p47"/>
          <p:cNvSpPr txBox="1"/>
          <p:nvPr/>
        </p:nvSpPr>
        <p:spPr>
          <a:xfrm>
            <a:off x="626425" y="3539475"/>
            <a:ext cx="243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j = j + S[i] + K[i]</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a:t>
            </a:r>
            <a:r>
              <a:rPr lang="en">
                <a:solidFill>
                  <a:srgbClr val="FF0000"/>
                </a:solidFill>
                <a:latin typeface="Montserrat"/>
                <a:ea typeface="Montserrat"/>
                <a:cs typeface="Montserrat"/>
                <a:sym typeface="Montserrat"/>
              </a:rPr>
              <a:t>(3 + 2 + x) % 256</a:t>
            </a:r>
            <a:endParaRPr>
              <a:solidFill>
                <a:srgbClr val="FF0000"/>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a:t>
            </a:r>
            <a:r>
              <a:rPr lang="en">
                <a:solidFill>
                  <a:srgbClr val="FF0000"/>
                </a:solidFill>
                <a:latin typeface="Montserrat"/>
                <a:ea typeface="Montserrat"/>
                <a:cs typeface="Montserrat"/>
                <a:sym typeface="Montserrat"/>
              </a:rPr>
              <a:t>x’</a:t>
            </a:r>
            <a:endParaRPr>
              <a:solidFill>
                <a:srgbClr val="FF0000"/>
              </a:solidFill>
              <a:latin typeface="Montserrat"/>
              <a:ea typeface="Montserrat"/>
              <a:cs typeface="Montserrat"/>
              <a:sym typeface="Montserrat"/>
            </a:endParaRPr>
          </a:p>
        </p:txBody>
      </p:sp>
      <p:sp>
        <p:nvSpPr>
          <p:cNvPr id="500" name="Google Shape;500;p47"/>
          <p:cNvSpPr/>
          <p:nvPr/>
        </p:nvSpPr>
        <p:spPr>
          <a:xfrm>
            <a:off x="2273875" y="1008650"/>
            <a:ext cx="9273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a:t>
            </a:r>
            <a:endParaRPr/>
          </a:p>
        </p:txBody>
      </p:sp>
      <p:sp>
        <p:nvSpPr>
          <p:cNvPr id="501" name="Google Shape;501;p47"/>
          <p:cNvSpPr/>
          <p:nvPr/>
        </p:nvSpPr>
        <p:spPr>
          <a:xfrm>
            <a:off x="12145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sp>
        <p:nvSpPr>
          <p:cNvPr id="502" name="Google Shape;502;p47"/>
          <p:cNvSpPr/>
          <p:nvPr/>
        </p:nvSpPr>
        <p:spPr>
          <a:xfrm>
            <a:off x="6850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03" name="Google Shape;503;p47"/>
          <p:cNvSpPr/>
          <p:nvPr/>
        </p:nvSpPr>
        <p:spPr>
          <a:xfrm>
            <a:off x="1744075" y="10086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504" name="Google Shape;504;p47"/>
          <p:cNvCxnSpPr>
            <a:stCxn id="502" idx="2"/>
            <a:endCxn id="502" idx="2"/>
          </p:cNvCxnSpPr>
          <p:nvPr/>
        </p:nvCxnSpPr>
        <p:spPr>
          <a:xfrm>
            <a:off x="949825" y="1373550"/>
            <a:ext cx="0" cy="0"/>
          </a:xfrm>
          <a:prstGeom prst="straightConnector1">
            <a:avLst/>
          </a:prstGeom>
          <a:noFill/>
          <a:ln cap="flat" cmpd="sng" w="9525">
            <a:solidFill>
              <a:schemeClr val="dk2"/>
            </a:solidFill>
            <a:prstDash val="solid"/>
            <a:round/>
            <a:headEnd len="med" w="med" type="none"/>
            <a:tailEnd len="med" w="med" type="none"/>
          </a:ln>
        </p:spPr>
      </p:cxnSp>
      <p:sp>
        <p:nvSpPr>
          <p:cNvPr id="505" name="Google Shape;505;p47"/>
          <p:cNvSpPr/>
          <p:nvPr/>
        </p:nvSpPr>
        <p:spPr>
          <a:xfrm>
            <a:off x="691075" y="1442388"/>
            <a:ext cx="1576500" cy="150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7"/>
          <p:cNvSpPr txBox="1"/>
          <p:nvPr/>
        </p:nvSpPr>
        <p:spPr>
          <a:xfrm>
            <a:off x="1286725" y="1551850"/>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IV</a:t>
            </a:r>
            <a:endParaRPr>
              <a:latin typeface="Montserrat"/>
              <a:ea typeface="Montserrat"/>
              <a:cs typeface="Montserrat"/>
              <a:sym typeface="Montserrat"/>
            </a:endParaRPr>
          </a:p>
        </p:txBody>
      </p:sp>
      <p:sp>
        <p:nvSpPr>
          <p:cNvPr id="507" name="Google Shape;507;p47"/>
          <p:cNvSpPr/>
          <p:nvPr/>
        </p:nvSpPr>
        <p:spPr>
          <a:xfrm>
            <a:off x="1744075" y="930100"/>
            <a:ext cx="529500" cy="48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7"/>
          <p:cNvSpPr txBox="1"/>
          <p:nvPr/>
        </p:nvSpPr>
        <p:spPr>
          <a:xfrm>
            <a:off x="2937625" y="30211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
        <p:nvSpPr>
          <p:cNvPr id="509" name="Google Shape;509;p47"/>
          <p:cNvSpPr/>
          <p:nvPr/>
        </p:nvSpPr>
        <p:spPr>
          <a:xfrm>
            <a:off x="2552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8"/>
          <p:cNvSpPr txBox="1"/>
          <p:nvPr/>
        </p:nvSpPr>
        <p:spPr>
          <a:xfrm>
            <a:off x="626425" y="505125"/>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pic>
        <p:nvPicPr>
          <p:cNvPr id="515" name="Google Shape;515;p48"/>
          <p:cNvPicPr preferRelativeResize="0"/>
          <p:nvPr/>
        </p:nvPicPr>
        <p:blipFill>
          <a:blip r:embed="rId3">
            <a:alphaModFix/>
          </a:blip>
          <a:stretch>
            <a:fillRect/>
          </a:stretch>
        </p:blipFill>
        <p:spPr>
          <a:xfrm>
            <a:off x="4911333" y="2195133"/>
            <a:ext cx="3160300" cy="487400"/>
          </a:xfrm>
          <a:prstGeom prst="rect">
            <a:avLst/>
          </a:prstGeom>
          <a:noFill/>
          <a:ln>
            <a:noFill/>
          </a:ln>
        </p:spPr>
      </p:pic>
      <p:sp>
        <p:nvSpPr>
          <p:cNvPr id="516" name="Google Shape;516;p48"/>
          <p:cNvSpPr txBox="1"/>
          <p:nvPr/>
        </p:nvSpPr>
        <p:spPr>
          <a:xfrm>
            <a:off x="626425" y="3539475"/>
            <a:ext cx="243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j = j + S[i] + K[i]</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(3 + 2 + x) % 256</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x’</a:t>
            </a:r>
            <a:endParaRPr>
              <a:solidFill>
                <a:schemeClr val="dk2"/>
              </a:solidFill>
              <a:latin typeface="Montserrat"/>
              <a:ea typeface="Montserrat"/>
              <a:cs typeface="Montserrat"/>
              <a:sym typeface="Montserrat"/>
            </a:endParaRPr>
          </a:p>
        </p:txBody>
      </p:sp>
      <p:sp>
        <p:nvSpPr>
          <p:cNvPr id="517" name="Google Shape;517;p48"/>
          <p:cNvSpPr/>
          <p:nvPr/>
        </p:nvSpPr>
        <p:spPr>
          <a:xfrm>
            <a:off x="2273875" y="1008650"/>
            <a:ext cx="9273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a:t>
            </a:r>
            <a:endParaRPr/>
          </a:p>
        </p:txBody>
      </p:sp>
      <p:sp>
        <p:nvSpPr>
          <p:cNvPr id="518" name="Google Shape;518;p48"/>
          <p:cNvSpPr/>
          <p:nvPr/>
        </p:nvSpPr>
        <p:spPr>
          <a:xfrm>
            <a:off x="12145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sp>
        <p:nvSpPr>
          <p:cNvPr id="519" name="Google Shape;519;p48"/>
          <p:cNvSpPr/>
          <p:nvPr/>
        </p:nvSpPr>
        <p:spPr>
          <a:xfrm>
            <a:off x="6850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20" name="Google Shape;520;p48"/>
          <p:cNvSpPr/>
          <p:nvPr/>
        </p:nvSpPr>
        <p:spPr>
          <a:xfrm>
            <a:off x="1744075" y="10086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521" name="Google Shape;521;p48"/>
          <p:cNvCxnSpPr>
            <a:stCxn id="519" idx="2"/>
            <a:endCxn id="519" idx="2"/>
          </p:cNvCxnSpPr>
          <p:nvPr/>
        </p:nvCxnSpPr>
        <p:spPr>
          <a:xfrm>
            <a:off x="949825" y="1373550"/>
            <a:ext cx="0" cy="0"/>
          </a:xfrm>
          <a:prstGeom prst="straightConnector1">
            <a:avLst/>
          </a:prstGeom>
          <a:noFill/>
          <a:ln cap="flat" cmpd="sng" w="9525">
            <a:solidFill>
              <a:schemeClr val="dk2"/>
            </a:solidFill>
            <a:prstDash val="solid"/>
            <a:round/>
            <a:headEnd len="med" w="med" type="none"/>
            <a:tailEnd len="med" w="med" type="none"/>
          </a:ln>
        </p:spPr>
      </p:cxnSp>
      <p:sp>
        <p:nvSpPr>
          <p:cNvPr id="522" name="Google Shape;522;p48"/>
          <p:cNvSpPr/>
          <p:nvPr/>
        </p:nvSpPr>
        <p:spPr>
          <a:xfrm>
            <a:off x="691075" y="1442388"/>
            <a:ext cx="1576500" cy="150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8"/>
          <p:cNvSpPr txBox="1"/>
          <p:nvPr/>
        </p:nvSpPr>
        <p:spPr>
          <a:xfrm>
            <a:off x="1286725" y="1551850"/>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IV</a:t>
            </a:r>
            <a:endParaRPr>
              <a:latin typeface="Montserrat"/>
              <a:ea typeface="Montserrat"/>
              <a:cs typeface="Montserrat"/>
              <a:sym typeface="Montserrat"/>
            </a:endParaRPr>
          </a:p>
        </p:txBody>
      </p:sp>
      <p:sp>
        <p:nvSpPr>
          <p:cNvPr id="524" name="Google Shape;524;p48"/>
          <p:cNvSpPr/>
          <p:nvPr/>
        </p:nvSpPr>
        <p:spPr>
          <a:xfrm>
            <a:off x="1744075" y="930100"/>
            <a:ext cx="529500" cy="48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8"/>
          <p:cNvSpPr/>
          <p:nvPr/>
        </p:nvSpPr>
        <p:spPr>
          <a:xfrm>
            <a:off x="626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526" name="Google Shape;526;p48"/>
          <p:cNvSpPr/>
          <p:nvPr/>
        </p:nvSpPr>
        <p:spPr>
          <a:xfrm>
            <a:off x="1011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a:t>
            </a:r>
            <a:endParaRPr>
              <a:solidFill>
                <a:schemeClr val="dk2"/>
              </a:solidFill>
            </a:endParaRPr>
          </a:p>
        </p:txBody>
      </p:sp>
      <p:sp>
        <p:nvSpPr>
          <p:cNvPr id="527" name="Google Shape;527;p48"/>
          <p:cNvSpPr/>
          <p:nvPr/>
        </p:nvSpPr>
        <p:spPr>
          <a:xfrm>
            <a:off x="13968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x’</a:t>
            </a:r>
            <a:endParaRPr>
              <a:solidFill>
                <a:srgbClr val="FF0000"/>
              </a:solidFill>
            </a:endParaRPr>
          </a:p>
        </p:txBody>
      </p:sp>
      <p:sp>
        <p:nvSpPr>
          <p:cNvPr id="528" name="Google Shape;528;p48"/>
          <p:cNvSpPr/>
          <p:nvPr/>
        </p:nvSpPr>
        <p:spPr>
          <a:xfrm>
            <a:off x="17820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1</a:t>
            </a:r>
            <a:endParaRPr>
              <a:solidFill>
                <a:schemeClr val="dk2"/>
              </a:solidFill>
            </a:endParaRPr>
          </a:p>
        </p:txBody>
      </p:sp>
      <p:sp>
        <p:nvSpPr>
          <p:cNvPr id="529" name="Google Shape;529;p48"/>
          <p:cNvSpPr/>
          <p:nvPr/>
        </p:nvSpPr>
        <p:spPr>
          <a:xfrm>
            <a:off x="21672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30" name="Google Shape;530;p48"/>
          <p:cNvSpPr/>
          <p:nvPr/>
        </p:nvSpPr>
        <p:spPr>
          <a:xfrm>
            <a:off x="2937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2</a:t>
            </a:r>
            <a:endParaRPr>
              <a:solidFill>
                <a:srgbClr val="FF0000"/>
              </a:solidFill>
            </a:endParaRPr>
          </a:p>
        </p:txBody>
      </p:sp>
      <p:sp>
        <p:nvSpPr>
          <p:cNvPr id="531" name="Google Shape;531;p48"/>
          <p:cNvSpPr/>
          <p:nvPr/>
        </p:nvSpPr>
        <p:spPr>
          <a:xfrm>
            <a:off x="33228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32" name="Google Shape;532;p48"/>
          <p:cNvSpPr/>
          <p:nvPr/>
        </p:nvSpPr>
        <p:spPr>
          <a:xfrm>
            <a:off x="38523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533" name="Google Shape;533;p48"/>
          <p:cNvCxnSpPr/>
          <p:nvPr/>
        </p:nvCxnSpPr>
        <p:spPr>
          <a:xfrm rot="10800000">
            <a:off x="1966225" y="2681963"/>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534" name="Google Shape;534;p48"/>
          <p:cNvCxnSpPr/>
          <p:nvPr/>
        </p:nvCxnSpPr>
        <p:spPr>
          <a:xfrm rot="10800000">
            <a:off x="3121825" y="26819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48"/>
          <p:cNvSpPr txBox="1"/>
          <p:nvPr/>
        </p:nvSpPr>
        <p:spPr>
          <a:xfrm>
            <a:off x="1782025" y="3021138"/>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536" name="Google Shape;536;p48"/>
          <p:cNvSpPr txBox="1"/>
          <p:nvPr/>
        </p:nvSpPr>
        <p:spPr>
          <a:xfrm>
            <a:off x="2937625" y="30211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
        <p:nvSpPr>
          <p:cNvPr id="537" name="Google Shape;537;p48"/>
          <p:cNvSpPr/>
          <p:nvPr/>
        </p:nvSpPr>
        <p:spPr>
          <a:xfrm>
            <a:off x="2552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9"/>
          <p:cNvSpPr txBox="1"/>
          <p:nvPr/>
        </p:nvSpPr>
        <p:spPr>
          <a:xfrm>
            <a:off x="626425" y="505125"/>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pic>
        <p:nvPicPr>
          <p:cNvPr id="543" name="Google Shape;543;p49"/>
          <p:cNvPicPr preferRelativeResize="0"/>
          <p:nvPr/>
        </p:nvPicPr>
        <p:blipFill>
          <a:blip r:embed="rId3">
            <a:alphaModFix/>
          </a:blip>
          <a:stretch>
            <a:fillRect/>
          </a:stretch>
        </p:blipFill>
        <p:spPr>
          <a:xfrm>
            <a:off x="4911333" y="2195133"/>
            <a:ext cx="3160300" cy="487400"/>
          </a:xfrm>
          <a:prstGeom prst="rect">
            <a:avLst/>
          </a:prstGeom>
          <a:noFill/>
          <a:ln>
            <a:noFill/>
          </a:ln>
        </p:spPr>
      </p:pic>
      <p:sp>
        <p:nvSpPr>
          <p:cNvPr id="544" name="Google Shape;544;p49"/>
          <p:cNvSpPr txBox="1"/>
          <p:nvPr/>
        </p:nvSpPr>
        <p:spPr>
          <a:xfrm>
            <a:off x="626425" y="3539475"/>
            <a:ext cx="243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j = j + S[i] + K[i]</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a:t>
            </a:r>
            <a:r>
              <a:rPr lang="en">
                <a:solidFill>
                  <a:srgbClr val="FF0000"/>
                </a:solidFill>
                <a:latin typeface="Montserrat"/>
                <a:ea typeface="Montserrat"/>
                <a:cs typeface="Montserrat"/>
                <a:sym typeface="Montserrat"/>
              </a:rPr>
              <a:t>(x’ + 1 + K[i])</a:t>
            </a:r>
            <a:endParaRPr>
              <a:solidFill>
                <a:srgbClr val="FF0000"/>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a:t>
            </a:r>
            <a:r>
              <a:rPr lang="en">
                <a:solidFill>
                  <a:srgbClr val="FF0000"/>
                </a:solidFill>
                <a:latin typeface="Montserrat"/>
                <a:ea typeface="Montserrat"/>
                <a:cs typeface="Montserrat"/>
                <a:sym typeface="Montserrat"/>
              </a:rPr>
              <a:t>Q</a:t>
            </a:r>
            <a:endParaRPr>
              <a:solidFill>
                <a:srgbClr val="FF0000"/>
              </a:solidFill>
              <a:latin typeface="Montserrat"/>
              <a:ea typeface="Montserrat"/>
              <a:cs typeface="Montserrat"/>
              <a:sym typeface="Montserrat"/>
            </a:endParaRPr>
          </a:p>
        </p:txBody>
      </p:sp>
      <p:sp>
        <p:nvSpPr>
          <p:cNvPr id="545" name="Google Shape;545;p49"/>
          <p:cNvSpPr/>
          <p:nvPr/>
        </p:nvSpPr>
        <p:spPr>
          <a:xfrm>
            <a:off x="2273875" y="1008650"/>
            <a:ext cx="9273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a:t>
            </a:r>
            <a:endParaRPr/>
          </a:p>
        </p:txBody>
      </p:sp>
      <p:sp>
        <p:nvSpPr>
          <p:cNvPr id="546" name="Google Shape;546;p49"/>
          <p:cNvSpPr/>
          <p:nvPr/>
        </p:nvSpPr>
        <p:spPr>
          <a:xfrm>
            <a:off x="12145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sp>
        <p:nvSpPr>
          <p:cNvPr id="547" name="Google Shape;547;p49"/>
          <p:cNvSpPr/>
          <p:nvPr/>
        </p:nvSpPr>
        <p:spPr>
          <a:xfrm>
            <a:off x="6850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48" name="Google Shape;548;p49"/>
          <p:cNvSpPr/>
          <p:nvPr/>
        </p:nvSpPr>
        <p:spPr>
          <a:xfrm>
            <a:off x="1744075" y="10086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549" name="Google Shape;549;p49"/>
          <p:cNvCxnSpPr>
            <a:stCxn id="547" idx="2"/>
            <a:endCxn id="547" idx="2"/>
          </p:cNvCxnSpPr>
          <p:nvPr/>
        </p:nvCxnSpPr>
        <p:spPr>
          <a:xfrm>
            <a:off x="949825" y="1373550"/>
            <a:ext cx="0" cy="0"/>
          </a:xfrm>
          <a:prstGeom prst="straightConnector1">
            <a:avLst/>
          </a:prstGeom>
          <a:noFill/>
          <a:ln cap="flat" cmpd="sng" w="9525">
            <a:solidFill>
              <a:schemeClr val="dk2"/>
            </a:solidFill>
            <a:prstDash val="solid"/>
            <a:round/>
            <a:headEnd len="med" w="med" type="none"/>
            <a:tailEnd len="med" w="med" type="none"/>
          </a:ln>
        </p:spPr>
      </p:cxnSp>
      <p:sp>
        <p:nvSpPr>
          <p:cNvPr id="550" name="Google Shape;550;p49"/>
          <p:cNvSpPr/>
          <p:nvPr/>
        </p:nvSpPr>
        <p:spPr>
          <a:xfrm>
            <a:off x="691075" y="1442388"/>
            <a:ext cx="1576500" cy="150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9"/>
          <p:cNvSpPr txBox="1"/>
          <p:nvPr/>
        </p:nvSpPr>
        <p:spPr>
          <a:xfrm>
            <a:off x="1286725" y="1551850"/>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IV</a:t>
            </a:r>
            <a:endParaRPr>
              <a:latin typeface="Montserrat"/>
              <a:ea typeface="Montserrat"/>
              <a:cs typeface="Montserrat"/>
              <a:sym typeface="Montserrat"/>
            </a:endParaRPr>
          </a:p>
        </p:txBody>
      </p:sp>
      <p:sp>
        <p:nvSpPr>
          <p:cNvPr id="552" name="Google Shape;552;p49"/>
          <p:cNvSpPr/>
          <p:nvPr/>
        </p:nvSpPr>
        <p:spPr>
          <a:xfrm>
            <a:off x="2267575" y="930113"/>
            <a:ext cx="529500" cy="48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p:nvPr/>
        </p:nvSpPr>
        <p:spPr>
          <a:xfrm>
            <a:off x="626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554" name="Google Shape;554;p49"/>
          <p:cNvSpPr/>
          <p:nvPr/>
        </p:nvSpPr>
        <p:spPr>
          <a:xfrm>
            <a:off x="1011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a:t>
            </a:r>
            <a:endParaRPr>
              <a:solidFill>
                <a:schemeClr val="dk2"/>
              </a:solidFill>
            </a:endParaRPr>
          </a:p>
        </p:txBody>
      </p:sp>
      <p:sp>
        <p:nvSpPr>
          <p:cNvPr id="555" name="Google Shape;555;p49"/>
          <p:cNvSpPr/>
          <p:nvPr/>
        </p:nvSpPr>
        <p:spPr>
          <a:xfrm>
            <a:off x="13968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x’</a:t>
            </a:r>
            <a:endParaRPr>
              <a:solidFill>
                <a:schemeClr val="dk2"/>
              </a:solidFill>
            </a:endParaRPr>
          </a:p>
        </p:txBody>
      </p:sp>
      <p:sp>
        <p:nvSpPr>
          <p:cNvPr id="556" name="Google Shape;556;p49"/>
          <p:cNvSpPr/>
          <p:nvPr/>
        </p:nvSpPr>
        <p:spPr>
          <a:xfrm>
            <a:off x="17820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1</a:t>
            </a:r>
            <a:endParaRPr>
              <a:solidFill>
                <a:srgbClr val="FF0000"/>
              </a:solidFill>
            </a:endParaRPr>
          </a:p>
        </p:txBody>
      </p:sp>
      <p:sp>
        <p:nvSpPr>
          <p:cNvPr id="557" name="Google Shape;557;p49"/>
          <p:cNvSpPr/>
          <p:nvPr/>
        </p:nvSpPr>
        <p:spPr>
          <a:xfrm>
            <a:off x="21672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58" name="Google Shape;558;p49"/>
          <p:cNvSpPr/>
          <p:nvPr/>
        </p:nvSpPr>
        <p:spPr>
          <a:xfrm>
            <a:off x="2937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Q</a:t>
            </a:r>
            <a:endParaRPr>
              <a:solidFill>
                <a:srgbClr val="FF0000"/>
              </a:solidFill>
            </a:endParaRPr>
          </a:p>
        </p:txBody>
      </p:sp>
      <p:sp>
        <p:nvSpPr>
          <p:cNvPr id="559" name="Google Shape;559;p49"/>
          <p:cNvSpPr/>
          <p:nvPr/>
        </p:nvSpPr>
        <p:spPr>
          <a:xfrm>
            <a:off x="33228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60" name="Google Shape;560;p49"/>
          <p:cNvSpPr/>
          <p:nvPr/>
        </p:nvSpPr>
        <p:spPr>
          <a:xfrm>
            <a:off x="38523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561" name="Google Shape;561;p49"/>
          <p:cNvCxnSpPr/>
          <p:nvPr/>
        </p:nvCxnSpPr>
        <p:spPr>
          <a:xfrm rot="10800000">
            <a:off x="1966225" y="2681963"/>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562" name="Google Shape;562;p49"/>
          <p:cNvCxnSpPr/>
          <p:nvPr/>
        </p:nvCxnSpPr>
        <p:spPr>
          <a:xfrm rot="10800000">
            <a:off x="3121825" y="26819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563" name="Google Shape;563;p49"/>
          <p:cNvSpPr txBox="1"/>
          <p:nvPr/>
        </p:nvSpPr>
        <p:spPr>
          <a:xfrm>
            <a:off x="1782025" y="3021138"/>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564" name="Google Shape;564;p49"/>
          <p:cNvSpPr txBox="1"/>
          <p:nvPr/>
        </p:nvSpPr>
        <p:spPr>
          <a:xfrm>
            <a:off x="2937625" y="30211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
        <p:nvSpPr>
          <p:cNvPr id="565" name="Google Shape;565;p49"/>
          <p:cNvSpPr/>
          <p:nvPr/>
        </p:nvSpPr>
        <p:spPr>
          <a:xfrm>
            <a:off x="2552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0"/>
          <p:cNvSpPr txBox="1"/>
          <p:nvPr/>
        </p:nvSpPr>
        <p:spPr>
          <a:xfrm>
            <a:off x="626425" y="505125"/>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pic>
        <p:nvPicPr>
          <p:cNvPr id="571" name="Google Shape;571;p50"/>
          <p:cNvPicPr preferRelativeResize="0"/>
          <p:nvPr/>
        </p:nvPicPr>
        <p:blipFill>
          <a:blip r:embed="rId3">
            <a:alphaModFix/>
          </a:blip>
          <a:stretch>
            <a:fillRect/>
          </a:stretch>
        </p:blipFill>
        <p:spPr>
          <a:xfrm>
            <a:off x="4911333" y="2195133"/>
            <a:ext cx="3160300" cy="487400"/>
          </a:xfrm>
          <a:prstGeom prst="rect">
            <a:avLst/>
          </a:prstGeom>
          <a:noFill/>
          <a:ln>
            <a:noFill/>
          </a:ln>
        </p:spPr>
      </p:pic>
      <p:sp>
        <p:nvSpPr>
          <p:cNvPr id="572" name="Google Shape;572;p50"/>
          <p:cNvSpPr txBox="1"/>
          <p:nvPr/>
        </p:nvSpPr>
        <p:spPr>
          <a:xfrm>
            <a:off x="626425" y="3539475"/>
            <a:ext cx="243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j = j + S[i] + K[i]</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(x’ + 1 + K[i])</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Q</a:t>
            </a:r>
            <a:endParaRPr>
              <a:solidFill>
                <a:schemeClr val="dk2"/>
              </a:solidFill>
              <a:latin typeface="Montserrat"/>
              <a:ea typeface="Montserrat"/>
              <a:cs typeface="Montserrat"/>
              <a:sym typeface="Montserrat"/>
            </a:endParaRPr>
          </a:p>
        </p:txBody>
      </p:sp>
      <p:sp>
        <p:nvSpPr>
          <p:cNvPr id="573" name="Google Shape;573;p50"/>
          <p:cNvSpPr/>
          <p:nvPr/>
        </p:nvSpPr>
        <p:spPr>
          <a:xfrm>
            <a:off x="2273875" y="1008650"/>
            <a:ext cx="9273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a:t>
            </a:r>
            <a:endParaRPr/>
          </a:p>
        </p:txBody>
      </p:sp>
      <p:sp>
        <p:nvSpPr>
          <p:cNvPr id="574" name="Google Shape;574;p50"/>
          <p:cNvSpPr/>
          <p:nvPr/>
        </p:nvSpPr>
        <p:spPr>
          <a:xfrm>
            <a:off x="12145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sp>
        <p:nvSpPr>
          <p:cNvPr id="575" name="Google Shape;575;p50"/>
          <p:cNvSpPr/>
          <p:nvPr/>
        </p:nvSpPr>
        <p:spPr>
          <a:xfrm>
            <a:off x="6850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76" name="Google Shape;576;p50"/>
          <p:cNvSpPr/>
          <p:nvPr/>
        </p:nvSpPr>
        <p:spPr>
          <a:xfrm>
            <a:off x="1744075" y="10086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577" name="Google Shape;577;p50"/>
          <p:cNvCxnSpPr>
            <a:stCxn id="575" idx="2"/>
            <a:endCxn id="575" idx="2"/>
          </p:cNvCxnSpPr>
          <p:nvPr/>
        </p:nvCxnSpPr>
        <p:spPr>
          <a:xfrm>
            <a:off x="949825" y="1373550"/>
            <a:ext cx="0" cy="0"/>
          </a:xfrm>
          <a:prstGeom prst="straightConnector1">
            <a:avLst/>
          </a:prstGeom>
          <a:noFill/>
          <a:ln cap="flat" cmpd="sng" w="9525">
            <a:solidFill>
              <a:schemeClr val="dk2"/>
            </a:solidFill>
            <a:prstDash val="solid"/>
            <a:round/>
            <a:headEnd len="med" w="med" type="none"/>
            <a:tailEnd len="med" w="med" type="none"/>
          </a:ln>
        </p:spPr>
      </p:cxnSp>
      <p:sp>
        <p:nvSpPr>
          <p:cNvPr id="578" name="Google Shape;578;p50"/>
          <p:cNvSpPr/>
          <p:nvPr/>
        </p:nvSpPr>
        <p:spPr>
          <a:xfrm>
            <a:off x="691075" y="1442388"/>
            <a:ext cx="1576500" cy="150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0"/>
          <p:cNvSpPr txBox="1"/>
          <p:nvPr/>
        </p:nvSpPr>
        <p:spPr>
          <a:xfrm>
            <a:off x="1286725" y="1551850"/>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IV</a:t>
            </a:r>
            <a:endParaRPr>
              <a:latin typeface="Montserrat"/>
              <a:ea typeface="Montserrat"/>
              <a:cs typeface="Montserrat"/>
              <a:sym typeface="Montserrat"/>
            </a:endParaRPr>
          </a:p>
        </p:txBody>
      </p:sp>
      <p:sp>
        <p:nvSpPr>
          <p:cNvPr id="580" name="Google Shape;580;p50"/>
          <p:cNvSpPr/>
          <p:nvPr/>
        </p:nvSpPr>
        <p:spPr>
          <a:xfrm>
            <a:off x="2267575" y="930113"/>
            <a:ext cx="529500" cy="48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0"/>
          <p:cNvSpPr/>
          <p:nvPr/>
        </p:nvSpPr>
        <p:spPr>
          <a:xfrm>
            <a:off x="626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582" name="Google Shape;582;p50"/>
          <p:cNvSpPr/>
          <p:nvPr/>
        </p:nvSpPr>
        <p:spPr>
          <a:xfrm>
            <a:off x="1011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a:t>
            </a:r>
            <a:endParaRPr>
              <a:solidFill>
                <a:schemeClr val="dk2"/>
              </a:solidFill>
            </a:endParaRPr>
          </a:p>
        </p:txBody>
      </p:sp>
      <p:sp>
        <p:nvSpPr>
          <p:cNvPr id="583" name="Google Shape;583;p50"/>
          <p:cNvSpPr/>
          <p:nvPr/>
        </p:nvSpPr>
        <p:spPr>
          <a:xfrm>
            <a:off x="13968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x’</a:t>
            </a:r>
            <a:endParaRPr>
              <a:solidFill>
                <a:schemeClr val="dk2"/>
              </a:solidFill>
            </a:endParaRPr>
          </a:p>
        </p:txBody>
      </p:sp>
      <p:sp>
        <p:nvSpPr>
          <p:cNvPr id="584" name="Google Shape;584;p50"/>
          <p:cNvSpPr/>
          <p:nvPr/>
        </p:nvSpPr>
        <p:spPr>
          <a:xfrm>
            <a:off x="17820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Q</a:t>
            </a:r>
            <a:endParaRPr>
              <a:solidFill>
                <a:srgbClr val="FF0000"/>
              </a:solidFill>
            </a:endParaRPr>
          </a:p>
        </p:txBody>
      </p:sp>
      <p:sp>
        <p:nvSpPr>
          <p:cNvPr id="585" name="Google Shape;585;p50"/>
          <p:cNvSpPr/>
          <p:nvPr/>
        </p:nvSpPr>
        <p:spPr>
          <a:xfrm>
            <a:off x="21672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86" name="Google Shape;586;p50"/>
          <p:cNvSpPr/>
          <p:nvPr/>
        </p:nvSpPr>
        <p:spPr>
          <a:xfrm>
            <a:off x="2937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1</a:t>
            </a:r>
            <a:endParaRPr>
              <a:solidFill>
                <a:srgbClr val="FF0000"/>
              </a:solidFill>
            </a:endParaRPr>
          </a:p>
        </p:txBody>
      </p:sp>
      <p:sp>
        <p:nvSpPr>
          <p:cNvPr id="587" name="Google Shape;587;p50"/>
          <p:cNvSpPr/>
          <p:nvPr/>
        </p:nvSpPr>
        <p:spPr>
          <a:xfrm>
            <a:off x="33228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88" name="Google Shape;588;p50"/>
          <p:cNvSpPr/>
          <p:nvPr/>
        </p:nvSpPr>
        <p:spPr>
          <a:xfrm>
            <a:off x="38523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589" name="Google Shape;589;p50"/>
          <p:cNvCxnSpPr/>
          <p:nvPr/>
        </p:nvCxnSpPr>
        <p:spPr>
          <a:xfrm rot="10800000">
            <a:off x="2351425" y="2681950"/>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590" name="Google Shape;590;p50"/>
          <p:cNvCxnSpPr/>
          <p:nvPr/>
        </p:nvCxnSpPr>
        <p:spPr>
          <a:xfrm rot="10800000">
            <a:off x="3121825" y="26819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591" name="Google Shape;591;p50"/>
          <p:cNvSpPr txBox="1"/>
          <p:nvPr/>
        </p:nvSpPr>
        <p:spPr>
          <a:xfrm>
            <a:off x="2167225" y="30211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592" name="Google Shape;592;p50"/>
          <p:cNvSpPr txBox="1"/>
          <p:nvPr/>
        </p:nvSpPr>
        <p:spPr>
          <a:xfrm>
            <a:off x="2937625" y="30211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
        <p:nvSpPr>
          <p:cNvPr id="593" name="Google Shape;593;p50"/>
          <p:cNvSpPr/>
          <p:nvPr/>
        </p:nvSpPr>
        <p:spPr>
          <a:xfrm>
            <a:off x="2552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1"/>
          <p:cNvSpPr txBox="1"/>
          <p:nvPr/>
        </p:nvSpPr>
        <p:spPr>
          <a:xfrm>
            <a:off x="626425" y="505125"/>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pic>
        <p:nvPicPr>
          <p:cNvPr id="599" name="Google Shape;599;p51"/>
          <p:cNvPicPr preferRelativeResize="0"/>
          <p:nvPr/>
        </p:nvPicPr>
        <p:blipFill>
          <a:blip r:embed="rId3">
            <a:alphaModFix/>
          </a:blip>
          <a:stretch>
            <a:fillRect/>
          </a:stretch>
        </p:blipFill>
        <p:spPr>
          <a:xfrm>
            <a:off x="4911333" y="2195133"/>
            <a:ext cx="3160300" cy="487400"/>
          </a:xfrm>
          <a:prstGeom prst="rect">
            <a:avLst/>
          </a:prstGeom>
          <a:noFill/>
          <a:ln>
            <a:noFill/>
          </a:ln>
        </p:spPr>
      </p:pic>
      <p:sp>
        <p:nvSpPr>
          <p:cNvPr id="600" name="Google Shape;600;p51"/>
          <p:cNvSpPr txBox="1"/>
          <p:nvPr/>
        </p:nvSpPr>
        <p:spPr>
          <a:xfrm>
            <a:off x="626425" y="3539475"/>
            <a:ext cx="243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j = j + S[i] + K[i]</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(x’ + 1 + K[i])</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  = Q</a:t>
            </a:r>
            <a:endParaRPr>
              <a:solidFill>
                <a:schemeClr val="dk2"/>
              </a:solidFill>
              <a:latin typeface="Montserrat"/>
              <a:ea typeface="Montserrat"/>
              <a:cs typeface="Montserrat"/>
              <a:sym typeface="Montserrat"/>
            </a:endParaRPr>
          </a:p>
        </p:txBody>
      </p:sp>
      <p:sp>
        <p:nvSpPr>
          <p:cNvPr id="601" name="Google Shape;601;p51"/>
          <p:cNvSpPr/>
          <p:nvPr/>
        </p:nvSpPr>
        <p:spPr>
          <a:xfrm>
            <a:off x="2273875" y="1008650"/>
            <a:ext cx="9273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a:t>
            </a:r>
            <a:endParaRPr/>
          </a:p>
        </p:txBody>
      </p:sp>
      <p:sp>
        <p:nvSpPr>
          <p:cNvPr id="602" name="Google Shape;602;p51"/>
          <p:cNvSpPr/>
          <p:nvPr/>
        </p:nvSpPr>
        <p:spPr>
          <a:xfrm>
            <a:off x="12145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sp>
        <p:nvSpPr>
          <p:cNvPr id="603" name="Google Shape;603;p51"/>
          <p:cNvSpPr/>
          <p:nvPr/>
        </p:nvSpPr>
        <p:spPr>
          <a:xfrm>
            <a:off x="6850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04" name="Google Shape;604;p51"/>
          <p:cNvSpPr/>
          <p:nvPr/>
        </p:nvSpPr>
        <p:spPr>
          <a:xfrm>
            <a:off x="1744075" y="10086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605" name="Google Shape;605;p51"/>
          <p:cNvCxnSpPr>
            <a:stCxn id="603" idx="2"/>
            <a:endCxn id="603" idx="2"/>
          </p:cNvCxnSpPr>
          <p:nvPr/>
        </p:nvCxnSpPr>
        <p:spPr>
          <a:xfrm>
            <a:off x="949825" y="1373550"/>
            <a:ext cx="0" cy="0"/>
          </a:xfrm>
          <a:prstGeom prst="straightConnector1">
            <a:avLst/>
          </a:prstGeom>
          <a:noFill/>
          <a:ln cap="flat" cmpd="sng" w="9525">
            <a:solidFill>
              <a:schemeClr val="dk2"/>
            </a:solidFill>
            <a:prstDash val="solid"/>
            <a:round/>
            <a:headEnd len="med" w="med" type="none"/>
            <a:tailEnd len="med" w="med" type="none"/>
          </a:ln>
        </p:spPr>
      </p:cxnSp>
      <p:sp>
        <p:nvSpPr>
          <p:cNvPr id="606" name="Google Shape;606;p51"/>
          <p:cNvSpPr/>
          <p:nvPr/>
        </p:nvSpPr>
        <p:spPr>
          <a:xfrm>
            <a:off x="691075" y="1442388"/>
            <a:ext cx="1576500" cy="150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1"/>
          <p:cNvSpPr txBox="1"/>
          <p:nvPr/>
        </p:nvSpPr>
        <p:spPr>
          <a:xfrm>
            <a:off x="1286725" y="1551850"/>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IV</a:t>
            </a:r>
            <a:endParaRPr>
              <a:latin typeface="Montserrat"/>
              <a:ea typeface="Montserrat"/>
              <a:cs typeface="Montserrat"/>
              <a:sym typeface="Montserrat"/>
            </a:endParaRPr>
          </a:p>
        </p:txBody>
      </p:sp>
      <p:sp>
        <p:nvSpPr>
          <p:cNvPr id="608" name="Google Shape;608;p51"/>
          <p:cNvSpPr/>
          <p:nvPr/>
        </p:nvSpPr>
        <p:spPr>
          <a:xfrm>
            <a:off x="2267575" y="930113"/>
            <a:ext cx="529500" cy="48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1"/>
          <p:cNvSpPr/>
          <p:nvPr/>
        </p:nvSpPr>
        <p:spPr>
          <a:xfrm>
            <a:off x="626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610" name="Google Shape;610;p51"/>
          <p:cNvSpPr/>
          <p:nvPr/>
        </p:nvSpPr>
        <p:spPr>
          <a:xfrm>
            <a:off x="1011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a:t>
            </a:r>
            <a:endParaRPr>
              <a:solidFill>
                <a:schemeClr val="dk2"/>
              </a:solidFill>
            </a:endParaRPr>
          </a:p>
        </p:txBody>
      </p:sp>
      <p:sp>
        <p:nvSpPr>
          <p:cNvPr id="611" name="Google Shape;611;p51"/>
          <p:cNvSpPr/>
          <p:nvPr/>
        </p:nvSpPr>
        <p:spPr>
          <a:xfrm>
            <a:off x="13968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x’</a:t>
            </a:r>
            <a:endParaRPr>
              <a:solidFill>
                <a:schemeClr val="dk2"/>
              </a:solidFill>
            </a:endParaRPr>
          </a:p>
        </p:txBody>
      </p:sp>
      <p:sp>
        <p:nvSpPr>
          <p:cNvPr id="612" name="Google Shape;612;p51"/>
          <p:cNvSpPr/>
          <p:nvPr/>
        </p:nvSpPr>
        <p:spPr>
          <a:xfrm>
            <a:off x="17820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Q</a:t>
            </a:r>
            <a:endParaRPr>
              <a:solidFill>
                <a:srgbClr val="FF0000"/>
              </a:solidFill>
            </a:endParaRPr>
          </a:p>
        </p:txBody>
      </p:sp>
      <p:sp>
        <p:nvSpPr>
          <p:cNvPr id="613" name="Google Shape;613;p51"/>
          <p:cNvSpPr/>
          <p:nvPr/>
        </p:nvSpPr>
        <p:spPr>
          <a:xfrm>
            <a:off x="21672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614" name="Google Shape;614;p51"/>
          <p:cNvSpPr/>
          <p:nvPr/>
        </p:nvSpPr>
        <p:spPr>
          <a:xfrm>
            <a:off x="2937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1</a:t>
            </a:r>
            <a:endParaRPr>
              <a:solidFill>
                <a:srgbClr val="FF0000"/>
              </a:solidFill>
            </a:endParaRPr>
          </a:p>
        </p:txBody>
      </p:sp>
      <p:sp>
        <p:nvSpPr>
          <p:cNvPr id="615" name="Google Shape;615;p51"/>
          <p:cNvSpPr/>
          <p:nvPr/>
        </p:nvSpPr>
        <p:spPr>
          <a:xfrm>
            <a:off x="33228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16" name="Google Shape;616;p51"/>
          <p:cNvSpPr/>
          <p:nvPr/>
        </p:nvSpPr>
        <p:spPr>
          <a:xfrm>
            <a:off x="38523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617" name="Google Shape;617;p51"/>
          <p:cNvCxnSpPr/>
          <p:nvPr/>
        </p:nvCxnSpPr>
        <p:spPr>
          <a:xfrm rot="10800000">
            <a:off x="2351425" y="2681950"/>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618" name="Google Shape;618;p51"/>
          <p:cNvCxnSpPr/>
          <p:nvPr/>
        </p:nvCxnSpPr>
        <p:spPr>
          <a:xfrm rot="10800000">
            <a:off x="3121825" y="26819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619" name="Google Shape;619;p51"/>
          <p:cNvSpPr txBox="1"/>
          <p:nvPr/>
        </p:nvSpPr>
        <p:spPr>
          <a:xfrm>
            <a:off x="2167225" y="30211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620" name="Google Shape;620;p51"/>
          <p:cNvSpPr txBox="1"/>
          <p:nvPr/>
        </p:nvSpPr>
        <p:spPr>
          <a:xfrm>
            <a:off x="2937625" y="3021125"/>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
        <p:nvSpPr>
          <p:cNvPr id="621" name="Google Shape;621;p51"/>
          <p:cNvSpPr/>
          <p:nvPr/>
        </p:nvSpPr>
        <p:spPr>
          <a:xfrm>
            <a:off x="2552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2"/>
          <p:cNvSpPr txBox="1"/>
          <p:nvPr>
            <p:ph type="title"/>
          </p:nvPr>
        </p:nvSpPr>
        <p:spPr>
          <a:xfrm>
            <a:off x="585600" y="444975"/>
            <a:ext cx="797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Pseudo Random Generation</a:t>
            </a:r>
            <a:r>
              <a:rPr lang="en" sz="3500"/>
              <a:t> Algorithm</a:t>
            </a:r>
            <a:endParaRPr sz="3500"/>
          </a:p>
        </p:txBody>
      </p:sp>
      <p:sp>
        <p:nvSpPr>
          <p:cNvPr id="627" name="Google Shape;627;p52"/>
          <p:cNvSpPr txBox="1"/>
          <p:nvPr/>
        </p:nvSpPr>
        <p:spPr>
          <a:xfrm>
            <a:off x="355375" y="1309250"/>
            <a:ext cx="235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2000">
                <a:solidFill>
                  <a:schemeClr val="dk1"/>
                </a:solidFill>
                <a:latin typeface="Montserrat"/>
                <a:ea typeface="Montserrat"/>
                <a:cs typeface="Montserrat"/>
                <a:sym typeface="Montserrat"/>
              </a:rPr>
              <a:t>PRGA</a:t>
            </a:r>
            <a:endParaRPr b="1">
              <a:latin typeface="Montserrat"/>
              <a:ea typeface="Montserrat"/>
              <a:cs typeface="Montserrat"/>
              <a:sym typeface="Montserrat"/>
            </a:endParaRPr>
          </a:p>
        </p:txBody>
      </p:sp>
      <p:pic>
        <p:nvPicPr>
          <p:cNvPr id="628" name="Google Shape;628;p52"/>
          <p:cNvPicPr preferRelativeResize="0"/>
          <p:nvPr/>
        </p:nvPicPr>
        <p:blipFill>
          <a:blip r:embed="rId3">
            <a:alphaModFix/>
          </a:blip>
          <a:stretch>
            <a:fillRect/>
          </a:stretch>
        </p:blipFill>
        <p:spPr>
          <a:xfrm>
            <a:off x="355386" y="1960225"/>
            <a:ext cx="3035539" cy="1916700"/>
          </a:xfrm>
          <a:prstGeom prst="rect">
            <a:avLst/>
          </a:prstGeom>
          <a:noFill/>
          <a:ln>
            <a:noFill/>
          </a:ln>
        </p:spPr>
      </p:pic>
      <p:sp>
        <p:nvSpPr>
          <p:cNvPr id="629" name="Google Shape;629;p52"/>
          <p:cNvSpPr/>
          <p:nvPr/>
        </p:nvSpPr>
        <p:spPr>
          <a:xfrm>
            <a:off x="39650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630" name="Google Shape;630;p52"/>
          <p:cNvSpPr/>
          <p:nvPr/>
        </p:nvSpPr>
        <p:spPr>
          <a:xfrm>
            <a:off x="43502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a:t>
            </a:r>
            <a:endParaRPr>
              <a:solidFill>
                <a:schemeClr val="dk2"/>
              </a:solidFill>
            </a:endParaRPr>
          </a:p>
        </p:txBody>
      </p:sp>
      <p:sp>
        <p:nvSpPr>
          <p:cNvPr id="631" name="Google Shape;631;p52"/>
          <p:cNvSpPr/>
          <p:nvPr/>
        </p:nvSpPr>
        <p:spPr>
          <a:xfrm>
            <a:off x="47354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x’</a:t>
            </a:r>
            <a:endParaRPr>
              <a:solidFill>
                <a:schemeClr val="dk2"/>
              </a:solidFill>
            </a:endParaRPr>
          </a:p>
        </p:txBody>
      </p:sp>
      <p:sp>
        <p:nvSpPr>
          <p:cNvPr id="632" name="Google Shape;632;p52"/>
          <p:cNvSpPr/>
          <p:nvPr/>
        </p:nvSpPr>
        <p:spPr>
          <a:xfrm>
            <a:off x="51206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Q</a:t>
            </a:r>
            <a:endParaRPr>
              <a:solidFill>
                <a:srgbClr val="FF0000"/>
              </a:solidFill>
            </a:endParaRPr>
          </a:p>
        </p:txBody>
      </p:sp>
      <p:sp>
        <p:nvSpPr>
          <p:cNvPr id="633" name="Google Shape;633;p52"/>
          <p:cNvSpPr/>
          <p:nvPr/>
        </p:nvSpPr>
        <p:spPr>
          <a:xfrm>
            <a:off x="55058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634" name="Google Shape;634;p52"/>
          <p:cNvSpPr/>
          <p:nvPr/>
        </p:nvSpPr>
        <p:spPr>
          <a:xfrm>
            <a:off x="62762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1</a:t>
            </a:r>
            <a:endParaRPr>
              <a:solidFill>
                <a:schemeClr val="dk2"/>
              </a:solidFill>
            </a:endParaRPr>
          </a:p>
        </p:txBody>
      </p:sp>
      <p:sp>
        <p:nvSpPr>
          <p:cNvPr id="635" name="Google Shape;635;p52"/>
          <p:cNvSpPr/>
          <p:nvPr/>
        </p:nvSpPr>
        <p:spPr>
          <a:xfrm>
            <a:off x="6661450" y="1309250"/>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36" name="Google Shape;636;p52"/>
          <p:cNvSpPr/>
          <p:nvPr/>
        </p:nvSpPr>
        <p:spPr>
          <a:xfrm>
            <a:off x="7190950" y="1309250"/>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637" name="Google Shape;637;p52"/>
          <p:cNvCxnSpPr/>
          <p:nvPr/>
        </p:nvCxnSpPr>
        <p:spPr>
          <a:xfrm rot="10800000">
            <a:off x="5690050" y="1796075"/>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638" name="Google Shape;638;p52"/>
          <p:cNvCxnSpPr/>
          <p:nvPr/>
        </p:nvCxnSpPr>
        <p:spPr>
          <a:xfrm rot="10800000">
            <a:off x="6460450" y="1796075"/>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639" name="Google Shape;639;p52"/>
          <p:cNvSpPr txBox="1"/>
          <p:nvPr/>
        </p:nvSpPr>
        <p:spPr>
          <a:xfrm>
            <a:off x="5505850" y="2135250"/>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640" name="Google Shape;640;p52"/>
          <p:cNvSpPr txBox="1"/>
          <p:nvPr/>
        </p:nvSpPr>
        <p:spPr>
          <a:xfrm>
            <a:off x="6276250" y="2135250"/>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
        <p:nvSpPr>
          <p:cNvPr id="641" name="Google Shape;641;p52"/>
          <p:cNvSpPr/>
          <p:nvPr/>
        </p:nvSpPr>
        <p:spPr>
          <a:xfrm>
            <a:off x="58910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42" name="Google Shape;642;p52"/>
          <p:cNvSpPr txBox="1"/>
          <p:nvPr/>
        </p:nvSpPr>
        <p:spPr>
          <a:xfrm>
            <a:off x="3965050" y="2443550"/>
            <a:ext cx="3348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 = 1</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j = j + S[i]</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 0 + S[1] = 0</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KS[0] o/p = S[S[i] + S[j]]</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 S[S[1] + S[0]]</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 S[0 + 3]</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 S[3] = </a:t>
            </a:r>
            <a:r>
              <a:rPr lang="en">
                <a:solidFill>
                  <a:srgbClr val="FF0000"/>
                </a:solidFill>
                <a:latin typeface="Montserrat"/>
                <a:ea typeface="Montserrat"/>
                <a:cs typeface="Montserrat"/>
                <a:sym typeface="Montserrat"/>
              </a:rPr>
              <a:t>Q</a:t>
            </a:r>
            <a:endParaRPr>
              <a:solidFill>
                <a:srgbClr val="FF0000"/>
              </a:solidFill>
              <a:latin typeface="Montserrat"/>
              <a:ea typeface="Montserrat"/>
              <a:cs typeface="Montserrat"/>
              <a:sym typeface="Montserrat"/>
            </a:endParaRPr>
          </a:p>
        </p:txBody>
      </p:sp>
      <p:pic>
        <p:nvPicPr>
          <p:cNvPr id="643" name="Google Shape;643;p52"/>
          <p:cNvPicPr preferRelativeResize="0"/>
          <p:nvPr/>
        </p:nvPicPr>
        <p:blipFill>
          <a:blip r:embed="rId4">
            <a:alphaModFix/>
          </a:blip>
          <a:stretch>
            <a:fillRect/>
          </a:stretch>
        </p:blipFill>
        <p:spPr>
          <a:xfrm>
            <a:off x="6460450" y="3653025"/>
            <a:ext cx="1876425" cy="285750"/>
          </a:xfrm>
          <a:prstGeom prst="rect">
            <a:avLst/>
          </a:prstGeom>
          <a:noFill/>
          <a:ln>
            <a:noFill/>
          </a:ln>
        </p:spPr>
      </p:pic>
      <p:cxnSp>
        <p:nvCxnSpPr>
          <p:cNvPr id="644" name="Google Shape;644;p52"/>
          <p:cNvCxnSpPr>
            <a:stCxn id="642" idx="2"/>
          </p:cNvCxnSpPr>
          <p:nvPr/>
        </p:nvCxnSpPr>
        <p:spPr>
          <a:xfrm rot="-5400000">
            <a:off x="6252700" y="3383600"/>
            <a:ext cx="355200" cy="1581900"/>
          </a:xfrm>
          <a:prstGeom prst="bentConnector4">
            <a:avLst>
              <a:gd fmla="val -67040" name="adj1"/>
              <a:gd fmla="val 99286"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Contents</a:t>
            </a:r>
            <a:endParaRPr sz="3500"/>
          </a:p>
        </p:txBody>
      </p:sp>
      <p:sp>
        <p:nvSpPr>
          <p:cNvPr id="252" name="Google Shape;252;p3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Overview of WEP</a:t>
            </a:r>
            <a:endParaRPr sz="2000"/>
          </a:p>
          <a:p>
            <a:pPr indent="-355600" lvl="0" marL="457200" rtl="0" algn="l">
              <a:lnSpc>
                <a:spcPct val="100000"/>
              </a:lnSpc>
              <a:spcBef>
                <a:spcPts val="1000"/>
              </a:spcBef>
              <a:spcAft>
                <a:spcPts val="0"/>
              </a:spcAft>
              <a:buSzPts val="2000"/>
              <a:buChar char="●"/>
            </a:pPr>
            <a:r>
              <a:rPr lang="en" sz="2000"/>
              <a:t>Weaknesses of ARC4</a:t>
            </a:r>
            <a:endParaRPr sz="2000"/>
          </a:p>
          <a:p>
            <a:pPr indent="-355600" lvl="0" marL="457200" rtl="0" algn="l">
              <a:spcBef>
                <a:spcPts val="1000"/>
              </a:spcBef>
              <a:spcAft>
                <a:spcPts val="0"/>
              </a:spcAft>
              <a:buSzPts val="2000"/>
              <a:buChar char="●"/>
            </a:pPr>
            <a:r>
              <a:rPr lang="en" sz="2000">
                <a:solidFill>
                  <a:schemeClr val="dk1"/>
                </a:solidFill>
              </a:rPr>
              <a:t>ARC4 Algorithm</a:t>
            </a:r>
            <a:endParaRPr sz="2000"/>
          </a:p>
          <a:p>
            <a:pPr indent="-355600" lvl="0" marL="457200" rtl="0" algn="l">
              <a:lnSpc>
                <a:spcPct val="100000"/>
              </a:lnSpc>
              <a:spcBef>
                <a:spcPts val="1000"/>
              </a:spcBef>
              <a:spcAft>
                <a:spcPts val="1000"/>
              </a:spcAft>
              <a:buSzPts val="2000"/>
              <a:buChar char="●"/>
            </a:pPr>
            <a:r>
              <a:rPr lang="en" sz="2000"/>
              <a:t>Demonstration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3"/>
          <p:cNvSpPr txBox="1"/>
          <p:nvPr>
            <p:ph type="title"/>
          </p:nvPr>
        </p:nvSpPr>
        <p:spPr>
          <a:xfrm>
            <a:off x="585600" y="444975"/>
            <a:ext cx="797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Pseudo Random Generation Algorithm</a:t>
            </a:r>
            <a:endParaRPr sz="3500"/>
          </a:p>
        </p:txBody>
      </p:sp>
      <p:sp>
        <p:nvSpPr>
          <p:cNvPr id="650" name="Google Shape;650;p53"/>
          <p:cNvSpPr/>
          <p:nvPr/>
        </p:nvSpPr>
        <p:spPr>
          <a:xfrm>
            <a:off x="355375" y="4092613"/>
            <a:ext cx="2826900" cy="402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KS[0] = Message[0] XOR C[0]</a:t>
            </a:r>
            <a:endParaRPr/>
          </a:p>
        </p:txBody>
      </p:sp>
      <p:pic>
        <p:nvPicPr>
          <p:cNvPr id="651" name="Google Shape;651;p53"/>
          <p:cNvPicPr preferRelativeResize="0"/>
          <p:nvPr/>
        </p:nvPicPr>
        <p:blipFill>
          <a:blip r:embed="rId3">
            <a:alphaModFix/>
          </a:blip>
          <a:stretch>
            <a:fillRect/>
          </a:stretch>
        </p:blipFill>
        <p:spPr>
          <a:xfrm>
            <a:off x="1738300" y="2661563"/>
            <a:ext cx="5667375" cy="1304925"/>
          </a:xfrm>
          <a:prstGeom prst="rect">
            <a:avLst/>
          </a:prstGeom>
          <a:noFill/>
          <a:ln>
            <a:noFill/>
          </a:ln>
        </p:spPr>
      </p:pic>
      <p:sp>
        <p:nvSpPr>
          <p:cNvPr id="652" name="Google Shape;652;p53"/>
          <p:cNvSpPr/>
          <p:nvPr/>
        </p:nvSpPr>
        <p:spPr>
          <a:xfrm>
            <a:off x="39650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a:t>
            </a:r>
            <a:endParaRPr>
              <a:solidFill>
                <a:schemeClr val="dk2"/>
              </a:solidFill>
            </a:endParaRPr>
          </a:p>
        </p:txBody>
      </p:sp>
      <p:sp>
        <p:nvSpPr>
          <p:cNvPr id="653" name="Google Shape;653;p53"/>
          <p:cNvSpPr/>
          <p:nvPr/>
        </p:nvSpPr>
        <p:spPr>
          <a:xfrm>
            <a:off x="43502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a:t>
            </a:r>
            <a:endParaRPr>
              <a:solidFill>
                <a:schemeClr val="dk2"/>
              </a:solidFill>
            </a:endParaRPr>
          </a:p>
        </p:txBody>
      </p:sp>
      <p:sp>
        <p:nvSpPr>
          <p:cNvPr id="654" name="Google Shape;654;p53"/>
          <p:cNvSpPr/>
          <p:nvPr/>
        </p:nvSpPr>
        <p:spPr>
          <a:xfrm>
            <a:off x="47354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x’</a:t>
            </a:r>
            <a:endParaRPr>
              <a:solidFill>
                <a:schemeClr val="dk2"/>
              </a:solidFill>
            </a:endParaRPr>
          </a:p>
        </p:txBody>
      </p:sp>
      <p:sp>
        <p:nvSpPr>
          <p:cNvPr id="655" name="Google Shape;655;p53"/>
          <p:cNvSpPr/>
          <p:nvPr/>
        </p:nvSpPr>
        <p:spPr>
          <a:xfrm>
            <a:off x="51206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Q</a:t>
            </a:r>
            <a:endParaRPr>
              <a:solidFill>
                <a:srgbClr val="FF0000"/>
              </a:solidFill>
            </a:endParaRPr>
          </a:p>
        </p:txBody>
      </p:sp>
      <p:sp>
        <p:nvSpPr>
          <p:cNvPr id="656" name="Google Shape;656;p53"/>
          <p:cNvSpPr/>
          <p:nvPr/>
        </p:nvSpPr>
        <p:spPr>
          <a:xfrm>
            <a:off x="55058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657" name="Google Shape;657;p53"/>
          <p:cNvSpPr/>
          <p:nvPr/>
        </p:nvSpPr>
        <p:spPr>
          <a:xfrm>
            <a:off x="62762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1</a:t>
            </a:r>
            <a:endParaRPr>
              <a:solidFill>
                <a:schemeClr val="dk2"/>
              </a:solidFill>
            </a:endParaRPr>
          </a:p>
        </p:txBody>
      </p:sp>
      <p:sp>
        <p:nvSpPr>
          <p:cNvPr id="658" name="Google Shape;658;p53"/>
          <p:cNvSpPr/>
          <p:nvPr/>
        </p:nvSpPr>
        <p:spPr>
          <a:xfrm>
            <a:off x="6661450" y="1309250"/>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59" name="Google Shape;659;p53"/>
          <p:cNvSpPr/>
          <p:nvPr/>
        </p:nvSpPr>
        <p:spPr>
          <a:xfrm>
            <a:off x="7190950" y="1309250"/>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660" name="Google Shape;660;p53"/>
          <p:cNvCxnSpPr/>
          <p:nvPr/>
        </p:nvCxnSpPr>
        <p:spPr>
          <a:xfrm rot="10800000">
            <a:off x="5690050" y="1796075"/>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661" name="Google Shape;661;p53"/>
          <p:cNvCxnSpPr/>
          <p:nvPr/>
        </p:nvCxnSpPr>
        <p:spPr>
          <a:xfrm rot="10800000">
            <a:off x="6460450" y="1796075"/>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662" name="Google Shape;662;p53"/>
          <p:cNvSpPr txBox="1"/>
          <p:nvPr/>
        </p:nvSpPr>
        <p:spPr>
          <a:xfrm>
            <a:off x="5505850" y="2135250"/>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i</a:t>
            </a:r>
            <a:endParaRPr>
              <a:latin typeface="Montserrat"/>
              <a:ea typeface="Montserrat"/>
              <a:cs typeface="Montserrat"/>
              <a:sym typeface="Montserrat"/>
            </a:endParaRPr>
          </a:p>
        </p:txBody>
      </p:sp>
      <p:sp>
        <p:nvSpPr>
          <p:cNvPr id="663" name="Google Shape;663;p53"/>
          <p:cNvSpPr txBox="1"/>
          <p:nvPr/>
        </p:nvSpPr>
        <p:spPr>
          <a:xfrm>
            <a:off x="6276250" y="2135250"/>
            <a:ext cx="3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j</a:t>
            </a:r>
            <a:endParaRPr>
              <a:latin typeface="Montserrat"/>
              <a:ea typeface="Montserrat"/>
              <a:cs typeface="Montserrat"/>
              <a:sym typeface="Montserrat"/>
            </a:endParaRPr>
          </a:p>
        </p:txBody>
      </p:sp>
      <p:sp>
        <p:nvSpPr>
          <p:cNvPr id="664" name="Google Shape;664;p53"/>
          <p:cNvSpPr/>
          <p:nvPr/>
        </p:nvSpPr>
        <p:spPr>
          <a:xfrm>
            <a:off x="5891050" y="13092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65" name="Google Shape;665;p53"/>
          <p:cNvSpPr/>
          <p:nvPr/>
        </p:nvSpPr>
        <p:spPr>
          <a:xfrm>
            <a:off x="1859950" y="3283575"/>
            <a:ext cx="385200" cy="36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3"/>
          <p:cNvSpPr txBox="1"/>
          <p:nvPr/>
        </p:nvSpPr>
        <p:spPr>
          <a:xfrm>
            <a:off x="311050" y="1293500"/>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WEP Encryption</a:t>
            </a:r>
            <a:endParaRPr sz="3500"/>
          </a:p>
        </p:txBody>
      </p:sp>
      <p:sp>
        <p:nvSpPr>
          <p:cNvPr id="672" name="Google Shape;672;p54"/>
          <p:cNvSpPr txBox="1"/>
          <p:nvPr>
            <p:ph idx="1" type="body"/>
          </p:nvPr>
        </p:nvSpPr>
        <p:spPr>
          <a:xfrm>
            <a:off x="468975" y="3357100"/>
            <a:ext cx="7846800" cy="1494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Input Key to RC4 = IV(3 bytes) + Pre-shared key</a:t>
            </a:r>
            <a:endParaRPr sz="2000"/>
          </a:p>
          <a:p>
            <a:pPr indent="-355600" lvl="0" marL="457200" rtl="0" algn="l">
              <a:lnSpc>
                <a:spcPct val="150000"/>
              </a:lnSpc>
              <a:spcBef>
                <a:spcPts val="1000"/>
              </a:spcBef>
              <a:spcAft>
                <a:spcPts val="1000"/>
              </a:spcAft>
              <a:buSzPts val="2000"/>
              <a:buChar char="●"/>
            </a:pPr>
            <a:r>
              <a:rPr lang="en" sz="2000"/>
              <a:t>Sequential IV -&gt; each packet is encrypted using different RC4 key</a:t>
            </a:r>
            <a:endParaRPr sz="2000"/>
          </a:p>
        </p:txBody>
      </p:sp>
      <p:sp>
        <p:nvSpPr>
          <p:cNvPr id="673" name="Google Shape;673;p54"/>
          <p:cNvSpPr/>
          <p:nvPr/>
        </p:nvSpPr>
        <p:spPr>
          <a:xfrm>
            <a:off x="1215225" y="1572050"/>
            <a:ext cx="1297200" cy="10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Vidaloka"/>
                <a:ea typeface="Vidaloka"/>
                <a:cs typeface="Vidaloka"/>
                <a:sym typeface="Vidaloka"/>
              </a:rPr>
              <a:t>RC4</a:t>
            </a:r>
            <a:endParaRPr/>
          </a:p>
        </p:txBody>
      </p:sp>
      <p:cxnSp>
        <p:nvCxnSpPr>
          <p:cNvPr id="674" name="Google Shape;674;p54"/>
          <p:cNvCxnSpPr>
            <a:stCxn id="673" idx="3"/>
          </p:cNvCxnSpPr>
          <p:nvPr/>
        </p:nvCxnSpPr>
        <p:spPr>
          <a:xfrm flipH="1" rot="10800000">
            <a:off x="2512425" y="2113700"/>
            <a:ext cx="906000" cy="600"/>
          </a:xfrm>
          <a:prstGeom prst="straightConnector1">
            <a:avLst/>
          </a:prstGeom>
          <a:noFill/>
          <a:ln cap="flat" cmpd="sng" w="9525">
            <a:solidFill>
              <a:schemeClr val="dk2"/>
            </a:solidFill>
            <a:prstDash val="solid"/>
            <a:round/>
            <a:headEnd len="med" w="med" type="none"/>
            <a:tailEnd len="med" w="med" type="triangle"/>
          </a:ln>
        </p:spPr>
      </p:cxnSp>
      <p:cxnSp>
        <p:nvCxnSpPr>
          <p:cNvPr id="675" name="Google Shape;675;p54"/>
          <p:cNvCxnSpPr>
            <a:endCxn id="673" idx="2"/>
          </p:cNvCxnSpPr>
          <p:nvPr/>
        </p:nvCxnSpPr>
        <p:spPr>
          <a:xfrm flipH="1" rot="10800000">
            <a:off x="1856325" y="2656550"/>
            <a:ext cx="7500" cy="538200"/>
          </a:xfrm>
          <a:prstGeom prst="straightConnector1">
            <a:avLst/>
          </a:prstGeom>
          <a:noFill/>
          <a:ln cap="flat" cmpd="sng" w="9525">
            <a:solidFill>
              <a:schemeClr val="dk2"/>
            </a:solidFill>
            <a:prstDash val="solid"/>
            <a:round/>
            <a:headEnd len="med" w="med" type="none"/>
            <a:tailEnd len="med" w="med" type="triangle"/>
          </a:ln>
        </p:spPr>
      </p:cxnSp>
      <p:sp>
        <p:nvSpPr>
          <p:cNvPr id="676" name="Google Shape;676;p54"/>
          <p:cNvSpPr txBox="1"/>
          <p:nvPr/>
        </p:nvSpPr>
        <p:spPr>
          <a:xfrm>
            <a:off x="559175" y="2806725"/>
            <a:ext cx="12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K = IV | PSK</a:t>
            </a:r>
            <a:endParaRPr>
              <a:latin typeface="Montserrat"/>
              <a:ea typeface="Montserrat"/>
              <a:cs typeface="Montserrat"/>
              <a:sym typeface="Montserrat"/>
            </a:endParaRPr>
          </a:p>
        </p:txBody>
      </p:sp>
      <p:sp>
        <p:nvSpPr>
          <p:cNvPr id="677" name="Google Shape;677;p54"/>
          <p:cNvSpPr txBox="1"/>
          <p:nvPr/>
        </p:nvSpPr>
        <p:spPr>
          <a:xfrm>
            <a:off x="2667275" y="1714088"/>
            <a:ext cx="495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KS</a:t>
            </a:r>
            <a:endParaRPr>
              <a:latin typeface="Montserrat"/>
              <a:ea typeface="Montserrat"/>
              <a:cs typeface="Montserrat"/>
              <a:sym typeface="Montserrat"/>
            </a:endParaRPr>
          </a:p>
        </p:txBody>
      </p:sp>
      <p:sp>
        <p:nvSpPr>
          <p:cNvPr id="678" name="Google Shape;678;p54"/>
          <p:cNvSpPr/>
          <p:nvPr/>
        </p:nvSpPr>
        <p:spPr>
          <a:xfrm>
            <a:off x="3418425" y="1827650"/>
            <a:ext cx="495300" cy="5727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9" name="Google Shape;679;p54"/>
          <p:cNvCxnSpPr/>
          <p:nvPr/>
        </p:nvCxnSpPr>
        <p:spPr>
          <a:xfrm flipH="1" rot="10800000">
            <a:off x="3662325" y="2400350"/>
            <a:ext cx="7500" cy="538200"/>
          </a:xfrm>
          <a:prstGeom prst="straightConnector1">
            <a:avLst/>
          </a:prstGeom>
          <a:noFill/>
          <a:ln cap="flat" cmpd="sng" w="9525">
            <a:solidFill>
              <a:schemeClr val="dk2"/>
            </a:solidFill>
            <a:prstDash val="solid"/>
            <a:round/>
            <a:headEnd len="med" w="med" type="none"/>
            <a:tailEnd len="med" w="med" type="triangle"/>
          </a:ln>
        </p:spPr>
      </p:cxnSp>
      <p:sp>
        <p:nvSpPr>
          <p:cNvPr id="680" name="Google Shape;680;p54"/>
          <p:cNvSpPr txBox="1"/>
          <p:nvPr/>
        </p:nvSpPr>
        <p:spPr>
          <a:xfrm>
            <a:off x="3418425" y="2938538"/>
            <a:ext cx="495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PT</a:t>
            </a:r>
            <a:endParaRPr>
              <a:latin typeface="Montserrat"/>
              <a:ea typeface="Montserrat"/>
              <a:cs typeface="Montserrat"/>
              <a:sym typeface="Montserrat"/>
            </a:endParaRPr>
          </a:p>
        </p:txBody>
      </p:sp>
      <p:cxnSp>
        <p:nvCxnSpPr>
          <p:cNvPr id="681" name="Google Shape;681;p54"/>
          <p:cNvCxnSpPr>
            <a:stCxn id="678" idx="6"/>
            <a:endCxn id="682" idx="2"/>
          </p:cNvCxnSpPr>
          <p:nvPr/>
        </p:nvCxnSpPr>
        <p:spPr>
          <a:xfrm>
            <a:off x="3913725" y="2114000"/>
            <a:ext cx="983700" cy="300"/>
          </a:xfrm>
          <a:prstGeom prst="straightConnector1">
            <a:avLst/>
          </a:prstGeom>
          <a:noFill/>
          <a:ln cap="flat" cmpd="sng" w="9525">
            <a:solidFill>
              <a:schemeClr val="dk2"/>
            </a:solidFill>
            <a:prstDash val="solid"/>
            <a:round/>
            <a:headEnd len="med" w="med" type="none"/>
            <a:tailEnd len="med" w="med" type="triangle"/>
          </a:ln>
        </p:spPr>
      </p:cxnSp>
      <p:sp>
        <p:nvSpPr>
          <p:cNvPr id="683" name="Google Shape;683;p54"/>
          <p:cNvSpPr txBox="1"/>
          <p:nvPr/>
        </p:nvSpPr>
        <p:spPr>
          <a:xfrm>
            <a:off x="4016775" y="1714100"/>
            <a:ext cx="75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IV|CT</a:t>
            </a:r>
            <a:endParaRPr>
              <a:latin typeface="Montserrat"/>
              <a:ea typeface="Montserrat"/>
              <a:cs typeface="Montserrat"/>
              <a:sym typeface="Montserrat"/>
            </a:endParaRPr>
          </a:p>
        </p:txBody>
      </p:sp>
      <p:sp>
        <p:nvSpPr>
          <p:cNvPr id="684" name="Google Shape;684;p54"/>
          <p:cNvSpPr/>
          <p:nvPr/>
        </p:nvSpPr>
        <p:spPr>
          <a:xfrm>
            <a:off x="6620125" y="1572038"/>
            <a:ext cx="1297200" cy="10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Vidaloka"/>
                <a:ea typeface="Vidaloka"/>
                <a:cs typeface="Vidaloka"/>
                <a:sym typeface="Vidaloka"/>
              </a:rPr>
              <a:t>RC4</a:t>
            </a:r>
            <a:endParaRPr/>
          </a:p>
        </p:txBody>
      </p:sp>
      <p:cxnSp>
        <p:nvCxnSpPr>
          <p:cNvPr id="685" name="Google Shape;685;p54"/>
          <p:cNvCxnSpPr>
            <a:endCxn id="684" idx="2"/>
          </p:cNvCxnSpPr>
          <p:nvPr/>
        </p:nvCxnSpPr>
        <p:spPr>
          <a:xfrm flipH="1" rot="10800000">
            <a:off x="7261225" y="2656538"/>
            <a:ext cx="7500" cy="53820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54"/>
          <p:cNvSpPr txBox="1"/>
          <p:nvPr/>
        </p:nvSpPr>
        <p:spPr>
          <a:xfrm>
            <a:off x="5964075" y="2806713"/>
            <a:ext cx="12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K = IV | PSK</a:t>
            </a:r>
            <a:endParaRPr>
              <a:latin typeface="Montserrat"/>
              <a:ea typeface="Montserrat"/>
              <a:cs typeface="Montserrat"/>
              <a:sym typeface="Montserrat"/>
            </a:endParaRPr>
          </a:p>
        </p:txBody>
      </p:sp>
      <p:sp>
        <p:nvSpPr>
          <p:cNvPr id="682" name="Google Shape;682;p54"/>
          <p:cNvSpPr/>
          <p:nvPr/>
        </p:nvSpPr>
        <p:spPr>
          <a:xfrm>
            <a:off x="4897325" y="1827950"/>
            <a:ext cx="495300" cy="5727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7" name="Google Shape;687;p54"/>
          <p:cNvCxnSpPr>
            <a:stCxn id="684" idx="1"/>
            <a:endCxn id="682" idx="6"/>
          </p:cNvCxnSpPr>
          <p:nvPr/>
        </p:nvCxnSpPr>
        <p:spPr>
          <a:xfrm rot="10800000">
            <a:off x="5392525" y="2114288"/>
            <a:ext cx="1227600" cy="0"/>
          </a:xfrm>
          <a:prstGeom prst="straightConnector1">
            <a:avLst/>
          </a:prstGeom>
          <a:noFill/>
          <a:ln cap="flat" cmpd="sng" w="9525">
            <a:solidFill>
              <a:schemeClr val="dk2"/>
            </a:solidFill>
            <a:prstDash val="solid"/>
            <a:round/>
            <a:headEnd len="med" w="med" type="none"/>
            <a:tailEnd len="med" w="med" type="triangle"/>
          </a:ln>
        </p:spPr>
      </p:cxnSp>
      <p:cxnSp>
        <p:nvCxnSpPr>
          <p:cNvPr id="688" name="Google Shape;688;p54"/>
          <p:cNvCxnSpPr>
            <a:stCxn id="682" idx="4"/>
            <a:endCxn id="689" idx="0"/>
          </p:cNvCxnSpPr>
          <p:nvPr/>
        </p:nvCxnSpPr>
        <p:spPr>
          <a:xfrm>
            <a:off x="5144975" y="2400650"/>
            <a:ext cx="0" cy="537900"/>
          </a:xfrm>
          <a:prstGeom prst="straightConnector1">
            <a:avLst/>
          </a:prstGeom>
          <a:noFill/>
          <a:ln cap="flat" cmpd="sng" w="9525">
            <a:solidFill>
              <a:schemeClr val="dk2"/>
            </a:solidFill>
            <a:prstDash val="solid"/>
            <a:round/>
            <a:headEnd len="med" w="med" type="none"/>
            <a:tailEnd len="med" w="med" type="triangle"/>
          </a:ln>
        </p:spPr>
      </p:cxnSp>
      <p:sp>
        <p:nvSpPr>
          <p:cNvPr id="689" name="Google Shape;689;p54"/>
          <p:cNvSpPr txBox="1"/>
          <p:nvPr/>
        </p:nvSpPr>
        <p:spPr>
          <a:xfrm>
            <a:off x="4897325" y="2938538"/>
            <a:ext cx="495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PT</a:t>
            </a:r>
            <a:endParaRPr>
              <a:latin typeface="Montserrat"/>
              <a:ea typeface="Montserrat"/>
              <a:cs typeface="Montserrat"/>
              <a:sym typeface="Montserrat"/>
            </a:endParaRPr>
          </a:p>
        </p:txBody>
      </p:sp>
      <p:sp>
        <p:nvSpPr>
          <p:cNvPr id="690" name="Google Shape;690;p54"/>
          <p:cNvSpPr txBox="1"/>
          <p:nvPr/>
        </p:nvSpPr>
        <p:spPr>
          <a:xfrm>
            <a:off x="559175" y="1171850"/>
            <a:ext cx="6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Montserrat"/>
                <a:ea typeface="Montserrat"/>
                <a:cs typeface="Montserrat"/>
                <a:sym typeface="Montserrat"/>
              </a:rPr>
              <a:t>Alice</a:t>
            </a:r>
            <a:endParaRPr b="1" u="sng">
              <a:latin typeface="Montserrat"/>
              <a:ea typeface="Montserrat"/>
              <a:cs typeface="Montserrat"/>
              <a:sym typeface="Montserrat"/>
            </a:endParaRPr>
          </a:p>
        </p:txBody>
      </p:sp>
      <p:sp>
        <p:nvSpPr>
          <p:cNvPr id="691" name="Google Shape;691;p54"/>
          <p:cNvSpPr txBox="1"/>
          <p:nvPr/>
        </p:nvSpPr>
        <p:spPr>
          <a:xfrm>
            <a:off x="7917325" y="1078275"/>
            <a:ext cx="6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Montserrat"/>
                <a:ea typeface="Montserrat"/>
                <a:cs typeface="Montserrat"/>
                <a:sym typeface="Montserrat"/>
              </a:rPr>
              <a:t>Bob</a:t>
            </a:r>
            <a:endParaRPr b="1" u="sng">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Overview</a:t>
            </a:r>
            <a:endParaRPr sz="3500"/>
          </a:p>
        </p:txBody>
      </p:sp>
      <p:sp>
        <p:nvSpPr>
          <p:cNvPr id="258" name="Google Shape;258;p36"/>
          <p:cNvSpPr txBox="1"/>
          <p:nvPr>
            <p:ph idx="1" type="body"/>
          </p:nvPr>
        </p:nvSpPr>
        <p:spPr>
          <a:xfrm>
            <a:off x="648000" y="1272925"/>
            <a:ext cx="8078100" cy="29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Wired Equivalent Policy(WEP)</a:t>
            </a:r>
            <a:endParaRPr sz="2000"/>
          </a:p>
          <a:p>
            <a:pPr indent="-355600" lvl="0" marL="457200" rtl="0" algn="l">
              <a:lnSpc>
                <a:spcPct val="100000"/>
              </a:lnSpc>
              <a:spcBef>
                <a:spcPts val="1200"/>
              </a:spcBef>
              <a:spcAft>
                <a:spcPts val="0"/>
              </a:spcAft>
              <a:buSzPts val="2000"/>
              <a:buChar char="●"/>
            </a:pPr>
            <a:r>
              <a:rPr lang="en" sz="2000"/>
              <a:t>WEP uses ARC4(confidentiality) and CRC-32 checksum(integrity).</a:t>
            </a:r>
            <a:endParaRPr sz="2000"/>
          </a:p>
          <a:p>
            <a:pPr indent="-355600" lvl="0" marL="457200" rtl="0" algn="l">
              <a:lnSpc>
                <a:spcPct val="100000"/>
              </a:lnSpc>
              <a:spcBef>
                <a:spcPts val="1000"/>
              </a:spcBef>
              <a:spcAft>
                <a:spcPts val="0"/>
              </a:spcAft>
              <a:buSzPts val="2000"/>
              <a:buChar char="●"/>
            </a:pPr>
            <a:r>
              <a:rPr lang="en" sz="2000"/>
              <a:t>128-bit WEP using a 104-bit key size. (13 Bytes) </a:t>
            </a:r>
            <a:endParaRPr sz="2000"/>
          </a:p>
          <a:p>
            <a:pPr indent="-355600" lvl="0" marL="457200" rtl="0" algn="l">
              <a:lnSpc>
                <a:spcPct val="100000"/>
              </a:lnSpc>
              <a:spcBef>
                <a:spcPts val="1000"/>
              </a:spcBef>
              <a:spcAft>
                <a:spcPts val="1000"/>
              </a:spcAft>
              <a:buSzPts val="2000"/>
              <a:buChar char="●"/>
            </a:pPr>
            <a:r>
              <a:rPr lang="en" sz="2000"/>
              <a:t>F</a:t>
            </a:r>
            <a:r>
              <a:rPr lang="en" sz="2000"/>
              <a:t>ocusing on exploiting ARC4 weaknesses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WEP Encryption</a:t>
            </a:r>
            <a:endParaRPr sz="3500"/>
          </a:p>
        </p:txBody>
      </p:sp>
      <p:sp>
        <p:nvSpPr>
          <p:cNvPr id="264" name="Google Shape;264;p37"/>
          <p:cNvSpPr txBox="1"/>
          <p:nvPr>
            <p:ph idx="1" type="body"/>
          </p:nvPr>
        </p:nvSpPr>
        <p:spPr>
          <a:xfrm>
            <a:off x="468975" y="3357100"/>
            <a:ext cx="7846800" cy="1494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Input Key to ARC4 = IV(3 bytes) + Pre-shared key</a:t>
            </a:r>
            <a:endParaRPr sz="2000"/>
          </a:p>
          <a:p>
            <a:pPr indent="-355600" lvl="0" marL="457200" rtl="0" algn="l">
              <a:lnSpc>
                <a:spcPct val="150000"/>
              </a:lnSpc>
              <a:spcBef>
                <a:spcPts val="1000"/>
              </a:spcBef>
              <a:spcAft>
                <a:spcPts val="1000"/>
              </a:spcAft>
              <a:buSzPts val="2000"/>
              <a:buChar char="●"/>
            </a:pPr>
            <a:r>
              <a:rPr lang="en" sz="2000"/>
              <a:t>Sequential IV -&gt; each packet is encrypted using different ARC4 key</a:t>
            </a:r>
            <a:endParaRPr sz="2000"/>
          </a:p>
        </p:txBody>
      </p:sp>
      <p:sp>
        <p:nvSpPr>
          <p:cNvPr id="265" name="Google Shape;265;p37"/>
          <p:cNvSpPr/>
          <p:nvPr/>
        </p:nvSpPr>
        <p:spPr>
          <a:xfrm>
            <a:off x="1215225" y="1572050"/>
            <a:ext cx="1297200" cy="10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500">
                <a:solidFill>
                  <a:schemeClr val="dk1"/>
                </a:solidFill>
                <a:latin typeface="Vidaloka"/>
                <a:ea typeface="Vidaloka"/>
                <a:cs typeface="Vidaloka"/>
                <a:sym typeface="Vidaloka"/>
              </a:rPr>
              <a:t>A</a:t>
            </a:r>
            <a:r>
              <a:rPr lang="en" sz="3500">
                <a:solidFill>
                  <a:schemeClr val="dk1"/>
                </a:solidFill>
                <a:latin typeface="Vidaloka"/>
                <a:ea typeface="Vidaloka"/>
                <a:cs typeface="Vidaloka"/>
                <a:sym typeface="Vidaloka"/>
              </a:rPr>
              <a:t>RC4</a:t>
            </a:r>
            <a:endParaRPr/>
          </a:p>
        </p:txBody>
      </p:sp>
      <p:cxnSp>
        <p:nvCxnSpPr>
          <p:cNvPr id="266" name="Google Shape;266;p37"/>
          <p:cNvCxnSpPr>
            <a:stCxn id="265" idx="3"/>
          </p:cNvCxnSpPr>
          <p:nvPr/>
        </p:nvCxnSpPr>
        <p:spPr>
          <a:xfrm flipH="1" rot="10800000">
            <a:off x="2512425" y="2113700"/>
            <a:ext cx="906000" cy="6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37"/>
          <p:cNvCxnSpPr>
            <a:endCxn id="265" idx="2"/>
          </p:cNvCxnSpPr>
          <p:nvPr/>
        </p:nvCxnSpPr>
        <p:spPr>
          <a:xfrm flipH="1" rot="10800000">
            <a:off x="1856325" y="2656550"/>
            <a:ext cx="7500" cy="5382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37"/>
          <p:cNvSpPr txBox="1"/>
          <p:nvPr/>
        </p:nvSpPr>
        <p:spPr>
          <a:xfrm>
            <a:off x="559175" y="2806725"/>
            <a:ext cx="12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K = IV | PSK</a:t>
            </a:r>
            <a:endParaRPr>
              <a:latin typeface="Montserrat"/>
              <a:ea typeface="Montserrat"/>
              <a:cs typeface="Montserrat"/>
              <a:sym typeface="Montserrat"/>
            </a:endParaRPr>
          </a:p>
        </p:txBody>
      </p:sp>
      <p:sp>
        <p:nvSpPr>
          <p:cNvPr id="269" name="Google Shape;269;p37"/>
          <p:cNvSpPr txBox="1"/>
          <p:nvPr/>
        </p:nvSpPr>
        <p:spPr>
          <a:xfrm>
            <a:off x="2667275" y="1714088"/>
            <a:ext cx="495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KS</a:t>
            </a:r>
            <a:endParaRPr>
              <a:latin typeface="Montserrat"/>
              <a:ea typeface="Montserrat"/>
              <a:cs typeface="Montserrat"/>
              <a:sym typeface="Montserrat"/>
            </a:endParaRPr>
          </a:p>
        </p:txBody>
      </p:sp>
      <p:sp>
        <p:nvSpPr>
          <p:cNvPr id="270" name="Google Shape;270;p37"/>
          <p:cNvSpPr/>
          <p:nvPr/>
        </p:nvSpPr>
        <p:spPr>
          <a:xfrm>
            <a:off x="3418425" y="1827650"/>
            <a:ext cx="495300" cy="5727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37"/>
          <p:cNvCxnSpPr/>
          <p:nvPr/>
        </p:nvCxnSpPr>
        <p:spPr>
          <a:xfrm flipH="1" rot="10800000">
            <a:off x="3662325" y="2400350"/>
            <a:ext cx="7500" cy="5382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37"/>
          <p:cNvSpPr txBox="1"/>
          <p:nvPr/>
        </p:nvSpPr>
        <p:spPr>
          <a:xfrm>
            <a:off x="3418425" y="2938538"/>
            <a:ext cx="495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PT</a:t>
            </a:r>
            <a:endParaRPr>
              <a:latin typeface="Montserrat"/>
              <a:ea typeface="Montserrat"/>
              <a:cs typeface="Montserrat"/>
              <a:sym typeface="Montserrat"/>
            </a:endParaRPr>
          </a:p>
        </p:txBody>
      </p:sp>
      <p:cxnSp>
        <p:nvCxnSpPr>
          <p:cNvPr id="273" name="Google Shape;273;p37"/>
          <p:cNvCxnSpPr>
            <a:stCxn id="270" idx="6"/>
            <a:endCxn id="274" idx="2"/>
          </p:cNvCxnSpPr>
          <p:nvPr/>
        </p:nvCxnSpPr>
        <p:spPr>
          <a:xfrm>
            <a:off x="3913725" y="2114000"/>
            <a:ext cx="983700" cy="3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37"/>
          <p:cNvSpPr txBox="1"/>
          <p:nvPr/>
        </p:nvSpPr>
        <p:spPr>
          <a:xfrm>
            <a:off x="4016775" y="1714100"/>
            <a:ext cx="75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IV|CT</a:t>
            </a:r>
            <a:endParaRPr>
              <a:latin typeface="Montserrat"/>
              <a:ea typeface="Montserrat"/>
              <a:cs typeface="Montserrat"/>
              <a:sym typeface="Montserrat"/>
            </a:endParaRPr>
          </a:p>
        </p:txBody>
      </p:sp>
      <p:sp>
        <p:nvSpPr>
          <p:cNvPr id="276" name="Google Shape;276;p37"/>
          <p:cNvSpPr/>
          <p:nvPr/>
        </p:nvSpPr>
        <p:spPr>
          <a:xfrm>
            <a:off x="6620125" y="1572038"/>
            <a:ext cx="1297200" cy="10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Vidaloka"/>
                <a:ea typeface="Vidaloka"/>
                <a:cs typeface="Vidaloka"/>
                <a:sym typeface="Vidaloka"/>
              </a:rPr>
              <a:t>A</a:t>
            </a:r>
            <a:r>
              <a:rPr lang="en" sz="3500">
                <a:solidFill>
                  <a:schemeClr val="dk1"/>
                </a:solidFill>
                <a:latin typeface="Vidaloka"/>
                <a:ea typeface="Vidaloka"/>
                <a:cs typeface="Vidaloka"/>
                <a:sym typeface="Vidaloka"/>
              </a:rPr>
              <a:t>RC4</a:t>
            </a:r>
            <a:endParaRPr/>
          </a:p>
        </p:txBody>
      </p:sp>
      <p:cxnSp>
        <p:nvCxnSpPr>
          <p:cNvPr id="277" name="Google Shape;277;p37"/>
          <p:cNvCxnSpPr>
            <a:endCxn id="276" idx="2"/>
          </p:cNvCxnSpPr>
          <p:nvPr/>
        </p:nvCxnSpPr>
        <p:spPr>
          <a:xfrm flipH="1" rot="10800000">
            <a:off x="7261225" y="2656538"/>
            <a:ext cx="7500" cy="538200"/>
          </a:xfrm>
          <a:prstGeom prst="straightConnector1">
            <a:avLst/>
          </a:prstGeom>
          <a:noFill/>
          <a:ln cap="flat" cmpd="sng" w="9525">
            <a:solidFill>
              <a:schemeClr val="dk2"/>
            </a:solidFill>
            <a:prstDash val="solid"/>
            <a:round/>
            <a:headEnd len="med" w="med" type="none"/>
            <a:tailEnd len="med" w="med" type="triangle"/>
          </a:ln>
        </p:spPr>
      </p:cxnSp>
      <p:sp>
        <p:nvSpPr>
          <p:cNvPr id="278" name="Google Shape;278;p37"/>
          <p:cNvSpPr txBox="1"/>
          <p:nvPr/>
        </p:nvSpPr>
        <p:spPr>
          <a:xfrm>
            <a:off x="5964075" y="2806713"/>
            <a:ext cx="12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K = IV | PSK</a:t>
            </a:r>
            <a:endParaRPr>
              <a:latin typeface="Montserrat"/>
              <a:ea typeface="Montserrat"/>
              <a:cs typeface="Montserrat"/>
              <a:sym typeface="Montserrat"/>
            </a:endParaRPr>
          </a:p>
        </p:txBody>
      </p:sp>
      <p:sp>
        <p:nvSpPr>
          <p:cNvPr id="274" name="Google Shape;274;p37"/>
          <p:cNvSpPr/>
          <p:nvPr/>
        </p:nvSpPr>
        <p:spPr>
          <a:xfrm>
            <a:off x="4897325" y="1827950"/>
            <a:ext cx="495300" cy="5727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37"/>
          <p:cNvCxnSpPr>
            <a:stCxn id="276" idx="1"/>
            <a:endCxn id="274" idx="6"/>
          </p:cNvCxnSpPr>
          <p:nvPr/>
        </p:nvCxnSpPr>
        <p:spPr>
          <a:xfrm rot="10800000">
            <a:off x="5392525" y="2114288"/>
            <a:ext cx="1227600" cy="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37"/>
          <p:cNvCxnSpPr>
            <a:stCxn id="274" idx="4"/>
            <a:endCxn id="281" idx="0"/>
          </p:cNvCxnSpPr>
          <p:nvPr/>
        </p:nvCxnSpPr>
        <p:spPr>
          <a:xfrm>
            <a:off x="5144975" y="2400650"/>
            <a:ext cx="0" cy="5379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37"/>
          <p:cNvSpPr txBox="1"/>
          <p:nvPr/>
        </p:nvSpPr>
        <p:spPr>
          <a:xfrm>
            <a:off x="4897325" y="2938538"/>
            <a:ext cx="495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PT</a:t>
            </a:r>
            <a:endParaRPr>
              <a:latin typeface="Montserrat"/>
              <a:ea typeface="Montserrat"/>
              <a:cs typeface="Montserrat"/>
              <a:sym typeface="Montserrat"/>
            </a:endParaRPr>
          </a:p>
        </p:txBody>
      </p:sp>
      <p:sp>
        <p:nvSpPr>
          <p:cNvPr id="282" name="Google Shape;282;p37"/>
          <p:cNvSpPr txBox="1"/>
          <p:nvPr/>
        </p:nvSpPr>
        <p:spPr>
          <a:xfrm>
            <a:off x="559175" y="1171850"/>
            <a:ext cx="6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Montserrat"/>
                <a:ea typeface="Montserrat"/>
                <a:cs typeface="Montserrat"/>
                <a:sym typeface="Montserrat"/>
              </a:rPr>
              <a:t>Alice</a:t>
            </a:r>
            <a:endParaRPr b="1" u="sng">
              <a:latin typeface="Montserrat"/>
              <a:ea typeface="Montserrat"/>
              <a:cs typeface="Montserrat"/>
              <a:sym typeface="Montserrat"/>
            </a:endParaRPr>
          </a:p>
        </p:txBody>
      </p:sp>
      <p:sp>
        <p:nvSpPr>
          <p:cNvPr id="283" name="Google Shape;283;p37"/>
          <p:cNvSpPr txBox="1"/>
          <p:nvPr/>
        </p:nvSpPr>
        <p:spPr>
          <a:xfrm>
            <a:off x="7917325" y="1078275"/>
            <a:ext cx="6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Montserrat"/>
                <a:ea typeface="Montserrat"/>
                <a:cs typeface="Montserrat"/>
                <a:sym typeface="Montserrat"/>
              </a:rPr>
              <a:t>Bob</a:t>
            </a:r>
            <a:endParaRPr b="1" u="sng">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Weaknesses of ARC4</a:t>
            </a:r>
            <a:endParaRPr/>
          </a:p>
        </p:txBody>
      </p:sp>
      <p:sp>
        <p:nvSpPr>
          <p:cNvPr id="289" name="Google Shape;289;p3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IV = First 3 bytes of key</a:t>
            </a:r>
            <a:endParaRPr sz="2000">
              <a:solidFill>
                <a:schemeClr val="dk1"/>
              </a:solidFill>
            </a:endParaRPr>
          </a:p>
          <a:p>
            <a:pPr indent="-355600" lvl="0" marL="457200" rtl="0" algn="l">
              <a:lnSpc>
                <a:spcPct val="150000"/>
              </a:lnSpc>
              <a:spcBef>
                <a:spcPts val="1000"/>
              </a:spcBef>
              <a:spcAft>
                <a:spcPts val="0"/>
              </a:spcAft>
              <a:buClr>
                <a:schemeClr val="dk1"/>
              </a:buClr>
              <a:buSzPts val="2000"/>
              <a:buChar char="●"/>
            </a:pPr>
            <a:r>
              <a:rPr lang="en" sz="2000">
                <a:solidFill>
                  <a:schemeClr val="dk1"/>
                </a:solidFill>
              </a:rPr>
              <a:t>Certain weak IVs are known to leak information about the remainder of the pre-shared key(PSK).</a:t>
            </a:r>
            <a:endParaRPr sz="2000">
              <a:solidFill>
                <a:schemeClr val="dk1"/>
              </a:solidFill>
            </a:endParaRPr>
          </a:p>
          <a:p>
            <a:pPr indent="-355600" lvl="0" marL="457200" rtl="0" algn="l">
              <a:lnSpc>
                <a:spcPct val="150000"/>
              </a:lnSpc>
              <a:spcBef>
                <a:spcPts val="1000"/>
              </a:spcBef>
              <a:spcAft>
                <a:spcPts val="1000"/>
              </a:spcAft>
              <a:buClr>
                <a:schemeClr val="dk1"/>
              </a:buClr>
              <a:buSzPts val="2000"/>
              <a:buChar char="●"/>
            </a:pPr>
            <a:r>
              <a:rPr lang="en" sz="2000">
                <a:solidFill>
                  <a:schemeClr val="dk1"/>
                </a:solidFill>
              </a:rPr>
              <a:t>Can recover the PSK after observing enough packets.</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585600" y="444975"/>
            <a:ext cx="797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Key Generation Algorithm: KSA + PRGA</a:t>
            </a:r>
            <a:endParaRPr sz="3500"/>
          </a:p>
        </p:txBody>
      </p:sp>
      <p:pic>
        <p:nvPicPr>
          <p:cNvPr id="295" name="Google Shape;295;p39"/>
          <p:cNvPicPr preferRelativeResize="0"/>
          <p:nvPr/>
        </p:nvPicPr>
        <p:blipFill>
          <a:blip r:embed="rId3">
            <a:alphaModFix/>
          </a:blip>
          <a:stretch>
            <a:fillRect/>
          </a:stretch>
        </p:blipFill>
        <p:spPr>
          <a:xfrm>
            <a:off x="398550" y="1934175"/>
            <a:ext cx="4959725" cy="1916700"/>
          </a:xfrm>
          <a:prstGeom prst="rect">
            <a:avLst/>
          </a:prstGeom>
          <a:noFill/>
          <a:ln>
            <a:noFill/>
          </a:ln>
        </p:spPr>
      </p:pic>
      <p:pic>
        <p:nvPicPr>
          <p:cNvPr id="296" name="Google Shape;296;p39"/>
          <p:cNvPicPr preferRelativeResize="0"/>
          <p:nvPr/>
        </p:nvPicPr>
        <p:blipFill>
          <a:blip r:embed="rId4">
            <a:alphaModFix/>
          </a:blip>
          <a:stretch>
            <a:fillRect/>
          </a:stretch>
        </p:blipFill>
        <p:spPr>
          <a:xfrm>
            <a:off x="5740136" y="1934175"/>
            <a:ext cx="3035539" cy="1916700"/>
          </a:xfrm>
          <a:prstGeom prst="rect">
            <a:avLst/>
          </a:prstGeom>
          <a:noFill/>
          <a:ln>
            <a:noFill/>
          </a:ln>
        </p:spPr>
      </p:pic>
      <p:sp>
        <p:nvSpPr>
          <p:cNvPr id="297" name="Google Shape;297;p39"/>
          <p:cNvSpPr txBox="1"/>
          <p:nvPr/>
        </p:nvSpPr>
        <p:spPr>
          <a:xfrm>
            <a:off x="355375" y="1309250"/>
            <a:ext cx="235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2000">
                <a:solidFill>
                  <a:schemeClr val="dk1"/>
                </a:solidFill>
                <a:latin typeface="Montserrat"/>
                <a:ea typeface="Montserrat"/>
                <a:cs typeface="Montserrat"/>
                <a:sym typeface="Montserrat"/>
              </a:rPr>
              <a:t>KSA</a:t>
            </a:r>
            <a:endParaRPr b="1">
              <a:latin typeface="Montserrat"/>
              <a:ea typeface="Montserrat"/>
              <a:cs typeface="Montserrat"/>
              <a:sym typeface="Montserrat"/>
            </a:endParaRPr>
          </a:p>
        </p:txBody>
      </p:sp>
      <p:sp>
        <p:nvSpPr>
          <p:cNvPr id="298" name="Google Shape;298;p39"/>
          <p:cNvSpPr txBox="1"/>
          <p:nvPr/>
        </p:nvSpPr>
        <p:spPr>
          <a:xfrm>
            <a:off x="5740125" y="1309250"/>
            <a:ext cx="235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2000">
                <a:solidFill>
                  <a:schemeClr val="dk1"/>
                </a:solidFill>
                <a:latin typeface="Montserrat"/>
                <a:ea typeface="Montserrat"/>
                <a:cs typeface="Montserrat"/>
                <a:sym typeface="Montserrat"/>
              </a:rPr>
              <a:t>PRGA</a:t>
            </a:r>
            <a:endParaRPr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585600" y="444975"/>
            <a:ext cx="797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Key-Scheduling Algorithm</a:t>
            </a:r>
            <a:endParaRPr sz="3500"/>
          </a:p>
        </p:txBody>
      </p:sp>
      <p:pic>
        <p:nvPicPr>
          <p:cNvPr id="304" name="Google Shape;304;p40"/>
          <p:cNvPicPr preferRelativeResize="0"/>
          <p:nvPr/>
        </p:nvPicPr>
        <p:blipFill>
          <a:blip r:embed="rId3">
            <a:alphaModFix/>
          </a:blip>
          <a:stretch>
            <a:fillRect/>
          </a:stretch>
        </p:blipFill>
        <p:spPr>
          <a:xfrm>
            <a:off x="398550" y="1934175"/>
            <a:ext cx="4959725" cy="1916700"/>
          </a:xfrm>
          <a:prstGeom prst="rect">
            <a:avLst/>
          </a:prstGeom>
          <a:noFill/>
          <a:ln>
            <a:noFill/>
          </a:ln>
        </p:spPr>
      </p:pic>
      <p:sp>
        <p:nvSpPr>
          <p:cNvPr id="305" name="Google Shape;305;p40"/>
          <p:cNvSpPr txBox="1"/>
          <p:nvPr/>
        </p:nvSpPr>
        <p:spPr>
          <a:xfrm>
            <a:off x="355375" y="1309250"/>
            <a:ext cx="235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2000">
                <a:solidFill>
                  <a:schemeClr val="dk1"/>
                </a:solidFill>
                <a:latin typeface="Montserrat"/>
                <a:ea typeface="Montserrat"/>
                <a:cs typeface="Montserrat"/>
                <a:sym typeface="Montserrat"/>
              </a:rPr>
              <a:t>KSA</a:t>
            </a:r>
            <a:endParaRPr b="1">
              <a:latin typeface="Montserrat"/>
              <a:ea typeface="Montserrat"/>
              <a:cs typeface="Montserrat"/>
              <a:sym typeface="Montserrat"/>
            </a:endParaRPr>
          </a:p>
        </p:txBody>
      </p:sp>
      <p:sp>
        <p:nvSpPr>
          <p:cNvPr id="306" name="Google Shape;306;p40"/>
          <p:cNvSpPr/>
          <p:nvPr/>
        </p:nvSpPr>
        <p:spPr>
          <a:xfrm>
            <a:off x="5553175" y="19602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07" name="Google Shape;307;p40"/>
          <p:cNvSpPr/>
          <p:nvPr/>
        </p:nvSpPr>
        <p:spPr>
          <a:xfrm>
            <a:off x="5938375" y="19602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08" name="Google Shape;308;p40"/>
          <p:cNvSpPr/>
          <p:nvPr/>
        </p:nvSpPr>
        <p:spPr>
          <a:xfrm>
            <a:off x="6323575" y="19602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09" name="Google Shape;309;p40"/>
          <p:cNvSpPr/>
          <p:nvPr/>
        </p:nvSpPr>
        <p:spPr>
          <a:xfrm>
            <a:off x="6708775" y="19602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10" name="Google Shape;310;p40"/>
          <p:cNvSpPr/>
          <p:nvPr/>
        </p:nvSpPr>
        <p:spPr>
          <a:xfrm>
            <a:off x="7093975" y="19602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11" name="Google Shape;311;p40"/>
          <p:cNvSpPr/>
          <p:nvPr/>
        </p:nvSpPr>
        <p:spPr>
          <a:xfrm>
            <a:off x="7479175" y="19602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12" name="Google Shape;312;p40"/>
          <p:cNvSpPr/>
          <p:nvPr/>
        </p:nvSpPr>
        <p:spPr>
          <a:xfrm>
            <a:off x="7864375" y="19602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254</a:t>
            </a:r>
            <a:endParaRPr/>
          </a:p>
        </p:txBody>
      </p:sp>
      <p:sp>
        <p:nvSpPr>
          <p:cNvPr id="313" name="Google Shape;313;p40"/>
          <p:cNvSpPr/>
          <p:nvPr/>
        </p:nvSpPr>
        <p:spPr>
          <a:xfrm>
            <a:off x="8393875" y="19602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314" name="Google Shape;314;p40"/>
          <p:cNvCxnSpPr/>
          <p:nvPr/>
        </p:nvCxnSpPr>
        <p:spPr>
          <a:xfrm rot="10800000">
            <a:off x="5646075" y="2429450"/>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40"/>
          <p:cNvCxnSpPr/>
          <p:nvPr/>
        </p:nvCxnSpPr>
        <p:spPr>
          <a:xfrm rot="10800000">
            <a:off x="5798475" y="24294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40"/>
          <p:cNvSpPr txBox="1"/>
          <p:nvPr/>
        </p:nvSpPr>
        <p:spPr>
          <a:xfrm>
            <a:off x="5553175" y="2768625"/>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  j</a:t>
            </a:r>
            <a:endParaRPr>
              <a:latin typeface="Montserrat"/>
              <a:ea typeface="Montserrat"/>
              <a:cs typeface="Montserrat"/>
              <a:sym typeface="Montserrat"/>
            </a:endParaRPr>
          </a:p>
        </p:txBody>
      </p:sp>
      <p:sp>
        <p:nvSpPr>
          <p:cNvPr id="317" name="Google Shape;317;p40"/>
          <p:cNvSpPr/>
          <p:nvPr/>
        </p:nvSpPr>
        <p:spPr>
          <a:xfrm>
            <a:off x="887975" y="3116250"/>
            <a:ext cx="4470300" cy="23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8" name="Google Shape;318;p40"/>
          <p:cNvCxnSpPr>
            <a:stCxn id="317" idx="3"/>
          </p:cNvCxnSpPr>
          <p:nvPr/>
        </p:nvCxnSpPr>
        <p:spPr>
          <a:xfrm>
            <a:off x="5358275" y="3233550"/>
            <a:ext cx="790500" cy="0"/>
          </a:xfrm>
          <a:prstGeom prst="straightConnector1">
            <a:avLst/>
          </a:prstGeom>
          <a:noFill/>
          <a:ln cap="flat" cmpd="sng" w="9525">
            <a:solidFill>
              <a:srgbClr val="FF0000"/>
            </a:solidFill>
            <a:prstDash val="solid"/>
            <a:round/>
            <a:headEnd len="med" w="med" type="none"/>
            <a:tailEnd len="med" w="med" type="triangle"/>
          </a:ln>
        </p:spPr>
      </p:cxnSp>
      <p:pic>
        <p:nvPicPr>
          <p:cNvPr id="319" name="Google Shape;319;p40"/>
          <p:cNvPicPr preferRelativeResize="0"/>
          <p:nvPr/>
        </p:nvPicPr>
        <p:blipFill>
          <a:blip r:embed="rId4">
            <a:alphaModFix/>
          </a:blip>
          <a:stretch>
            <a:fillRect/>
          </a:stretch>
        </p:blipFill>
        <p:spPr>
          <a:xfrm>
            <a:off x="6338825" y="3003000"/>
            <a:ext cx="1895475" cy="628650"/>
          </a:xfrm>
          <a:prstGeom prst="rect">
            <a:avLst/>
          </a:prstGeom>
          <a:noFill/>
          <a:ln>
            <a:noFill/>
          </a:ln>
        </p:spPr>
      </p:pic>
      <p:cxnSp>
        <p:nvCxnSpPr>
          <p:cNvPr id="320" name="Google Shape;320;p40"/>
          <p:cNvCxnSpPr/>
          <p:nvPr/>
        </p:nvCxnSpPr>
        <p:spPr>
          <a:xfrm>
            <a:off x="6550850" y="3631650"/>
            <a:ext cx="0" cy="2178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40"/>
          <p:cNvSpPr txBox="1"/>
          <p:nvPr/>
        </p:nvSpPr>
        <p:spPr>
          <a:xfrm>
            <a:off x="5185400" y="3752900"/>
            <a:ext cx="27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Recover next byte after IV</a:t>
            </a:r>
            <a:endParaRPr>
              <a:solidFill>
                <a:schemeClr val="dk1"/>
              </a:solidFill>
              <a:latin typeface="Montserrat"/>
              <a:ea typeface="Montserrat"/>
              <a:cs typeface="Montserrat"/>
              <a:sym typeface="Montserrat"/>
            </a:endParaRPr>
          </a:p>
        </p:txBody>
      </p:sp>
      <p:cxnSp>
        <p:nvCxnSpPr>
          <p:cNvPr id="322" name="Google Shape;322;p40"/>
          <p:cNvCxnSpPr/>
          <p:nvPr/>
        </p:nvCxnSpPr>
        <p:spPr>
          <a:xfrm>
            <a:off x="7479175" y="3690025"/>
            <a:ext cx="753900" cy="4500"/>
          </a:xfrm>
          <a:prstGeom prst="straightConnector1">
            <a:avLst/>
          </a:prstGeom>
          <a:noFill/>
          <a:ln cap="flat" cmpd="sng" w="28575">
            <a:solidFill>
              <a:srgbClr val="00FF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585600" y="444975"/>
            <a:ext cx="797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FMS Attack</a:t>
            </a:r>
            <a:endParaRPr sz="3500"/>
          </a:p>
        </p:txBody>
      </p:sp>
      <p:sp>
        <p:nvSpPr>
          <p:cNvPr id="328" name="Google Shape;328;p41"/>
          <p:cNvSpPr txBox="1"/>
          <p:nvPr/>
        </p:nvSpPr>
        <p:spPr>
          <a:xfrm>
            <a:off x="355375" y="1309250"/>
            <a:ext cx="235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2000">
                <a:solidFill>
                  <a:schemeClr val="dk1"/>
                </a:solidFill>
                <a:latin typeface="Montserrat"/>
                <a:ea typeface="Montserrat"/>
                <a:cs typeface="Montserrat"/>
                <a:sym typeface="Montserrat"/>
              </a:rPr>
              <a:t>KSA</a:t>
            </a:r>
            <a:endParaRPr b="1">
              <a:latin typeface="Montserrat"/>
              <a:ea typeface="Montserrat"/>
              <a:cs typeface="Montserrat"/>
              <a:sym typeface="Montserrat"/>
            </a:endParaRPr>
          </a:p>
        </p:txBody>
      </p:sp>
      <p:sp>
        <p:nvSpPr>
          <p:cNvPr id="329" name="Google Shape;329;p41"/>
          <p:cNvSpPr/>
          <p:nvPr/>
        </p:nvSpPr>
        <p:spPr>
          <a:xfrm>
            <a:off x="2886900" y="26728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41"/>
          <p:cNvSpPr/>
          <p:nvPr/>
        </p:nvSpPr>
        <p:spPr>
          <a:xfrm>
            <a:off x="3272100" y="26728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331" name="Google Shape;331;p41"/>
          <p:cNvSpPr/>
          <p:nvPr/>
        </p:nvSpPr>
        <p:spPr>
          <a:xfrm>
            <a:off x="3657300" y="26728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
          <p:cNvSpPr/>
          <p:nvPr/>
        </p:nvSpPr>
        <p:spPr>
          <a:xfrm>
            <a:off x="4042500" y="26728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41"/>
          <p:cNvSpPr/>
          <p:nvPr/>
        </p:nvSpPr>
        <p:spPr>
          <a:xfrm>
            <a:off x="4427700" y="26728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41"/>
          <p:cNvSpPr/>
          <p:nvPr/>
        </p:nvSpPr>
        <p:spPr>
          <a:xfrm>
            <a:off x="4812900" y="2672850"/>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41"/>
          <p:cNvSpPr/>
          <p:nvPr/>
        </p:nvSpPr>
        <p:spPr>
          <a:xfrm>
            <a:off x="5198100" y="2672850"/>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Q</a:t>
            </a:r>
            <a:endParaRPr>
              <a:solidFill>
                <a:srgbClr val="FF0000"/>
              </a:solidFill>
            </a:endParaRPr>
          </a:p>
        </p:txBody>
      </p:sp>
      <p:sp>
        <p:nvSpPr>
          <p:cNvPr id="336" name="Google Shape;336;p41"/>
          <p:cNvSpPr/>
          <p:nvPr/>
        </p:nvSpPr>
        <p:spPr>
          <a:xfrm>
            <a:off x="5727600" y="2672850"/>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7" name="Google Shape;337;p41"/>
          <p:cNvCxnSpPr/>
          <p:nvPr/>
        </p:nvCxnSpPr>
        <p:spPr>
          <a:xfrm rot="10800000">
            <a:off x="4226700" y="3142075"/>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41"/>
          <p:cNvCxnSpPr/>
          <p:nvPr/>
        </p:nvCxnSpPr>
        <p:spPr>
          <a:xfrm rot="10800000">
            <a:off x="5454450" y="3142075"/>
            <a:ext cx="16800" cy="402000"/>
          </a:xfrm>
          <a:prstGeom prst="straightConnector1">
            <a:avLst/>
          </a:prstGeom>
          <a:noFill/>
          <a:ln cap="flat" cmpd="sng" w="9525">
            <a:solidFill>
              <a:schemeClr val="dk2"/>
            </a:solidFill>
            <a:prstDash val="solid"/>
            <a:round/>
            <a:headEnd len="med" w="med" type="none"/>
            <a:tailEnd len="med" w="med" type="triangle"/>
          </a:ln>
        </p:spPr>
      </p:cxnSp>
      <p:pic>
        <p:nvPicPr>
          <p:cNvPr id="339" name="Google Shape;339;p41"/>
          <p:cNvPicPr preferRelativeResize="0"/>
          <p:nvPr/>
        </p:nvPicPr>
        <p:blipFill>
          <a:blip r:embed="rId3">
            <a:alphaModFix/>
          </a:blip>
          <a:stretch>
            <a:fillRect/>
          </a:stretch>
        </p:blipFill>
        <p:spPr>
          <a:xfrm>
            <a:off x="355375" y="1801850"/>
            <a:ext cx="1895475" cy="628650"/>
          </a:xfrm>
          <a:prstGeom prst="rect">
            <a:avLst/>
          </a:prstGeom>
          <a:noFill/>
          <a:ln>
            <a:noFill/>
          </a:ln>
        </p:spPr>
      </p:pic>
      <p:sp>
        <p:nvSpPr>
          <p:cNvPr id="340" name="Google Shape;340;p41"/>
          <p:cNvSpPr txBox="1"/>
          <p:nvPr/>
        </p:nvSpPr>
        <p:spPr>
          <a:xfrm>
            <a:off x="4042500" y="3544075"/>
            <a:ext cx="5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i=L</a:t>
            </a:r>
            <a:endParaRPr>
              <a:latin typeface="Montserrat"/>
              <a:ea typeface="Montserrat"/>
              <a:cs typeface="Montserrat"/>
              <a:sym typeface="Montserrat"/>
            </a:endParaRPr>
          </a:p>
        </p:txBody>
      </p:sp>
      <p:sp>
        <p:nvSpPr>
          <p:cNvPr id="341" name="Google Shape;341;p41"/>
          <p:cNvSpPr txBox="1"/>
          <p:nvPr/>
        </p:nvSpPr>
        <p:spPr>
          <a:xfrm>
            <a:off x="5298850" y="3607350"/>
            <a:ext cx="5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pic>
        <p:nvPicPr>
          <p:cNvPr id="342" name="Google Shape;342;p41"/>
          <p:cNvPicPr preferRelativeResize="0"/>
          <p:nvPr/>
        </p:nvPicPr>
        <p:blipFill>
          <a:blip r:embed="rId4">
            <a:alphaModFix/>
          </a:blip>
          <a:stretch>
            <a:fillRect/>
          </a:stretch>
        </p:blipFill>
        <p:spPr>
          <a:xfrm>
            <a:off x="5253300" y="3591775"/>
            <a:ext cx="419100" cy="304800"/>
          </a:xfrm>
          <a:prstGeom prst="rect">
            <a:avLst/>
          </a:prstGeom>
          <a:noFill/>
          <a:ln>
            <a:noFill/>
          </a:ln>
        </p:spPr>
      </p:pic>
      <p:cxnSp>
        <p:nvCxnSpPr>
          <p:cNvPr id="343" name="Google Shape;343;p41"/>
          <p:cNvCxnSpPr>
            <a:stCxn id="332" idx="0"/>
            <a:endCxn id="335" idx="0"/>
          </p:cNvCxnSpPr>
          <p:nvPr/>
        </p:nvCxnSpPr>
        <p:spPr>
          <a:xfrm flipH="1" rot="-5400000">
            <a:off x="4848750" y="2059200"/>
            <a:ext cx="600" cy="1227900"/>
          </a:xfrm>
          <a:prstGeom prst="curvedConnector3">
            <a:avLst>
              <a:gd fmla="val -101466667" name="adj1"/>
            </a:avLst>
          </a:prstGeom>
          <a:noFill/>
          <a:ln cap="flat" cmpd="sng" w="9525">
            <a:solidFill>
              <a:schemeClr val="dk2"/>
            </a:solidFill>
            <a:prstDash val="solid"/>
            <a:round/>
            <a:headEnd len="med" w="med" type="none"/>
            <a:tailEnd len="med" w="med" type="none"/>
          </a:ln>
        </p:spPr>
      </p:cxnSp>
      <p:cxnSp>
        <p:nvCxnSpPr>
          <p:cNvPr id="344" name="Google Shape;344;p41"/>
          <p:cNvCxnSpPr>
            <a:endCxn id="332" idx="0"/>
          </p:cNvCxnSpPr>
          <p:nvPr/>
        </p:nvCxnSpPr>
        <p:spPr>
          <a:xfrm>
            <a:off x="4235100" y="2663850"/>
            <a:ext cx="0" cy="90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41"/>
          <p:cNvCxnSpPr>
            <a:stCxn id="332" idx="0"/>
            <a:endCxn id="332" idx="0"/>
          </p:cNvCxnSpPr>
          <p:nvPr/>
        </p:nvCxnSpPr>
        <p:spPr>
          <a:xfrm>
            <a:off x="4235100" y="2672850"/>
            <a:ext cx="0" cy="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41"/>
          <p:cNvCxnSpPr>
            <a:endCxn id="332" idx="0"/>
          </p:cNvCxnSpPr>
          <p:nvPr/>
        </p:nvCxnSpPr>
        <p:spPr>
          <a:xfrm>
            <a:off x="4128000" y="2430150"/>
            <a:ext cx="107100" cy="2427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41"/>
          <p:cNvCxnSpPr/>
          <p:nvPr/>
        </p:nvCxnSpPr>
        <p:spPr>
          <a:xfrm flipH="1">
            <a:off x="4210950" y="2479500"/>
            <a:ext cx="192600" cy="184500"/>
          </a:xfrm>
          <a:prstGeom prst="straightConnector1">
            <a:avLst/>
          </a:prstGeom>
          <a:noFill/>
          <a:ln cap="flat" cmpd="sng" w="9525">
            <a:solidFill>
              <a:schemeClr val="dk2"/>
            </a:solidFill>
            <a:prstDash val="solid"/>
            <a:round/>
            <a:headEnd len="med" w="med" type="none"/>
            <a:tailEnd len="med" w="med" type="none"/>
          </a:ln>
        </p:spPr>
      </p:cxnSp>
      <p:sp>
        <p:nvSpPr>
          <p:cNvPr id="348" name="Google Shape;348;p41"/>
          <p:cNvSpPr txBox="1"/>
          <p:nvPr/>
        </p:nvSpPr>
        <p:spPr>
          <a:xfrm>
            <a:off x="355375" y="4007550"/>
            <a:ext cx="32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Weak IV = (L, n-1, x)</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p:nvPr/>
        </p:nvSpPr>
        <p:spPr>
          <a:xfrm>
            <a:off x="626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54" name="Google Shape;354;p42"/>
          <p:cNvSpPr/>
          <p:nvPr/>
        </p:nvSpPr>
        <p:spPr>
          <a:xfrm>
            <a:off x="10116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55" name="Google Shape;355;p42"/>
          <p:cNvSpPr/>
          <p:nvPr/>
        </p:nvSpPr>
        <p:spPr>
          <a:xfrm>
            <a:off x="13968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56" name="Google Shape;356;p42"/>
          <p:cNvSpPr/>
          <p:nvPr/>
        </p:nvSpPr>
        <p:spPr>
          <a:xfrm>
            <a:off x="17820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57" name="Google Shape;357;p42"/>
          <p:cNvSpPr/>
          <p:nvPr/>
        </p:nvSpPr>
        <p:spPr>
          <a:xfrm>
            <a:off x="21672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58" name="Google Shape;358;p42"/>
          <p:cNvSpPr/>
          <p:nvPr/>
        </p:nvSpPr>
        <p:spPr>
          <a:xfrm>
            <a:off x="2552425" y="2195125"/>
            <a:ext cx="3852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59" name="Google Shape;359;p42"/>
          <p:cNvSpPr/>
          <p:nvPr/>
        </p:nvSpPr>
        <p:spPr>
          <a:xfrm>
            <a:off x="29376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254</a:t>
            </a:r>
            <a:endParaRPr/>
          </a:p>
        </p:txBody>
      </p:sp>
      <p:sp>
        <p:nvSpPr>
          <p:cNvPr id="360" name="Google Shape;360;p42"/>
          <p:cNvSpPr/>
          <p:nvPr/>
        </p:nvSpPr>
        <p:spPr>
          <a:xfrm>
            <a:off x="3467125" y="2195125"/>
            <a:ext cx="529500" cy="36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cxnSp>
        <p:nvCxnSpPr>
          <p:cNvPr id="361" name="Google Shape;361;p42"/>
          <p:cNvCxnSpPr/>
          <p:nvPr/>
        </p:nvCxnSpPr>
        <p:spPr>
          <a:xfrm rot="10800000">
            <a:off x="719325" y="2664350"/>
            <a:ext cx="16800" cy="4020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42"/>
          <p:cNvCxnSpPr/>
          <p:nvPr/>
        </p:nvCxnSpPr>
        <p:spPr>
          <a:xfrm rot="10800000">
            <a:off x="871725" y="2664350"/>
            <a:ext cx="16800" cy="40200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p42"/>
          <p:cNvSpPr txBox="1"/>
          <p:nvPr/>
        </p:nvSpPr>
        <p:spPr>
          <a:xfrm>
            <a:off x="626425" y="3003525"/>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  j</a:t>
            </a:r>
            <a:endParaRPr>
              <a:latin typeface="Montserrat"/>
              <a:ea typeface="Montserrat"/>
              <a:cs typeface="Montserrat"/>
              <a:sym typeface="Montserrat"/>
            </a:endParaRPr>
          </a:p>
        </p:txBody>
      </p:sp>
      <p:sp>
        <p:nvSpPr>
          <p:cNvPr id="364" name="Google Shape;364;p42"/>
          <p:cNvSpPr txBox="1"/>
          <p:nvPr/>
        </p:nvSpPr>
        <p:spPr>
          <a:xfrm>
            <a:off x="626425" y="505125"/>
            <a:ext cx="28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IV: (L, n-1, x) = (3, 255, x)</a:t>
            </a:r>
            <a:endParaRPr>
              <a:solidFill>
                <a:srgbClr val="FF0000"/>
              </a:solidFill>
              <a:latin typeface="Montserrat"/>
              <a:ea typeface="Montserrat"/>
              <a:cs typeface="Montserrat"/>
              <a:sym typeface="Montserrat"/>
            </a:endParaRPr>
          </a:p>
        </p:txBody>
      </p:sp>
      <p:pic>
        <p:nvPicPr>
          <p:cNvPr id="365" name="Google Shape;365;p42"/>
          <p:cNvPicPr preferRelativeResize="0"/>
          <p:nvPr/>
        </p:nvPicPr>
        <p:blipFill>
          <a:blip r:embed="rId3">
            <a:alphaModFix/>
          </a:blip>
          <a:stretch>
            <a:fillRect/>
          </a:stretch>
        </p:blipFill>
        <p:spPr>
          <a:xfrm>
            <a:off x="4911333" y="2195133"/>
            <a:ext cx="3160300" cy="487400"/>
          </a:xfrm>
          <a:prstGeom prst="rect">
            <a:avLst/>
          </a:prstGeom>
          <a:noFill/>
          <a:ln>
            <a:noFill/>
          </a:ln>
        </p:spPr>
      </p:pic>
      <p:sp>
        <p:nvSpPr>
          <p:cNvPr id="366" name="Google Shape;366;p42"/>
          <p:cNvSpPr/>
          <p:nvPr/>
        </p:nvSpPr>
        <p:spPr>
          <a:xfrm>
            <a:off x="2273875" y="1008650"/>
            <a:ext cx="9273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a:t>
            </a:r>
            <a:endParaRPr/>
          </a:p>
        </p:txBody>
      </p:sp>
      <p:sp>
        <p:nvSpPr>
          <p:cNvPr id="367" name="Google Shape;367;p42"/>
          <p:cNvSpPr/>
          <p:nvPr/>
        </p:nvSpPr>
        <p:spPr>
          <a:xfrm>
            <a:off x="12145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255</a:t>
            </a:r>
            <a:endParaRPr/>
          </a:p>
        </p:txBody>
      </p:sp>
      <p:sp>
        <p:nvSpPr>
          <p:cNvPr id="368" name="Google Shape;368;p42"/>
          <p:cNvSpPr/>
          <p:nvPr/>
        </p:nvSpPr>
        <p:spPr>
          <a:xfrm>
            <a:off x="685075" y="10048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69" name="Google Shape;369;p42"/>
          <p:cNvSpPr/>
          <p:nvPr/>
        </p:nvSpPr>
        <p:spPr>
          <a:xfrm>
            <a:off x="1744075" y="1008650"/>
            <a:ext cx="529500" cy="36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370" name="Google Shape;370;p42"/>
          <p:cNvCxnSpPr>
            <a:stCxn id="368" idx="2"/>
            <a:endCxn id="368" idx="2"/>
          </p:cNvCxnSpPr>
          <p:nvPr/>
        </p:nvCxnSpPr>
        <p:spPr>
          <a:xfrm>
            <a:off x="949825" y="1373550"/>
            <a:ext cx="0" cy="0"/>
          </a:xfrm>
          <a:prstGeom prst="straightConnector1">
            <a:avLst/>
          </a:prstGeom>
          <a:noFill/>
          <a:ln cap="flat" cmpd="sng" w="9525">
            <a:solidFill>
              <a:schemeClr val="dk2"/>
            </a:solidFill>
            <a:prstDash val="solid"/>
            <a:round/>
            <a:headEnd len="med" w="med" type="none"/>
            <a:tailEnd len="med" w="med" type="none"/>
          </a:ln>
        </p:spPr>
      </p:cxnSp>
      <p:sp>
        <p:nvSpPr>
          <p:cNvPr id="371" name="Google Shape;371;p42"/>
          <p:cNvSpPr/>
          <p:nvPr/>
        </p:nvSpPr>
        <p:spPr>
          <a:xfrm>
            <a:off x="691075" y="1442388"/>
            <a:ext cx="1576500" cy="150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2"/>
          <p:cNvSpPr txBox="1"/>
          <p:nvPr/>
        </p:nvSpPr>
        <p:spPr>
          <a:xfrm>
            <a:off x="1286725" y="1551850"/>
            <a:ext cx="3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IV</a:t>
            </a:r>
            <a:endParaRPr>
              <a:latin typeface="Montserrat"/>
              <a:ea typeface="Montserrat"/>
              <a:cs typeface="Montserrat"/>
              <a:sym typeface="Montserrat"/>
            </a:endParaRPr>
          </a:p>
        </p:txBody>
      </p:sp>
      <p:sp>
        <p:nvSpPr>
          <p:cNvPr id="373" name="Google Shape;373;p42"/>
          <p:cNvSpPr/>
          <p:nvPr/>
        </p:nvSpPr>
        <p:spPr>
          <a:xfrm>
            <a:off x="685075" y="930115"/>
            <a:ext cx="529500" cy="48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