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fa8f98b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fa8f98b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fa8f98b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4fa8f98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4edb1fd6b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4edb1fd6b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edb1fd6b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4edb1fd6b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4edb1fd6b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4edb1fd6b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4fa8f98b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4fa8f98b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4fa8f98b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4fa8f98b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4fa8f98b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4fa8f98b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4fa8f98b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4fa8f98b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4ed4bc42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4ed4bc42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4ed4bc42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4ed4bc42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edb1fd6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4edb1fd6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4edb1fd6b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4edb1fd6b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edb1fd6b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4edb1fd6b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4fa8f98b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4fa8f98b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 IPI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Segmentação de imagem de pragas em folhas de palmeira para determinar populações de ovos de lagartas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junção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12951" l="13342" r="9935" t="9264"/>
          <a:stretch/>
        </p:blipFill>
        <p:spPr>
          <a:xfrm>
            <a:off x="311700" y="1728700"/>
            <a:ext cx="3795325" cy="29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15359" l="13722" r="9783" t="11497"/>
          <a:stretch/>
        </p:blipFill>
        <p:spPr>
          <a:xfrm>
            <a:off x="4572001" y="1728700"/>
            <a:ext cx="3795325" cy="29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240913" y="1229175"/>
            <a:ext cx="393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Gradiente da imagem do </a:t>
            </a:r>
            <a:r>
              <a:rPr b="1"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pré-</a:t>
            </a:r>
            <a:r>
              <a:rPr b="1"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processamento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4578163" y="1106175"/>
            <a:ext cx="378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Gradiente com as Marcações interna e externa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Watershed nas Marcações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2383" l="17274" r="13597" t="9831"/>
          <a:stretch/>
        </p:blipFill>
        <p:spPr>
          <a:xfrm>
            <a:off x="311700" y="1825900"/>
            <a:ext cx="3915874" cy="29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13713" l="13338" r="10702" t="11676"/>
          <a:stretch/>
        </p:blipFill>
        <p:spPr>
          <a:xfrm>
            <a:off x="4799375" y="1825900"/>
            <a:ext cx="3915874" cy="29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311700" y="1300775"/>
            <a:ext cx="295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Resultado do Watershed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799375" y="1300775"/>
            <a:ext cx="367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Sobreposta com a Imagem </a:t>
            </a:r>
            <a:r>
              <a:rPr b="1"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Binária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Credibilidade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311700" y="1503650"/>
            <a:ext cx="82209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600">
                <a:solidFill>
                  <a:schemeClr val="dk1"/>
                </a:solidFill>
              </a:rPr>
              <a:t>VP: </a:t>
            </a:r>
            <a:r>
              <a:rPr lang="pt-BR" sz="1600">
                <a:solidFill>
                  <a:schemeClr val="dk1"/>
                </a:solidFill>
              </a:rPr>
              <a:t>Contar quantos objetos foram classificados corretamente como positivos por ambos, o HPT e o sistema.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600">
                <a:solidFill>
                  <a:schemeClr val="dk1"/>
                </a:solidFill>
              </a:rPr>
              <a:t>VN: </a:t>
            </a:r>
            <a:r>
              <a:rPr lang="pt-BR" sz="1600">
                <a:solidFill>
                  <a:schemeClr val="dk1"/>
                </a:solidFill>
              </a:rPr>
              <a:t>Contar quantos objetos foram classificados corretamente como negativos por ambos, o HPT e o sistema.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600">
                <a:solidFill>
                  <a:schemeClr val="dk1"/>
                </a:solidFill>
              </a:rPr>
              <a:t>FP: </a:t>
            </a:r>
            <a:r>
              <a:rPr lang="pt-BR" sz="1600">
                <a:solidFill>
                  <a:schemeClr val="dk1"/>
                </a:solidFill>
              </a:rPr>
              <a:t>Contar quantos objetos foram classificados erroneamente como positivos pelo sistema, mas corretamente como negativos pelo HPT.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600">
                <a:solidFill>
                  <a:schemeClr val="dk1"/>
                </a:solidFill>
              </a:rPr>
              <a:t>FN:</a:t>
            </a:r>
            <a:r>
              <a:rPr lang="pt-BR" sz="1600">
                <a:solidFill>
                  <a:schemeClr val="dk1"/>
                </a:solidFill>
              </a:rPr>
              <a:t> Contar quantos objetos foram classificados erroneamente como negativos pelo sistema, mas corretamente como positivos pelo HPT.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Credibilidade</a:t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2280777" y="3491318"/>
            <a:ext cx="12888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VP</a:t>
            </a:r>
            <a:endParaRPr b="1" sz="1600"/>
          </a:p>
        </p:txBody>
      </p:sp>
      <p:sp>
        <p:nvSpPr>
          <p:cNvPr id="170" name="Google Shape;170;p25"/>
          <p:cNvSpPr/>
          <p:nvPr/>
        </p:nvSpPr>
        <p:spPr>
          <a:xfrm>
            <a:off x="3569646" y="3491318"/>
            <a:ext cx="12888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FN</a:t>
            </a:r>
            <a:endParaRPr b="1" sz="1600"/>
          </a:p>
        </p:txBody>
      </p:sp>
      <p:sp>
        <p:nvSpPr>
          <p:cNvPr id="171" name="Google Shape;171;p25"/>
          <p:cNvSpPr/>
          <p:nvPr/>
        </p:nvSpPr>
        <p:spPr>
          <a:xfrm>
            <a:off x="2280777" y="3958665"/>
            <a:ext cx="12888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FP</a:t>
            </a:r>
            <a:endParaRPr b="1" sz="1600"/>
          </a:p>
        </p:txBody>
      </p:sp>
      <p:sp>
        <p:nvSpPr>
          <p:cNvPr id="172" name="Google Shape;172;p25"/>
          <p:cNvSpPr/>
          <p:nvPr/>
        </p:nvSpPr>
        <p:spPr>
          <a:xfrm>
            <a:off x="3569646" y="3958665"/>
            <a:ext cx="12888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VN</a:t>
            </a:r>
            <a:endParaRPr b="1" sz="1600"/>
          </a:p>
        </p:txBody>
      </p:sp>
      <p:sp>
        <p:nvSpPr>
          <p:cNvPr id="173" name="Google Shape;173;p25"/>
          <p:cNvSpPr txBox="1"/>
          <p:nvPr/>
        </p:nvSpPr>
        <p:spPr>
          <a:xfrm>
            <a:off x="311700" y="3569415"/>
            <a:ext cx="128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Resultado da aplicação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4" name="Google Shape;174;p25"/>
          <p:cNvCxnSpPr/>
          <p:nvPr/>
        </p:nvCxnSpPr>
        <p:spPr>
          <a:xfrm>
            <a:off x="2793927" y="3217530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5"/>
          <p:cNvCxnSpPr/>
          <p:nvPr/>
        </p:nvCxnSpPr>
        <p:spPr>
          <a:xfrm rot="5400000">
            <a:off x="2818077" y="3217522"/>
            <a:ext cx="214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1839226" y="4138249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5"/>
          <p:cNvCxnSpPr/>
          <p:nvPr/>
        </p:nvCxnSpPr>
        <p:spPr>
          <a:xfrm>
            <a:off x="4082803" y="3217530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5"/>
          <p:cNvCxnSpPr/>
          <p:nvPr/>
        </p:nvCxnSpPr>
        <p:spPr>
          <a:xfrm>
            <a:off x="1839226" y="3724997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5"/>
          <p:cNvCxnSpPr/>
          <p:nvPr/>
        </p:nvCxnSpPr>
        <p:spPr>
          <a:xfrm rot="5400000">
            <a:off x="1863376" y="3724989"/>
            <a:ext cx="214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5"/>
          <p:cNvSpPr/>
          <p:nvPr/>
        </p:nvSpPr>
        <p:spPr>
          <a:xfrm>
            <a:off x="5872879" y="3491318"/>
            <a:ext cx="12888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54</a:t>
            </a:r>
            <a:endParaRPr b="1" sz="1600"/>
          </a:p>
        </p:txBody>
      </p:sp>
      <p:sp>
        <p:nvSpPr>
          <p:cNvPr id="181" name="Google Shape;181;p25"/>
          <p:cNvSpPr/>
          <p:nvPr/>
        </p:nvSpPr>
        <p:spPr>
          <a:xfrm>
            <a:off x="7161749" y="3491318"/>
            <a:ext cx="12888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11</a:t>
            </a:r>
            <a:endParaRPr b="1" sz="1600"/>
          </a:p>
        </p:txBody>
      </p:sp>
      <p:sp>
        <p:nvSpPr>
          <p:cNvPr id="182" name="Google Shape;182;p25"/>
          <p:cNvSpPr/>
          <p:nvPr/>
        </p:nvSpPr>
        <p:spPr>
          <a:xfrm>
            <a:off x="5872879" y="3958665"/>
            <a:ext cx="12888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0</a:t>
            </a:r>
            <a:endParaRPr b="1" sz="1600"/>
          </a:p>
        </p:txBody>
      </p:sp>
      <p:sp>
        <p:nvSpPr>
          <p:cNvPr id="183" name="Google Shape;183;p25"/>
          <p:cNvSpPr/>
          <p:nvPr/>
        </p:nvSpPr>
        <p:spPr>
          <a:xfrm>
            <a:off x="7161749" y="3958665"/>
            <a:ext cx="12888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0</a:t>
            </a:r>
            <a:endParaRPr b="1" sz="1600"/>
          </a:p>
        </p:txBody>
      </p:sp>
      <p:cxnSp>
        <p:nvCxnSpPr>
          <p:cNvPr id="184" name="Google Shape;184;p25"/>
          <p:cNvCxnSpPr/>
          <p:nvPr/>
        </p:nvCxnSpPr>
        <p:spPr>
          <a:xfrm>
            <a:off x="6386030" y="3217530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/>
          <p:nvPr/>
        </p:nvCxnSpPr>
        <p:spPr>
          <a:xfrm rot="5400000">
            <a:off x="6410180" y="3217522"/>
            <a:ext cx="214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5"/>
          <p:cNvCxnSpPr/>
          <p:nvPr/>
        </p:nvCxnSpPr>
        <p:spPr>
          <a:xfrm>
            <a:off x="5431329" y="4138249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/>
          <p:nvPr/>
        </p:nvCxnSpPr>
        <p:spPr>
          <a:xfrm>
            <a:off x="7674906" y="3217530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/>
          <p:nvPr/>
        </p:nvCxnSpPr>
        <p:spPr>
          <a:xfrm>
            <a:off x="5431329" y="3724997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 rot="5400000">
            <a:off x="5455479" y="3724989"/>
            <a:ext cx="214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5"/>
          <p:cNvSpPr/>
          <p:nvPr/>
        </p:nvSpPr>
        <p:spPr>
          <a:xfrm>
            <a:off x="2280777" y="1648375"/>
            <a:ext cx="12888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VP</a:t>
            </a:r>
            <a:endParaRPr b="1" sz="1600"/>
          </a:p>
        </p:txBody>
      </p:sp>
      <p:sp>
        <p:nvSpPr>
          <p:cNvPr id="191" name="Google Shape;191;p25"/>
          <p:cNvSpPr/>
          <p:nvPr/>
        </p:nvSpPr>
        <p:spPr>
          <a:xfrm>
            <a:off x="3569646" y="1648375"/>
            <a:ext cx="12888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FN</a:t>
            </a:r>
            <a:endParaRPr b="1" sz="1600"/>
          </a:p>
        </p:txBody>
      </p:sp>
      <p:sp>
        <p:nvSpPr>
          <p:cNvPr id="192" name="Google Shape;192;p25"/>
          <p:cNvSpPr/>
          <p:nvPr/>
        </p:nvSpPr>
        <p:spPr>
          <a:xfrm>
            <a:off x="2280777" y="2110056"/>
            <a:ext cx="12888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FP</a:t>
            </a:r>
            <a:endParaRPr b="1" sz="1600"/>
          </a:p>
        </p:txBody>
      </p:sp>
      <p:sp>
        <p:nvSpPr>
          <p:cNvPr id="193" name="Google Shape;193;p25"/>
          <p:cNvSpPr/>
          <p:nvPr/>
        </p:nvSpPr>
        <p:spPr>
          <a:xfrm>
            <a:off x="3569646" y="2110056"/>
            <a:ext cx="12888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VN</a:t>
            </a:r>
            <a:endParaRPr b="1" sz="1600"/>
          </a:p>
        </p:txBody>
      </p:sp>
      <p:sp>
        <p:nvSpPr>
          <p:cNvPr id="194" name="Google Shape;194;p25"/>
          <p:cNvSpPr txBox="1"/>
          <p:nvPr/>
        </p:nvSpPr>
        <p:spPr>
          <a:xfrm>
            <a:off x="311700" y="1725525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Artigo base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5" name="Google Shape;195;p25"/>
          <p:cNvCxnSpPr/>
          <p:nvPr/>
        </p:nvCxnSpPr>
        <p:spPr>
          <a:xfrm>
            <a:off x="2793927" y="1377907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 rot="5400000">
            <a:off x="2819427" y="1377848"/>
            <a:ext cx="211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5"/>
          <p:cNvCxnSpPr/>
          <p:nvPr/>
        </p:nvCxnSpPr>
        <p:spPr>
          <a:xfrm>
            <a:off x="1839226" y="2287463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5"/>
          <p:cNvCxnSpPr/>
          <p:nvPr/>
        </p:nvCxnSpPr>
        <p:spPr>
          <a:xfrm>
            <a:off x="4082803" y="1377907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5"/>
          <p:cNvCxnSpPr/>
          <p:nvPr/>
        </p:nvCxnSpPr>
        <p:spPr>
          <a:xfrm>
            <a:off x="1839226" y="1879221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5"/>
          <p:cNvCxnSpPr/>
          <p:nvPr/>
        </p:nvCxnSpPr>
        <p:spPr>
          <a:xfrm rot="5400000">
            <a:off x="1864726" y="1879162"/>
            <a:ext cx="211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5"/>
          <p:cNvSpPr/>
          <p:nvPr/>
        </p:nvSpPr>
        <p:spPr>
          <a:xfrm>
            <a:off x="5872879" y="1648375"/>
            <a:ext cx="12888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59</a:t>
            </a:r>
            <a:endParaRPr b="1" sz="1600"/>
          </a:p>
        </p:txBody>
      </p:sp>
      <p:sp>
        <p:nvSpPr>
          <p:cNvPr id="202" name="Google Shape;202;p25"/>
          <p:cNvSpPr/>
          <p:nvPr/>
        </p:nvSpPr>
        <p:spPr>
          <a:xfrm>
            <a:off x="7161749" y="1648375"/>
            <a:ext cx="12888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6</a:t>
            </a:r>
            <a:endParaRPr b="1" sz="1600"/>
          </a:p>
        </p:txBody>
      </p:sp>
      <p:sp>
        <p:nvSpPr>
          <p:cNvPr id="203" name="Google Shape;203;p25"/>
          <p:cNvSpPr/>
          <p:nvPr/>
        </p:nvSpPr>
        <p:spPr>
          <a:xfrm>
            <a:off x="5872879" y="2110056"/>
            <a:ext cx="12888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1</a:t>
            </a:r>
            <a:endParaRPr b="1" sz="1600"/>
          </a:p>
        </p:txBody>
      </p:sp>
      <p:sp>
        <p:nvSpPr>
          <p:cNvPr id="204" name="Google Shape;204;p25"/>
          <p:cNvSpPr/>
          <p:nvPr/>
        </p:nvSpPr>
        <p:spPr>
          <a:xfrm>
            <a:off x="7161749" y="2110056"/>
            <a:ext cx="12888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0</a:t>
            </a:r>
            <a:endParaRPr b="1" sz="1600"/>
          </a:p>
        </p:txBody>
      </p:sp>
      <p:cxnSp>
        <p:nvCxnSpPr>
          <p:cNvPr id="205" name="Google Shape;205;p25"/>
          <p:cNvCxnSpPr/>
          <p:nvPr/>
        </p:nvCxnSpPr>
        <p:spPr>
          <a:xfrm>
            <a:off x="6386030" y="1377907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5"/>
          <p:cNvCxnSpPr/>
          <p:nvPr/>
        </p:nvCxnSpPr>
        <p:spPr>
          <a:xfrm rot="5400000">
            <a:off x="6411530" y="1377848"/>
            <a:ext cx="211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5"/>
          <p:cNvCxnSpPr/>
          <p:nvPr/>
        </p:nvCxnSpPr>
        <p:spPr>
          <a:xfrm>
            <a:off x="5431329" y="2287463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7674906" y="1377907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5"/>
          <p:cNvCxnSpPr/>
          <p:nvPr/>
        </p:nvCxnSpPr>
        <p:spPr>
          <a:xfrm>
            <a:off x="5431329" y="1879221"/>
            <a:ext cx="26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5"/>
          <p:cNvCxnSpPr/>
          <p:nvPr/>
        </p:nvCxnSpPr>
        <p:spPr>
          <a:xfrm rot="5400000">
            <a:off x="5456829" y="1879162"/>
            <a:ext cx="211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Credibilidade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4667100" y="1482800"/>
            <a:ext cx="350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Sensitividade = VP/(VP+FN): 83,2%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4667100" y="2402545"/>
            <a:ext cx="335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Especificidade = VN/(VP+VN): 0%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4667100" y="3322291"/>
            <a:ext cx="416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Precisão</a:t>
            </a:r>
            <a:r>
              <a:rPr b="1" lang="pt-BR" sz="1600">
                <a:solidFill>
                  <a:schemeClr val="dk1"/>
                </a:solidFill>
              </a:rPr>
              <a:t> = (VP+VN)/(VP+VN+FP+FN): 81,8%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4725" cy="32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Credibilidade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4667100" y="1482800"/>
            <a:ext cx="350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Sensitividade = VP/(VP+FN): 90,8%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4667100" y="2402545"/>
            <a:ext cx="335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Especificidade = VN/(VP+VN): 0%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4667100" y="3322291"/>
            <a:ext cx="416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Precisão = (VP+VN)/(VP+VN+FP+FN): 89,4%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46675" cy="3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445025"/>
            <a:ext cx="33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 Teste de Imagem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393800" y="1272300"/>
            <a:ext cx="263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Sensitividade =  84,2%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393800" y="1732538"/>
            <a:ext cx="252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Especificidade =  0%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3102800" y="1272300"/>
            <a:ext cx="263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Precisão =  80%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 b="10867" l="14566" r="11567" t="8095"/>
          <a:stretch/>
        </p:blipFill>
        <p:spPr>
          <a:xfrm>
            <a:off x="4572000" y="2316100"/>
            <a:ext cx="3031200" cy="249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 b="11369" l="13813" r="10204" t="7652"/>
          <a:stretch/>
        </p:blipFill>
        <p:spPr>
          <a:xfrm>
            <a:off x="311700" y="2316088"/>
            <a:ext cx="3031200" cy="249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Artigo Base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811500" y="1813950"/>
            <a:ext cx="774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Image Segmentation of Palm Leaf Pests to Determine Caterpillar Egg Populations Using Marker Watershed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2EEFF"/>
                </a:solidFill>
              </a:rPr>
              <a:t>Pragas são qualquer espécie de planta, animal ou agente patogênico que danifica plantas ou produtos vegetais. Uma dessas pragas que afetam a palma de óleo são as lagartas de fogo, que come suas folhas e causam grande perda às plantações. A lagarta causa buracos na lâmina da folha ou a consome completamente, de modo que apenas as veias da folha permanecem.</a:t>
            </a:r>
            <a:endParaRPr>
              <a:solidFill>
                <a:srgbClr val="E2EE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2EEFF"/>
                </a:solidFill>
              </a:rPr>
              <a:t>A palma de óleo é usada para:</a:t>
            </a:r>
            <a:endParaRPr>
              <a:solidFill>
                <a:srgbClr val="E2EE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pt-BR">
                <a:solidFill>
                  <a:srgbClr val="E2EEFF"/>
                </a:solidFill>
              </a:rPr>
              <a:t>Fabricação de produtos de higiêne e limpeza</a:t>
            </a:r>
            <a:endParaRPr>
              <a:solidFill>
                <a:srgbClr val="E2EE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pt-BR">
                <a:solidFill>
                  <a:srgbClr val="E2EEFF"/>
                </a:solidFill>
              </a:rPr>
              <a:t>Cosméticos</a:t>
            </a:r>
            <a:endParaRPr>
              <a:solidFill>
                <a:srgbClr val="E2EE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pt-BR">
                <a:solidFill>
                  <a:srgbClr val="E2EEFF"/>
                </a:solidFill>
              </a:rPr>
              <a:t>Fármacos </a:t>
            </a:r>
            <a:endParaRPr>
              <a:solidFill>
                <a:srgbClr val="E2EE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800"/>
              <a:buChar char="●"/>
            </a:pPr>
            <a:r>
              <a:rPr lang="pt-BR">
                <a:solidFill>
                  <a:srgbClr val="E2EEFF"/>
                </a:solidFill>
              </a:rPr>
              <a:t>Produção de biocombustíveis.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95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Realizar a segmentação dos ovos de lagarta para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eterminar populações de ovos de lagarta usando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Marker watershed.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-4416" l="-2072" r="0" t="0"/>
          <a:stretch/>
        </p:blipFill>
        <p:spPr>
          <a:xfrm>
            <a:off x="5383800" y="1625438"/>
            <a:ext cx="3086000" cy="23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278450" y="4040025"/>
            <a:ext cx="36819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</a:t>
            </a:r>
            <a:endParaRPr/>
          </a:p>
        </p:txBody>
      </p:sp>
      <p:cxnSp>
        <p:nvCxnSpPr>
          <p:cNvPr id="86" name="Google Shape;86;p17"/>
          <p:cNvCxnSpPr/>
          <p:nvPr/>
        </p:nvCxnSpPr>
        <p:spPr>
          <a:xfrm>
            <a:off x="596700" y="2876075"/>
            <a:ext cx="7959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/>
          <p:nvPr/>
        </p:nvSpPr>
        <p:spPr>
          <a:xfrm>
            <a:off x="596700" y="2723425"/>
            <a:ext cx="298500" cy="27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405463" y="2723425"/>
            <a:ext cx="298500" cy="27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654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214225" y="2723425"/>
            <a:ext cx="298500" cy="27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654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3045500" y="2723425"/>
            <a:ext cx="298500" cy="27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654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984200" y="2723425"/>
            <a:ext cx="298500" cy="27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654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8258100" y="2723425"/>
            <a:ext cx="298500" cy="27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654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177025" y="2723425"/>
            <a:ext cx="298500" cy="27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654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121150" y="2723425"/>
            <a:ext cx="298500" cy="27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654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065275" y="2738825"/>
            <a:ext cx="298500" cy="27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654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381875" y="1670750"/>
            <a:ext cx="1322100" cy="763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Aquisição da imagem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069650" y="1374050"/>
            <a:ext cx="1274400" cy="113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Hue, Saturation, and Value (HSV)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771475" y="1581650"/>
            <a:ext cx="1397100" cy="852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Transformada de distância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967900" y="1670750"/>
            <a:ext cx="1274400" cy="763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Watershed com marcações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543950" y="1244025"/>
            <a:ext cx="1521300" cy="1262100"/>
          </a:xfrm>
          <a:prstGeom prst="wedgeRoundRectCallout">
            <a:avLst>
              <a:gd fmla="val -6185" name="adj1"/>
              <a:gd fmla="val 6229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Segmentação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Watershed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nas marcações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96700" y="3286800"/>
            <a:ext cx="1803900" cy="763800"/>
          </a:xfrm>
          <a:prstGeom prst="wedgeRoundRectCallout">
            <a:avLst>
              <a:gd fmla="val 3173" name="adj1"/>
              <a:gd fmla="val -694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Redimensionamento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682950" y="3336050"/>
            <a:ext cx="1201800" cy="763800"/>
          </a:xfrm>
          <a:prstGeom prst="wedgeRoundRectCallout">
            <a:avLst>
              <a:gd fmla="val -8983" name="adj1"/>
              <a:gd fmla="val -7428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Binarização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503600" y="3317600"/>
            <a:ext cx="1521300" cy="763800"/>
          </a:xfrm>
          <a:prstGeom prst="wedgeRoundRectCallout">
            <a:avLst>
              <a:gd fmla="val -4606" name="adj1"/>
              <a:gd fmla="val -6562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Segmentação </a:t>
            </a:r>
            <a:r>
              <a:rPr lang="pt-BR">
                <a:latin typeface="Average"/>
                <a:ea typeface="Average"/>
                <a:cs typeface="Average"/>
                <a:sym typeface="Average"/>
              </a:rPr>
              <a:t>Watershed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515225" y="3395725"/>
            <a:ext cx="1622100" cy="1360500"/>
          </a:xfrm>
          <a:prstGeom prst="wedgeRoundRectCallout">
            <a:avLst>
              <a:gd fmla="val -8052" name="adj1"/>
              <a:gd fmla="val -7343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Marcador interno e externo superposto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 Utilizada/ HSV + Pré Processamento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15482" l="14726" r="10175" t="10046"/>
          <a:stretch/>
        </p:blipFill>
        <p:spPr>
          <a:xfrm>
            <a:off x="530800" y="1118225"/>
            <a:ext cx="2844341" cy="17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15089" l="13446" r="11394" t="10026"/>
          <a:stretch/>
        </p:blipFill>
        <p:spPr>
          <a:xfrm>
            <a:off x="530800" y="2993018"/>
            <a:ext cx="2844350" cy="186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5">
            <a:alphaModFix/>
          </a:blip>
          <a:srcRect b="18860" l="0" r="3605" t="20515"/>
          <a:stretch/>
        </p:blipFill>
        <p:spPr>
          <a:xfrm>
            <a:off x="4560250" y="2331687"/>
            <a:ext cx="1478400" cy="75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3" name="Google Shape;113;p18"/>
          <p:cNvSpPr txBox="1"/>
          <p:nvPr/>
        </p:nvSpPr>
        <p:spPr>
          <a:xfrm>
            <a:off x="4511000" y="1725438"/>
            <a:ext cx="472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Correção Gamma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1000" y="3688800"/>
            <a:ext cx="2805000" cy="648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5" name="Google Shape;115;p18"/>
          <p:cNvSpPr txBox="1"/>
          <p:nvPr/>
        </p:nvSpPr>
        <p:spPr>
          <a:xfrm>
            <a:off x="4511000" y="3257700"/>
            <a:ext cx="506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Top-Hat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511000" y="1241100"/>
            <a:ext cx="507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Equalização de histograma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 Binarizada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13819" l="14416" r="10694" t="11116"/>
          <a:stretch/>
        </p:blipFill>
        <p:spPr>
          <a:xfrm>
            <a:off x="371350" y="1566600"/>
            <a:ext cx="3704674" cy="28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224" y="1566600"/>
            <a:ext cx="2628900" cy="6762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4" name="Google Shape;124;p19"/>
          <p:cNvSpPr txBox="1"/>
          <p:nvPr/>
        </p:nvSpPr>
        <p:spPr>
          <a:xfrm>
            <a:off x="4622225" y="2708975"/>
            <a:ext cx="405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calculando um limite global da imagem em tons de cinza usando o </a:t>
            </a:r>
            <a:r>
              <a:rPr b="1"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método</a:t>
            </a:r>
            <a:r>
              <a:rPr b="1"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 Otsu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Watershed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13436" l="13577" r="9928" t="11205"/>
          <a:stretch/>
        </p:blipFill>
        <p:spPr>
          <a:xfrm>
            <a:off x="580375" y="1451325"/>
            <a:ext cx="3783974" cy="28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13648" l="13983" r="9523" t="10988"/>
          <a:stretch/>
        </p:blipFill>
        <p:spPr>
          <a:xfrm>
            <a:off x="4725825" y="1451325"/>
            <a:ext cx="3783974" cy="28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2841600" y="918925"/>
            <a:ext cx="34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Obtendo os Marcadores Externos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Marcação interna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11709" l="13237" r="10333" t="7482"/>
          <a:stretch/>
        </p:blipFill>
        <p:spPr>
          <a:xfrm>
            <a:off x="311700" y="1330975"/>
            <a:ext cx="3987924" cy="30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4833225" y="2356200"/>
            <a:ext cx="37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Pegando os mínimos regionais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