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0" r:id="rId4"/>
    <p:sldId id="288" r:id="rId5"/>
    <p:sldId id="275" r:id="rId6"/>
    <p:sldId id="289" r:id="rId7"/>
    <p:sldId id="278" r:id="rId8"/>
    <p:sldId id="284" r:id="rId9"/>
    <p:sldId id="281" r:id="rId10"/>
    <p:sldId id="287" r:id="rId11"/>
    <p:sldId id="286" r:id="rId12"/>
    <p:sldId id="285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57" autoAdjust="0"/>
  </p:normalViewPr>
  <p:slideViewPr>
    <p:cSldViewPr>
      <p:cViewPr varScale="1">
        <p:scale>
          <a:sx n="141" d="100"/>
          <a:sy n="141" d="100"/>
        </p:scale>
        <p:origin x="544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2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23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72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2/21/2020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2" y="4050834"/>
            <a:ext cx="3884136" cy="1096899"/>
          </a:xfrm>
        </p:spPr>
        <p:txBody>
          <a:bodyPr>
            <a:normAutofit/>
          </a:bodyPr>
          <a:lstStyle/>
          <a:p>
            <a:pPr algn="ctr"/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http://www.wwu.edu/transportation/resources/Logo_WWU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3" y="664030"/>
            <a:ext cx="3986454" cy="200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jenniferkeegin.files.wordpress.com/2011/07/westernwu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4" y="0"/>
            <a:ext cx="7313611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78F6-9D4B-4DC7-898B-C6FDA5C0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ACD3-6C3A-4CDC-B981-BD1D9295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you ask the right questions about SaaS, PaaS &amp; IaaS</a:t>
            </a:r>
          </a:p>
          <a:p>
            <a:r>
              <a:rPr lang="en-US" dirty="0"/>
              <a:t>Encourage Adoption of </a:t>
            </a:r>
            <a:r>
              <a:rPr lang="en-US" i="1" dirty="0"/>
              <a:t>Current</a:t>
            </a:r>
            <a:r>
              <a:rPr lang="en-US" dirty="0"/>
              <a:t> technologies and </a:t>
            </a:r>
            <a:r>
              <a:rPr lang="en-US" u="sng" dirty="0" err="1"/>
              <a:t>METHOD</a:t>
            </a:r>
            <a:r>
              <a:rPr lang="en-US" dirty="0" err="1"/>
              <a:t>ologies</a:t>
            </a:r>
            <a:endParaRPr lang="en-US" dirty="0"/>
          </a:p>
          <a:p>
            <a:r>
              <a:rPr lang="en-US" dirty="0"/>
              <a:t>Integrate Western Identity</a:t>
            </a:r>
          </a:p>
          <a:p>
            <a:r>
              <a:rPr lang="en-US" dirty="0"/>
              <a:t>Provides secure access to your applications</a:t>
            </a:r>
          </a:p>
          <a:p>
            <a:endParaRPr lang="en-US" dirty="0"/>
          </a:p>
        </p:txBody>
      </p:sp>
      <p:pic>
        <p:nvPicPr>
          <p:cNvPr id="2050" name="Picture 2" descr="http://www.jakeshealthsolutions.com/wp-content/uploads/2015/08/Socratic-questions-therapy.jpg">
            <a:extLst>
              <a:ext uri="{FF2B5EF4-FFF2-40B4-BE49-F238E27FC236}">
                <a16:creationId xmlns:a16="http://schemas.microsoft.com/office/drawing/2014/main" id="{DE34D74B-84FF-4955-86FB-EABE6BAC1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3679163"/>
            <a:ext cx="4226300" cy="2362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about Western Washington University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0970" y="1676400"/>
            <a:ext cx="6019799" cy="4190999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Western will build a stronger Washington by being an international leader in active learning, critical thinking, and societal problem solving.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place a very high value on student interaction, academics, community and autonomy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15k Students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5k Faculty &amp; Staff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88% Washington State Residents, 56% female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 core competence, teaching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</a:p>
        </p:txBody>
      </p:sp>
      <p:pic>
        <p:nvPicPr>
          <p:cNvPr id="1028" name="Picture 4" descr="http://www.wwu.edu/transportation/resources/Logo_WWU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2438400"/>
            <a:ext cx="3986454" cy="200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93AA-7984-48BA-8D8A-4EE52356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Overview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1906-0B58-48CE-ADD7-1CF51C45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Enterprise Infrastructure Services</a:t>
            </a:r>
          </a:p>
          <a:p>
            <a:r>
              <a:rPr lang="en-US" dirty="0"/>
              <a:t>What isn’t Enterprise Infrastructure Services</a:t>
            </a:r>
          </a:p>
          <a:p>
            <a:r>
              <a:rPr lang="en-US" dirty="0"/>
              <a:t>The Do’s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4897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 is EIS?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Manage the network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16,000</a:t>
            </a:r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 Data &amp; 4,000 Phone connections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60</a:t>
            </a:r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+ facilities, with remote locations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Cisco Network</a:t>
            </a: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Manage the hybrid datacenters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Nutanix</a:t>
            </a:r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 Hyper-Converged Infrastructure</a:t>
            </a:r>
          </a:p>
          <a:p>
            <a:pPr lvl="1"/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VMWare Hypervisor</a:t>
            </a:r>
          </a:p>
          <a:p>
            <a:pPr lvl="1"/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Panoply of servers, services,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</a:t>
            </a:r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tainers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 enterprise communications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Legacy</a:t>
            </a:r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 PBX</a:t>
            </a:r>
          </a:p>
          <a:p>
            <a:pPr lvl="1"/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Skype for Business 2015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lvl="1"/>
            <a:r>
              <a:rPr lang="en-US" baseline="0" dirty="0">
                <a:latin typeface="Segoe UI" panose="020B0502040204020203" pitchFamily="34" charset="0"/>
                <a:cs typeface="Segoe UI" panose="020B0502040204020203" pitchFamily="34" charset="0"/>
              </a:rPr>
              <a:t>Computer &amp; Account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Intrusion and Detection</a:t>
            </a:r>
            <a:endParaRPr lang="en-US" baseline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 result for Nutan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132007" y="997285"/>
            <a:ext cx="4101772" cy="651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9/96/Microsoft_logo_(2012).svg/2000px-Microsoft_logo_(2012)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704687"/>
            <a:ext cx="4543816" cy="97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isc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903052"/>
            <a:ext cx="1676400" cy="887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racl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3802785"/>
            <a:ext cx="2676786" cy="380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riadb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17" y="2657023"/>
            <a:ext cx="2943962" cy="915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cke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43" y="4069028"/>
            <a:ext cx="4232849" cy="1011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lack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76" y="5205755"/>
            <a:ext cx="2481263" cy="7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upermicro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633" y="5205755"/>
            <a:ext cx="1781664" cy="104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uppet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99" y="633498"/>
            <a:ext cx="2175449" cy="767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vmware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48" y="284442"/>
            <a:ext cx="3205163" cy="522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F1EB-50B6-47AB-AD80-C77E9B82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64D5-F9B2-43A7-93BA-BB2DACF2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Academic Technology &amp; User Services</a:t>
            </a:r>
          </a:p>
          <a:p>
            <a:pPr lvl="1"/>
            <a:r>
              <a:rPr lang="en-US" dirty="0"/>
              <a:t>End User Support</a:t>
            </a:r>
          </a:p>
          <a:p>
            <a:pPr lvl="1"/>
            <a:r>
              <a:rPr lang="en-US" dirty="0"/>
              <a:t>Desktop Computer Deployment</a:t>
            </a:r>
          </a:p>
          <a:p>
            <a:pPr lvl="1"/>
            <a:r>
              <a:rPr lang="en-US" dirty="0"/>
              <a:t>Computer Repair</a:t>
            </a:r>
          </a:p>
          <a:p>
            <a:r>
              <a:rPr lang="en-US" dirty="0"/>
              <a:t>Enterprise Application Systems</a:t>
            </a:r>
          </a:p>
          <a:p>
            <a:pPr lvl="1"/>
            <a:r>
              <a:rPr lang="en-US" dirty="0"/>
              <a:t>Banner &amp; Connected Systems – at the Application Level</a:t>
            </a:r>
          </a:p>
          <a:p>
            <a:pPr lvl="1"/>
            <a:r>
              <a:rPr lang="en-US" dirty="0"/>
              <a:t>Data Analytics</a:t>
            </a:r>
          </a:p>
          <a:p>
            <a:pPr lvl="1"/>
            <a:r>
              <a:rPr lang="en-US" dirty="0"/>
              <a:t>Account creation processes</a:t>
            </a:r>
          </a:p>
          <a:p>
            <a:r>
              <a:rPr lang="en-US" dirty="0" err="1"/>
              <a:t>WebTech</a:t>
            </a:r>
            <a:endParaRPr lang="en-US" dirty="0"/>
          </a:p>
          <a:p>
            <a:pPr lvl="1"/>
            <a:r>
              <a:rPr lang="en-US" dirty="0"/>
              <a:t>Campus Web Services</a:t>
            </a:r>
          </a:p>
          <a:p>
            <a:pPr lvl="1"/>
            <a:r>
              <a:rPr lang="en-US" dirty="0"/>
              <a:t>Drupal</a:t>
            </a:r>
          </a:p>
          <a:p>
            <a:pPr lvl="1"/>
            <a:r>
              <a:rPr lang="en-US" dirty="0" err="1"/>
              <a:t>Islandora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2229D95-57D9-411B-BE3E-6A30A0C9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752600"/>
            <a:ext cx="4006520" cy="34766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3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are We Here - Physical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End of Life Legacy Environment compounded by aging tools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Requirement of massive forklift upgrades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Multiple critical paths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Separate Network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Separate Tools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Space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Solution – Hyper-converged infrastructure and storage classification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Leverage current investment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 a new thing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Don’t over spend on storage</a:t>
            </a:r>
          </a:p>
          <a:p>
            <a:pPr lvl="2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https://lh3.googleusercontent.com/Sh3kY42DB_Gj1RASklvtoLncnyH-JtTJOmxzrBSR3a8H-1ToHZTlVEDxCOFVcqoiwBQqYEbDIOljF3ZVp5uqhTie25GxoVmDWsT448LBbaaSBrAKq_1fVV14ytC1k6TLLv6ssBGAjG2KjBAcuZz9J-JmOicGKYHuht7CGbd-LUujxzK5l1Frr2REGy4geLRxuq20_f3IrKE1V23kwiY0u9YUy3vuGKamKp26Bt_uQKyHCQf2a901seT3s9ezz7PDEIiy-9SlwNaOjoGNkHaEcUi2os-mjq_-lEyfM7hvNvJ7gt7rLq_RG4HlcJlMHe9cG7VQRir2jRr8PCjQ7_gYC5iHcM3d6IdUH_ZSOGJRVeDGsL49wE_nh0fmGYnsYWoutQjY0D2zSJHTz4WROBsvw-BjZNG_KRAW6-Jyb8pvyCXfeVqPBimT11Rc1f-AfZERQT54SADR731civpAcIP0-uGqnBMAJEUeLCsNcPuGen8pZ7xhiumLVehHKA7Rk75bhESJaghYk1WCu9IWIpGhw7_kRK4coSeNRFTa-CNpRzTg9QKRbTGfju1BE3cNy7mL6jxWsn4JZ_zR1SaVP-ImqteKYlhBvMTNOWUNg6TsPZq64YZX=w679-h917-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99" y="100811"/>
            <a:ext cx="2652713" cy="35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IXA6SQj-j2Ca-uUjKDfJKK_qRjatJSVdT0lS53VTGeH8C_7pRHWzPuTK0IFHItfRaeHAY6BlrHys_-NhLpyFGKv0OFQDcJm8-qrGy19sdRqghO6ieLtBALgh3l8ZM1ruoeUHHLoaVoQT6VRsePqC5IezS7AHhhG0Q_G_NGtSvAmxtwV-1dPk3Om6PtFCS4PAYw_HoHYnKdGPyrcrrl2dadG0WwIS9-6oai_2yqGoOuwL32QaX-DrSlfXl8t_v9fRcX43imTYO82Wbz9dYLWFzj_sf50Ew0Dx8JCo397yCK1g0fre5I_kXKFuXa7LJamDTpTuDr0iYy7BXFWby2cx5cq5hY0H9Q2iRT_aIILfWCnH9EX733fAqZGMOu6UYve5Svp_DHlf9TJjwftie9228qXn5qLuSMtQ9CSGMmqqYiofomo4UGYbzVLriPZeIYS1yfPk-CBK6hwXfEWFWxCq2227gXrvMbhG6izWoVfLWkkFyyEKqeHi8gTazfQOGUoJyDplRNloXl0ZAIO3z3oqnYSW_0y7REMhArKej8sT_cfVxkj3tzzrd221JWKlVEREEX4DXq8SPzHeQuRHwhvFcg-bWuNpRAoVOJvFFdADh8tBMgCW=w679-h917-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99" y="2971800"/>
            <a:ext cx="2652713" cy="35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are We Here - Employees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Changing of the Environment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Worthy Work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Goal Settings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Changing of the Tools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mage result for school of ath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752600"/>
            <a:ext cx="4271030" cy="3313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61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Funding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an allocation issue, not resources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People Power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Amazing People &amp; Skills, but not enough numbers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Professional Development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Competition from Seattle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and Vancouver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 time &amp; funding to train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Policy &amp; Holistic Centralized Planning</a:t>
            </a:r>
          </a:p>
        </p:txBody>
      </p:sp>
      <p:pic>
        <p:nvPicPr>
          <p:cNvPr id="2052" name="Picture 4" descr="http://files.harrispublications.com/wp-content/uploads/sites/5/2014/12/mountain-climbing-safety-1-661x4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10" y="609600"/>
            <a:ext cx="3688146" cy="24606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59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6016-2B2C-410F-92F1-756D13D7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What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7DB8-B0BB-4E69-B143-BB9FA5C3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 of Developer Operations</a:t>
            </a:r>
          </a:p>
          <a:p>
            <a:pPr lvl="1"/>
            <a:r>
              <a:rPr lang="en-US" b="1" i="1" dirty="0"/>
              <a:t>DevOps</a:t>
            </a:r>
            <a:r>
              <a:rPr lang="en-US" i="1" dirty="0"/>
              <a:t> is the combination of cultural philosophies, practices, and tools that increases an organization's ability to deliver applications and services at high velocity: evolving and improving products at a faster pace than organizations using traditional software development and infrastructure management processes. (AWS)</a:t>
            </a:r>
          </a:p>
          <a:p>
            <a:r>
              <a:rPr lang="en-US" dirty="0"/>
              <a:t>Servers, VMs &amp; Containers</a:t>
            </a:r>
          </a:p>
          <a:p>
            <a:r>
              <a:rPr lang="en-US" dirty="0"/>
              <a:t>Cloud or On Premise – Hybrid Cloud</a:t>
            </a:r>
          </a:p>
          <a:p>
            <a:endParaRPr lang="en-US" i="1" dirty="0"/>
          </a:p>
        </p:txBody>
      </p:sp>
      <p:pic>
        <p:nvPicPr>
          <p:cNvPr id="3074" name="Picture 2" descr="Screwdriver, Working, Wrench, garage, Repairing, Business And Finance Icon">
            <a:extLst>
              <a:ext uri="{FF2B5EF4-FFF2-40B4-BE49-F238E27FC236}">
                <a16:creationId xmlns:a16="http://schemas.microsoft.com/office/drawing/2014/main" id="{886E215D-707F-4FB2-B687-8E8E6155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41134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DC9D6-C974-4760-AF25-FD6F69EC1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391</Words>
  <Application>Microsoft Office PowerPoint</Application>
  <PresentationFormat>Custom</PresentationFormat>
  <Paragraphs>80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Segoe UI</vt:lpstr>
      <vt:lpstr>Trebuchet MS</vt:lpstr>
      <vt:lpstr>Wingdings 3</vt:lpstr>
      <vt:lpstr>Facet</vt:lpstr>
      <vt:lpstr>PowerPoint Presentation</vt:lpstr>
      <vt:lpstr>All about Western Washington University</vt:lpstr>
      <vt:lpstr>Mandatory Overview Slide</vt:lpstr>
      <vt:lpstr>What is EIS?</vt:lpstr>
      <vt:lpstr>What EIS Isn’t</vt:lpstr>
      <vt:lpstr>Why are We Here - Physical</vt:lpstr>
      <vt:lpstr>Why are We Here - Employees</vt:lpstr>
      <vt:lpstr>Challenges</vt:lpstr>
      <vt:lpstr>How We Do What We Do?</vt:lpstr>
      <vt:lpstr>What Can We Do For you?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/>
  <cp:keywords/>
  <cp:lastModifiedBy/>
  <cp:revision>2</cp:revision>
  <dcterms:created xsi:type="dcterms:W3CDTF">2016-08-12T21:08:54Z</dcterms:created>
  <dcterms:modified xsi:type="dcterms:W3CDTF">2020-02-21T17:16:16Z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