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7" r:id="rId9"/>
    <p:sldId id="271" r:id="rId10"/>
    <p:sldId id="270" r:id="rId11"/>
    <p:sldId id="273" r:id="rId12"/>
    <p:sldId id="27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2160" autoAdjust="0"/>
  </p:normalViewPr>
  <p:slideViewPr>
    <p:cSldViewPr snapToGrid="0">
      <p:cViewPr varScale="1">
        <p:scale>
          <a:sx n="88" d="100"/>
          <a:sy n="88" d="100"/>
        </p:scale>
        <p:origin x="64" y="3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Junell" userId="2598e9ae-4bd8-4ea4-97fa-393fc3feb17d" providerId="ADAL" clId="{CE9EB52A-8D60-4DB7-B813-CF4AAE50D447}"/>
    <pc:docChg chg="custSel modSld">
      <pc:chgData name="Jon Junell" userId="2598e9ae-4bd8-4ea4-97fa-393fc3feb17d" providerId="ADAL" clId="{CE9EB52A-8D60-4DB7-B813-CF4AAE50D447}" dt="2021-01-06T18:04:54.036" v="5" actId="20577"/>
      <pc:docMkLst>
        <pc:docMk/>
      </pc:docMkLst>
      <pc:sldChg chg="modSp mod">
        <pc:chgData name="Jon Junell" userId="2598e9ae-4bd8-4ea4-97fa-393fc3feb17d" providerId="ADAL" clId="{CE9EB52A-8D60-4DB7-B813-CF4AAE50D447}" dt="2021-01-06T18:03:34.633" v="0" actId="6549"/>
        <pc:sldMkLst>
          <pc:docMk/>
          <pc:sldMk cId="2349965430" sldId="258"/>
        </pc:sldMkLst>
        <pc:spChg chg="mod">
          <ac:chgData name="Jon Junell" userId="2598e9ae-4bd8-4ea4-97fa-393fc3feb17d" providerId="ADAL" clId="{CE9EB52A-8D60-4DB7-B813-CF4AAE50D447}" dt="2021-01-06T18:03:34.633" v="0" actId="6549"/>
          <ac:spMkLst>
            <pc:docMk/>
            <pc:sldMk cId="2349965430" sldId="258"/>
            <ac:spMk id="3" creationId="{00000000-0000-0000-0000-000000000000}"/>
          </ac:spMkLst>
        </pc:spChg>
      </pc:sldChg>
      <pc:sldChg chg="modSp mod">
        <pc:chgData name="Jon Junell" userId="2598e9ae-4bd8-4ea4-97fa-393fc3feb17d" providerId="ADAL" clId="{CE9EB52A-8D60-4DB7-B813-CF4AAE50D447}" dt="2021-01-06T18:04:54.036" v="5" actId="20577"/>
        <pc:sldMkLst>
          <pc:docMk/>
          <pc:sldMk cId="2023408938" sldId="272"/>
        </pc:sldMkLst>
        <pc:spChg chg="mod">
          <ac:chgData name="Jon Junell" userId="2598e9ae-4bd8-4ea4-97fa-393fc3feb17d" providerId="ADAL" clId="{CE9EB52A-8D60-4DB7-B813-CF4AAE50D447}" dt="2021-01-06T18:04:54.036" v="5" actId="20577"/>
          <ac:spMkLst>
            <pc:docMk/>
            <pc:sldMk cId="2023408938" sldId="272"/>
            <ac:spMk id="3" creationId="{F8E8160D-4897-46F1-A81D-D4FE49A6AD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1/5/2021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0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1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9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1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1/5/2021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1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02902D-A5F5-4D7D-AAA7-32469BA0BC4D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7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4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1024" y="1380068"/>
            <a:ext cx="8671999" cy="2616199"/>
          </a:xfrm>
        </p:spPr>
        <p:txBody>
          <a:bodyPr>
            <a:normAutofit/>
          </a:bodyPr>
          <a:lstStyle/>
          <a:p>
            <a:r>
              <a:rPr lang="en-US" dirty="0"/>
              <a:t>Platform Migration: </a:t>
            </a:r>
            <a:br>
              <a:rPr lang="en-US" dirty="0"/>
            </a:br>
            <a:r>
              <a:rPr lang="en-US" dirty="0"/>
              <a:t>Target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F890-4DB6-43FA-AADB-7E10BAC0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75841"/>
          </a:xfrm>
        </p:spPr>
        <p:txBody>
          <a:bodyPr/>
          <a:lstStyle/>
          <a:p>
            <a:r>
              <a:rPr lang="en-US" dirty="0"/>
              <a:t>Improved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160D-4897-46F1-A81D-D4FE49A6A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8617"/>
            <a:ext cx="10018713" cy="381258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Direction:</a:t>
            </a:r>
          </a:p>
          <a:p>
            <a:pPr lvl="1"/>
            <a:r>
              <a:rPr lang="en-US" dirty="0"/>
              <a:t>Move Services out of the Virtualization Stack to reduce cost on Hardware &amp; Software, and reduce providers</a:t>
            </a:r>
          </a:p>
          <a:p>
            <a:pPr lvl="1"/>
            <a:r>
              <a:rPr lang="en-US" dirty="0"/>
              <a:t>Virtualization</a:t>
            </a:r>
          </a:p>
          <a:p>
            <a:pPr lvl="2"/>
            <a:r>
              <a:rPr lang="en-US" dirty="0"/>
              <a:t>Nutanix</a:t>
            </a:r>
          </a:p>
          <a:p>
            <a:pPr lvl="3"/>
            <a:r>
              <a:rPr lang="en-US" dirty="0"/>
              <a:t>Hardware Support</a:t>
            </a:r>
          </a:p>
          <a:p>
            <a:pPr lvl="3"/>
            <a:r>
              <a:rPr lang="en-US" dirty="0"/>
              <a:t>Software Support</a:t>
            </a:r>
          </a:p>
          <a:p>
            <a:pPr lvl="2"/>
            <a:r>
              <a:rPr lang="en-US" dirty="0"/>
              <a:t>VMware </a:t>
            </a:r>
          </a:p>
          <a:p>
            <a:pPr lvl="3"/>
            <a:r>
              <a:rPr lang="en-US" dirty="0"/>
              <a:t>Software Support</a:t>
            </a:r>
          </a:p>
          <a:p>
            <a:pPr lvl="1"/>
            <a:r>
              <a:rPr lang="en-US" dirty="0"/>
              <a:t>Docker – Just Software</a:t>
            </a:r>
          </a:p>
          <a:p>
            <a:pPr lvl="2"/>
            <a:r>
              <a:rPr lang="en-US" dirty="0"/>
              <a:t>Pick a hardware platform (Cisco, HP, Lenovo, </a:t>
            </a:r>
            <a:r>
              <a:rPr lang="en-US" dirty="0" err="1"/>
              <a:t>SuperMicro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AzureStack</a:t>
            </a:r>
            <a:r>
              <a:rPr lang="en-US" dirty="0"/>
              <a:t> Hub</a:t>
            </a:r>
          </a:p>
          <a:p>
            <a:pPr lvl="2"/>
            <a:r>
              <a:rPr lang="en-US" dirty="0"/>
              <a:t>Hardware &amp; Software (Cisco, HP, Lenovo)</a:t>
            </a:r>
          </a:p>
          <a:p>
            <a:pPr lvl="2"/>
            <a:r>
              <a:rPr lang="en-US" dirty="0"/>
              <a:t>Operational Costs as we age away from traditional HCI</a:t>
            </a:r>
          </a:p>
          <a:p>
            <a:pPr lvl="2"/>
            <a:r>
              <a:rPr lang="en-US" dirty="0"/>
              <a:t>IaaS, SaaS and PaaS offerings</a:t>
            </a:r>
          </a:p>
          <a:p>
            <a:pPr lvl="2"/>
            <a:r>
              <a:rPr lang="en-US" dirty="0"/>
              <a:t>Direct to Cloud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are ITS computing resources going to change in the next 5 years?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Challenge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ITS has a significant Virtualization infrastructure that is very good at providing infrastructure.</a:t>
            </a:r>
          </a:p>
          <a:p>
            <a:r>
              <a:rPr lang="en-US" dirty="0"/>
              <a:t>Our Virtualization stack comes from a time and place where technical debt lead to consolidation of storage, compute and networking.</a:t>
            </a:r>
          </a:p>
          <a:p>
            <a:r>
              <a:rPr lang="en-US" dirty="0"/>
              <a:t>But…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53C8157-F98E-4D0A-B21C-C92BB0FDC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1" y="2535134"/>
            <a:ext cx="4752109" cy="2816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Habits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Catch Point for Requests or Participation from ITS</a:t>
            </a:r>
          </a:p>
          <a:p>
            <a:pPr lvl="1"/>
            <a:r>
              <a:rPr lang="en-US" dirty="0"/>
              <a:t>“Surprise, you’re getting a new app with these specs”</a:t>
            </a:r>
          </a:p>
          <a:p>
            <a:r>
              <a:rPr lang="en-US" dirty="0"/>
              <a:t>Anti-SaaS mentality</a:t>
            </a:r>
          </a:p>
          <a:p>
            <a:pPr lvl="1"/>
            <a:r>
              <a:rPr lang="en-US" dirty="0"/>
              <a:t>SaaS applications account for the cost of running a DC, engineers and support teams to keep the SaaS offering running.  They are always more expensive because everything is costed.</a:t>
            </a:r>
          </a:p>
          <a:p>
            <a:pPr lvl="1"/>
            <a:r>
              <a:rPr lang="en-US" dirty="0"/>
              <a:t>Offering Infrastructure </a:t>
            </a:r>
            <a:r>
              <a:rPr lang="en-US" u="sng" dirty="0"/>
              <a:t>always</a:t>
            </a:r>
            <a:r>
              <a:rPr lang="en-US" dirty="0"/>
              <a:t> will be cheaper to the customer because they’ve externalized the costs of the application on to ITS.</a:t>
            </a:r>
          </a:p>
          <a:p>
            <a:r>
              <a:rPr lang="en-US" dirty="0"/>
              <a:t>Lack of in-house application development support encourages customers to seek canned platforms and a “one-off” mentality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F7F79B-AC2A-4F02-9CBD-68316F89E8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84311" y="1081548"/>
            <a:ext cx="3333495" cy="150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Deeper into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C92C-DC84-4381-8D84-26BD3617D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Modern Cloud Offerings have three tiers: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IaaS – Bare Metal, Infrastructure as a service, aka, VMs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PaaS – Platform, SQL “Service” or a Docker Swarm, aka bring your own pizza topping.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SaaS – Software Offering, Azure Functions, “Serverless”</a:t>
            </a:r>
          </a:p>
          <a:p>
            <a:pPr>
              <a:lnSpc>
                <a:spcPct val="90000"/>
              </a:lnSpc>
            </a:pPr>
            <a:r>
              <a:rPr lang="en-US" sz="1100"/>
              <a:t>ITS is good at pieces of this: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VMware for IaaS, supported by Nutanix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PaaS, Docker Enterprise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SaaS – Azure Functions for account automation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803CC-99F7-4FA6-8C1F-DCB560AD2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762736"/>
            <a:ext cx="6240990" cy="489917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817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5BCAF2-4F7A-4E2B-9C66-769568DBF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55" y="1538895"/>
            <a:ext cx="1307447" cy="1948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A9A7E-7050-4AD6-A970-DE42B4309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074" y="782417"/>
            <a:ext cx="1164713" cy="1803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7BE957-B7BC-4498-B4C6-C17FDF94C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513" y="3019426"/>
            <a:ext cx="1176131" cy="1768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B868A-4EDF-4368-9A09-4C1DE7056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521" y="750736"/>
            <a:ext cx="1187550" cy="1576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1CA02-59B1-43BD-84B1-60FA41668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5491" y="348754"/>
            <a:ext cx="2323716" cy="34085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44EB51-AD39-4668-A0D5-2F4B8BB373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199" y="3757321"/>
            <a:ext cx="1644300" cy="1745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261C72-93B8-440F-9B6B-FEE39646022F}"/>
              </a:ext>
            </a:extLst>
          </p:cNvPr>
          <p:cNvSpPr/>
          <p:nvPr/>
        </p:nvSpPr>
        <p:spPr>
          <a:xfrm>
            <a:off x="4417017" y="348754"/>
            <a:ext cx="6411132" cy="5153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06B79-2A7D-4B10-AAC5-CA60357F8E58}"/>
              </a:ext>
            </a:extLst>
          </p:cNvPr>
          <p:cNvSpPr txBox="1"/>
          <p:nvPr/>
        </p:nvSpPr>
        <p:spPr>
          <a:xfrm>
            <a:off x="4742481" y="418454"/>
            <a:ext cx="177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Provided Services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35F02F-37B6-4B04-9354-7C252AA9A9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993" y="2819396"/>
            <a:ext cx="1570078" cy="2355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D240F3-2C51-418D-BE49-B19B757E6099}"/>
              </a:ext>
            </a:extLst>
          </p:cNvPr>
          <p:cNvSpPr txBox="1"/>
          <p:nvPr/>
        </p:nvSpPr>
        <p:spPr>
          <a:xfrm>
            <a:off x="3635300" y="5898860"/>
            <a:ext cx="575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Current </a:t>
            </a:r>
            <a:r>
              <a:rPr lang="en-US" sz="4000" dirty="0"/>
              <a:t>Service</a:t>
            </a:r>
            <a:r>
              <a:rPr lang="en-US" sz="3600" dirty="0"/>
              <a:t> Platforms</a:t>
            </a:r>
          </a:p>
        </p:txBody>
      </p:sp>
    </p:spTree>
    <p:extLst>
      <p:ext uri="{BB962C8B-B14F-4D97-AF65-F5344CB8AC3E}">
        <p14:creationId xmlns:p14="http://schemas.microsoft.com/office/powerpoint/2010/main" val="1267115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8A4C3A-EFFF-4D32-9AEC-EE27F5E8D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553" y="527172"/>
            <a:ext cx="1307447" cy="1948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5C3803-77E7-4150-B8C1-70619FF8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26" y="617329"/>
            <a:ext cx="1176131" cy="1768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C52FDA-F580-4FAD-AE9F-3FF2AA44B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983" y="672588"/>
            <a:ext cx="1164713" cy="1803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EFFCE3-A6E6-40AC-B3B8-DBE98E10E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108" y="4103325"/>
            <a:ext cx="1164713" cy="2152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1F921-0649-40D4-A5E0-6D3501902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068" y="4129568"/>
            <a:ext cx="1358831" cy="1774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63D0B-FD41-4151-BF45-31D6521883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1155" y="468658"/>
            <a:ext cx="2323716" cy="1372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51EF33-79EF-491C-B9A1-F8FF4712A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7819" y="1936908"/>
            <a:ext cx="1210388" cy="9655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77B8BB-96A2-4CDE-A262-80A742CE265F}"/>
              </a:ext>
            </a:extLst>
          </p:cNvPr>
          <p:cNvSpPr/>
          <p:nvPr/>
        </p:nvSpPr>
        <p:spPr>
          <a:xfrm>
            <a:off x="4392489" y="247556"/>
            <a:ext cx="5366277" cy="3063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E7AC9-BB9F-4130-99A9-31855AF337F9}"/>
              </a:ext>
            </a:extLst>
          </p:cNvPr>
          <p:cNvSpPr txBox="1"/>
          <p:nvPr/>
        </p:nvSpPr>
        <p:spPr>
          <a:xfrm>
            <a:off x="5625030" y="2708947"/>
            <a:ext cx="289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Provided Services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4C5D92-C22F-4665-A793-861C6F9E18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4120" y="3858669"/>
            <a:ext cx="1570078" cy="2355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BEFDB0-DF8B-481E-8D08-ED1CF16F54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44439" y="4053931"/>
            <a:ext cx="1421634" cy="17275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FAE6FE-F600-4548-8605-0731407D1A69}"/>
              </a:ext>
            </a:extLst>
          </p:cNvPr>
          <p:cNvSpPr/>
          <p:nvPr/>
        </p:nvSpPr>
        <p:spPr>
          <a:xfrm>
            <a:off x="2261034" y="3484652"/>
            <a:ext cx="4812702" cy="2729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608A7-25E9-44AA-9E91-5A8034CC45B4}"/>
              </a:ext>
            </a:extLst>
          </p:cNvPr>
          <p:cNvSpPr txBox="1"/>
          <p:nvPr/>
        </p:nvSpPr>
        <p:spPr>
          <a:xfrm>
            <a:off x="3363132" y="3587414"/>
            <a:ext cx="296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 Provided Services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32DE72-B17A-49E1-846D-E15AFA0CF74D}"/>
              </a:ext>
            </a:extLst>
          </p:cNvPr>
          <p:cNvSpPr/>
          <p:nvPr/>
        </p:nvSpPr>
        <p:spPr>
          <a:xfrm>
            <a:off x="7150749" y="3484652"/>
            <a:ext cx="4812702" cy="2729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4EB0D1-19A3-4DB9-BFDB-069711E32B4E}"/>
              </a:ext>
            </a:extLst>
          </p:cNvPr>
          <p:cNvSpPr txBox="1"/>
          <p:nvPr/>
        </p:nvSpPr>
        <p:spPr>
          <a:xfrm>
            <a:off x="8074244" y="3584625"/>
            <a:ext cx="296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D87C1-B7DD-4F04-A4FB-28315C371816}"/>
              </a:ext>
            </a:extLst>
          </p:cNvPr>
          <p:cNvSpPr txBox="1"/>
          <p:nvPr/>
        </p:nvSpPr>
        <p:spPr>
          <a:xfrm>
            <a:off x="4194581" y="6147379"/>
            <a:ext cx="575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Future </a:t>
            </a:r>
            <a:r>
              <a:rPr lang="en-US" sz="4000" dirty="0"/>
              <a:t>Service</a:t>
            </a:r>
            <a:r>
              <a:rPr lang="en-US" sz="3600" dirty="0"/>
              <a:t> Platforms</a:t>
            </a:r>
          </a:p>
        </p:txBody>
      </p:sp>
    </p:spTree>
    <p:extLst>
      <p:ext uri="{BB962C8B-B14F-4D97-AF65-F5344CB8AC3E}">
        <p14:creationId xmlns:p14="http://schemas.microsoft.com/office/powerpoint/2010/main" val="3467416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4C94-C531-499B-8D6A-678C669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Migration in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DE45E-5BEA-4896-8920-67463822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09" y="3218553"/>
            <a:ext cx="2049666" cy="1477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657D03-0386-4943-A0A8-C2B05717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50" y="2710674"/>
            <a:ext cx="867825" cy="116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E182A-AB12-4C5F-9891-AEA165AB8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739" y="4185266"/>
            <a:ext cx="1164713" cy="15879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787666-FB20-4085-820A-9BE48D04B227}"/>
              </a:ext>
            </a:extLst>
          </p:cNvPr>
          <p:cNvCxnSpPr/>
          <p:nvPr/>
        </p:nvCxnSpPr>
        <p:spPr>
          <a:xfrm flipV="1">
            <a:off x="3131165" y="3429000"/>
            <a:ext cx="1259571" cy="24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A53F7B-4A32-4144-9A10-6A567437EB07}"/>
              </a:ext>
            </a:extLst>
          </p:cNvPr>
          <p:cNvCxnSpPr>
            <a:cxnSpLocks/>
          </p:cNvCxnSpPr>
          <p:nvPr/>
        </p:nvCxnSpPr>
        <p:spPr>
          <a:xfrm>
            <a:off x="3143375" y="4064060"/>
            <a:ext cx="1038198" cy="5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E11286-A117-42DC-B833-AA866EB54AA5}"/>
              </a:ext>
            </a:extLst>
          </p:cNvPr>
          <p:cNvSpPr/>
          <p:nvPr/>
        </p:nvSpPr>
        <p:spPr>
          <a:xfrm>
            <a:off x="4420146" y="2438399"/>
            <a:ext cx="4331230" cy="3579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C73557-6B41-4D61-A1A5-F2D34D9E1B24}"/>
              </a:ext>
            </a:extLst>
          </p:cNvPr>
          <p:cNvSpPr txBox="1"/>
          <p:nvPr/>
        </p:nvSpPr>
        <p:spPr>
          <a:xfrm>
            <a:off x="4057889" y="6290383"/>
            <a:ext cx="323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On Premise Services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64CE7F-41F3-4740-92D3-146D720BB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779" y="3369361"/>
            <a:ext cx="1176131" cy="15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5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4C94-C531-499B-8D6A-678C669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Migration in Steps - LEAP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DE45E-5BEA-4896-8920-67463822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09" y="3218553"/>
            <a:ext cx="2049666" cy="1477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657D03-0386-4943-A0A8-C2B05717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535" y="5197989"/>
            <a:ext cx="580868" cy="782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E182A-AB12-4C5F-9891-AEA165AB8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250" y="5179849"/>
            <a:ext cx="633460" cy="8636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A53F7B-4A32-4144-9A10-6A567437EB07}"/>
              </a:ext>
            </a:extLst>
          </p:cNvPr>
          <p:cNvCxnSpPr>
            <a:cxnSpLocks/>
          </p:cNvCxnSpPr>
          <p:nvPr/>
        </p:nvCxnSpPr>
        <p:spPr>
          <a:xfrm>
            <a:off x="3143375" y="4064060"/>
            <a:ext cx="566482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E11286-A117-42DC-B833-AA866EB54AA5}"/>
              </a:ext>
            </a:extLst>
          </p:cNvPr>
          <p:cNvSpPr/>
          <p:nvPr/>
        </p:nvSpPr>
        <p:spPr>
          <a:xfrm>
            <a:off x="4223834" y="4914734"/>
            <a:ext cx="2776234" cy="1322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C73557-6B41-4D61-A1A5-F2D34D9E1B24}"/>
              </a:ext>
            </a:extLst>
          </p:cNvPr>
          <p:cNvSpPr txBox="1"/>
          <p:nvPr/>
        </p:nvSpPr>
        <p:spPr>
          <a:xfrm>
            <a:off x="4057889" y="6290383"/>
            <a:ext cx="323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On Premise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ECD6B-27DA-412E-B53D-6AFDB1DE0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261" y="3471091"/>
            <a:ext cx="1164713" cy="1279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F1CECE-101E-4166-927D-655FACFAA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228" y="5179849"/>
            <a:ext cx="672908" cy="91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02708601D5C4C85C305A3EE4D764A" ma:contentTypeVersion="15" ma:contentTypeDescription="Create a new document." ma:contentTypeScope="" ma:versionID="ef097639c96794b857c5d5907fd1df62">
  <xsd:schema xmlns:xsd="http://www.w3.org/2001/XMLSchema" xmlns:xs="http://www.w3.org/2001/XMLSchema" xmlns:p="http://schemas.microsoft.com/office/2006/metadata/properties" xmlns:ns1="http://schemas.microsoft.com/sharepoint/v3" xmlns:ns3="e09df031-3540-4937-8cb6-d70d0ee9d995" xmlns:ns4="956e0d95-fcd7-4156-b990-6cef54868e85" targetNamespace="http://schemas.microsoft.com/office/2006/metadata/properties" ma:root="true" ma:fieldsID="0df25a8a6732b9d7e485a53dee956242" ns1:_="" ns3:_="" ns4:_="">
    <xsd:import namespace="http://schemas.microsoft.com/sharepoint/v3"/>
    <xsd:import namespace="e09df031-3540-4937-8cb6-d70d0ee9d995"/>
    <xsd:import namespace="956e0d95-fcd7-4156-b990-6cef54868e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9df031-3540-4937-8cb6-d70d0ee9d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e0d95-fcd7-4156-b990-6cef54868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BD599E-B603-4D42-9F80-77B8D91A69A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DFE81A4-2D6E-442F-90AF-B096A10427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350A62-5E7C-48B0-ABCF-B64F4057B4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09df031-3540-4937-8cb6-d70d0ee9d995"/>
    <ds:schemaRef ds:uri="956e0d95-fcd7-4156-b990-6cef54868e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370</Words>
  <Application>Microsoft Office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Platform Migration:  Target 2022</vt:lpstr>
      <vt:lpstr>How are ITS computing resources going to change in the next 5 years?</vt:lpstr>
      <vt:lpstr>Current Status</vt:lpstr>
      <vt:lpstr>Bad Habits</vt:lpstr>
      <vt:lpstr>Deeper into the Environment</vt:lpstr>
      <vt:lpstr>PowerPoint Presentation</vt:lpstr>
      <vt:lpstr>PowerPoint Presentation</vt:lpstr>
      <vt:lpstr>Service Migration in Steps</vt:lpstr>
      <vt:lpstr>Service Migration in Steps - LEAP</vt:lpstr>
      <vt:lpstr>Improved Habits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Poofin’</dc:title>
  <dc:creator>Jon Junell</dc:creator>
  <cp:lastModifiedBy>Jon Junell</cp:lastModifiedBy>
  <cp:revision>7</cp:revision>
  <dcterms:created xsi:type="dcterms:W3CDTF">2019-09-25T17:59:09Z</dcterms:created>
  <dcterms:modified xsi:type="dcterms:W3CDTF">2021-01-06T18:05:16Z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0x0101002CF02708601D5C4C85C305A3EE4D764A</vt:lpwstr>
  </property>
</Properties>
</file>