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Karla" pitchFamily="2" charset="0"/>
      <p:regular r:id="rId23"/>
      <p:bold r:id="rId24"/>
      <p:italic r:id="rId25"/>
      <p:boldItalic r:id="rId26"/>
    </p:embeddedFont>
    <p:embeddedFont>
      <p:font typeface="Montserrat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6B3FB3-29E9-456C-AF57-3D1C79DE42E4}">
  <a:tblStyle styleId="{AB6B3FB3-29E9-456C-AF57-3D1C79DE42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F4D3D7-D341-4C52-BA0C-C4ACAF1093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20" d="100"/>
          <a:sy n="120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Kaplan" userId="cde845f258bdb7ad" providerId="LiveId" clId="{327CADFD-CEC0-8643-A8C3-426B69EC44E5}"/>
    <pc:docChg chg="modSld">
      <pc:chgData name="Jon Kaplan" userId="cde845f258bdb7ad" providerId="LiveId" clId="{327CADFD-CEC0-8643-A8C3-426B69EC44E5}" dt="2019-05-16T21:38:02.981" v="0" actId="1076"/>
      <pc:docMkLst>
        <pc:docMk/>
      </pc:docMkLst>
      <pc:sldChg chg="modSp">
        <pc:chgData name="Jon Kaplan" userId="cde845f258bdb7ad" providerId="LiveId" clId="{327CADFD-CEC0-8643-A8C3-426B69EC44E5}" dt="2019-05-16T21:38:02.981" v="0" actId="1076"/>
        <pc:sldMkLst>
          <pc:docMk/>
          <pc:sldMk cId="0" sldId="267"/>
        </pc:sldMkLst>
        <pc:picChg chg="mod">
          <ac:chgData name="Jon Kaplan" userId="cde845f258bdb7ad" providerId="LiveId" clId="{327CADFD-CEC0-8643-A8C3-426B69EC44E5}" dt="2019-05-16T21:38:02.981" v="0" actId="1076"/>
          <ac:picMkLst>
            <pc:docMk/>
            <pc:sldMk cId="0" sldId="267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76c137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76c137a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52b863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52b863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fbf9670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fbf9670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c8e762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c8e762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c8e762f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c8e762f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c8e762f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c8e762f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0c8e762f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0c8e762f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c8e762f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0c8e762f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0c8e762f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0c8e762f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84416aa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84416aa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76c137a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76c137a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84416a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84416aa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fbf9670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fbf9670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76c137a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76c137a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jfame617/47855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imkloet.com/animated_nfl_play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c/NFL-Punt-Analytics-Competi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idx="4294967295"/>
          </p:nvPr>
        </p:nvSpPr>
        <p:spPr>
          <a:xfrm>
            <a:off x="5817996" y="2807325"/>
            <a:ext cx="3153600" cy="7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CD4"/>
                </a:solidFill>
              </a:rPr>
              <a:t>IST687</a:t>
            </a:r>
            <a:endParaRPr>
              <a:solidFill>
                <a:srgbClr val="00BCD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NFL Punting and Concussions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636700" y="4245600"/>
            <a:ext cx="5514000" cy="7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CD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Jon Kaplan and Jeff Bertucci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893425" y="3628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 sz="2400">
              <a:solidFill>
                <a:srgbClr val="CDDC39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425" y="1071525"/>
            <a:ext cx="4493927" cy="300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>
            <a:spLocks noGrp="1"/>
          </p:cNvSpPr>
          <p:nvPr>
            <p:ph type="body" idx="4294967295"/>
          </p:nvPr>
        </p:nvSpPr>
        <p:spPr>
          <a:xfrm>
            <a:off x="170750" y="866875"/>
            <a:ext cx="36573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Ran regressions on few columns in relation to # of concussions: </a:t>
            </a:r>
            <a:r>
              <a:rPr lang="en" b="1"/>
              <a:t>Game_Day, Turf, Temperature, and Quarter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For model 5, our Quarter regression, </a:t>
            </a:r>
            <a:r>
              <a:rPr lang="en" b="1">
                <a:solidFill>
                  <a:srgbClr val="CC0000"/>
                </a:solidFill>
              </a:rPr>
              <a:t>Quarter 3</a:t>
            </a:r>
            <a:r>
              <a:rPr lang="en" b="1"/>
              <a:t> </a:t>
            </a:r>
            <a:r>
              <a:rPr lang="en"/>
              <a:t>turned out to be significant with a value of </a:t>
            </a:r>
            <a:r>
              <a:rPr lang="en" b="1">
                <a:solidFill>
                  <a:srgbClr val="CC0000"/>
                </a:solidFill>
              </a:rPr>
              <a:t>0.0428</a:t>
            </a:r>
            <a:endParaRPr b="1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4240425" y="2411100"/>
            <a:ext cx="2492400" cy="1509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806400" y="15325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P and PR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14225" y="486975"/>
            <a:ext cx="6925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Looked at </a:t>
            </a:r>
            <a:r>
              <a:rPr lang="en" sz="1800" b="1"/>
              <a:t>distance</a:t>
            </a:r>
            <a:r>
              <a:rPr lang="en" sz="1800"/>
              <a:t> between </a:t>
            </a:r>
            <a:r>
              <a:rPr lang="en" sz="1800" b="1"/>
              <a:t>Punter</a:t>
            </a:r>
            <a:r>
              <a:rPr lang="en" sz="1800"/>
              <a:t> and </a:t>
            </a:r>
            <a:r>
              <a:rPr lang="en" sz="1800" b="1"/>
              <a:t>Punt Returner</a:t>
            </a:r>
            <a:r>
              <a:rPr lang="en" sz="1800"/>
              <a:t> on punt plays at time of punt to see if relationship for concussions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>
                <a:solidFill>
                  <a:schemeClr val="dk2"/>
                </a:solidFill>
              </a:rPr>
              <a:t>Average distance: </a:t>
            </a:r>
            <a:r>
              <a:rPr lang="en" sz="1800" b="1">
                <a:solidFill>
                  <a:srgbClr val="CC0000"/>
                </a:solidFill>
              </a:rPr>
              <a:t>57.51 yards</a:t>
            </a:r>
            <a:r>
              <a:rPr lang="en" sz="1800" b="1">
                <a:solidFill>
                  <a:schemeClr val="dk2"/>
                </a:solidFill>
              </a:rPr>
              <a:t> </a:t>
            </a:r>
            <a:endParaRPr sz="18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>
                <a:solidFill>
                  <a:schemeClr val="dk2"/>
                </a:solidFill>
              </a:rPr>
              <a:t>Concussion average distance: </a:t>
            </a:r>
            <a:r>
              <a:rPr lang="en" sz="1800" b="1">
                <a:solidFill>
                  <a:srgbClr val="CC0000"/>
                </a:solidFill>
              </a:rPr>
              <a:t>56.62 yards</a:t>
            </a:r>
            <a:endParaRPr sz="1800" b="1"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▸"/>
            </a:pPr>
            <a:r>
              <a:rPr lang="en" sz="1800" b="1">
                <a:solidFill>
                  <a:schemeClr val="dk2"/>
                </a:solidFill>
              </a:rPr>
              <a:t>Range (non-conc)</a:t>
            </a:r>
            <a:r>
              <a:rPr lang="en" sz="1800">
                <a:solidFill>
                  <a:schemeClr val="dk2"/>
                </a:solidFill>
              </a:rPr>
              <a:t>: </a:t>
            </a:r>
            <a:r>
              <a:rPr lang="en" sz="1800" b="1">
                <a:solidFill>
                  <a:srgbClr val="CC0000"/>
                </a:solidFill>
              </a:rPr>
              <a:t>24.16 - 74.92 yards</a:t>
            </a:r>
            <a:endParaRPr sz="1800" b="1"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▸"/>
            </a:pPr>
            <a:r>
              <a:rPr lang="en" sz="1800" b="1">
                <a:solidFill>
                  <a:schemeClr val="dk2"/>
                </a:solidFill>
              </a:rPr>
              <a:t>Range (conc)</a:t>
            </a:r>
            <a:r>
              <a:rPr lang="en" sz="1800">
                <a:solidFill>
                  <a:schemeClr val="dk2"/>
                </a:solidFill>
              </a:rPr>
              <a:t>: </a:t>
            </a:r>
            <a:r>
              <a:rPr lang="en" sz="1800" b="1">
                <a:solidFill>
                  <a:srgbClr val="CC0000"/>
                </a:solidFill>
              </a:rPr>
              <a:t>41.45 - 69.59 yards</a:t>
            </a:r>
            <a:endParaRPr sz="1800" b="1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675" y="2396175"/>
            <a:ext cx="4084826" cy="25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08300" y="196575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Animated Concussion Plot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308200" y="808025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dirty="0"/>
              <a:t>Created animated plot to show specific concussion play based off </a:t>
            </a:r>
            <a:r>
              <a:rPr lang="en" dirty="0" err="1"/>
              <a:t>PlayID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Gives birds-eye view of positions and players involved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68" name="Google Shape;168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394" y="3302526"/>
            <a:ext cx="2912275" cy="28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08300" y="196575"/>
            <a:ext cx="64830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Learning-RandomForest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08200" y="808025"/>
            <a:ext cx="5324100" cy="4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We ran a random forest analysis of all the punt plays from 2016-2017.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“Unfortunately” there were only 36 concussions in both years combined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Of those, we could only assume 6 were derivative of the punt play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Those would be concussions involving the punter or the punting reciever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08300" y="196575"/>
            <a:ext cx="64830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Learning-RandomForest 2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308200" y="808025"/>
            <a:ext cx="5324100" cy="3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Nonetheless, we ran a random forest to see if we could glean ANYTHING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We take into consideration: Turf, Weather, Quarter, Season Week, and the score differentials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Results: As expected, not stellar, but it did score a 99.99% on its test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183" name="Google Shape;183;p27"/>
          <p:cNvGraphicFramePr/>
          <p:nvPr/>
        </p:nvGraphicFramePr>
        <p:xfrm>
          <a:off x="4651700" y="3268250"/>
          <a:ext cx="3112475" cy="1615350"/>
        </p:xfrm>
        <a:graphic>
          <a:graphicData uri="http://schemas.openxmlformats.org/drawingml/2006/table">
            <a:tbl>
              <a:tblPr>
                <a:noFill/>
                <a:tableStyleId>{66F4D3D7-D341-4C52-BA0C-C4ACAF1093A5}</a:tableStyleId>
              </a:tblPr>
              <a:tblGrid>
                <a:gridCol w="81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Predicted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13278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49550" y="294600"/>
            <a:ext cx="3046200" cy="4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                Importance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Season_Type            0.02738847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Week                   1.00023094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Game_Day               0.45209800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GameWeather            0.03522921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Temperature            1.61750888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StadiumType2           0.09042840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Quarter                0.72063474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Role                   0.64749300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Score_difference       1.94196796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NaturalTurf            0.21137473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945025" y="2437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Call: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randomForest(formula = Concussion ~ ., data = puntmaster4) 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         Type of random forest: classification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               Number of trees: 500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No. of variables tried at each split: 3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  OOB estimate of  error rate: 0.05%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Confusion matrix: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       0         1    class.error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0 13278     0           0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 1     6         0           1</a:t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308300" y="196575"/>
            <a:ext cx="64830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our RandomForest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08200" y="808025"/>
            <a:ext cx="5324100" cy="3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More data, specifically more actual concussion data.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If we were to run again maybe consider concussion per game rather than per play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That may be more interesting since we are considering global effects more so than exact moment to moment effects.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308300" y="196575"/>
            <a:ext cx="64830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Learning-KSVM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308200" y="808025"/>
            <a:ext cx="5324100" cy="3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Sparing most of the similar details of RF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KSVM was surprisingly worse.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goal: rout out the 1’s in the concussion category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result: KSVM Model guessed the opposite of Random forest and got 0.001% correct, but it definitely did get all the 1’s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659175" y="1218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&gt; ML2</a:t>
            </a:r>
            <a:endParaRPr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Support Vector Machine object of class "ksvm" 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SV type: C-svc  (classification) 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parameter : cost C = 5 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Polynomial kernel function. 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Hyperparameters : degree =  1  scale =  1  offset =  1 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Number of Support Vectors : 8 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Objective Function Value : -40 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Training error : 0.000452 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Cross validation error : 0.000452 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Probability model included.</a:t>
            </a:r>
            <a:endParaRPr sz="1100">
              <a:highlight>
                <a:srgbClr val="FFFFFF"/>
              </a:highlight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4034900" y="1218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</a:rPr>
              <a:t>&gt; summary(as.factor(comptable$prediction))</a:t>
            </a:r>
            <a:endParaRPr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  1 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4428</a:t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838250" y="234325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Learned: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0" y="1504950"/>
            <a:ext cx="7080900" cy="1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/>
              <a:t>Computers do exactly what you tell them to do</a:t>
            </a:r>
            <a:endParaRPr sz="2400" b="1"/>
          </a:p>
        </p:txBody>
      </p:sp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103050" y="18445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418000" y="857375"/>
            <a:ext cx="69777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CC0000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b="1">
                <a:solidFill>
                  <a:srgbClr val="CC0000"/>
                </a:solidFill>
              </a:rPr>
              <a:t>666 </a:t>
            </a:r>
            <a:r>
              <a:rPr lang="en">
                <a:solidFill>
                  <a:schemeClr val="dk2"/>
                </a:solidFill>
              </a:rPr>
              <a:t>games observed from 2016-2017 NFL seasons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▸"/>
            </a:pPr>
            <a:r>
              <a:rPr lang="en" b="1">
                <a:solidFill>
                  <a:srgbClr val="CC0000"/>
                </a:solidFill>
              </a:rPr>
              <a:t>6,681 </a:t>
            </a:r>
            <a:r>
              <a:rPr lang="en">
                <a:solidFill>
                  <a:schemeClr val="dk2"/>
                </a:solidFill>
              </a:rPr>
              <a:t>punt plays analyzed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▸"/>
            </a:pPr>
            <a:r>
              <a:rPr lang="en" b="1">
                <a:solidFill>
                  <a:srgbClr val="CC0000"/>
                </a:solidFill>
              </a:rPr>
              <a:t>146,529</a:t>
            </a:r>
            <a:r>
              <a:rPr lang="en">
                <a:solidFill>
                  <a:schemeClr val="dk2"/>
                </a:solidFill>
              </a:rPr>
              <a:t> observations of player roles during punt plays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▸"/>
            </a:pPr>
            <a:r>
              <a:rPr lang="en" b="1">
                <a:solidFill>
                  <a:srgbClr val="CC0000"/>
                </a:solidFill>
              </a:rPr>
              <a:t>66,492, 490</a:t>
            </a:r>
            <a:r>
              <a:rPr lang="en">
                <a:solidFill>
                  <a:schemeClr val="dk2"/>
                </a:solidFill>
              </a:rPr>
              <a:t> observations of players locations and orientation during punt return play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4336"/>
                </a:solidFill>
              </a:rPr>
              <a:t>Resources</a:t>
            </a:r>
            <a:endParaRPr>
              <a:solidFill>
                <a:srgbClr val="F44336"/>
              </a:solidFill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Animated Plot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http://jimkloet.com/animated_nfl_play.html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https://www.kaggle.com/c/NFL-Punt-Analytics-Competition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539400" y="329625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Questions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00075" y="726750"/>
            <a:ext cx="7453500" cy="3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What are the most common impact types  resulting in concussions during punt plays?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Is the distance from punter to punt returner a factor in more concussions?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Does time in the game or Quarter play a factor in more concussions?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Does certain weather or certain temperature range increase or decrease occurrences of concussions?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Do more concussions happen on synthetic turf or natural? Outdoor or indoor stadium?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Does game start/time of day play a factor in more concussions? Day of week?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more a team punts, the more concussions?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What is the relationship of speed and direction for likelier occurrence of concussion? 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103050" y="18445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Info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4294967295"/>
          </p:nvPr>
        </p:nvSpPr>
        <p:spPr>
          <a:xfrm>
            <a:off x="3016850" y="1043050"/>
            <a:ext cx="42030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b="1">
                <a:solidFill>
                  <a:srgbClr val="CC0000"/>
                </a:solidFill>
              </a:rPr>
              <a:t>37 </a:t>
            </a:r>
            <a:r>
              <a:rPr lang="en"/>
              <a:t>concussions from 2016-2017 NFL seasons 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 b="1">
                <a:solidFill>
                  <a:srgbClr val="CC0000"/>
                </a:solidFill>
              </a:rPr>
              <a:t>12 </a:t>
            </a:r>
            <a:r>
              <a:rPr lang="en">
                <a:solidFill>
                  <a:schemeClr val="dk2"/>
                </a:solidFill>
              </a:rPr>
              <a:t>preseason, </a:t>
            </a:r>
            <a:r>
              <a:rPr lang="en" b="1">
                <a:solidFill>
                  <a:srgbClr val="CC0000"/>
                </a:solidFill>
              </a:rPr>
              <a:t>25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regular season games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Average temperature for concussion-involving games: </a:t>
            </a:r>
            <a:r>
              <a:rPr lang="en" b="1">
                <a:solidFill>
                  <a:srgbClr val="CC0000"/>
                </a:solidFill>
              </a:rPr>
              <a:t>60.73° F</a:t>
            </a:r>
            <a:endParaRPr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45900" y="998794"/>
          <a:ext cx="2770950" cy="2929475"/>
        </p:xfrm>
        <a:graphic>
          <a:graphicData uri="http://schemas.openxmlformats.org/drawingml/2006/table">
            <a:tbl>
              <a:tblPr>
                <a:noFill/>
                <a:tableStyleId>{AB6B3FB3-29E9-456C-AF57-3D1C79DE42E4}</a:tableStyleId>
              </a:tblPr>
              <a:tblGrid>
                <a:gridCol w="138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Count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Helmet-to-body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17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Helmet-to-ground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Helmet-to-helmet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17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Unclear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016850" y="18445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Stadium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25" y="927950"/>
            <a:ext cx="5662475" cy="15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725" y="2869325"/>
            <a:ext cx="2602025" cy="2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2612700" y="2447513"/>
            <a:ext cx="2976300" cy="25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Concussion Games: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612700" y="554088"/>
            <a:ext cx="2976300" cy="25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All 666 games: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2936825" y="26025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Turf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00" y="1099700"/>
            <a:ext cx="3288125" cy="26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464375" y="1136938"/>
            <a:ext cx="2976300" cy="25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23 concussions occured on natural grass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13 concussions occured on synthetic grass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4294967295"/>
          </p:nvPr>
        </p:nvSpPr>
        <p:spPr>
          <a:xfrm>
            <a:off x="1279950" y="164675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Plays for Impacts</a:t>
            </a:r>
            <a:r>
              <a:rPr lang="en" sz="2400"/>
              <a:t> </a:t>
            </a:r>
            <a:endParaRPr sz="2400">
              <a:solidFill>
                <a:srgbClr val="CDDC39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5" y="687100"/>
            <a:ext cx="6744749" cy="4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4294967295"/>
          </p:nvPr>
        </p:nvSpPr>
        <p:spPr>
          <a:xfrm>
            <a:off x="1279950" y="164675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Punts per Team</a:t>
            </a:r>
            <a:endParaRPr sz="2400">
              <a:solidFill>
                <a:srgbClr val="CDDC39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61" y="735725"/>
            <a:ext cx="6496875" cy="40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119100" y="4556800"/>
            <a:ext cx="82839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▸"/>
            </a:pPr>
            <a:r>
              <a:rPr lang="en" sz="20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Chance of concussion on punt play: </a:t>
            </a:r>
            <a:r>
              <a:rPr lang="en" sz="2000" b="1">
                <a:solidFill>
                  <a:srgbClr val="CC0000"/>
                </a:solidFill>
                <a:latin typeface="Karla"/>
                <a:ea typeface="Karla"/>
                <a:cs typeface="Karla"/>
                <a:sym typeface="Karla"/>
              </a:rPr>
              <a:t>0.55% (37/6681)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 idx="4294967295"/>
          </p:nvPr>
        </p:nvSpPr>
        <p:spPr>
          <a:xfrm>
            <a:off x="2413650" y="116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Roles</a:t>
            </a:r>
            <a:endParaRPr sz="2400">
              <a:solidFill>
                <a:srgbClr val="CDDC39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8" y="623250"/>
            <a:ext cx="6758332" cy="41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Macintosh PowerPoint</Application>
  <PresentationFormat>On-screen Show (16:9)</PresentationFormat>
  <Paragraphs>178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Karla</vt:lpstr>
      <vt:lpstr>Montserrat</vt:lpstr>
      <vt:lpstr>Arial</vt:lpstr>
      <vt:lpstr>Arviragus template</vt:lpstr>
      <vt:lpstr> IST687  NFL Punting and Concussions</vt:lpstr>
      <vt:lpstr>Dataset Info</vt:lpstr>
      <vt:lpstr>Data Questions</vt:lpstr>
      <vt:lpstr>Descriptive Info</vt:lpstr>
      <vt:lpstr>Stadium</vt:lpstr>
      <vt:lpstr>Turf</vt:lpstr>
      <vt:lpstr>Types of Plays for Impacts </vt:lpstr>
      <vt:lpstr>Number of Punts per Team</vt:lpstr>
      <vt:lpstr>Player Roles</vt:lpstr>
      <vt:lpstr>Regression</vt:lpstr>
      <vt:lpstr>Distance between P and PR</vt:lpstr>
      <vt:lpstr>Animated Concussion Plot</vt:lpstr>
      <vt:lpstr>Machine Learning-RandomForest</vt:lpstr>
      <vt:lpstr>Machine Learning-RandomForest 2</vt:lpstr>
      <vt:lpstr>PowerPoint Presentation</vt:lpstr>
      <vt:lpstr>Improving our RandomForest</vt:lpstr>
      <vt:lpstr>Machine Learning-KSVM</vt:lpstr>
      <vt:lpstr>PowerPoint Presentation</vt:lpstr>
      <vt:lpstr>Lesson Learned: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IST687  NFL Punting and Concussions</dc:title>
  <cp:lastModifiedBy>Jon Kaplan</cp:lastModifiedBy>
  <cp:revision>1</cp:revision>
  <dcterms:modified xsi:type="dcterms:W3CDTF">2019-05-16T21:38:13Z</dcterms:modified>
</cp:coreProperties>
</file>