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4:47:08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47EC-9D35-46F0-B7BC-8493EA93363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E7C8B-3E4E-4C7D-8E18-C4D79E49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E7C8B-3E4E-4C7D-8E18-C4D79E49B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5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5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8596EB2-9BCC-AFF8-00F2-4BFE244C5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11B7A-DD96-1D0E-A5AF-4981A10A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/>
              <a:t>Distribution 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E84B8-4C89-295D-03A2-EE5273F4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409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0034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459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7236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546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1085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2320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5782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223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4117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A72E-E49F-E108-C0DA-179E7960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Distribution Counting Sort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1845-33C3-EEE9-BD5B-5ED48070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/>
              <a:t>Question: Are there any sorting algorithms that achieve time complexity superior to O(n log n) ?</a:t>
            </a:r>
          </a:p>
          <a:p>
            <a:pPr>
              <a:lnSpc>
                <a:spcPct val="100000"/>
              </a:lnSpc>
            </a:pPr>
            <a:r>
              <a:rPr lang="en-US" sz="2000" b="1"/>
              <a:t>Strategy: Space and Time Trade-Offs</a:t>
            </a:r>
          </a:p>
          <a:p>
            <a:pPr>
              <a:lnSpc>
                <a:spcPct val="100000"/>
              </a:lnSpc>
            </a:pPr>
            <a:r>
              <a:rPr lang="en-US" sz="2000" b="1"/>
              <a:t>Algorithm: Distribution Counting Sort</a:t>
            </a:r>
          </a:p>
          <a:p>
            <a:pPr>
              <a:lnSpc>
                <a:spcPct val="100000"/>
              </a:lnSpc>
            </a:pPr>
            <a:r>
              <a:rPr lang="en-US" sz="2000" b="1"/>
              <a:t>Define : Distribution Counting sort is an out-of-place, non-comparison sorting algorithm that sorts a list with duplicate values efficiently.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1109557-D743-4C39-7F05-36E3BBDE72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 t="-1" r="3178" b="-1"/>
          <a:stretch/>
        </p:blipFill>
        <p:spPr>
          <a:xfrm>
            <a:off x="4995672" y="1499056"/>
            <a:ext cx="6565392" cy="38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5175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Second : we calculate the distribution (Accumulative frequencies)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7461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40028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2178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995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413434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4305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474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2007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3359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6206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064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This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728"/>
            <a:ext cx="6522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3FDB0-E6F0-EC40-D7C7-9A57C60A252C}"/>
              </a:ext>
            </a:extLst>
          </p:cNvPr>
          <p:cNvSpPr txBox="1"/>
          <p:nvPr/>
        </p:nvSpPr>
        <p:spPr>
          <a:xfrm>
            <a:off x="2206752" y="2900137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0011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537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8303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9318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4215384"/>
            <a:ext cx="2529840" cy="1499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Then : we use these distribution to place the elements in order and put it in a new array S and we subtract from the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654808" y="2909281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899160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0178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0660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57123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355848" y="2904233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150864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28141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455920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870192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760976" y="29001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E07C4-3397-EF17-1718-81D604E5E48D}"/>
              </a:ext>
            </a:extLst>
          </p:cNvPr>
          <p:cNvSpPr/>
          <p:nvPr/>
        </p:nvSpPr>
        <p:spPr>
          <a:xfrm>
            <a:off x="2773680" y="5724144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4ABAE-33E9-1213-43FB-4D56962CFC23}"/>
              </a:ext>
            </a:extLst>
          </p:cNvPr>
          <p:cNvSpPr/>
          <p:nvPr/>
        </p:nvSpPr>
        <p:spPr>
          <a:xfrm>
            <a:off x="911047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66A60D-8219-CF94-E780-DE522BA02F10}"/>
              </a:ext>
            </a:extLst>
          </p:cNvPr>
          <p:cNvSpPr/>
          <p:nvPr/>
        </p:nvSpPr>
        <p:spPr>
          <a:xfrm>
            <a:off x="9820656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CBE2F8-FB55-36E6-BD97-C1C8BE07E221}"/>
              </a:ext>
            </a:extLst>
          </p:cNvPr>
          <p:cNvSpPr/>
          <p:nvPr/>
        </p:nvSpPr>
        <p:spPr>
          <a:xfrm>
            <a:off x="41849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E432C8-88A6-D751-5C35-6A714151E18C}"/>
              </a:ext>
            </a:extLst>
          </p:cNvPr>
          <p:cNvSpPr/>
          <p:nvPr/>
        </p:nvSpPr>
        <p:spPr>
          <a:xfrm>
            <a:off x="769010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ED5873-9955-B8D1-B3FC-E012A07B9EA6}"/>
              </a:ext>
            </a:extLst>
          </p:cNvPr>
          <p:cNvSpPr/>
          <p:nvPr/>
        </p:nvSpPr>
        <p:spPr>
          <a:xfrm>
            <a:off x="3474720" y="5719096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F8A5B1-27EB-35AC-EC54-D04DFFBA103C}"/>
              </a:ext>
            </a:extLst>
          </p:cNvPr>
          <p:cNvSpPr/>
          <p:nvPr/>
        </p:nvSpPr>
        <p:spPr>
          <a:xfrm>
            <a:off x="6269736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1B247-CA3A-FB3E-EF20-B5A69EC62590}"/>
              </a:ext>
            </a:extLst>
          </p:cNvPr>
          <p:cNvSpPr/>
          <p:nvPr/>
        </p:nvSpPr>
        <p:spPr>
          <a:xfrm>
            <a:off x="8351520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5CC1D8-FB8C-D5DC-1B0C-D0B121EA0ED6}"/>
              </a:ext>
            </a:extLst>
          </p:cNvPr>
          <p:cNvSpPr/>
          <p:nvPr/>
        </p:nvSpPr>
        <p:spPr>
          <a:xfrm>
            <a:off x="5574792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3CE83-469B-1B20-2FB9-DEF2BEC518A8}"/>
              </a:ext>
            </a:extLst>
          </p:cNvPr>
          <p:cNvSpPr/>
          <p:nvPr/>
        </p:nvSpPr>
        <p:spPr>
          <a:xfrm>
            <a:off x="6989064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6A1EF4-2B05-213E-8396-75CB29FB066D}"/>
              </a:ext>
            </a:extLst>
          </p:cNvPr>
          <p:cNvSpPr/>
          <p:nvPr/>
        </p:nvSpPr>
        <p:spPr>
          <a:xfrm>
            <a:off x="4879848" y="5715000"/>
            <a:ext cx="64008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4838ED-3CCB-0301-543F-0817EC46760F}"/>
              </a:ext>
            </a:extLst>
          </p:cNvPr>
          <p:cNvSpPr txBox="1"/>
          <p:nvPr/>
        </p:nvSpPr>
        <p:spPr>
          <a:xfrm>
            <a:off x="2286596" y="5781669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91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06-41DB-3E9B-2B6E-44F3CF4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0065-7B47-AE53-B71C-7BCE34C04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DistributionCountingSort</a:t>
            </a:r>
            <a:r>
              <a:rPr lang="en-US" b="1" dirty="0"/>
              <a:t>(A, l, u):</a:t>
            </a:r>
          </a:p>
          <a:p>
            <a:pPr marL="0" indent="0">
              <a:buNone/>
            </a:pPr>
            <a:r>
              <a:rPr lang="en-US" b="1" dirty="0"/>
              <a:t>   n=</a:t>
            </a:r>
            <a:r>
              <a:rPr lang="en-US" b="1" dirty="0" err="1"/>
              <a:t>len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b="1" dirty="0"/>
              <a:t>   D=[0]*(u-l+1)</a:t>
            </a:r>
          </a:p>
          <a:p>
            <a:pPr marL="0" indent="0">
              <a:buNone/>
            </a:pPr>
            <a:r>
              <a:rPr lang="en-US" b="1" dirty="0"/>
              <a:t>   S=[0]*n</a:t>
            </a:r>
          </a:p>
          <a:p>
            <a:pPr marL="0" indent="0">
              <a:buNone/>
            </a:pPr>
            <a:r>
              <a:rPr lang="en-US" b="1" dirty="0"/>
              <a:t>   for j in range(u-l+1):</a:t>
            </a:r>
          </a:p>
          <a:p>
            <a:pPr marL="0" indent="0">
              <a:buNone/>
            </a:pPr>
            <a:r>
              <a:rPr lang="en-US" b="1" dirty="0"/>
              <a:t>     D[j]=0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1F11-4485-BCDF-42F0-D1D14D57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06-41DB-3E9B-2B6E-44F3CF4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0065-7B47-AE53-B71C-7BCE34C04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DistributionCountingSort</a:t>
            </a:r>
            <a:r>
              <a:rPr lang="en-US" b="1" dirty="0"/>
              <a:t>(A, l, u):</a:t>
            </a:r>
          </a:p>
          <a:p>
            <a:pPr marL="0" indent="0">
              <a:buNone/>
            </a:pPr>
            <a:r>
              <a:rPr lang="en-US" b="1" dirty="0"/>
              <a:t>   n=</a:t>
            </a:r>
            <a:r>
              <a:rPr lang="en-US" b="1" dirty="0" err="1"/>
              <a:t>len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b="1" dirty="0"/>
              <a:t>   D=[0]*(u-l+1)</a:t>
            </a:r>
          </a:p>
          <a:p>
            <a:pPr marL="0" indent="0">
              <a:buNone/>
            </a:pPr>
            <a:r>
              <a:rPr lang="en-US" b="1" dirty="0"/>
              <a:t>   S=[0]*n</a:t>
            </a:r>
          </a:p>
          <a:p>
            <a:pPr marL="0" indent="0">
              <a:buNone/>
            </a:pPr>
            <a:r>
              <a:rPr lang="en-US" b="1" dirty="0"/>
              <a:t>   for j in range(u-l+1):</a:t>
            </a:r>
          </a:p>
          <a:p>
            <a:pPr marL="0" indent="0">
              <a:buNone/>
            </a:pPr>
            <a:r>
              <a:rPr lang="en-US" b="1" dirty="0"/>
              <a:t>     D[j]=0</a:t>
            </a:r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in range(n):</a:t>
            </a:r>
          </a:p>
          <a:p>
            <a:pPr marL="0" indent="0">
              <a:buNone/>
            </a:pPr>
            <a:r>
              <a:rPr lang="en-US" b="1" dirty="0"/>
              <a:t>     D[A[</a:t>
            </a:r>
            <a:r>
              <a:rPr lang="en-US" b="1" dirty="0" err="1"/>
              <a:t>i</a:t>
            </a:r>
            <a:r>
              <a:rPr lang="en-US" b="1" dirty="0"/>
              <a:t>] - l] +=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1F11-4485-BCDF-42F0-D1D14D57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06-41DB-3E9B-2B6E-44F3CF4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0065-7B47-AE53-B71C-7BCE34C04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DistributionCountingSort</a:t>
            </a:r>
            <a:r>
              <a:rPr lang="en-US" b="1" dirty="0"/>
              <a:t>(A, l, u):</a:t>
            </a:r>
          </a:p>
          <a:p>
            <a:pPr marL="0" indent="0">
              <a:buNone/>
            </a:pPr>
            <a:r>
              <a:rPr lang="en-US" b="1" dirty="0"/>
              <a:t>   n=</a:t>
            </a:r>
            <a:r>
              <a:rPr lang="en-US" b="1" dirty="0" err="1"/>
              <a:t>len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b="1" dirty="0"/>
              <a:t>   D=[0]*(u-l+1)</a:t>
            </a:r>
          </a:p>
          <a:p>
            <a:pPr marL="0" indent="0">
              <a:buNone/>
            </a:pPr>
            <a:r>
              <a:rPr lang="en-US" b="1" dirty="0"/>
              <a:t>   S=[0]*n</a:t>
            </a:r>
          </a:p>
          <a:p>
            <a:pPr marL="0" indent="0">
              <a:buNone/>
            </a:pPr>
            <a:r>
              <a:rPr lang="en-US" b="1" dirty="0"/>
              <a:t>   for j in range(u-l+1):</a:t>
            </a:r>
          </a:p>
          <a:p>
            <a:pPr marL="0" indent="0">
              <a:buNone/>
            </a:pPr>
            <a:r>
              <a:rPr lang="en-US" b="1" dirty="0"/>
              <a:t>     D[j]=0</a:t>
            </a:r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in range(n):</a:t>
            </a:r>
          </a:p>
          <a:p>
            <a:pPr marL="0" indent="0">
              <a:buNone/>
            </a:pPr>
            <a:r>
              <a:rPr lang="en-US" b="1" dirty="0"/>
              <a:t>     D[A[</a:t>
            </a:r>
            <a:r>
              <a:rPr lang="en-US" b="1" dirty="0" err="1"/>
              <a:t>i</a:t>
            </a:r>
            <a:r>
              <a:rPr lang="en-US" b="1" dirty="0"/>
              <a:t>] - l] +=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1F11-4485-BCDF-42F0-D1D14D57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for j in range(1, u - l + 1):</a:t>
            </a:r>
          </a:p>
          <a:p>
            <a:pPr marL="0" indent="0">
              <a:buNone/>
            </a:pPr>
            <a:r>
              <a:rPr lang="en-US" b="1" dirty="0"/>
              <a:t>     D[j] += D[j - 1]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06-41DB-3E9B-2B6E-44F3CF4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0065-7B47-AE53-B71C-7BCE34C04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DistributionCountingSort</a:t>
            </a:r>
            <a:r>
              <a:rPr lang="en-US" b="1" dirty="0"/>
              <a:t>(A, l, u):</a:t>
            </a:r>
          </a:p>
          <a:p>
            <a:pPr marL="0" indent="0">
              <a:buNone/>
            </a:pPr>
            <a:r>
              <a:rPr lang="en-US" b="1" dirty="0"/>
              <a:t>   n=</a:t>
            </a:r>
            <a:r>
              <a:rPr lang="en-US" b="1" dirty="0" err="1"/>
              <a:t>len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b="1" dirty="0"/>
              <a:t>   D=[0]*(u-l+1)</a:t>
            </a:r>
          </a:p>
          <a:p>
            <a:pPr marL="0" indent="0">
              <a:buNone/>
            </a:pPr>
            <a:r>
              <a:rPr lang="en-US" b="1" dirty="0"/>
              <a:t>   S=[0]*n</a:t>
            </a:r>
          </a:p>
          <a:p>
            <a:pPr marL="0" indent="0">
              <a:buNone/>
            </a:pPr>
            <a:r>
              <a:rPr lang="en-US" b="1" dirty="0"/>
              <a:t>   for j in range(u-l+1):</a:t>
            </a:r>
          </a:p>
          <a:p>
            <a:pPr marL="0" indent="0">
              <a:buNone/>
            </a:pPr>
            <a:r>
              <a:rPr lang="en-US" b="1" dirty="0"/>
              <a:t>     D[j]=0</a:t>
            </a:r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in range(n):</a:t>
            </a:r>
          </a:p>
          <a:p>
            <a:pPr marL="0" indent="0">
              <a:buNone/>
            </a:pPr>
            <a:r>
              <a:rPr lang="en-US" b="1" dirty="0"/>
              <a:t>     D[A[</a:t>
            </a:r>
            <a:r>
              <a:rPr lang="en-US" b="1" dirty="0" err="1"/>
              <a:t>i</a:t>
            </a:r>
            <a:r>
              <a:rPr lang="en-US" b="1" dirty="0"/>
              <a:t>] - l] +=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1F11-4485-BCDF-42F0-D1D14D57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for j in range(1, u - l + 1):</a:t>
            </a:r>
          </a:p>
          <a:p>
            <a:pPr marL="0" indent="0">
              <a:buNone/>
            </a:pPr>
            <a:r>
              <a:rPr lang="en-US" b="1" dirty="0"/>
              <a:t>     D[j] += D[j - 1]</a:t>
            </a:r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range(n - 1, -1, -1):</a:t>
            </a:r>
          </a:p>
          <a:p>
            <a:pPr marL="0" indent="0">
              <a:buNone/>
            </a:pPr>
            <a:r>
              <a:rPr lang="en-US" b="1" dirty="0"/>
              <a:t>     j = A[</a:t>
            </a:r>
            <a:r>
              <a:rPr lang="en-US" b="1" dirty="0" err="1"/>
              <a:t>i</a:t>
            </a:r>
            <a:r>
              <a:rPr lang="en-US" b="1" dirty="0"/>
              <a:t>] - l</a:t>
            </a:r>
          </a:p>
          <a:p>
            <a:pPr marL="0" indent="0">
              <a:buNone/>
            </a:pPr>
            <a:r>
              <a:rPr lang="en-US" b="1" dirty="0"/>
              <a:t>     S[D[j] - 1] = A[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/>
              <a:t>     D[j] -= 1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729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06-41DB-3E9B-2B6E-44F3CF4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0065-7B47-AE53-B71C-7BCE34C04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DistributionCountingSort</a:t>
            </a:r>
            <a:r>
              <a:rPr lang="en-US" b="1" dirty="0"/>
              <a:t>(A, l, u):</a:t>
            </a:r>
          </a:p>
          <a:p>
            <a:pPr marL="0" indent="0">
              <a:buNone/>
            </a:pPr>
            <a:r>
              <a:rPr lang="en-US" b="1" dirty="0"/>
              <a:t>   n=</a:t>
            </a:r>
            <a:r>
              <a:rPr lang="en-US" b="1" dirty="0" err="1"/>
              <a:t>len</a:t>
            </a:r>
            <a:r>
              <a:rPr lang="en-US" b="1" dirty="0"/>
              <a:t>(A)</a:t>
            </a:r>
          </a:p>
          <a:p>
            <a:pPr marL="0" indent="0">
              <a:buNone/>
            </a:pPr>
            <a:r>
              <a:rPr lang="en-US" b="1" dirty="0"/>
              <a:t>   D=[0]*(u-l+1)</a:t>
            </a:r>
          </a:p>
          <a:p>
            <a:pPr marL="0" indent="0">
              <a:buNone/>
            </a:pPr>
            <a:r>
              <a:rPr lang="en-US" b="1" dirty="0"/>
              <a:t>   S=[0]*n</a:t>
            </a:r>
          </a:p>
          <a:p>
            <a:pPr marL="0" indent="0">
              <a:buNone/>
            </a:pPr>
            <a:r>
              <a:rPr lang="en-US" b="1" dirty="0"/>
              <a:t>   for j in range(u-l+1):</a:t>
            </a:r>
          </a:p>
          <a:p>
            <a:pPr marL="0" indent="0">
              <a:buNone/>
            </a:pPr>
            <a:r>
              <a:rPr lang="en-US" b="1" dirty="0"/>
              <a:t>     D[j]=0</a:t>
            </a:r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in range(n):</a:t>
            </a:r>
          </a:p>
          <a:p>
            <a:pPr marL="0" indent="0">
              <a:buNone/>
            </a:pPr>
            <a:r>
              <a:rPr lang="en-US" b="1" dirty="0"/>
              <a:t>     D[A[</a:t>
            </a:r>
            <a:r>
              <a:rPr lang="en-US" b="1" dirty="0" err="1"/>
              <a:t>i</a:t>
            </a:r>
            <a:r>
              <a:rPr lang="en-US" b="1" dirty="0"/>
              <a:t>] - l] +=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1F11-4485-BCDF-42F0-D1D14D577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  for j in range(1, u - l + 1):</a:t>
            </a:r>
          </a:p>
          <a:p>
            <a:pPr marL="0" indent="0">
              <a:buNone/>
            </a:pPr>
            <a:r>
              <a:rPr lang="en-US" b="1" dirty="0"/>
              <a:t>     D[j] += D[j - 1]</a:t>
            </a:r>
          </a:p>
          <a:p>
            <a:pPr marL="0" indent="0">
              <a:buNone/>
            </a:pPr>
            <a:r>
              <a:rPr lang="en-US" b="1" dirty="0"/>
              <a:t>  for </a:t>
            </a:r>
            <a:r>
              <a:rPr lang="en-US" b="1" dirty="0" err="1"/>
              <a:t>i</a:t>
            </a:r>
            <a:r>
              <a:rPr lang="en-US" b="1" dirty="0"/>
              <a:t> in range(n - 1, -1, -1):</a:t>
            </a:r>
          </a:p>
          <a:p>
            <a:pPr marL="0" indent="0">
              <a:buNone/>
            </a:pPr>
            <a:r>
              <a:rPr lang="en-US" b="1" dirty="0"/>
              <a:t>     j = A[</a:t>
            </a:r>
            <a:r>
              <a:rPr lang="en-US" b="1" dirty="0" err="1"/>
              <a:t>i</a:t>
            </a:r>
            <a:r>
              <a:rPr lang="en-US" b="1" dirty="0"/>
              <a:t>] - l</a:t>
            </a:r>
          </a:p>
          <a:p>
            <a:pPr marL="0" indent="0">
              <a:buNone/>
            </a:pPr>
            <a:r>
              <a:rPr lang="en-US" b="1" dirty="0"/>
              <a:t>     S[D[j] - 1] = A[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/>
              <a:t>     D[j] -= 1</a:t>
            </a:r>
          </a:p>
          <a:p>
            <a:pPr marL="0" indent="0">
              <a:buNone/>
            </a:pPr>
            <a:r>
              <a:rPr lang="en-US" b="1" dirty="0"/>
              <a:t>return S</a:t>
            </a:r>
          </a:p>
        </p:txBody>
      </p:sp>
    </p:spTree>
    <p:extLst>
      <p:ext uri="{BB962C8B-B14F-4D97-AF65-F5344CB8AC3E}">
        <p14:creationId xmlns:p14="http://schemas.microsoft.com/office/powerpoint/2010/main" val="294416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8DB-A270-667D-7ACE-261EDB4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C36-0F0E-7F12-50CD-BAC3C4A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𝑘−1  𝑛−1  𝑛−1  𝑘−1</a:t>
            </a:r>
          </a:p>
          <a:p>
            <a:pPr marL="0" indent="0">
              <a:buNone/>
            </a:pPr>
            <a:r>
              <a:rPr lang="en-US" b="1" dirty="0"/>
              <a:t>    ∑ 1+ ∑ 1 +∑ 1 +∑ 1</a:t>
            </a:r>
          </a:p>
          <a:p>
            <a:pPr marL="0" indent="0">
              <a:buNone/>
            </a:pPr>
            <a:r>
              <a:rPr lang="en-US" b="1" dirty="0"/>
              <a:t>    𝑖=0    𝑖=0   𝑖=0   𝑖=0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31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9425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8DB-A270-667D-7ACE-261EDB4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C36-0F0E-7F12-50CD-BAC3C4A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𝑘−1  𝑛−1  𝑛−1  𝑘−1</a:t>
            </a:r>
          </a:p>
          <a:p>
            <a:pPr marL="0" indent="0">
              <a:buNone/>
            </a:pPr>
            <a:r>
              <a:rPr lang="en-US" b="1" dirty="0"/>
              <a:t>    ∑ 1+ ∑ 1 +∑ 1 +∑ 1</a:t>
            </a:r>
          </a:p>
          <a:p>
            <a:pPr marL="0" indent="0">
              <a:buNone/>
            </a:pPr>
            <a:r>
              <a:rPr lang="en-US" b="1" dirty="0"/>
              <a:t>    𝑖=0    𝑖=0   𝑖=0   𝑖=0</a:t>
            </a:r>
          </a:p>
          <a:p>
            <a:r>
              <a:rPr lang="pt-BR" b="1" dirty="0"/>
              <a:t>=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-1)-0)+1]+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</a:t>
            </a:r>
          </a:p>
        </p:txBody>
      </p:sp>
    </p:spTree>
    <p:extLst>
      <p:ext uri="{BB962C8B-B14F-4D97-AF65-F5344CB8AC3E}">
        <p14:creationId xmlns:p14="http://schemas.microsoft.com/office/powerpoint/2010/main" val="297243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8DB-A270-667D-7ACE-261EDB4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C36-0F0E-7F12-50CD-BAC3C4A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𝑘−1  𝑛−1  𝑛−1  𝑘−1</a:t>
            </a:r>
          </a:p>
          <a:p>
            <a:pPr marL="0" indent="0">
              <a:buNone/>
            </a:pPr>
            <a:r>
              <a:rPr lang="en-US" b="1" dirty="0"/>
              <a:t>    ∑ 1+ ∑ 1 +∑ 1 +∑ 1</a:t>
            </a:r>
          </a:p>
          <a:p>
            <a:pPr marL="0" indent="0">
              <a:buNone/>
            </a:pPr>
            <a:r>
              <a:rPr lang="en-US" b="1" dirty="0"/>
              <a:t>    𝑖=0    𝑖=0   𝑖=0   𝑖=0</a:t>
            </a:r>
          </a:p>
          <a:p>
            <a:r>
              <a:rPr lang="pt-BR" b="1" dirty="0"/>
              <a:t>=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-1)-0)+1]+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</a:t>
            </a:r>
          </a:p>
          <a:p>
            <a:r>
              <a:rPr lang="pt-BR" b="1" dirty="0"/>
              <a:t>=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  <a:r>
              <a:rPr lang="pt-BR" b="1" dirty="0"/>
              <a:t> +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574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8DB-A270-667D-7ACE-261EDB4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C36-0F0E-7F12-50CD-BAC3C4A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𝑘−1  𝑛−1  𝑛−1  𝑘−1</a:t>
            </a:r>
          </a:p>
          <a:p>
            <a:pPr marL="0" indent="0">
              <a:buNone/>
            </a:pPr>
            <a:r>
              <a:rPr lang="en-US" b="1" dirty="0"/>
              <a:t>    ∑ 1+ ∑ 1 +∑ 1 +∑ 1</a:t>
            </a:r>
          </a:p>
          <a:p>
            <a:pPr marL="0" indent="0">
              <a:buNone/>
            </a:pPr>
            <a:r>
              <a:rPr lang="en-US" b="1" dirty="0"/>
              <a:t>    𝑖=0    𝑖=0   𝑖=0   𝑖=0</a:t>
            </a:r>
          </a:p>
          <a:p>
            <a:r>
              <a:rPr lang="pt-BR" b="1" dirty="0"/>
              <a:t>=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-1)-0)+1]+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</a:t>
            </a:r>
          </a:p>
          <a:p>
            <a:r>
              <a:rPr lang="pt-BR" b="1" dirty="0"/>
              <a:t>=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  <a:r>
              <a:rPr lang="pt-BR" b="1" dirty="0"/>
              <a:t> +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</a:p>
          <a:p>
            <a:r>
              <a:rPr lang="pt-BR" b="1" dirty="0"/>
              <a:t>= 2</a:t>
            </a:r>
            <a:r>
              <a:rPr lang="en-US" b="1" dirty="0"/>
              <a:t> 𝑛</a:t>
            </a:r>
            <a:r>
              <a:rPr lang="pt-BR" b="1" dirty="0"/>
              <a:t> + 2</a:t>
            </a:r>
            <a:r>
              <a:rPr lang="en-US" b="1" dirty="0"/>
              <a:t> 𝑘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90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78DB-A270-667D-7ACE-261EDB4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C36-0F0E-7F12-50CD-BAC3C4A9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𝑘−1  𝑛−1  𝑛−1  𝑘−1</a:t>
            </a:r>
          </a:p>
          <a:p>
            <a:pPr marL="0" indent="0">
              <a:buNone/>
            </a:pPr>
            <a:r>
              <a:rPr lang="en-US" b="1" dirty="0"/>
              <a:t>    ∑ 1+ ∑ 1 +∑ 1 +∑ 1</a:t>
            </a:r>
          </a:p>
          <a:p>
            <a:pPr marL="0" indent="0">
              <a:buNone/>
            </a:pPr>
            <a:r>
              <a:rPr lang="en-US" b="1" dirty="0"/>
              <a:t>    𝑖=0    𝑖=0   𝑖=0   𝑖=0</a:t>
            </a:r>
          </a:p>
          <a:p>
            <a:r>
              <a:rPr lang="pt-BR" b="1" dirty="0"/>
              <a:t>=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-1)-0)+1]+ [((</a:t>
            </a:r>
            <a:r>
              <a:rPr lang="en-US" b="1" dirty="0"/>
              <a:t>𝑘 </a:t>
            </a:r>
            <a:r>
              <a:rPr lang="pt-BR" b="1" dirty="0"/>
              <a:t>-1)-0)+1]+ [((</a:t>
            </a:r>
            <a:r>
              <a:rPr lang="en-US" b="1" dirty="0"/>
              <a:t>𝑛</a:t>
            </a:r>
            <a:r>
              <a:rPr lang="pt-BR" b="1" dirty="0"/>
              <a:t>-1)-0)+1]</a:t>
            </a:r>
          </a:p>
          <a:p>
            <a:r>
              <a:rPr lang="pt-BR" b="1" dirty="0"/>
              <a:t>=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  <a:r>
              <a:rPr lang="pt-BR" b="1" dirty="0"/>
              <a:t> + </a:t>
            </a:r>
            <a:r>
              <a:rPr lang="en-US" b="1" dirty="0"/>
              <a:t>𝑘</a:t>
            </a:r>
            <a:r>
              <a:rPr lang="pt-BR" b="1" dirty="0"/>
              <a:t> + </a:t>
            </a:r>
            <a:r>
              <a:rPr lang="en-US" b="1" dirty="0"/>
              <a:t>𝑛</a:t>
            </a:r>
          </a:p>
          <a:p>
            <a:r>
              <a:rPr lang="pt-BR" b="1" dirty="0"/>
              <a:t>= 2</a:t>
            </a:r>
            <a:r>
              <a:rPr lang="en-US" b="1" dirty="0"/>
              <a:t> 𝑛</a:t>
            </a:r>
            <a:r>
              <a:rPr lang="pt-BR" b="1" dirty="0"/>
              <a:t> + 2</a:t>
            </a:r>
            <a:r>
              <a:rPr lang="en-US" b="1" dirty="0"/>
              <a:t> 𝑘</a:t>
            </a:r>
          </a:p>
          <a:p>
            <a:r>
              <a:rPr lang="pt-BR" b="1" dirty="0"/>
              <a:t>Time complexity = 𝜃 (𝑛 + 𝑘)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902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4A62-55C3-7C00-FCC1-8A262B2D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963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2395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3975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2906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5366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40F-50C7-B082-8A8B-85F3DCFE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5F2-B3BC-7182-0BFE-C8E335B4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15384"/>
            <a:ext cx="2161032" cy="1499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First : We make array to hold the Frequencies of the elements and it's size (biggest element -smallest </a:t>
            </a:r>
            <a:r>
              <a:rPr lang="en-US" sz="3200" dirty="0" err="1"/>
              <a:t>elelment</a:t>
            </a:r>
            <a:r>
              <a:rPr lang="en-US" sz="3200" dirty="0"/>
              <a:t>) we called it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9970C-0017-0337-B51F-0E4B87745D53}"/>
              </a:ext>
            </a:extLst>
          </p:cNvPr>
          <p:cNvSpPr/>
          <p:nvPr/>
        </p:nvSpPr>
        <p:spPr>
          <a:xfrm>
            <a:off x="2709672" y="284483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A5AE-6614-300B-FFB5-0AA9B72CCE3B}"/>
              </a:ext>
            </a:extLst>
          </p:cNvPr>
          <p:cNvSpPr/>
          <p:nvPr/>
        </p:nvSpPr>
        <p:spPr>
          <a:xfrm>
            <a:off x="9046464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64C5-0FD6-0C44-CF54-4E25E89054E1}"/>
              </a:ext>
            </a:extLst>
          </p:cNvPr>
          <p:cNvSpPr/>
          <p:nvPr/>
        </p:nvSpPr>
        <p:spPr>
          <a:xfrm>
            <a:off x="975664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9A19-F033-D3C2-18AA-29BCDB089459}"/>
              </a:ext>
            </a:extLst>
          </p:cNvPr>
          <p:cNvSpPr/>
          <p:nvPr/>
        </p:nvSpPr>
        <p:spPr>
          <a:xfrm>
            <a:off x="4120896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C9F32-3EC5-4920-CF26-9A764C9C3BCC}"/>
              </a:ext>
            </a:extLst>
          </p:cNvPr>
          <p:cNvSpPr/>
          <p:nvPr/>
        </p:nvSpPr>
        <p:spPr>
          <a:xfrm>
            <a:off x="762609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A09-8515-10C9-81DC-6265CC35310C}"/>
              </a:ext>
            </a:extLst>
          </p:cNvPr>
          <p:cNvSpPr/>
          <p:nvPr/>
        </p:nvSpPr>
        <p:spPr>
          <a:xfrm>
            <a:off x="3410712" y="2839784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4619-8FD4-A1A2-8444-B7C11B26240F}"/>
              </a:ext>
            </a:extLst>
          </p:cNvPr>
          <p:cNvSpPr/>
          <p:nvPr/>
        </p:nvSpPr>
        <p:spPr>
          <a:xfrm>
            <a:off x="6205728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4BED8-93A0-DE21-4853-7AFE9359D963}"/>
              </a:ext>
            </a:extLst>
          </p:cNvPr>
          <p:cNvSpPr/>
          <p:nvPr/>
        </p:nvSpPr>
        <p:spPr>
          <a:xfrm>
            <a:off x="8336280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DC72-59C0-0D3E-3952-82D118AA37E1}"/>
              </a:ext>
            </a:extLst>
          </p:cNvPr>
          <p:cNvSpPr/>
          <p:nvPr/>
        </p:nvSpPr>
        <p:spPr>
          <a:xfrm>
            <a:off x="5510784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F7C09-4E06-D9AA-ECFD-6396DF916D00}"/>
              </a:ext>
            </a:extLst>
          </p:cNvPr>
          <p:cNvSpPr/>
          <p:nvPr/>
        </p:nvSpPr>
        <p:spPr>
          <a:xfrm>
            <a:off x="6925056" y="2835688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BED51-FA78-13E4-902D-5ABF7EC442CE}"/>
              </a:ext>
            </a:extLst>
          </p:cNvPr>
          <p:cNvSpPr/>
          <p:nvPr/>
        </p:nvSpPr>
        <p:spPr>
          <a:xfrm>
            <a:off x="4815840" y="2835688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624B-D867-2EC4-FC59-285B5D6D68A4}"/>
              </a:ext>
            </a:extLst>
          </p:cNvPr>
          <p:cNvSpPr/>
          <p:nvPr/>
        </p:nvSpPr>
        <p:spPr>
          <a:xfrm>
            <a:off x="4543044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35D99-D23D-DFAC-B9B9-362180D8D5DA}"/>
              </a:ext>
            </a:extLst>
          </p:cNvPr>
          <p:cNvSpPr/>
          <p:nvPr/>
        </p:nvSpPr>
        <p:spPr>
          <a:xfrm>
            <a:off x="5254752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CA30F-5F22-58FA-F1F7-D0FFF827A61E}"/>
              </a:ext>
            </a:extLst>
          </p:cNvPr>
          <p:cNvSpPr/>
          <p:nvPr/>
        </p:nvSpPr>
        <p:spPr>
          <a:xfrm>
            <a:off x="5974080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4C4B5-047A-D9CA-345A-6BD3BAEF1105}"/>
              </a:ext>
            </a:extLst>
          </p:cNvPr>
          <p:cNvSpPr/>
          <p:nvPr/>
        </p:nvSpPr>
        <p:spPr>
          <a:xfrm>
            <a:off x="669340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0DA7D-B654-CEFE-B8E2-25B0EDEDBD9D}"/>
              </a:ext>
            </a:extLst>
          </p:cNvPr>
          <p:cNvSpPr/>
          <p:nvPr/>
        </p:nvSpPr>
        <p:spPr>
          <a:xfrm>
            <a:off x="8080248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5F019-2036-62A6-3535-167B790AF1A8}"/>
              </a:ext>
            </a:extLst>
          </p:cNvPr>
          <p:cNvSpPr/>
          <p:nvPr/>
        </p:nvSpPr>
        <p:spPr>
          <a:xfrm>
            <a:off x="7412736" y="4399312"/>
            <a:ext cx="64008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CBF00-4FBB-D872-69FB-1FE72EAEC80C}"/>
              </a:ext>
            </a:extLst>
          </p:cNvPr>
          <p:cNvSpPr txBox="1"/>
          <p:nvPr/>
        </p:nvSpPr>
        <p:spPr>
          <a:xfrm>
            <a:off x="2189060" y="290013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332B3-EF64-4021-98A3-CCDFB0622418}"/>
              </a:ext>
            </a:extLst>
          </p:cNvPr>
          <p:cNvSpPr txBox="1"/>
          <p:nvPr/>
        </p:nvSpPr>
        <p:spPr>
          <a:xfrm>
            <a:off x="4101680" y="4454617"/>
            <a:ext cx="44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3939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2327</Words>
  <Application>Microsoft Office PowerPoint</Application>
  <PresentationFormat>Widescreen</PresentationFormat>
  <Paragraphs>817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Arial</vt:lpstr>
      <vt:lpstr>The Hand Bold</vt:lpstr>
      <vt:lpstr>The Serif Hand Black</vt:lpstr>
      <vt:lpstr>SketchyVTI</vt:lpstr>
      <vt:lpstr>Distribution Counting Sort</vt:lpstr>
      <vt:lpstr>Distribution Counting Sort</vt:lpstr>
      <vt:lpstr>Sort This Array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The code</vt:lpstr>
      <vt:lpstr>The code</vt:lpstr>
      <vt:lpstr>The code</vt:lpstr>
      <vt:lpstr>The code</vt:lpstr>
      <vt:lpstr>The code</vt:lpstr>
      <vt:lpstr>The analysis</vt:lpstr>
      <vt:lpstr>The analysis</vt:lpstr>
      <vt:lpstr>The analysis</vt:lpstr>
      <vt:lpstr>The analysis</vt:lpstr>
      <vt:lpstr>The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Counting Sort</dc:title>
  <dc:creator>youssef hany</dc:creator>
  <cp:lastModifiedBy>youssef hany</cp:lastModifiedBy>
  <cp:revision>4</cp:revision>
  <dcterms:created xsi:type="dcterms:W3CDTF">2024-05-22T14:41:45Z</dcterms:created>
  <dcterms:modified xsi:type="dcterms:W3CDTF">2024-05-22T22:29:59Z</dcterms:modified>
</cp:coreProperties>
</file>