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9" r:id="rId3"/>
    <p:sldId id="260" r:id="rId4"/>
    <p:sldId id="261" r:id="rId5"/>
    <p:sldId id="262" r:id="rId6"/>
    <p:sldId id="263" r:id="rId7"/>
    <p:sldId id="264" r:id="rId8"/>
    <p:sldId id="265" r:id="rId9"/>
    <p:sldId id="266" r:id="rId10"/>
    <p:sldId id="257" r:id="rId11"/>
    <p:sldId id="273" r:id="rId12"/>
    <p:sldId id="271" r:id="rId13"/>
    <p:sldId id="270" r:id="rId14"/>
    <p:sldId id="272" r:id="rId15"/>
    <p:sldId id="258" r:id="rId16"/>
    <p:sldId id="268" r:id="rId17"/>
    <p:sldId id="269"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hyperlink" Target="https://colab.research.google.com/drive/1d7VWNdPQLw_het5wOxi6bRPd_G343uEZ?usp=sharing" TargetMode="External"/><Relationship Id="rId5" Type="http://schemas.openxmlformats.org/officeDocument/2006/relationships/image" Target="../media/image15.svg"/><Relationship Id="rId4" Type="http://schemas.openxmlformats.org/officeDocument/2006/relationships/image" Target="../media/image14.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hyperlink" Target="https://colab.research.google.com/drive/1d7VWNdPQLw_het5wOxi6bRPd_G343uEZ?usp=sharing" TargetMode="External"/><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D96600-89DC-4FBF-A2AF-A8BA6DD072F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F14A6F1-070D-4D72-AC13-C9847396D8BF}">
      <dgm:prSet/>
      <dgm:spPr/>
      <dgm:t>
        <a:bodyPr/>
        <a:lstStyle/>
        <a:p>
          <a:pPr>
            <a:lnSpc>
              <a:spcPct val="100000"/>
            </a:lnSpc>
          </a:pPr>
          <a:r>
            <a:rPr lang="en-US" b="0" i="0" baseline="0"/>
            <a:t>1. </a:t>
          </a:r>
          <a:r>
            <a:rPr lang="en-US" b="1" i="0" baseline="0"/>
            <a:t>Malware</a:t>
          </a:r>
          <a:endParaRPr lang="en-US"/>
        </a:p>
      </dgm:t>
    </dgm:pt>
    <dgm:pt modelId="{90CE442F-2DF3-4CD0-90E2-399B784B7A5D}" type="parTrans" cxnId="{BA15AA88-ECF9-4DB1-A686-8740B7666784}">
      <dgm:prSet/>
      <dgm:spPr/>
      <dgm:t>
        <a:bodyPr/>
        <a:lstStyle/>
        <a:p>
          <a:endParaRPr lang="en-US"/>
        </a:p>
      </dgm:t>
    </dgm:pt>
    <dgm:pt modelId="{402CC6AE-783F-4268-9947-DB7E8E812F10}" type="sibTrans" cxnId="{BA15AA88-ECF9-4DB1-A686-8740B7666784}">
      <dgm:prSet/>
      <dgm:spPr/>
      <dgm:t>
        <a:bodyPr/>
        <a:lstStyle/>
        <a:p>
          <a:pPr>
            <a:lnSpc>
              <a:spcPct val="100000"/>
            </a:lnSpc>
          </a:pPr>
          <a:endParaRPr lang="en-US"/>
        </a:p>
      </dgm:t>
    </dgm:pt>
    <dgm:pt modelId="{AEB43AA7-E38D-4460-9C80-264225184C6A}">
      <dgm:prSet/>
      <dgm:spPr/>
      <dgm:t>
        <a:bodyPr/>
        <a:lstStyle/>
        <a:p>
          <a:pPr>
            <a:lnSpc>
              <a:spcPct val="100000"/>
            </a:lnSpc>
          </a:pPr>
          <a:r>
            <a:rPr lang="en-US" b="0" i="0" baseline="0"/>
            <a:t>2. </a:t>
          </a:r>
          <a:r>
            <a:rPr lang="en-US" b="1" i="0" baseline="0"/>
            <a:t>Denial-of-Service (DoS) Attacks</a:t>
          </a:r>
          <a:endParaRPr lang="en-US"/>
        </a:p>
      </dgm:t>
    </dgm:pt>
    <dgm:pt modelId="{A9D562E8-D55A-44CD-8508-FBD43E1FCAFC}" type="parTrans" cxnId="{E5C8308E-6F12-4D95-9CE9-A2DFC16F2ADA}">
      <dgm:prSet/>
      <dgm:spPr/>
      <dgm:t>
        <a:bodyPr/>
        <a:lstStyle/>
        <a:p>
          <a:endParaRPr lang="en-US"/>
        </a:p>
      </dgm:t>
    </dgm:pt>
    <dgm:pt modelId="{F7B41246-5F36-4CB2-B3B4-FECAF21D007C}" type="sibTrans" cxnId="{E5C8308E-6F12-4D95-9CE9-A2DFC16F2ADA}">
      <dgm:prSet/>
      <dgm:spPr/>
      <dgm:t>
        <a:bodyPr/>
        <a:lstStyle/>
        <a:p>
          <a:pPr>
            <a:lnSpc>
              <a:spcPct val="100000"/>
            </a:lnSpc>
          </a:pPr>
          <a:endParaRPr lang="en-US"/>
        </a:p>
      </dgm:t>
    </dgm:pt>
    <dgm:pt modelId="{BDBF2915-74AE-45F3-A9FD-B4F1455280FF}">
      <dgm:prSet/>
      <dgm:spPr/>
      <dgm:t>
        <a:bodyPr/>
        <a:lstStyle/>
        <a:p>
          <a:pPr>
            <a:lnSpc>
              <a:spcPct val="100000"/>
            </a:lnSpc>
          </a:pPr>
          <a:r>
            <a:rPr lang="en-US" b="0" i="0" baseline="0"/>
            <a:t>3. </a:t>
          </a:r>
          <a:r>
            <a:rPr lang="en-US" b="1" i="0" baseline="0"/>
            <a:t>Phishing Attempts</a:t>
          </a:r>
          <a:endParaRPr lang="en-US"/>
        </a:p>
      </dgm:t>
    </dgm:pt>
    <dgm:pt modelId="{B55700EF-89A0-43B7-A5F0-5767067B626C}" type="parTrans" cxnId="{957447C2-E772-477F-B2E2-7167B999E668}">
      <dgm:prSet/>
      <dgm:spPr/>
      <dgm:t>
        <a:bodyPr/>
        <a:lstStyle/>
        <a:p>
          <a:endParaRPr lang="en-US"/>
        </a:p>
      </dgm:t>
    </dgm:pt>
    <dgm:pt modelId="{4AA9BD57-52B1-4167-934C-253676C06819}" type="sibTrans" cxnId="{957447C2-E772-477F-B2E2-7167B999E668}">
      <dgm:prSet/>
      <dgm:spPr/>
      <dgm:t>
        <a:bodyPr/>
        <a:lstStyle/>
        <a:p>
          <a:pPr>
            <a:lnSpc>
              <a:spcPct val="100000"/>
            </a:lnSpc>
          </a:pPr>
          <a:endParaRPr lang="en-US"/>
        </a:p>
      </dgm:t>
    </dgm:pt>
    <dgm:pt modelId="{42F7EAF5-0E24-438F-A61F-2CFD465C79BF}">
      <dgm:prSet/>
      <dgm:spPr/>
      <dgm:t>
        <a:bodyPr/>
        <a:lstStyle/>
        <a:p>
          <a:pPr>
            <a:lnSpc>
              <a:spcPct val="100000"/>
            </a:lnSpc>
          </a:pPr>
          <a:r>
            <a:rPr lang="en-US" b="0" i="0" baseline="0"/>
            <a:t>4. </a:t>
          </a:r>
          <a:r>
            <a:rPr lang="en-US" b="1" i="0" baseline="0"/>
            <a:t>Intrusion</a:t>
          </a:r>
          <a:endParaRPr lang="en-US"/>
        </a:p>
      </dgm:t>
    </dgm:pt>
    <dgm:pt modelId="{8D350300-7381-4F94-BF26-5860E6681A21}" type="parTrans" cxnId="{46331624-138F-460A-B1E3-A2AA61C343FC}">
      <dgm:prSet/>
      <dgm:spPr/>
      <dgm:t>
        <a:bodyPr/>
        <a:lstStyle/>
        <a:p>
          <a:endParaRPr lang="en-US"/>
        </a:p>
      </dgm:t>
    </dgm:pt>
    <dgm:pt modelId="{C3D97447-493A-47EC-A883-708C7238ED71}" type="sibTrans" cxnId="{46331624-138F-460A-B1E3-A2AA61C343FC}">
      <dgm:prSet/>
      <dgm:spPr/>
      <dgm:t>
        <a:bodyPr/>
        <a:lstStyle/>
        <a:p>
          <a:endParaRPr lang="en-US"/>
        </a:p>
      </dgm:t>
    </dgm:pt>
    <dgm:pt modelId="{879F799F-4B01-45E0-8E35-168B3A119DFC}" type="pres">
      <dgm:prSet presAssocID="{38D96600-89DC-4FBF-A2AF-A8BA6DD072FB}" presName="root" presStyleCnt="0">
        <dgm:presLayoutVars>
          <dgm:dir/>
          <dgm:resizeHandles val="exact"/>
        </dgm:presLayoutVars>
      </dgm:prSet>
      <dgm:spPr/>
    </dgm:pt>
    <dgm:pt modelId="{B12E8071-7552-417F-94E4-BCAD14141AAD}" type="pres">
      <dgm:prSet presAssocID="{38D96600-89DC-4FBF-A2AF-A8BA6DD072FB}" presName="container" presStyleCnt="0">
        <dgm:presLayoutVars>
          <dgm:dir/>
          <dgm:resizeHandles val="exact"/>
        </dgm:presLayoutVars>
      </dgm:prSet>
      <dgm:spPr/>
    </dgm:pt>
    <dgm:pt modelId="{03874A2B-02E0-4860-888E-18C2E1D83E2E}" type="pres">
      <dgm:prSet presAssocID="{2F14A6F1-070D-4D72-AC13-C9847396D8BF}" presName="compNode" presStyleCnt="0"/>
      <dgm:spPr/>
    </dgm:pt>
    <dgm:pt modelId="{637A3310-6BDE-44D0-8BD8-631AA5C1767A}" type="pres">
      <dgm:prSet presAssocID="{2F14A6F1-070D-4D72-AC13-C9847396D8BF}" presName="iconBgRect" presStyleLbl="bgShp" presStyleIdx="0" presStyleCnt="4"/>
      <dgm:spPr/>
    </dgm:pt>
    <dgm:pt modelId="{0A2488A1-28EA-4854-B19F-A06FAF6A0370}" type="pres">
      <dgm:prSet presAssocID="{2F14A6F1-070D-4D72-AC13-C9847396D8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2C5AB884-C0D3-4532-BCDE-703421980D70}" type="pres">
      <dgm:prSet presAssocID="{2F14A6F1-070D-4D72-AC13-C9847396D8BF}" presName="spaceRect" presStyleCnt="0"/>
      <dgm:spPr/>
    </dgm:pt>
    <dgm:pt modelId="{A133292A-F633-49FB-990E-37A239982D59}" type="pres">
      <dgm:prSet presAssocID="{2F14A6F1-070D-4D72-AC13-C9847396D8BF}" presName="textRect" presStyleLbl="revTx" presStyleIdx="0" presStyleCnt="4">
        <dgm:presLayoutVars>
          <dgm:chMax val="1"/>
          <dgm:chPref val="1"/>
        </dgm:presLayoutVars>
      </dgm:prSet>
      <dgm:spPr/>
    </dgm:pt>
    <dgm:pt modelId="{C782A4D6-DD83-4D5C-A045-AFF53E9EFE71}" type="pres">
      <dgm:prSet presAssocID="{402CC6AE-783F-4268-9947-DB7E8E812F10}" presName="sibTrans" presStyleLbl="sibTrans2D1" presStyleIdx="0" presStyleCnt="0"/>
      <dgm:spPr/>
    </dgm:pt>
    <dgm:pt modelId="{0DD2D282-210A-4040-AEBA-769526A6669C}" type="pres">
      <dgm:prSet presAssocID="{AEB43AA7-E38D-4460-9C80-264225184C6A}" presName="compNode" presStyleCnt="0"/>
      <dgm:spPr/>
    </dgm:pt>
    <dgm:pt modelId="{660CCC4C-5776-4442-9BCA-DB2286B3E0A7}" type="pres">
      <dgm:prSet presAssocID="{AEB43AA7-E38D-4460-9C80-264225184C6A}" presName="iconBgRect" presStyleLbl="bgShp" presStyleIdx="1" presStyleCnt="4"/>
      <dgm:spPr/>
    </dgm:pt>
    <dgm:pt modelId="{A970657C-E2C2-4B65-BC88-23F5C3238974}" type="pres">
      <dgm:prSet presAssocID="{AEB43AA7-E38D-4460-9C80-264225184C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0DAA5D62-558F-4188-B975-D44685C4EC0A}" type="pres">
      <dgm:prSet presAssocID="{AEB43AA7-E38D-4460-9C80-264225184C6A}" presName="spaceRect" presStyleCnt="0"/>
      <dgm:spPr/>
    </dgm:pt>
    <dgm:pt modelId="{B34FC345-97CC-4EDC-BC3D-BC3E65DA58D0}" type="pres">
      <dgm:prSet presAssocID="{AEB43AA7-E38D-4460-9C80-264225184C6A}" presName="textRect" presStyleLbl="revTx" presStyleIdx="1" presStyleCnt="4">
        <dgm:presLayoutVars>
          <dgm:chMax val="1"/>
          <dgm:chPref val="1"/>
        </dgm:presLayoutVars>
      </dgm:prSet>
      <dgm:spPr/>
    </dgm:pt>
    <dgm:pt modelId="{3C5AD44C-85F2-434E-97BD-B138847743EB}" type="pres">
      <dgm:prSet presAssocID="{F7B41246-5F36-4CB2-B3B4-FECAF21D007C}" presName="sibTrans" presStyleLbl="sibTrans2D1" presStyleIdx="0" presStyleCnt="0"/>
      <dgm:spPr/>
    </dgm:pt>
    <dgm:pt modelId="{339D91EB-842E-494F-A8E4-CC1958EB4BC7}" type="pres">
      <dgm:prSet presAssocID="{BDBF2915-74AE-45F3-A9FD-B4F1455280FF}" presName="compNode" presStyleCnt="0"/>
      <dgm:spPr/>
    </dgm:pt>
    <dgm:pt modelId="{849EFE46-F87C-478D-A69C-9A5FFEA8BE93}" type="pres">
      <dgm:prSet presAssocID="{BDBF2915-74AE-45F3-A9FD-B4F1455280FF}" presName="iconBgRect" presStyleLbl="bgShp" presStyleIdx="2" presStyleCnt="4"/>
      <dgm:spPr/>
    </dgm:pt>
    <dgm:pt modelId="{1E41AAA2-7AF4-4260-98E0-D9FE0F6EF9AE}" type="pres">
      <dgm:prSet presAssocID="{BDBF2915-74AE-45F3-A9FD-B4F1455280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117A1BB6-084A-4356-BCBA-32EC0BC47E3A}" type="pres">
      <dgm:prSet presAssocID="{BDBF2915-74AE-45F3-A9FD-B4F1455280FF}" presName="spaceRect" presStyleCnt="0"/>
      <dgm:spPr/>
    </dgm:pt>
    <dgm:pt modelId="{6FC9554E-4693-4C1C-9540-B2978FD1139A}" type="pres">
      <dgm:prSet presAssocID="{BDBF2915-74AE-45F3-A9FD-B4F1455280FF}" presName="textRect" presStyleLbl="revTx" presStyleIdx="2" presStyleCnt="4">
        <dgm:presLayoutVars>
          <dgm:chMax val="1"/>
          <dgm:chPref val="1"/>
        </dgm:presLayoutVars>
      </dgm:prSet>
      <dgm:spPr/>
    </dgm:pt>
    <dgm:pt modelId="{7537433E-1F79-411E-A114-AC767BE21AE9}" type="pres">
      <dgm:prSet presAssocID="{4AA9BD57-52B1-4167-934C-253676C06819}" presName="sibTrans" presStyleLbl="sibTrans2D1" presStyleIdx="0" presStyleCnt="0"/>
      <dgm:spPr/>
    </dgm:pt>
    <dgm:pt modelId="{7B3AF99D-1121-4380-9CD0-54FDEBD5F9E5}" type="pres">
      <dgm:prSet presAssocID="{42F7EAF5-0E24-438F-A61F-2CFD465C79BF}" presName="compNode" presStyleCnt="0"/>
      <dgm:spPr/>
    </dgm:pt>
    <dgm:pt modelId="{DE8F90A8-1D1D-47FA-B68F-66EF8B5144FE}" type="pres">
      <dgm:prSet presAssocID="{42F7EAF5-0E24-438F-A61F-2CFD465C79BF}" presName="iconBgRect" presStyleLbl="bgShp" presStyleIdx="3" presStyleCnt="4"/>
      <dgm:spPr/>
    </dgm:pt>
    <dgm:pt modelId="{79581B8F-F1B1-4AB4-AD5B-53D70D60026A}" type="pres">
      <dgm:prSet presAssocID="{42F7EAF5-0E24-438F-A61F-2CFD465C79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curity Camera"/>
        </a:ext>
      </dgm:extLst>
    </dgm:pt>
    <dgm:pt modelId="{5D9BC7A4-7FD9-4B5B-9B35-1A6232853BD0}" type="pres">
      <dgm:prSet presAssocID="{42F7EAF5-0E24-438F-A61F-2CFD465C79BF}" presName="spaceRect" presStyleCnt="0"/>
      <dgm:spPr/>
    </dgm:pt>
    <dgm:pt modelId="{8489FF23-EC42-4EF9-9940-2C9FE130AB4E}" type="pres">
      <dgm:prSet presAssocID="{42F7EAF5-0E24-438F-A61F-2CFD465C79BF}" presName="textRect" presStyleLbl="revTx" presStyleIdx="3" presStyleCnt="4">
        <dgm:presLayoutVars>
          <dgm:chMax val="1"/>
          <dgm:chPref val="1"/>
        </dgm:presLayoutVars>
      </dgm:prSet>
      <dgm:spPr/>
    </dgm:pt>
  </dgm:ptLst>
  <dgm:cxnLst>
    <dgm:cxn modelId="{46331624-138F-460A-B1E3-A2AA61C343FC}" srcId="{38D96600-89DC-4FBF-A2AF-A8BA6DD072FB}" destId="{42F7EAF5-0E24-438F-A61F-2CFD465C79BF}" srcOrd="3" destOrd="0" parTransId="{8D350300-7381-4F94-BF26-5860E6681A21}" sibTransId="{C3D97447-493A-47EC-A883-708C7238ED71}"/>
    <dgm:cxn modelId="{D2E54D3D-4550-4541-A16E-02F878D78997}" type="presOf" srcId="{BDBF2915-74AE-45F3-A9FD-B4F1455280FF}" destId="{6FC9554E-4693-4C1C-9540-B2978FD1139A}" srcOrd="0" destOrd="0" presId="urn:microsoft.com/office/officeart/2018/2/layout/IconCircleList"/>
    <dgm:cxn modelId="{F1426865-677C-4F00-A29F-BEA8EB4654A8}" type="presOf" srcId="{4AA9BD57-52B1-4167-934C-253676C06819}" destId="{7537433E-1F79-411E-A114-AC767BE21AE9}" srcOrd="0" destOrd="0" presId="urn:microsoft.com/office/officeart/2018/2/layout/IconCircleList"/>
    <dgm:cxn modelId="{B0F6E866-7D77-43D5-8D9C-866ECCC5397B}" type="presOf" srcId="{42F7EAF5-0E24-438F-A61F-2CFD465C79BF}" destId="{8489FF23-EC42-4EF9-9940-2C9FE130AB4E}" srcOrd="0" destOrd="0" presId="urn:microsoft.com/office/officeart/2018/2/layout/IconCircleList"/>
    <dgm:cxn modelId="{FAFAC44A-751B-43B4-BC60-9ACB8B3606A3}" type="presOf" srcId="{AEB43AA7-E38D-4460-9C80-264225184C6A}" destId="{B34FC345-97CC-4EDC-BC3D-BC3E65DA58D0}" srcOrd="0" destOrd="0" presId="urn:microsoft.com/office/officeart/2018/2/layout/IconCircleList"/>
    <dgm:cxn modelId="{21B95451-9B77-427D-BCA7-1DD09DF4E25F}" type="presOf" srcId="{38D96600-89DC-4FBF-A2AF-A8BA6DD072FB}" destId="{879F799F-4B01-45E0-8E35-168B3A119DFC}" srcOrd="0" destOrd="0" presId="urn:microsoft.com/office/officeart/2018/2/layout/IconCircleList"/>
    <dgm:cxn modelId="{BA15AA88-ECF9-4DB1-A686-8740B7666784}" srcId="{38D96600-89DC-4FBF-A2AF-A8BA6DD072FB}" destId="{2F14A6F1-070D-4D72-AC13-C9847396D8BF}" srcOrd="0" destOrd="0" parTransId="{90CE442F-2DF3-4CD0-90E2-399B784B7A5D}" sibTransId="{402CC6AE-783F-4268-9947-DB7E8E812F10}"/>
    <dgm:cxn modelId="{E5C8308E-6F12-4D95-9CE9-A2DFC16F2ADA}" srcId="{38D96600-89DC-4FBF-A2AF-A8BA6DD072FB}" destId="{AEB43AA7-E38D-4460-9C80-264225184C6A}" srcOrd="1" destOrd="0" parTransId="{A9D562E8-D55A-44CD-8508-FBD43E1FCAFC}" sibTransId="{F7B41246-5F36-4CB2-B3B4-FECAF21D007C}"/>
    <dgm:cxn modelId="{957447C2-E772-477F-B2E2-7167B999E668}" srcId="{38D96600-89DC-4FBF-A2AF-A8BA6DD072FB}" destId="{BDBF2915-74AE-45F3-A9FD-B4F1455280FF}" srcOrd="2" destOrd="0" parTransId="{B55700EF-89A0-43B7-A5F0-5767067B626C}" sibTransId="{4AA9BD57-52B1-4167-934C-253676C06819}"/>
    <dgm:cxn modelId="{00FC1CE2-6440-4AC3-9DD9-587ED3220302}" type="presOf" srcId="{F7B41246-5F36-4CB2-B3B4-FECAF21D007C}" destId="{3C5AD44C-85F2-434E-97BD-B138847743EB}" srcOrd="0" destOrd="0" presId="urn:microsoft.com/office/officeart/2018/2/layout/IconCircleList"/>
    <dgm:cxn modelId="{1F9C78ED-1CA2-454C-A82F-E418077F8878}" type="presOf" srcId="{402CC6AE-783F-4268-9947-DB7E8E812F10}" destId="{C782A4D6-DD83-4D5C-A045-AFF53E9EFE71}" srcOrd="0" destOrd="0" presId="urn:microsoft.com/office/officeart/2018/2/layout/IconCircleList"/>
    <dgm:cxn modelId="{E2967CFA-B7EB-4299-99FA-66C5008C3154}" type="presOf" srcId="{2F14A6F1-070D-4D72-AC13-C9847396D8BF}" destId="{A133292A-F633-49FB-990E-37A239982D59}" srcOrd="0" destOrd="0" presId="urn:microsoft.com/office/officeart/2018/2/layout/IconCircleList"/>
    <dgm:cxn modelId="{6D425540-0490-4AE8-A5CE-C1548B338156}" type="presParOf" srcId="{879F799F-4B01-45E0-8E35-168B3A119DFC}" destId="{B12E8071-7552-417F-94E4-BCAD14141AAD}" srcOrd="0" destOrd="0" presId="urn:microsoft.com/office/officeart/2018/2/layout/IconCircleList"/>
    <dgm:cxn modelId="{88666BE0-598F-45F2-9603-3C0F453CF42A}" type="presParOf" srcId="{B12E8071-7552-417F-94E4-BCAD14141AAD}" destId="{03874A2B-02E0-4860-888E-18C2E1D83E2E}" srcOrd="0" destOrd="0" presId="urn:microsoft.com/office/officeart/2018/2/layout/IconCircleList"/>
    <dgm:cxn modelId="{A903DCC1-53BB-4E4D-A70F-F09F244552DF}" type="presParOf" srcId="{03874A2B-02E0-4860-888E-18C2E1D83E2E}" destId="{637A3310-6BDE-44D0-8BD8-631AA5C1767A}" srcOrd="0" destOrd="0" presId="urn:microsoft.com/office/officeart/2018/2/layout/IconCircleList"/>
    <dgm:cxn modelId="{28B275EE-009D-482A-BA05-79DBAC3C878F}" type="presParOf" srcId="{03874A2B-02E0-4860-888E-18C2E1D83E2E}" destId="{0A2488A1-28EA-4854-B19F-A06FAF6A0370}" srcOrd="1" destOrd="0" presId="urn:microsoft.com/office/officeart/2018/2/layout/IconCircleList"/>
    <dgm:cxn modelId="{54CEB0FA-F484-4561-A575-F3644C31D691}" type="presParOf" srcId="{03874A2B-02E0-4860-888E-18C2E1D83E2E}" destId="{2C5AB884-C0D3-4532-BCDE-703421980D70}" srcOrd="2" destOrd="0" presId="urn:microsoft.com/office/officeart/2018/2/layout/IconCircleList"/>
    <dgm:cxn modelId="{F1522818-A096-42C1-9079-F1F6240E812B}" type="presParOf" srcId="{03874A2B-02E0-4860-888E-18C2E1D83E2E}" destId="{A133292A-F633-49FB-990E-37A239982D59}" srcOrd="3" destOrd="0" presId="urn:microsoft.com/office/officeart/2018/2/layout/IconCircleList"/>
    <dgm:cxn modelId="{4CBDB0A9-FA74-45B8-9802-D2A021B77FE8}" type="presParOf" srcId="{B12E8071-7552-417F-94E4-BCAD14141AAD}" destId="{C782A4D6-DD83-4D5C-A045-AFF53E9EFE71}" srcOrd="1" destOrd="0" presId="urn:microsoft.com/office/officeart/2018/2/layout/IconCircleList"/>
    <dgm:cxn modelId="{4C934072-A3C4-4202-9868-9C365FE5F8D7}" type="presParOf" srcId="{B12E8071-7552-417F-94E4-BCAD14141AAD}" destId="{0DD2D282-210A-4040-AEBA-769526A6669C}" srcOrd="2" destOrd="0" presId="urn:microsoft.com/office/officeart/2018/2/layout/IconCircleList"/>
    <dgm:cxn modelId="{326CBD60-DABD-4E44-B886-4732DA3E5DF8}" type="presParOf" srcId="{0DD2D282-210A-4040-AEBA-769526A6669C}" destId="{660CCC4C-5776-4442-9BCA-DB2286B3E0A7}" srcOrd="0" destOrd="0" presId="urn:microsoft.com/office/officeart/2018/2/layout/IconCircleList"/>
    <dgm:cxn modelId="{6C8BCE63-574D-43CF-91F6-C50D8055CE6E}" type="presParOf" srcId="{0DD2D282-210A-4040-AEBA-769526A6669C}" destId="{A970657C-E2C2-4B65-BC88-23F5C3238974}" srcOrd="1" destOrd="0" presId="urn:microsoft.com/office/officeart/2018/2/layout/IconCircleList"/>
    <dgm:cxn modelId="{4C6C9337-98FC-4B2C-AF6C-24554AF337BC}" type="presParOf" srcId="{0DD2D282-210A-4040-AEBA-769526A6669C}" destId="{0DAA5D62-558F-4188-B975-D44685C4EC0A}" srcOrd="2" destOrd="0" presId="urn:microsoft.com/office/officeart/2018/2/layout/IconCircleList"/>
    <dgm:cxn modelId="{9A31714A-1683-4034-8F8B-8A5B734E776B}" type="presParOf" srcId="{0DD2D282-210A-4040-AEBA-769526A6669C}" destId="{B34FC345-97CC-4EDC-BC3D-BC3E65DA58D0}" srcOrd="3" destOrd="0" presId="urn:microsoft.com/office/officeart/2018/2/layout/IconCircleList"/>
    <dgm:cxn modelId="{075A2823-D84F-444E-A6F7-50F52C87E65B}" type="presParOf" srcId="{B12E8071-7552-417F-94E4-BCAD14141AAD}" destId="{3C5AD44C-85F2-434E-97BD-B138847743EB}" srcOrd="3" destOrd="0" presId="urn:microsoft.com/office/officeart/2018/2/layout/IconCircleList"/>
    <dgm:cxn modelId="{1E9951D6-E72C-43C6-8BCD-51ECA98C3FD6}" type="presParOf" srcId="{B12E8071-7552-417F-94E4-BCAD14141AAD}" destId="{339D91EB-842E-494F-A8E4-CC1958EB4BC7}" srcOrd="4" destOrd="0" presId="urn:microsoft.com/office/officeart/2018/2/layout/IconCircleList"/>
    <dgm:cxn modelId="{E87B3B80-5754-4CCE-8C0B-31D02B7A1FAC}" type="presParOf" srcId="{339D91EB-842E-494F-A8E4-CC1958EB4BC7}" destId="{849EFE46-F87C-478D-A69C-9A5FFEA8BE93}" srcOrd="0" destOrd="0" presId="urn:microsoft.com/office/officeart/2018/2/layout/IconCircleList"/>
    <dgm:cxn modelId="{4686556A-1B71-44BE-B116-6419163ED365}" type="presParOf" srcId="{339D91EB-842E-494F-A8E4-CC1958EB4BC7}" destId="{1E41AAA2-7AF4-4260-98E0-D9FE0F6EF9AE}" srcOrd="1" destOrd="0" presId="urn:microsoft.com/office/officeart/2018/2/layout/IconCircleList"/>
    <dgm:cxn modelId="{7934E303-6900-4FCB-AB13-5EF609EAE007}" type="presParOf" srcId="{339D91EB-842E-494F-A8E4-CC1958EB4BC7}" destId="{117A1BB6-084A-4356-BCBA-32EC0BC47E3A}" srcOrd="2" destOrd="0" presId="urn:microsoft.com/office/officeart/2018/2/layout/IconCircleList"/>
    <dgm:cxn modelId="{615B038F-502F-44E6-8B65-1FD9A4F42416}" type="presParOf" srcId="{339D91EB-842E-494F-A8E4-CC1958EB4BC7}" destId="{6FC9554E-4693-4C1C-9540-B2978FD1139A}" srcOrd="3" destOrd="0" presId="urn:microsoft.com/office/officeart/2018/2/layout/IconCircleList"/>
    <dgm:cxn modelId="{68EB7687-679C-4866-906F-55059F653C9F}" type="presParOf" srcId="{B12E8071-7552-417F-94E4-BCAD14141AAD}" destId="{7537433E-1F79-411E-A114-AC767BE21AE9}" srcOrd="5" destOrd="0" presId="urn:microsoft.com/office/officeart/2018/2/layout/IconCircleList"/>
    <dgm:cxn modelId="{C1C659C0-5306-4586-9FF9-BDB9E767D0B5}" type="presParOf" srcId="{B12E8071-7552-417F-94E4-BCAD14141AAD}" destId="{7B3AF99D-1121-4380-9CD0-54FDEBD5F9E5}" srcOrd="6" destOrd="0" presId="urn:microsoft.com/office/officeart/2018/2/layout/IconCircleList"/>
    <dgm:cxn modelId="{68450406-46F2-45AA-87BD-EFF35E67DDFC}" type="presParOf" srcId="{7B3AF99D-1121-4380-9CD0-54FDEBD5F9E5}" destId="{DE8F90A8-1D1D-47FA-B68F-66EF8B5144FE}" srcOrd="0" destOrd="0" presId="urn:microsoft.com/office/officeart/2018/2/layout/IconCircleList"/>
    <dgm:cxn modelId="{28EA470A-63D2-49F6-952D-BFC10E534B2C}" type="presParOf" srcId="{7B3AF99D-1121-4380-9CD0-54FDEBD5F9E5}" destId="{79581B8F-F1B1-4AB4-AD5B-53D70D60026A}" srcOrd="1" destOrd="0" presId="urn:microsoft.com/office/officeart/2018/2/layout/IconCircleList"/>
    <dgm:cxn modelId="{CC1B0409-0166-4B14-9F9B-A304FE324248}" type="presParOf" srcId="{7B3AF99D-1121-4380-9CD0-54FDEBD5F9E5}" destId="{5D9BC7A4-7FD9-4B5B-9B35-1A6232853BD0}" srcOrd="2" destOrd="0" presId="urn:microsoft.com/office/officeart/2018/2/layout/IconCircleList"/>
    <dgm:cxn modelId="{8B27DCCC-C9F9-4EA6-B0F6-D26AEF6AEE7C}" type="presParOf" srcId="{7B3AF99D-1121-4380-9CD0-54FDEBD5F9E5}" destId="{8489FF23-EC42-4EF9-9940-2C9FE130AB4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47793F-EE69-4C05-936F-9351EF1F686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8797FB0-72B1-4FB3-B92A-1F62D2BC8E07}">
      <dgm:prSet/>
      <dgm:spPr/>
      <dgm:t>
        <a:bodyPr/>
        <a:lstStyle/>
        <a:p>
          <a:pPr>
            <a:lnSpc>
              <a:spcPct val="100000"/>
            </a:lnSpc>
          </a:pPr>
          <a:r>
            <a:rPr lang="en-US"/>
            <a:t>Notebook we used : </a:t>
          </a:r>
          <a:r>
            <a:rPr lang="en-US">
              <a:hlinkClick xmlns:r="http://schemas.openxmlformats.org/officeDocument/2006/relationships" r:id="rId1"/>
            </a:rPr>
            <a:t>https://colab.research.google.com/drive/1d7VWNdPQLw_het5wOxi6bRPd_G343uEZ?usp=sharing</a:t>
          </a:r>
          <a:endParaRPr lang="en-US"/>
        </a:p>
      </dgm:t>
    </dgm:pt>
    <dgm:pt modelId="{522B2F33-AFD5-4E77-8AA0-DC00BD8580F7}" type="parTrans" cxnId="{B91DA5E1-E88E-4CE7-877A-1D3D4C33EC5C}">
      <dgm:prSet/>
      <dgm:spPr/>
      <dgm:t>
        <a:bodyPr/>
        <a:lstStyle/>
        <a:p>
          <a:endParaRPr lang="en-US"/>
        </a:p>
      </dgm:t>
    </dgm:pt>
    <dgm:pt modelId="{0540A95A-D899-4C30-A828-AC31DDC3EF82}" type="sibTrans" cxnId="{B91DA5E1-E88E-4CE7-877A-1D3D4C33EC5C}">
      <dgm:prSet/>
      <dgm:spPr/>
      <dgm:t>
        <a:bodyPr/>
        <a:lstStyle/>
        <a:p>
          <a:endParaRPr lang="en-US"/>
        </a:p>
      </dgm:t>
    </dgm:pt>
    <dgm:pt modelId="{3DFDBED7-FDA0-4188-A50D-EF0E9CA93EFF}">
      <dgm:prSet/>
      <dgm:spPr/>
      <dgm:t>
        <a:bodyPr/>
        <a:lstStyle/>
        <a:p>
          <a:pPr>
            <a:lnSpc>
              <a:spcPct val="100000"/>
            </a:lnSpc>
          </a:pPr>
          <a:r>
            <a:rPr lang="en-US" dirty="0"/>
            <a:t>Dataset We used : https://www.kaggle.com/datasets/teamincribo/cyber-security-attacks</a:t>
          </a:r>
        </a:p>
      </dgm:t>
    </dgm:pt>
    <dgm:pt modelId="{12D04A4B-44F8-4F69-BF26-570F6EB3A00E}" type="parTrans" cxnId="{0447F128-4976-4E05-972E-78E7834C2A79}">
      <dgm:prSet/>
      <dgm:spPr/>
      <dgm:t>
        <a:bodyPr/>
        <a:lstStyle/>
        <a:p>
          <a:endParaRPr lang="en-US"/>
        </a:p>
      </dgm:t>
    </dgm:pt>
    <dgm:pt modelId="{BF84B774-6ACC-4D9B-83B7-D4071DAE3A4B}" type="sibTrans" cxnId="{0447F128-4976-4E05-972E-78E7834C2A79}">
      <dgm:prSet/>
      <dgm:spPr/>
      <dgm:t>
        <a:bodyPr/>
        <a:lstStyle/>
        <a:p>
          <a:endParaRPr lang="en-US"/>
        </a:p>
      </dgm:t>
    </dgm:pt>
    <dgm:pt modelId="{C320D57B-C661-4D76-AA1D-74AE2A1DF008}" type="pres">
      <dgm:prSet presAssocID="{B347793F-EE69-4C05-936F-9351EF1F6867}" presName="root" presStyleCnt="0">
        <dgm:presLayoutVars>
          <dgm:dir/>
          <dgm:resizeHandles val="exact"/>
        </dgm:presLayoutVars>
      </dgm:prSet>
      <dgm:spPr/>
    </dgm:pt>
    <dgm:pt modelId="{501351AB-8E95-4334-90C2-39B7EC62B440}" type="pres">
      <dgm:prSet presAssocID="{98797FB0-72B1-4FB3-B92A-1F62D2BC8E07}" presName="compNode" presStyleCnt="0"/>
      <dgm:spPr/>
    </dgm:pt>
    <dgm:pt modelId="{4DC9054B-8137-4AF6-8B12-360D7A28E555}" type="pres">
      <dgm:prSet presAssocID="{98797FB0-72B1-4FB3-B92A-1F62D2BC8E07}"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Closed Book"/>
        </a:ext>
      </dgm:extLst>
    </dgm:pt>
    <dgm:pt modelId="{38B39D2C-3C07-4B27-B98E-692EF30E1E6C}" type="pres">
      <dgm:prSet presAssocID="{98797FB0-72B1-4FB3-B92A-1F62D2BC8E07}" presName="spaceRect" presStyleCnt="0"/>
      <dgm:spPr/>
    </dgm:pt>
    <dgm:pt modelId="{B27A27AE-711A-4EF3-96E7-3F8C52CC3A92}" type="pres">
      <dgm:prSet presAssocID="{98797FB0-72B1-4FB3-B92A-1F62D2BC8E07}" presName="textRect" presStyleLbl="revTx" presStyleIdx="0" presStyleCnt="2">
        <dgm:presLayoutVars>
          <dgm:chMax val="1"/>
          <dgm:chPref val="1"/>
        </dgm:presLayoutVars>
      </dgm:prSet>
      <dgm:spPr/>
    </dgm:pt>
    <dgm:pt modelId="{887D4069-464A-46C9-9A1B-7AE4B75F0041}" type="pres">
      <dgm:prSet presAssocID="{0540A95A-D899-4C30-A828-AC31DDC3EF82}" presName="sibTrans" presStyleCnt="0"/>
      <dgm:spPr/>
    </dgm:pt>
    <dgm:pt modelId="{D4E7743B-FA91-4D66-A597-7B61C71732E4}" type="pres">
      <dgm:prSet presAssocID="{3DFDBED7-FDA0-4188-A50D-EF0E9CA93EFF}" presName="compNode" presStyleCnt="0"/>
      <dgm:spPr/>
    </dgm:pt>
    <dgm:pt modelId="{B6FC3F32-3244-494C-BD69-A2A0575FB0EF}" type="pres">
      <dgm:prSet presAssocID="{3DFDBED7-FDA0-4188-A50D-EF0E9CA93EFF}"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atabase"/>
        </a:ext>
      </dgm:extLst>
    </dgm:pt>
    <dgm:pt modelId="{480015C6-B95D-4C97-8231-A4B33E0F45D5}" type="pres">
      <dgm:prSet presAssocID="{3DFDBED7-FDA0-4188-A50D-EF0E9CA93EFF}" presName="spaceRect" presStyleCnt="0"/>
      <dgm:spPr/>
    </dgm:pt>
    <dgm:pt modelId="{D75A7E26-BC86-416E-9D69-93FDF6C51310}" type="pres">
      <dgm:prSet presAssocID="{3DFDBED7-FDA0-4188-A50D-EF0E9CA93EFF}" presName="textRect" presStyleLbl="revTx" presStyleIdx="1" presStyleCnt="2">
        <dgm:presLayoutVars>
          <dgm:chMax val="1"/>
          <dgm:chPref val="1"/>
        </dgm:presLayoutVars>
      </dgm:prSet>
      <dgm:spPr/>
    </dgm:pt>
  </dgm:ptLst>
  <dgm:cxnLst>
    <dgm:cxn modelId="{8C750816-A533-4B6E-B577-A501A29E4B3D}" type="presOf" srcId="{3DFDBED7-FDA0-4188-A50D-EF0E9CA93EFF}" destId="{D75A7E26-BC86-416E-9D69-93FDF6C51310}" srcOrd="0" destOrd="0" presId="urn:microsoft.com/office/officeart/2018/2/layout/IconLabelList"/>
    <dgm:cxn modelId="{0447F128-4976-4E05-972E-78E7834C2A79}" srcId="{B347793F-EE69-4C05-936F-9351EF1F6867}" destId="{3DFDBED7-FDA0-4188-A50D-EF0E9CA93EFF}" srcOrd="1" destOrd="0" parTransId="{12D04A4B-44F8-4F69-BF26-570F6EB3A00E}" sibTransId="{BF84B774-6ACC-4D9B-83B7-D4071DAE3A4B}"/>
    <dgm:cxn modelId="{1A5BEB36-C59F-4F46-93DF-D53F79ABD2D8}" type="presOf" srcId="{B347793F-EE69-4C05-936F-9351EF1F6867}" destId="{C320D57B-C661-4D76-AA1D-74AE2A1DF008}" srcOrd="0" destOrd="0" presId="urn:microsoft.com/office/officeart/2018/2/layout/IconLabelList"/>
    <dgm:cxn modelId="{ABFB7D83-FE88-4826-8A30-58BCF09BF579}" type="presOf" srcId="{98797FB0-72B1-4FB3-B92A-1F62D2BC8E07}" destId="{B27A27AE-711A-4EF3-96E7-3F8C52CC3A92}" srcOrd="0" destOrd="0" presId="urn:microsoft.com/office/officeart/2018/2/layout/IconLabelList"/>
    <dgm:cxn modelId="{B91DA5E1-E88E-4CE7-877A-1D3D4C33EC5C}" srcId="{B347793F-EE69-4C05-936F-9351EF1F6867}" destId="{98797FB0-72B1-4FB3-B92A-1F62D2BC8E07}" srcOrd="0" destOrd="0" parTransId="{522B2F33-AFD5-4E77-8AA0-DC00BD8580F7}" sibTransId="{0540A95A-D899-4C30-A828-AC31DDC3EF82}"/>
    <dgm:cxn modelId="{EE2F48EA-18F2-49A1-AD99-3A39FA038C3A}" type="presParOf" srcId="{C320D57B-C661-4D76-AA1D-74AE2A1DF008}" destId="{501351AB-8E95-4334-90C2-39B7EC62B440}" srcOrd="0" destOrd="0" presId="urn:microsoft.com/office/officeart/2018/2/layout/IconLabelList"/>
    <dgm:cxn modelId="{46A54116-F4A0-40E7-B583-08EBFE4847F8}" type="presParOf" srcId="{501351AB-8E95-4334-90C2-39B7EC62B440}" destId="{4DC9054B-8137-4AF6-8B12-360D7A28E555}" srcOrd="0" destOrd="0" presId="urn:microsoft.com/office/officeart/2018/2/layout/IconLabelList"/>
    <dgm:cxn modelId="{1AB7CB52-6C35-4E81-8FDF-BAE447B6291E}" type="presParOf" srcId="{501351AB-8E95-4334-90C2-39B7EC62B440}" destId="{38B39D2C-3C07-4B27-B98E-692EF30E1E6C}" srcOrd="1" destOrd="0" presId="urn:microsoft.com/office/officeart/2018/2/layout/IconLabelList"/>
    <dgm:cxn modelId="{E3D19D59-7E47-4890-B997-72A702837FDA}" type="presParOf" srcId="{501351AB-8E95-4334-90C2-39B7EC62B440}" destId="{B27A27AE-711A-4EF3-96E7-3F8C52CC3A92}" srcOrd="2" destOrd="0" presId="urn:microsoft.com/office/officeart/2018/2/layout/IconLabelList"/>
    <dgm:cxn modelId="{5BC09E7B-29FB-44CD-BEE4-2438197C94C4}" type="presParOf" srcId="{C320D57B-C661-4D76-AA1D-74AE2A1DF008}" destId="{887D4069-464A-46C9-9A1B-7AE4B75F0041}" srcOrd="1" destOrd="0" presId="urn:microsoft.com/office/officeart/2018/2/layout/IconLabelList"/>
    <dgm:cxn modelId="{411A7538-3B45-4CFD-9925-294AC591AF1A}" type="presParOf" srcId="{C320D57B-C661-4D76-AA1D-74AE2A1DF008}" destId="{D4E7743B-FA91-4D66-A597-7B61C71732E4}" srcOrd="2" destOrd="0" presId="urn:microsoft.com/office/officeart/2018/2/layout/IconLabelList"/>
    <dgm:cxn modelId="{257D1ADB-159B-4D76-A143-5B3215C530EF}" type="presParOf" srcId="{D4E7743B-FA91-4D66-A597-7B61C71732E4}" destId="{B6FC3F32-3244-494C-BD69-A2A0575FB0EF}" srcOrd="0" destOrd="0" presId="urn:microsoft.com/office/officeart/2018/2/layout/IconLabelList"/>
    <dgm:cxn modelId="{ABB80D7D-3910-4FD5-B95A-25E9285C398E}" type="presParOf" srcId="{D4E7743B-FA91-4D66-A597-7B61C71732E4}" destId="{480015C6-B95D-4C97-8231-A4B33E0F45D5}" srcOrd="1" destOrd="0" presId="urn:microsoft.com/office/officeart/2018/2/layout/IconLabelList"/>
    <dgm:cxn modelId="{73A219DD-D28E-4A11-A861-3F2A341F3248}" type="presParOf" srcId="{D4E7743B-FA91-4D66-A597-7B61C71732E4}" destId="{D75A7E26-BC86-416E-9D69-93FDF6C513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9CF322-0FF2-47CC-83D9-AE1B31BAA7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EC4475-47AB-4CAE-945D-C04503D26209}">
      <dgm:prSet/>
      <dgm:spPr/>
      <dgm:t>
        <a:bodyPr/>
        <a:lstStyle/>
        <a:p>
          <a:pPr>
            <a:lnSpc>
              <a:spcPct val="100000"/>
            </a:lnSpc>
          </a:pPr>
          <a:r>
            <a:rPr lang="en-US" dirty="0"/>
            <a:t>Random Forest Regressor </a:t>
          </a:r>
        </a:p>
      </dgm:t>
    </dgm:pt>
    <dgm:pt modelId="{E74C7E25-2FF5-49C9-8EA0-511593118CD2}" type="parTrans" cxnId="{8C88B549-DDCE-42A8-86EB-831FB659DE36}">
      <dgm:prSet/>
      <dgm:spPr/>
      <dgm:t>
        <a:bodyPr/>
        <a:lstStyle/>
        <a:p>
          <a:endParaRPr lang="en-US"/>
        </a:p>
      </dgm:t>
    </dgm:pt>
    <dgm:pt modelId="{AC9E83AB-2968-433C-8921-9825F765425D}" type="sibTrans" cxnId="{8C88B549-DDCE-42A8-86EB-831FB659DE36}">
      <dgm:prSet/>
      <dgm:spPr/>
      <dgm:t>
        <a:bodyPr/>
        <a:lstStyle/>
        <a:p>
          <a:endParaRPr lang="en-US"/>
        </a:p>
      </dgm:t>
    </dgm:pt>
    <dgm:pt modelId="{D76719E5-F85C-4F5B-9D2B-DDB24393425D}">
      <dgm:prSet/>
      <dgm:spPr/>
      <dgm:t>
        <a:bodyPr/>
        <a:lstStyle/>
        <a:p>
          <a:pPr>
            <a:lnSpc>
              <a:spcPct val="100000"/>
            </a:lnSpc>
          </a:pPr>
          <a:r>
            <a:rPr lang="en-US" dirty="0"/>
            <a:t>Random Forest Classifier </a:t>
          </a:r>
        </a:p>
      </dgm:t>
    </dgm:pt>
    <dgm:pt modelId="{421852DC-6847-43E5-8AC7-9E02AEC03FF7}" type="parTrans" cxnId="{283F0F10-485F-44B4-9E9E-D1F1C55BE919}">
      <dgm:prSet/>
      <dgm:spPr/>
      <dgm:t>
        <a:bodyPr/>
        <a:lstStyle/>
        <a:p>
          <a:endParaRPr lang="en-US"/>
        </a:p>
      </dgm:t>
    </dgm:pt>
    <dgm:pt modelId="{834DDD3E-69FE-4FF2-B072-8593CC3C2888}" type="sibTrans" cxnId="{283F0F10-485F-44B4-9E9E-D1F1C55BE919}">
      <dgm:prSet/>
      <dgm:spPr/>
      <dgm:t>
        <a:bodyPr/>
        <a:lstStyle/>
        <a:p>
          <a:endParaRPr lang="en-US"/>
        </a:p>
      </dgm:t>
    </dgm:pt>
    <dgm:pt modelId="{7EF1082C-429A-4DFF-B8FA-6990FECDA1DB}">
      <dgm:prSet/>
      <dgm:spPr/>
      <dgm:t>
        <a:bodyPr/>
        <a:lstStyle/>
        <a:p>
          <a:pPr>
            <a:lnSpc>
              <a:spcPct val="100000"/>
            </a:lnSpc>
          </a:pPr>
          <a:r>
            <a:rPr lang="en-US" dirty="0"/>
            <a:t>Logistic Regression </a:t>
          </a:r>
        </a:p>
      </dgm:t>
    </dgm:pt>
    <dgm:pt modelId="{88B9E4C9-5DDE-4A58-8805-9900220822CA}" type="parTrans" cxnId="{102BCC20-6762-4FD4-BA2C-447713CF4A7E}">
      <dgm:prSet/>
      <dgm:spPr/>
      <dgm:t>
        <a:bodyPr/>
        <a:lstStyle/>
        <a:p>
          <a:endParaRPr lang="en-US"/>
        </a:p>
      </dgm:t>
    </dgm:pt>
    <dgm:pt modelId="{379AD3A9-8105-4E6B-B0FF-BCCF3BAA0A8A}" type="sibTrans" cxnId="{102BCC20-6762-4FD4-BA2C-447713CF4A7E}">
      <dgm:prSet/>
      <dgm:spPr/>
      <dgm:t>
        <a:bodyPr/>
        <a:lstStyle/>
        <a:p>
          <a:endParaRPr lang="en-US"/>
        </a:p>
      </dgm:t>
    </dgm:pt>
    <dgm:pt modelId="{E4677367-236C-47D9-8062-15A4038A4F7C}" type="pres">
      <dgm:prSet presAssocID="{FA9CF322-0FF2-47CC-83D9-AE1B31BAA794}" presName="root" presStyleCnt="0">
        <dgm:presLayoutVars>
          <dgm:dir/>
          <dgm:resizeHandles val="exact"/>
        </dgm:presLayoutVars>
      </dgm:prSet>
      <dgm:spPr/>
    </dgm:pt>
    <dgm:pt modelId="{5E280793-3E19-41CC-B387-65F4308D6517}" type="pres">
      <dgm:prSet presAssocID="{5FEC4475-47AB-4CAE-945D-C04503D26209}" presName="compNode" presStyleCnt="0"/>
      <dgm:spPr/>
    </dgm:pt>
    <dgm:pt modelId="{3D5ED26C-CC0F-41DE-B4F1-2F7B4D70190F}" type="pres">
      <dgm:prSet presAssocID="{5FEC4475-47AB-4CAE-945D-C04503D262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F394398E-B507-4D19-A035-AC7EAA17B1A1}" type="pres">
      <dgm:prSet presAssocID="{5FEC4475-47AB-4CAE-945D-C04503D26209}" presName="spaceRect" presStyleCnt="0"/>
      <dgm:spPr/>
    </dgm:pt>
    <dgm:pt modelId="{84CF86DC-1BD8-4514-BAF6-3A0CE5DB3B12}" type="pres">
      <dgm:prSet presAssocID="{5FEC4475-47AB-4CAE-945D-C04503D26209}" presName="textRect" presStyleLbl="revTx" presStyleIdx="0" presStyleCnt="3">
        <dgm:presLayoutVars>
          <dgm:chMax val="1"/>
          <dgm:chPref val="1"/>
        </dgm:presLayoutVars>
      </dgm:prSet>
      <dgm:spPr/>
    </dgm:pt>
    <dgm:pt modelId="{583236CE-E3E4-4237-A7B7-DE26D464C3B3}" type="pres">
      <dgm:prSet presAssocID="{AC9E83AB-2968-433C-8921-9825F765425D}" presName="sibTrans" presStyleCnt="0"/>
      <dgm:spPr/>
    </dgm:pt>
    <dgm:pt modelId="{2E02E33D-B102-483D-B486-5A75F80D61A1}" type="pres">
      <dgm:prSet presAssocID="{D76719E5-F85C-4F5B-9D2B-DDB24393425D}" presName="compNode" presStyleCnt="0"/>
      <dgm:spPr/>
    </dgm:pt>
    <dgm:pt modelId="{0C37E917-0E0F-4A2C-9432-7068B7DA3258}" type="pres">
      <dgm:prSet presAssocID="{D76719E5-F85C-4F5B-9D2B-DDB2439342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 tree"/>
        </a:ext>
      </dgm:extLst>
    </dgm:pt>
    <dgm:pt modelId="{016C85A0-471C-4EE3-9974-DDF9D2A95AF6}" type="pres">
      <dgm:prSet presAssocID="{D76719E5-F85C-4F5B-9D2B-DDB24393425D}" presName="spaceRect" presStyleCnt="0"/>
      <dgm:spPr/>
    </dgm:pt>
    <dgm:pt modelId="{7A1B7AC2-8B6D-4C06-A118-45E0672D74F6}" type="pres">
      <dgm:prSet presAssocID="{D76719E5-F85C-4F5B-9D2B-DDB24393425D}" presName="textRect" presStyleLbl="revTx" presStyleIdx="1" presStyleCnt="3">
        <dgm:presLayoutVars>
          <dgm:chMax val="1"/>
          <dgm:chPref val="1"/>
        </dgm:presLayoutVars>
      </dgm:prSet>
      <dgm:spPr/>
    </dgm:pt>
    <dgm:pt modelId="{6B90C81C-7A18-4048-ABE0-BC2F73918A5A}" type="pres">
      <dgm:prSet presAssocID="{834DDD3E-69FE-4FF2-B072-8593CC3C2888}" presName="sibTrans" presStyleCnt="0"/>
      <dgm:spPr/>
    </dgm:pt>
    <dgm:pt modelId="{53861AF5-0998-4D1D-BEE2-430DF98FE2D7}" type="pres">
      <dgm:prSet presAssocID="{7EF1082C-429A-4DFF-B8FA-6990FECDA1DB}" presName="compNode" presStyleCnt="0"/>
      <dgm:spPr/>
    </dgm:pt>
    <dgm:pt modelId="{14A5A55E-7CB0-4600-9348-5E9F520EB846}" type="pres">
      <dgm:prSet presAssocID="{7EF1082C-429A-4DFF-B8FA-6990FECDA1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8BFA7067-16F8-41FE-BE29-F61C5288610E}" type="pres">
      <dgm:prSet presAssocID="{7EF1082C-429A-4DFF-B8FA-6990FECDA1DB}" presName="spaceRect" presStyleCnt="0"/>
      <dgm:spPr/>
    </dgm:pt>
    <dgm:pt modelId="{A83A24CB-6DA0-4F06-8440-D236CE87E500}" type="pres">
      <dgm:prSet presAssocID="{7EF1082C-429A-4DFF-B8FA-6990FECDA1DB}" presName="textRect" presStyleLbl="revTx" presStyleIdx="2" presStyleCnt="3">
        <dgm:presLayoutVars>
          <dgm:chMax val="1"/>
          <dgm:chPref val="1"/>
        </dgm:presLayoutVars>
      </dgm:prSet>
      <dgm:spPr/>
    </dgm:pt>
  </dgm:ptLst>
  <dgm:cxnLst>
    <dgm:cxn modelId="{283F0F10-485F-44B4-9E9E-D1F1C55BE919}" srcId="{FA9CF322-0FF2-47CC-83D9-AE1B31BAA794}" destId="{D76719E5-F85C-4F5B-9D2B-DDB24393425D}" srcOrd="1" destOrd="0" parTransId="{421852DC-6847-43E5-8AC7-9E02AEC03FF7}" sibTransId="{834DDD3E-69FE-4FF2-B072-8593CC3C2888}"/>
    <dgm:cxn modelId="{7571E81B-82D6-401C-9BD8-D3C6D2460A80}" type="presOf" srcId="{FA9CF322-0FF2-47CC-83D9-AE1B31BAA794}" destId="{E4677367-236C-47D9-8062-15A4038A4F7C}" srcOrd="0" destOrd="0" presId="urn:microsoft.com/office/officeart/2018/2/layout/IconLabelList"/>
    <dgm:cxn modelId="{102BCC20-6762-4FD4-BA2C-447713CF4A7E}" srcId="{FA9CF322-0FF2-47CC-83D9-AE1B31BAA794}" destId="{7EF1082C-429A-4DFF-B8FA-6990FECDA1DB}" srcOrd="2" destOrd="0" parTransId="{88B9E4C9-5DDE-4A58-8805-9900220822CA}" sibTransId="{379AD3A9-8105-4E6B-B0FF-BCCF3BAA0A8A}"/>
    <dgm:cxn modelId="{C55A6361-88A4-40CD-B5DC-D437C0091019}" type="presOf" srcId="{5FEC4475-47AB-4CAE-945D-C04503D26209}" destId="{84CF86DC-1BD8-4514-BAF6-3A0CE5DB3B12}" srcOrd="0" destOrd="0" presId="urn:microsoft.com/office/officeart/2018/2/layout/IconLabelList"/>
    <dgm:cxn modelId="{8C88B549-DDCE-42A8-86EB-831FB659DE36}" srcId="{FA9CF322-0FF2-47CC-83D9-AE1B31BAA794}" destId="{5FEC4475-47AB-4CAE-945D-C04503D26209}" srcOrd="0" destOrd="0" parTransId="{E74C7E25-2FF5-49C9-8EA0-511593118CD2}" sibTransId="{AC9E83AB-2968-433C-8921-9825F765425D}"/>
    <dgm:cxn modelId="{73322787-68AE-4C2D-8866-BCFB6FA8A9D7}" type="presOf" srcId="{7EF1082C-429A-4DFF-B8FA-6990FECDA1DB}" destId="{A83A24CB-6DA0-4F06-8440-D236CE87E500}" srcOrd="0" destOrd="0" presId="urn:microsoft.com/office/officeart/2018/2/layout/IconLabelList"/>
    <dgm:cxn modelId="{D965E7F4-5F1E-4F26-A7E3-1C7B58CA8EFF}" type="presOf" srcId="{D76719E5-F85C-4F5B-9D2B-DDB24393425D}" destId="{7A1B7AC2-8B6D-4C06-A118-45E0672D74F6}" srcOrd="0" destOrd="0" presId="urn:microsoft.com/office/officeart/2018/2/layout/IconLabelList"/>
    <dgm:cxn modelId="{77D3CE66-52BF-4C5C-B56D-6BCA35BE2E1B}" type="presParOf" srcId="{E4677367-236C-47D9-8062-15A4038A4F7C}" destId="{5E280793-3E19-41CC-B387-65F4308D6517}" srcOrd="0" destOrd="0" presId="urn:microsoft.com/office/officeart/2018/2/layout/IconLabelList"/>
    <dgm:cxn modelId="{2B1F4900-9881-4472-876D-948FF917CE41}" type="presParOf" srcId="{5E280793-3E19-41CC-B387-65F4308D6517}" destId="{3D5ED26C-CC0F-41DE-B4F1-2F7B4D70190F}" srcOrd="0" destOrd="0" presId="urn:microsoft.com/office/officeart/2018/2/layout/IconLabelList"/>
    <dgm:cxn modelId="{B51155C2-9056-498E-BB58-ABC76C9F2331}" type="presParOf" srcId="{5E280793-3E19-41CC-B387-65F4308D6517}" destId="{F394398E-B507-4D19-A035-AC7EAA17B1A1}" srcOrd="1" destOrd="0" presId="urn:microsoft.com/office/officeart/2018/2/layout/IconLabelList"/>
    <dgm:cxn modelId="{B4959A5D-B560-494D-AB6A-940F0B1584D3}" type="presParOf" srcId="{5E280793-3E19-41CC-B387-65F4308D6517}" destId="{84CF86DC-1BD8-4514-BAF6-3A0CE5DB3B12}" srcOrd="2" destOrd="0" presId="urn:microsoft.com/office/officeart/2018/2/layout/IconLabelList"/>
    <dgm:cxn modelId="{9524F014-BB54-48A3-91F2-5D2C22C97293}" type="presParOf" srcId="{E4677367-236C-47D9-8062-15A4038A4F7C}" destId="{583236CE-E3E4-4237-A7B7-DE26D464C3B3}" srcOrd="1" destOrd="0" presId="urn:microsoft.com/office/officeart/2018/2/layout/IconLabelList"/>
    <dgm:cxn modelId="{5EEFEDCE-EE39-4381-9F48-06782B6722AF}" type="presParOf" srcId="{E4677367-236C-47D9-8062-15A4038A4F7C}" destId="{2E02E33D-B102-483D-B486-5A75F80D61A1}" srcOrd="2" destOrd="0" presId="urn:microsoft.com/office/officeart/2018/2/layout/IconLabelList"/>
    <dgm:cxn modelId="{EA6AE18A-D0BC-409D-9A8F-25F580264788}" type="presParOf" srcId="{2E02E33D-B102-483D-B486-5A75F80D61A1}" destId="{0C37E917-0E0F-4A2C-9432-7068B7DA3258}" srcOrd="0" destOrd="0" presId="urn:microsoft.com/office/officeart/2018/2/layout/IconLabelList"/>
    <dgm:cxn modelId="{238BA481-A309-431C-B85A-050848D68E12}" type="presParOf" srcId="{2E02E33D-B102-483D-B486-5A75F80D61A1}" destId="{016C85A0-471C-4EE3-9974-DDF9D2A95AF6}" srcOrd="1" destOrd="0" presId="urn:microsoft.com/office/officeart/2018/2/layout/IconLabelList"/>
    <dgm:cxn modelId="{E88B34D5-D2D9-4D07-A38F-6B46BBE81C69}" type="presParOf" srcId="{2E02E33D-B102-483D-B486-5A75F80D61A1}" destId="{7A1B7AC2-8B6D-4C06-A118-45E0672D74F6}" srcOrd="2" destOrd="0" presId="urn:microsoft.com/office/officeart/2018/2/layout/IconLabelList"/>
    <dgm:cxn modelId="{E5D9DDE4-8D6B-4B6A-9A25-5021F2A535CF}" type="presParOf" srcId="{E4677367-236C-47D9-8062-15A4038A4F7C}" destId="{6B90C81C-7A18-4048-ABE0-BC2F73918A5A}" srcOrd="3" destOrd="0" presId="urn:microsoft.com/office/officeart/2018/2/layout/IconLabelList"/>
    <dgm:cxn modelId="{2316592F-925A-4CB7-AD9A-E5A3779F2CAD}" type="presParOf" srcId="{E4677367-236C-47D9-8062-15A4038A4F7C}" destId="{53861AF5-0998-4D1D-BEE2-430DF98FE2D7}" srcOrd="4" destOrd="0" presId="urn:microsoft.com/office/officeart/2018/2/layout/IconLabelList"/>
    <dgm:cxn modelId="{6B4EDC74-A44E-4C11-83E4-94837CE069E1}" type="presParOf" srcId="{53861AF5-0998-4D1D-BEE2-430DF98FE2D7}" destId="{14A5A55E-7CB0-4600-9348-5E9F520EB846}" srcOrd="0" destOrd="0" presId="urn:microsoft.com/office/officeart/2018/2/layout/IconLabelList"/>
    <dgm:cxn modelId="{527C623D-871D-4C40-A00C-948BB17A5B55}" type="presParOf" srcId="{53861AF5-0998-4D1D-BEE2-430DF98FE2D7}" destId="{8BFA7067-16F8-41FE-BE29-F61C5288610E}" srcOrd="1" destOrd="0" presId="urn:microsoft.com/office/officeart/2018/2/layout/IconLabelList"/>
    <dgm:cxn modelId="{5CCE3A89-9507-413C-AD4C-2CA5CCFC0053}" type="presParOf" srcId="{53861AF5-0998-4D1D-BEE2-430DF98FE2D7}" destId="{A83A24CB-6DA0-4F06-8440-D236CE87E50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D3D0A7-5F48-4A90-8B9C-DF7ED069DF5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44C9A6-F6CB-4EDE-858A-03BEF42A37E0}">
      <dgm:prSet/>
      <dgm:spPr/>
      <dgm:t>
        <a:bodyPr/>
        <a:lstStyle/>
        <a:p>
          <a:r>
            <a:rPr lang="en-US" dirty="0"/>
            <a:t>From our pervious evaluation we decide to deploy random forest </a:t>
          </a:r>
          <a:r>
            <a:rPr lang="en-US" dirty="0" err="1"/>
            <a:t>classfier</a:t>
          </a:r>
          <a:r>
            <a:rPr lang="en-US" dirty="0"/>
            <a:t> as our machine learning model.</a:t>
          </a:r>
        </a:p>
      </dgm:t>
    </dgm:pt>
    <dgm:pt modelId="{1DEEDFB8-D1EF-4361-A975-C7EE26EBB9B9}" type="parTrans" cxnId="{371166B5-64C6-44AA-A787-CAE7E2EE1840}">
      <dgm:prSet/>
      <dgm:spPr/>
      <dgm:t>
        <a:bodyPr/>
        <a:lstStyle/>
        <a:p>
          <a:endParaRPr lang="en-US"/>
        </a:p>
      </dgm:t>
    </dgm:pt>
    <dgm:pt modelId="{D5126F79-F1B4-41E6-9A0C-AF50DDF1B379}" type="sibTrans" cxnId="{371166B5-64C6-44AA-A787-CAE7E2EE1840}">
      <dgm:prSet/>
      <dgm:spPr/>
      <dgm:t>
        <a:bodyPr/>
        <a:lstStyle/>
        <a:p>
          <a:endParaRPr lang="en-US"/>
        </a:p>
      </dgm:t>
    </dgm:pt>
    <dgm:pt modelId="{A04493E4-A7B7-418B-A71D-8A5E5800F2E4}">
      <dgm:prSet/>
      <dgm:spPr/>
      <dgm:t>
        <a:bodyPr/>
        <a:lstStyle/>
        <a:p>
          <a:r>
            <a:rPr lang="en-US" dirty="0"/>
            <a:t>Although Logistic regression was better in accuracy score with a 97.3%. The  p</a:t>
          </a:r>
          <a:r>
            <a:rPr lang="en-US" b="0" i="0" dirty="0"/>
            <a:t>recision score </a:t>
          </a:r>
          <a:r>
            <a:rPr lang="en-US" dirty="0"/>
            <a:t> was so far behind than the Random Forest model </a:t>
          </a:r>
        </a:p>
      </dgm:t>
    </dgm:pt>
    <dgm:pt modelId="{E4DCE427-5844-4534-8950-F85957A6471F}" type="parTrans" cxnId="{F9F61441-04C9-400A-B28B-B6225F2D28B0}">
      <dgm:prSet/>
      <dgm:spPr/>
      <dgm:t>
        <a:bodyPr/>
        <a:lstStyle/>
        <a:p>
          <a:endParaRPr lang="en-US"/>
        </a:p>
      </dgm:t>
    </dgm:pt>
    <dgm:pt modelId="{21E316BE-5FEC-4933-B17C-8791883DC82C}" type="sibTrans" cxnId="{F9F61441-04C9-400A-B28B-B6225F2D28B0}">
      <dgm:prSet/>
      <dgm:spPr/>
      <dgm:t>
        <a:bodyPr/>
        <a:lstStyle/>
        <a:p>
          <a:endParaRPr lang="en-US"/>
        </a:p>
      </dgm:t>
    </dgm:pt>
    <dgm:pt modelId="{A8499542-984A-4B48-8BCA-6D47744F8000}" type="pres">
      <dgm:prSet presAssocID="{FDD3D0A7-5F48-4A90-8B9C-DF7ED069DF59}" presName="root" presStyleCnt="0">
        <dgm:presLayoutVars>
          <dgm:dir/>
          <dgm:resizeHandles val="exact"/>
        </dgm:presLayoutVars>
      </dgm:prSet>
      <dgm:spPr/>
    </dgm:pt>
    <dgm:pt modelId="{2CACB1D9-87B1-4FA1-8F29-DE8F0FE29B18}" type="pres">
      <dgm:prSet presAssocID="{5344C9A6-F6CB-4EDE-858A-03BEF42A37E0}" presName="compNode" presStyleCnt="0"/>
      <dgm:spPr/>
    </dgm:pt>
    <dgm:pt modelId="{5094D5C5-1198-4F8E-B00B-11523AE5AEF3}" type="pres">
      <dgm:prSet presAssocID="{5344C9A6-F6CB-4EDE-858A-03BEF42A37E0}" presName="bgRect" presStyleLbl="bgShp" presStyleIdx="0" presStyleCnt="2"/>
      <dgm:spPr/>
    </dgm:pt>
    <dgm:pt modelId="{09E0F3F9-6BAF-4945-8559-DE7630705EC1}" type="pres">
      <dgm:prSet presAssocID="{5344C9A6-F6CB-4EDE-858A-03BEF42A37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70259B90-273B-4604-8047-DC7655E2520B}" type="pres">
      <dgm:prSet presAssocID="{5344C9A6-F6CB-4EDE-858A-03BEF42A37E0}" presName="spaceRect" presStyleCnt="0"/>
      <dgm:spPr/>
    </dgm:pt>
    <dgm:pt modelId="{C913BCB7-AB68-4D32-B302-D74C6ADEA7ED}" type="pres">
      <dgm:prSet presAssocID="{5344C9A6-F6CB-4EDE-858A-03BEF42A37E0}" presName="parTx" presStyleLbl="revTx" presStyleIdx="0" presStyleCnt="2">
        <dgm:presLayoutVars>
          <dgm:chMax val="0"/>
          <dgm:chPref val="0"/>
        </dgm:presLayoutVars>
      </dgm:prSet>
      <dgm:spPr/>
    </dgm:pt>
    <dgm:pt modelId="{A5DA7A17-CFC0-455D-B901-70F3C842EED2}" type="pres">
      <dgm:prSet presAssocID="{D5126F79-F1B4-41E6-9A0C-AF50DDF1B379}" presName="sibTrans" presStyleCnt="0"/>
      <dgm:spPr/>
    </dgm:pt>
    <dgm:pt modelId="{8DF55A80-9B7E-4EF0-9940-E59252297650}" type="pres">
      <dgm:prSet presAssocID="{A04493E4-A7B7-418B-A71D-8A5E5800F2E4}" presName="compNode" presStyleCnt="0"/>
      <dgm:spPr/>
    </dgm:pt>
    <dgm:pt modelId="{1FEA1070-D38E-43F6-882F-9E2E77F09216}" type="pres">
      <dgm:prSet presAssocID="{A04493E4-A7B7-418B-A71D-8A5E5800F2E4}" presName="bgRect" presStyleLbl="bgShp" presStyleIdx="1" presStyleCnt="2"/>
      <dgm:spPr/>
    </dgm:pt>
    <dgm:pt modelId="{32A211C1-0A5B-4EAF-AB61-EAC347EF397E}" type="pres">
      <dgm:prSet presAssocID="{A04493E4-A7B7-418B-A71D-8A5E5800F2E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B587F41B-8CEE-4514-AF83-C9501BE2AA24}" type="pres">
      <dgm:prSet presAssocID="{A04493E4-A7B7-418B-A71D-8A5E5800F2E4}" presName="spaceRect" presStyleCnt="0"/>
      <dgm:spPr/>
    </dgm:pt>
    <dgm:pt modelId="{47C15276-C169-4F77-B01E-04958A364E55}" type="pres">
      <dgm:prSet presAssocID="{A04493E4-A7B7-418B-A71D-8A5E5800F2E4}" presName="parTx" presStyleLbl="revTx" presStyleIdx="1" presStyleCnt="2">
        <dgm:presLayoutVars>
          <dgm:chMax val="0"/>
          <dgm:chPref val="0"/>
        </dgm:presLayoutVars>
      </dgm:prSet>
      <dgm:spPr/>
    </dgm:pt>
  </dgm:ptLst>
  <dgm:cxnLst>
    <dgm:cxn modelId="{E36FB90E-4290-49E5-BE3F-0BD1E0D502AA}" type="presOf" srcId="{A04493E4-A7B7-418B-A71D-8A5E5800F2E4}" destId="{47C15276-C169-4F77-B01E-04958A364E55}" srcOrd="0" destOrd="0" presId="urn:microsoft.com/office/officeart/2018/2/layout/IconVerticalSolidList"/>
    <dgm:cxn modelId="{609CC81B-47B2-4F7F-8330-1D6CF654F659}" type="presOf" srcId="{FDD3D0A7-5F48-4A90-8B9C-DF7ED069DF59}" destId="{A8499542-984A-4B48-8BCA-6D47744F8000}" srcOrd="0" destOrd="0" presId="urn:microsoft.com/office/officeart/2018/2/layout/IconVerticalSolidList"/>
    <dgm:cxn modelId="{F9F61441-04C9-400A-B28B-B6225F2D28B0}" srcId="{FDD3D0A7-5F48-4A90-8B9C-DF7ED069DF59}" destId="{A04493E4-A7B7-418B-A71D-8A5E5800F2E4}" srcOrd="1" destOrd="0" parTransId="{E4DCE427-5844-4534-8950-F85957A6471F}" sibTransId="{21E316BE-5FEC-4933-B17C-8791883DC82C}"/>
    <dgm:cxn modelId="{634E5286-18A0-49B2-98E0-96B09FAB5B1B}" type="presOf" srcId="{5344C9A6-F6CB-4EDE-858A-03BEF42A37E0}" destId="{C913BCB7-AB68-4D32-B302-D74C6ADEA7ED}" srcOrd="0" destOrd="0" presId="urn:microsoft.com/office/officeart/2018/2/layout/IconVerticalSolidList"/>
    <dgm:cxn modelId="{371166B5-64C6-44AA-A787-CAE7E2EE1840}" srcId="{FDD3D0A7-5F48-4A90-8B9C-DF7ED069DF59}" destId="{5344C9A6-F6CB-4EDE-858A-03BEF42A37E0}" srcOrd="0" destOrd="0" parTransId="{1DEEDFB8-D1EF-4361-A975-C7EE26EBB9B9}" sibTransId="{D5126F79-F1B4-41E6-9A0C-AF50DDF1B379}"/>
    <dgm:cxn modelId="{BC880810-D979-4D18-A7E0-6FCD6541C606}" type="presParOf" srcId="{A8499542-984A-4B48-8BCA-6D47744F8000}" destId="{2CACB1D9-87B1-4FA1-8F29-DE8F0FE29B18}" srcOrd="0" destOrd="0" presId="urn:microsoft.com/office/officeart/2018/2/layout/IconVerticalSolidList"/>
    <dgm:cxn modelId="{61EF975D-4FBC-4B99-BD31-2A582162164C}" type="presParOf" srcId="{2CACB1D9-87B1-4FA1-8F29-DE8F0FE29B18}" destId="{5094D5C5-1198-4F8E-B00B-11523AE5AEF3}" srcOrd="0" destOrd="0" presId="urn:microsoft.com/office/officeart/2018/2/layout/IconVerticalSolidList"/>
    <dgm:cxn modelId="{2A92A414-BF5D-4850-8313-18321D1B3A9F}" type="presParOf" srcId="{2CACB1D9-87B1-4FA1-8F29-DE8F0FE29B18}" destId="{09E0F3F9-6BAF-4945-8559-DE7630705EC1}" srcOrd="1" destOrd="0" presId="urn:microsoft.com/office/officeart/2018/2/layout/IconVerticalSolidList"/>
    <dgm:cxn modelId="{355829C5-55B0-474E-BA8E-ECC1D34D6ED5}" type="presParOf" srcId="{2CACB1D9-87B1-4FA1-8F29-DE8F0FE29B18}" destId="{70259B90-273B-4604-8047-DC7655E2520B}" srcOrd="2" destOrd="0" presId="urn:microsoft.com/office/officeart/2018/2/layout/IconVerticalSolidList"/>
    <dgm:cxn modelId="{7A4EFBA3-AFB5-4E43-B755-295B4CDD95A2}" type="presParOf" srcId="{2CACB1D9-87B1-4FA1-8F29-DE8F0FE29B18}" destId="{C913BCB7-AB68-4D32-B302-D74C6ADEA7ED}" srcOrd="3" destOrd="0" presId="urn:microsoft.com/office/officeart/2018/2/layout/IconVerticalSolidList"/>
    <dgm:cxn modelId="{268E58D6-6E26-4077-9B64-1C0470C3BB19}" type="presParOf" srcId="{A8499542-984A-4B48-8BCA-6D47744F8000}" destId="{A5DA7A17-CFC0-455D-B901-70F3C842EED2}" srcOrd="1" destOrd="0" presId="urn:microsoft.com/office/officeart/2018/2/layout/IconVerticalSolidList"/>
    <dgm:cxn modelId="{47D83752-F394-43CA-80E7-C56FDCAA616F}" type="presParOf" srcId="{A8499542-984A-4B48-8BCA-6D47744F8000}" destId="{8DF55A80-9B7E-4EF0-9940-E59252297650}" srcOrd="2" destOrd="0" presId="urn:microsoft.com/office/officeart/2018/2/layout/IconVerticalSolidList"/>
    <dgm:cxn modelId="{44380D4F-EFF8-4F9A-81FA-77111E7F9344}" type="presParOf" srcId="{8DF55A80-9B7E-4EF0-9940-E59252297650}" destId="{1FEA1070-D38E-43F6-882F-9E2E77F09216}" srcOrd="0" destOrd="0" presId="urn:microsoft.com/office/officeart/2018/2/layout/IconVerticalSolidList"/>
    <dgm:cxn modelId="{EF9D42C9-7CE9-4BC7-B226-EADE12796F82}" type="presParOf" srcId="{8DF55A80-9B7E-4EF0-9940-E59252297650}" destId="{32A211C1-0A5B-4EAF-AB61-EAC347EF397E}" srcOrd="1" destOrd="0" presId="urn:microsoft.com/office/officeart/2018/2/layout/IconVerticalSolidList"/>
    <dgm:cxn modelId="{D5F83A32-D5D6-4220-BF38-5264B116FEAE}" type="presParOf" srcId="{8DF55A80-9B7E-4EF0-9940-E59252297650}" destId="{B587F41B-8CEE-4514-AF83-C9501BE2AA24}" srcOrd="2" destOrd="0" presId="urn:microsoft.com/office/officeart/2018/2/layout/IconVerticalSolidList"/>
    <dgm:cxn modelId="{5E7D462E-D2F1-4C21-877C-809A286E29B3}" type="presParOf" srcId="{8DF55A80-9B7E-4EF0-9940-E59252297650}" destId="{47C15276-C169-4F77-B01E-04958A364E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A3310-6BDE-44D0-8BD8-631AA5C1767A}">
      <dsp:nvSpPr>
        <dsp:cNvPr id="0" name=""/>
        <dsp:cNvSpPr/>
      </dsp:nvSpPr>
      <dsp:spPr>
        <a:xfrm>
          <a:off x="108988" y="19777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488A1-28EA-4854-B19F-A06FAF6A0370}">
      <dsp:nvSpPr>
        <dsp:cNvPr id="0" name=""/>
        <dsp:cNvSpPr/>
      </dsp:nvSpPr>
      <dsp:spPr>
        <a:xfrm>
          <a:off x="378329" y="467119"/>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3292A-F633-49FB-990E-37A239982D59}">
      <dsp:nvSpPr>
        <dsp:cNvPr id="0" name=""/>
        <dsp:cNvSpPr/>
      </dsp:nvSpPr>
      <dsp:spPr>
        <a:xfrm>
          <a:off x="1666401" y="19777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a:t>1. </a:t>
          </a:r>
          <a:r>
            <a:rPr lang="en-US" sz="2400" b="1" i="0" kern="1200" baseline="0"/>
            <a:t>Malware</a:t>
          </a:r>
          <a:endParaRPr lang="en-US" sz="2400" kern="1200"/>
        </a:p>
      </dsp:txBody>
      <dsp:txXfrm>
        <a:off x="1666401" y="197779"/>
        <a:ext cx="3023212" cy="1282574"/>
      </dsp:txXfrm>
    </dsp:sp>
    <dsp:sp modelId="{660CCC4C-5776-4442-9BCA-DB2286B3E0A7}">
      <dsp:nvSpPr>
        <dsp:cNvPr id="0" name=""/>
        <dsp:cNvSpPr/>
      </dsp:nvSpPr>
      <dsp:spPr>
        <a:xfrm>
          <a:off x="5216385" y="197779"/>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0657C-E2C2-4B65-BC88-23F5C3238974}">
      <dsp:nvSpPr>
        <dsp:cNvPr id="0" name=""/>
        <dsp:cNvSpPr/>
      </dsp:nvSpPr>
      <dsp:spPr>
        <a:xfrm>
          <a:off x="5485726" y="467119"/>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FC345-97CC-4EDC-BC3D-BC3E65DA58D0}">
      <dsp:nvSpPr>
        <dsp:cNvPr id="0" name=""/>
        <dsp:cNvSpPr/>
      </dsp:nvSpPr>
      <dsp:spPr>
        <a:xfrm>
          <a:off x="6773797" y="197779"/>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a:t>2. </a:t>
          </a:r>
          <a:r>
            <a:rPr lang="en-US" sz="2400" b="1" i="0" kern="1200" baseline="0"/>
            <a:t>Denial-of-Service (DoS) Attacks</a:t>
          </a:r>
          <a:endParaRPr lang="en-US" sz="2400" kern="1200"/>
        </a:p>
      </dsp:txBody>
      <dsp:txXfrm>
        <a:off x="6773797" y="197779"/>
        <a:ext cx="3023212" cy="1282574"/>
      </dsp:txXfrm>
    </dsp:sp>
    <dsp:sp modelId="{849EFE46-F87C-478D-A69C-9A5FFEA8BE93}">
      <dsp:nvSpPr>
        <dsp:cNvPr id="0" name=""/>
        <dsp:cNvSpPr/>
      </dsp:nvSpPr>
      <dsp:spPr>
        <a:xfrm>
          <a:off x="108988" y="2086764"/>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1AAA2-7AF4-4260-98E0-D9FE0F6EF9AE}">
      <dsp:nvSpPr>
        <dsp:cNvPr id="0" name=""/>
        <dsp:cNvSpPr/>
      </dsp:nvSpPr>
      <dsp:spPr>
        <a:xfrm>
          <a:off x="378329" y="2356104"/>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9554E-4693-4C1C-9540-B2978FD1139A}">
      <dsp:nvSpPr>
        <dsp:cNvPr id="0" name=""/>
        <dsp:cNvSpPr/>
      </dsp:nvSpPr>
      <dsp:spPr>
        <a:xfrm>
          <a:off x="1666401" y="2086764"/>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a:t>3. </a:t>
          </a:r>
          <a:r>
            <a:rPr lang="en-US" sz="2400" b="1" i="0" kern="1200" baseline="0"/>
            <a:t>Phishing Attempts</a:t>
          </a:r>
          <a:endParaRPr lang="en-US" sz="2400" kern="1200"/>
        </a:p>
      </dsp:txBody>
      <dsp:txXfrm>
        <a:off x="1666401" y="2086764"/>
        <a:ext cx="3023212" cy="1282574"/>
      </dsp:txXfrm>
    </dsp:sp>
    <dsp:sp modelId="{DE8F90A8-1D1D-47FA-B68F-66EF8B5144FE}">
      <dsp:nvSpPr>
        <dsp:cNvPr id="0" name=""/>
        <dsp:cNvSpPr/>
      </dsp:nvSpPr>
      <dsp:spPr>
        <a:xfrm>
          <a:off x="5216385" y="2086764"/>
          <a:ext cx="1282574" cy="128257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81B8F-F1B1-4AB4-AD5B-53D70D60026A}">
      <dsp:nvSpPr>
        <dsp:cNvPr id="0" name=""/>
        <dsp:cNvSpPr/>
      </dsp:nvSpPr>
      <dsp:spPr>
        <a:xfrm>
          <a:off x="5485726" y="2356104"/>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9FF23-EC42-4EF9-9940-2C9FE130AB4E}">
      <dsp:nvSpPr>
        <dsp:cNvPr id="0" name=""/>
        <dsp:cNvSpPr/>
      </dsp:nvSpPr>
      <dsp:spPr>
        <a:xfrm>
          <a:off x="6773797" y="2086764"/>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baseline="0"/>
            <a:t>4. </a:t>
          </a:r>
          <a:r>
            <a:rPr lang="en-US" sz="2400" b="1" i="0" kern="1200" baseline="0"/>
            <a:t>Intrusion</a:t>
          </a:r>
          <a:endParaRPr lang="en-US" sz="2400" kern="1200"/>
        </a:p>
      </dsp:txBody>
      <dsp:txXfrm>
        <a:off x="6773797" y="2086764"/>
        <a:ext cx="3023212" cy="1282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9054B-8137-4AF6-8B12-360D7A28E555}">
      <dsp:nvSpPr>
        <dsp:cNvPr id="0" name=""/>
        <dsp:cNvSpPr/>
      </dsp:nvSpPr>
      <dsp:spPr>
        <a:xfrm>
          <a:off x="1442999" y="21642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A27AE-711A-4EF3-96E7-3F8C52CC3A92}">
      <dsp:nvSpPr>
        <dsp:cNvPr id="0" name=""/>
        <dsp:cNvSpPr/>
      </dsp:nvSpPr>
      <dsp:spPr>
        <a:xfrm>
          <a:off x="254999" y="263069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Notebook we used : </a:t>
          </a:r>
          <a:r>
            <a:rPr lang="en-US" sz="1100" kern="1200">
              <a:hlinkClick xmlns:r="http://schemas.openxmlformats.org/officeDocument/2006/relationships" r:id="rId3"/>
            </a:rPr>
            <a:t>https://colab.research.google.com/drive/1d7VWNdPQLw_het5wOxi6bRPd_G343uEZ?usp=sharing</a:t>
          </a:r>
          <a:endParaRPr lang="en-US" sz="1100" kern="1200"/>
        </a:p>
      </dsp:txBody>
      <dsp:txXfrm>
        <a:off x="254999" y="2630696"/>
        <a:ext cx="4320000" cy="720000"/>
      </dsp:txXfrm>
    </dsp:sp>
    <dsp:sp modelId="{B6FC3F32-3244-494C-BD69-A2A0575FB0EF}">
      <dsp:nvSpPr>
        <dsp:cNvPr id="0" name=""/>
        <dsp:cNvSpPr/>
      </dsp:nvSpPr>
      <dsp:spPr>
        <a:xfrm>
          <a:off x="6518999" y="216421"/>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A7E26-BC86-416E-9D69-93FDF6C51310}">
      <dsp:nvSpPr>
        <dsp:cNvPr id="0" name=""/>
        <dsp:cNvSpPr/>
      </dsp:nvSpPr>
      <dsp:spPr>
        <a:xfrm>
          <a:off x="5330999" y="263069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Dataset We used : https://www.kaggle.com/datasets/teamincribo/cyber-security-attacks</a:t>
          </a:r>
        </a:p>
      </dsp:txBody>
      <dsp:txXfrm>
        <a:off x="5330999" y="2630696"/>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ED26C-CC0F-41DE-B4F1-2F7B4D70190F}">
      <dsp:nvSpPr>
        <dsp:cNvPr id="0" name=""/>
        <dsp:cNvSpPr/>
      </dsp:nvSpPr>
      <dsp:spPr>
        <a:xfrm>
          <a:off x="1014449" y="615322"/>
          <a:ext cx="1265962" cy="1265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CF86DC-1BD8-4514-BAF6-3A0CE5DB3B12}">
      <dsp:nvSpPr>
        <dsp:cNvPr id="0" name=""/>
        <dsp:cNvSpPr/>
      </dsp:nvSpPr>
      <dsp:spPr>
        <a:xfrm>
          <a:off x="240805" y="2231795"/>
          <a:ext cx="281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Random Forest Regressor </a:t>
          </a:r>
        </a:p>
      </dsp:txBody>
      <dsp:txXfrm>
        <a:off x="240805" y="2231795"/>
        <a:ext cx="2813249" cy="720000"/>
      </dsp:txXfrm>
    </dsp:sp>
    <dsp:sp modelId="{0C37E917-0E0F-4A2C-9432-7068B7DA3258}">
      <dsp:nvSpPr>
        <dsp:cNvPr id="0" name=""/>
        <dsp:cNvSpPr/>
      </dsp:nvSpPr>
      <dsp:spPr>
        <a:xfrm>
          <a:off x="4320018" y="615322"/>
          <a:ext cx="1265962" cy="1265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B7AC2-8B6D-4C06-A118-45E0672D74F6}">
      <dsp:nvSpPr>
        <dsp:cNvPr id="0" name=""/>
        <dsp:cNvSpPr/>
      </dsp:nvSpPr>
      <dsp:spPr>
        <a:xfrm>
          <a:off x="3546374" y="2231795"/>
          <a:ext cx="281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Random Forest Classifier </a:t>
          </a:r>
        </a:p>
      </dsp:txBody>
      <dsp:txXfrm>
        <a:off x="3546374" y="2231795"/>
        <a:ext cx="2813249" cy="720000"/>
      </dsp:txXfrm>
    </dsp:sp>
    <dsp:sp modelId="{14A5A55E-7CB0-4600-9348-5E9F520EB846}">
      <dsp:nvSpPr>
        <dsp:cNvPr id="0" name=""/>
        <dsp:cNvSpPr/>
      </dsp:nvSpPr>
      <dsp:spPr>
        <a:xfrm>
          <a:off x="7625586" y="615322"/>
          <a:ext cx="1265962" cy="1265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3A24CB-6DA0-4F06-8440-D236CE87E500}">
      <dsp:nvSpPr>
        <dsp:cNvPr id="0" name=""/>
        <dsp:cNvSpPr/>
      </dsp:nvSpPr>
      <dsp:spPr>
        <a:xfrm>
          <a:off x="6851943" y="2231795"/>
          <a:ext cx="281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Logistic Regression </a:t>
          </a:r>
        </a:p>
      </dsp:txBody>
      <dsp:txXfrm>
        <a:off x="6851943" y="2231795"/>
        <a:ext cx="281324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4D5C5-1198-4F8E-B00B-11523AE5AEF3}">
      <dsp:nvSpPr>
        <dsp:cNvPr id="0" name=""/>
        <dsp:cNvSpPr/>
      </dsp:nvSpPr>
      <dsp:spPr>
        <a:xfrm>
          <a:off x="0" y="578684"/>
          <a:ext cx="9906000" cy="1068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0F3F9-6BAF-4945-8559-DE7630705EC1}">
      <dsp:nvSpPr>
        <dsp:cNvPr id="0" name=""/>
        <dsp:cNvSpPr/>
      </dsp:nvSpPr>
      <dsp:spPr>
        <a:xfrm>
          <a:off x="323172" y="819060"/>
          <a:ext cx="587586" cy="587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3BCB7-AB68-4D32-B302-D74C6ADEA7ED}">
      <dsp:nvSpPr>
        <dsp:cNvPr id="0" name=""/>
        <dsp:cNvSpPr/>
      </dsp:nvSpPr>
      <dsp:spPr>
        <a:xfrm>
          <a:off x="1233932" y="578684"/>
          <a:ext cx="8672067" cy="106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6" tIns="113066" rIns="113066" bIns="113066" numCol="1" spcCol="1270" anchor="ctr" anchorCtr="0">
          <a:noAutofit/>
        </a:bodyPr>
        <a:lstStyle/>
        <a:p>
          <a:pPr marL="0" lvl="0" indent="0" algn="l" defTabSz="933450">
            <a:lnSpc>
              <a:spcPct val="90000"/>
            </a:lnSpc>
            <a:spcBef>
              <a:spcPct val="0"/>
            </a:spcBef>
            <a:spcAft>
              <a:spcPct val="35000"/>
            </a:spcAft>
            <a:buNone/>
          </a:pPr>
          <a:r>
            <a:rPr lang="en-US" sz="2100" kern="1200" dirty="0"/>
            <a:t>From our pervious evaluation we decide to deploy random forest </a:t>
          </a:r>
          <a:r>
            <a:rPr lang="en-US" sz="2100" kern="1200" dirty="0" err="1"/>
            <a:t>classfier</a:t>
          </a:r>
          <a:r>
            <a:rPr lang="en-US" sz="2100" kern="1200" dirty="0"/>
            <a:t> as our machine learning model.</a:t>
          </a:r>
        </a:p>
      </dsp:txBody>
      <dsp:txXfrm>
        <a:off x="1233932" y="578684"/>
        <a:ext cx="8672067" cy="1068339"/>
      </dsp:txXfrm>
    </dsp:sp>
    <dsp:sp modelId="{1FEA1070-D38E-43F6-882F-9E2E77F09216}">
      <dsp:nvSpPr>
        <dsp:cNvPr id="0" name=""/>
        <dsp:cNvSpPr/>
      </dsp:nvSpPr>
      <dsp:spPr>
        <a:xfrm>
          <a:off x="0" y="1914108"/>
          <a:ext cx="9906000" cy="10683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211C1-0A5B-4EAF-AB61-EAC347EF397E}">
      <dsp:nvSpPr>
        <dsp:cNvPr id="0" name=""/>
        <dsp:cNvSpPr/>
      </dsp:nvSpPr>
      <dsp:spPr>
        <a:xfrm>
          <a:off x="323172" y="2154485"/>
          <a:ext cx="587586" cy="587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15276-C169-4F77-B01E-04958A364E55}">
      <dsp:nvSpPr>
        <dsp:cNvPr id="0" name=""/>
        <dsp:cNvSpPr/>
      </dsp:nvSpPr>
      <dsp:spPr>
        <a:xfrm>
          <a:off x="1233932" y="1914108"/>
          <a:ext cx="8672067" cy="10683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66" tIns="113066" rIns="113066" bIns="113066" numCol="1" spcCol="1270" anchor="ctr" anchorCtr="0">
          <a:noAutofit/>
        </a:bodyPr>
        <a:lstStyle/>
        <a:p>
          <a:pPr marL="0" lvl="0" indent="0" algn="l" defTabSz="933450">
            <a:lnSpc>
              <a:spcPct val="90000"/>
            </a:lnSpc>
            <a:spcBef>
              <a:spcPct val="0"/>
            </a:spcBef>
            <a:spcAft>
              <a:spcPct val="35000"/>
            </a:spcAft>
            <a:buNone/>
          </a:pPr>
          <a:r>
            <a:rPr lang="en-US" sz="2100" kern="1200" dirty="0"/>
            <a:t>Although Logistic regression was better in accuracy score with a 97.3%. The  p</a:t>
          </a:r>
          <a:r>
            <a:rPr lang="en-US" sz="2100" b="0" i="0" kern="1200" dirty="0"/>
            <a:t>recision score </a:t>
          </a:r>
          <a:r>
            <a:rPr lang="en-US" sz="2100" kern="1200" dirty="0"/>
            <a:t> was so far behind than the Random Forest model </a:t>
          </a:r>
        </a:p>
      </dsp:txBody>
      <dsp:txXfrm>
        <a:off x="1233932" y="1914108"/>
        <a:ext cx="8672067" cy="106833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8095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2810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7172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7636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0988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860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4039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0652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3889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5/21/2024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4640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5/21/2024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25639132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uthorea.com/doi/pdf/10.22541/au.166385206.63311335" TargetMode="External"/><Relationship Id="rId2" Type="http://schemas.openxmlformats.org/officeDocument/2006/relationships/hyperlink" Target="https://mzjournal.com/index.php/MZCJ/article/download/8/7" TargetMode="External"/><Relationship Id="rId1" Type="http://schemas.openxmlformats.org/officeDocument/2006/relationships/slideLayout" Target="../slideLayouts/slideLayout2.xml"/><Relationship Id="rId4" Type="http://schemas.openxmlformats.org/officeDocument/2006/relationships/hyperlink" Target="http://www.scielo.org.za/pdf/sajim/v23n1/01.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0C04237-153A-4A4F-A7E9-6926B66F8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36DF71-F8EA-F643-34DE-814A139CAB96}"/>
              </a:ext>
            </a:extLst>
          </p:cNvPr>
          <p:cNvPicPr>
            <a:picLocks noChangeAspect="1"/>
          </p:cNvPicPr>
          <p:nvPr/>
        </p:nvPicPr>
        <p:blipFill rotWithShape="1">
          <a:blip r:embed="rId2"/>
          <a:srcRect b="19929"/>
          <a:stretch/>
        </p:blipFill>
        <p:spPr>
          <a:xfrm>
            <a:off x="20" y="-3"/>
            <a:ext cx="12191980" cy="6858001"/>
          </a:xfrm>
          <a:prstGeom prst="rect">
            <a:avLst/>
          </a:prstGeom>
        </p:spPr>
      </p:pic>
      <p:sp>
        <p:nvSpPr>
          <p:cNvPr id="41" name="Freeform: Shape 40">
            <a:extLst>
              <a:ext uri="{FF2B5EF4-FFF2-40B4-BE49-F238E27FC236}">
                <a16:creationId xmlns:a16="http://schemas.microsoft.com/office/drawing/2014/main" id="{D19975AA-D532-4570-9193-6482D3F22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35450" y="-2235450"/>
            <a:ext cx="6858000" cy="11328901"/>
          </a:xfrm>
          <a:custGeom>
            <a:avLst/>
            <a:gdLst>
              <a:gd name="connsiteX0" fmla="*/ 0 w 6858000"/>
              <a:gd name="connsiteY0" fmla="*/ 2229335 h 11328901"/>
              <a:gd name="connsiteX1" fmla="*/ 0 w 6858000"/>
              <a:gd name="connsiteY1" fmla="*/ 0 h 11328901"/>
              <a:gd name="connsiteX2" fmla="*/ 6858000 w 6858000"/>
              <a:gd name="connsiteY2" fmla="*/ 6010593 h 11328901"/>
              <a:gd name="connsiteX3" fmla="*/ 6858000 w 6858000"/>
              <a:gd name="connsiteY3" fmla="*/ 6052915 h 11328901"/>
              <a:gd name="connsiteX4" fmla="*/ 6858000 w 6858000"/>
              <a:gd name="connsiteY4" fmla="*/ 6052915 h 11328901"/>
              <a:gd name="connsiteX5" fmla="*/ 6858000 w 6858000"/>
              <a:gd name="connsiteY5" fmla="*/ 9053844 h 11328901"/>
              <a:gd name="connsiteX6" fmla="*/ 6858000 w 6858000"/>
              <a:gd name="connsiteY6" fmla="*/ 11328901 h 11328901"/>
              <a:gd name="connsiteX7" fmla="*/ 1 w 6858000"/>
              <a:gd name="connsiteY7" fmla="*/ 11328901 h 11328901"/>
              <a:gd name="connsiteX8" fmla="*/ 1 w 6858000"/>
              <a:gd name="connsiteY8" fmla="*/ 9359065 h 11328901"/>
              <a:gd name="connsiteX9" fmla="*/ 0 w 6858000"/>
              <a:gd name="connsiteY9" fmla="*/ 9359065 h 11328901"/>
              <a:gd name="connsiteX10" fmla="*/ 0 w 6858000"/>
              <a:gd name="connsiteY10" fmla="*/ 6535740 h 11328901"/>
              <a:gd name="connsiteX11" fmla="*/ 1 w 6858000"/>
              <a:gd name="connsiteY11" fmla="*/ 6535740 h 11328901"/>
              <a:gd name="connsiteX12" fmla="*/ 1 w 6858000"/>
              <a:gd name="connsiteY12" fmla="*/ 2229336 h 1132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11328901">
                <a:moveTo>
                  <a:pt x="0" y="2229335"/>
                </a:moveTo>
                <a:lnTo>
                  <a:pt x="0" y="0"/>
                </a:lnTo>
                <a:lnTo>
                  <a:pt x="6858000" y="6010593"/>
                </a:lnTo>
                <a:lnTo>
                  <a:pt x="6858000" y="6052915"/>
                </a:lnTo>
                <a:lnTo>
                  <a:pt x="6858000" y="6052915"/>
                </a:lnTo>
                <a:lnTo>
                  <a:pt x="6858000" y="9053844"/>
                </a:lnTo>
                <a:lnTo>
                  <a:pt x="6858000" y="11328901"/>
                </a:lnTo>
                <a:lnTo>
                  <a:pt x="1" y="11328901"/>
                </a:lnTo>
                <a:lnTo>
                  <a:pt x="1" y="9359065"/>
                </a:lnTo>
                <a:lnTo>
                  <a:pt x="0" y="9359065"/>
                </a:lnTo>
                <a:lnTo>
                  <a:pt x="0" y="6535740"/>
                </a:lnTo>
                <a:lnTo>
                  <a:pt x="1" y="6535740"/>
                </a:lnTo>
                <a:lnTo>
                  <a:pt x="1" y="2229336"/>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D7CA8974-7BA7-4828-89E2-6DAD7353B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062CABD-F26D-330F-000A-3F138CC06E55}"/>
              </a:ext>
            </a:extLst>
          </p:cNvPr>
          <p:cNvSpPr>
            <a:spLocks noGrp="1"/>
          </p:cNvSpPr>
          <p:nvPr>
            <p:ph type="ctrTitle"/>
          </p:nvPr>
        </p:nvSpPr>
        <p:spPr>
          <a:xfrm>
            <a:off x="1143001" y="1181101"/>
            <a:ext cx="6657108" cy="2832404"/>
          </a:xfrm>
        </p:spPr>
        <p:txBody>
          <a:bodyPr>
            <a:normAutofit/>
          </a:bodyPr>
          <a:lstStyle/>
          <a:p>
            <a:r>
              <a:rPr lang="en-US" dirty="0">
                <a:solidFill>
                  <a:srgbClr val="FFFFFF"/>
                </a:solidFill>
                <a:latin typeface="Adobe Fangsong Std R" panose="02020400000000000000" pitchFamily="18" charset="-128"/>
                <a:ea typeface="Adobe Fangsong Std R" panose="02020400000000000000" pitchFamily="18" charset="-128"/>
              </a:rPr>
              <a:t>Detection of cyberattacks</a:t>
            </a:r>
          </a:p>
        </p:txBody>
      </p:sp>
      <p:sp>
        <p:nvSpPr>
          <p:cNvPr id="3" name="Subtitle 2">
            <a:extLst>
              <a:ext uri="{FF2B5EF4-FFF2-40B4-BE49-F238E27FC236}">
                <a16:creationId xmlns:a16="http://schemas.microsoft.com/office/drawing/2014/main" id="{91A3E788-CDB9-08C6-5607-281C47152F49}"/>
              </a:ext>
            </a:extLst>
          </p:cNvPr>
          <p:cNvSpPr>
            <a:spLocks noGrp="1"/>
          </p:cNvSpPr>
          <p:nvPr>
            <p:ph type="subTitle" idx="1"/>
          </p:nvPr>
        </p:nvSpPr>
        <p:spPr>
          <a:xfrm>
            <a:off x="1143001" y="2714625"/>
            <a:ext cx="4122137" cy="3110642"/>
          </a:xfrm>
        </p:spPr>
        <p:txBody>
          <a:bodyPr anchor="b">
            <a:normAutofit/>
          </a:bodyPr>
          <a:lstStyle/>
          <a:p>
            <a:pPr marR="0" lvl="0" rtl="0">
              <a:lnSpc>
                <a:spcPct val="90000"/>
              </a:lnSpc>
            </a:pP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Project members:</a:t>
            </a:r>
            <a:b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b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Mahmoud Ibrahim El-Molla </a:t>
            </a:r>
            <a:b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b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224417</a:t>
            </a:r>
          </a:p>
          <a:p>
            <a:pPr marR="0" lvl="0" rtl="0">
              <a:lnSpc>
                <a:spcPct val="90000"/>
              </a:lnSpc>
            </a:pP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Hisham Ahmed Refaat </a:t>
            </a:r>
            <a:b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b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221035</a:t>
            </a:r>
          </a:p>
          <a:p>
            <a:pPr marR="0" lvl="0" rtl="0">
              <a:lnSpc>
                <a:spcPct val="90000"/>
              </a:lnSpc>
            </a:pP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Youssef Ahmed Hany </a:t>
            </a:r>
            <a:b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b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220427</a:t>
            </a:r>
          </a:p>
          <a:p>
            <a:pPr marR="0" lvl="0" rtl="0">
              <a:lnSpc>
                <a:spcPct val="90000"/>
              </a:lnSpc>
            </a:pP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Ali Mohamed Hassan </a:t>
            </a:r>
            <a:b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br>
            <a:r>
              <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rPr>
              <a:t>221383</a:t>
            </a:r>
          </a:p>
          <a:p>
            <a:pPr marR="0" lvl="0" rtl="0">
              <a:lnSpc>
                <a:spcPct val="90000"/>
              </a:lnSpc>
            </a:pPr>
            <a:r>
              <a:rPr lang="en-US" sz="1600" kern="100" dirty="0" err="1">
                <a:solidFill>
                  <a:srgbClr val="FFFFFF"/>
                </a:solidFill>
                <a:latin typeface="Adobe Fangsong Std R" panose="02020400000000000000" pitchFamily="18" charset="-128"/>
                <a:ea typeface="Adobe Fangsong Std R" panose="02020400000000000000" pitchFamily="18" charset="-128"/>
              </a:rPr>
              <a:t>Undersupervison</a:t>
            </a:r>
            <a:r>
              <a:rPr lang="en-US" sz="1600" kern="100" dirty="0">
                <a:solidFill>
                  <a:srgbClr val="FFFFFF"/>
                </a:solidFill>
                <a:latin typeface="Adobe Fangsong Std R" panose="02020400000000000000" pitchFamily="18" charset="-128"/>
                <a:ea typeface="Adobe Fangsong Std R" panose="02020400000000000000" pitchFamily="18" charset="-128"/>
              </a:rPr>
              <a:t> : </a:t>
            </a:r>
            <a:r>
              <a:rPr lang="en-US" sz="1600" kern="100" dirty="0" err="1">
                <a:solidFill>
                  <a:srgbClr val="FFFFFF"/>
                </a:solidFill>
                <a:latin typeface="Adobe Fangsong Std R" panose="02020400000000000000" pitchFamily="18" charset="-128"/>
                <a:ea typeface="Adobe Fangsong Std R" panose="02020400000000000000" pitchFamily="18" charset="-128"/>
              </a:rPr>
              <a:t>Dr.Ahmed</a:t>
            </a:r>
            <a:endParaRPr lang="en-US" sz="1600" b="0" i="0" u="none" strike="noStrike" kern="100" baseline="0" dirty="0">
              <a:solidFill>
                <a:srgbClr val="FFFFFF"/>
              </a:solidFill>
              <a:latin typeface="Adobe Fangsong Std R" panose="02020400000000000000" pitchFamily="18" charset="-128"/>
              <a:ea typeface="Adobe Fangsong Std R" panose="02020400000000000000" pitchFamily="18" charset="-128"/>
            </a:endParaRPr>
          </a:p>
          <a:p>
            <a:pPr>
              <a:lnSpc>
                <a:spcPct val="90000"/>
              </a:lnSpc>
            </a:pPr>
            <a:endParaRPr lang="en-US" sz="700" dirty="0">
              <a:solidFill>
                <a:srgbClr val="FFFFFF"/>
              </a:solidFill>
            </a:endParaRPr>
          </a:p>
        </p:txBody>
      </p:sp>
    </p:spTree>
    <p:extLst>
      <p:ext uri="{BB962C8B-B14F-4D97-AF65-F5344CB8AC3E}">
        <p14:creationId xmlns:p14="http://schemas.microsoft.com/office/powerpoint/2010/main" val="178612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0486-F446-ED6B-9E1F-3CC085DF57D3}"/>
              </a:ext>
            </a:extLst>
          </p:cNvPr>
          <p:cNvSpPr>
            <a:spLocks noGrp="1"/>
          </p:cNvSpPr>
          <p:nvPr>
            <p:ph type="title"/>
          </p:nvPr>
        </p:nvSpPr>
        <p:spPr/>
        <p:txBody>
          <a:bodyPr/>
          <a:lstStyle/>
          <a:p>
            <a:r>
              <a:rPr lang="en-US" dirty="0"/>
              <a:t>Detection of these attacks using ML</a:t>
            </a:r>
          </a:p>
        </p:txBody>
      </p:sp>
      <p:sp>
        <p:nvSpPr>
          <p:cNvPr id="3" name="Content Placeholder 2">
            <a:extLst>
              <a:ext uri="{FF2B5EF4-FFF2-40B4-BE49-F238E27FC236}">
                <a16:creationId xmlns:a16="http://schemas.microsoft.com/office/drawing/2014/main" id="{E53F9925-B9BD-2EE3-6A15-092564C9D00D}"/>
              </a:ext>
            </a:extLst>
          </p:cNvPr>
          <p:cNvSpPr>
            <a:spLocks noGrp="1"/>
          </p:cNvSpPr>
          <p:nvPr>
            <p:ph idx="1"/>
          </p:nvPr>
        </p:nvSpPr>
        <p:spPr>
          <a:xfrm>
            <a:off x="1143000" y="2332026"/>
            <a:ext cx="4772025" cy="3567118"/>
          </a:xfrm>
        </p:spPr>
        <p:txBody>
          <a:bodyPr>
            <a:normAutofit fontScale="92500" lnSpcReduction="10000"/>
          </a:bodyPr>
          <a:lstStyle/>
          <a:p>
            <a:r>
              <a:rPr lang="en-US" dirty="0"/>
              <a:t>We can use machine learning models to detect patterns to apply to our system</a:t>
            </a:r>
          </a:p>
          <a:p>
            <a:r>
              <a:rPr lang="en-US" dirty="0"/>
              <a:t>We used a dataset with 25 feature and 40,000 record </a:t>
            </a:r>
          </a:p>
          <a:p>
            <a:r>
              <a:rPr lang="en-US" dirty="0"/>
              <a:t>Data preprocessing allow us to get precise results </a:t>
            </a:r>
          </a:p>
          <a:p>
            <a:r>
              <a:rPr lang="en-US" dirty="0"/>
              <a:t>In our research we used 3 machine learning model to get the best model to use in  detection </a:t>
            </a:r>
          </a:p>
        </p:txBody>
      </p:sp>
    </p:spTree>
    <p:extLst>
      <p:ext uri="{BB962C8B-B14F-4D97-AF65-F5344CB8AC3E}">
        <p14:creationId xmlns:p14="http://schemas.microsoft.com/office/powerpoint/2010/main" val="369392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C32B-A0F4-E1A7-0BF7-F9F67FCC0421}"/>
              </a:ext>
            </a:extLst>
          </p:cNvPr>
          <p:cNvSpPr>
            <a:spLocks noGrp="1"/>
          </p:cNvSpPr>
          <p:nvPr>
            <p:ph type="title"/>
          </p:nvPr>
        </p:nvSpPr>
        <p:spPr/>
        <p:txBody>
          <a:bodyPr/>
          <a:lstStyle/>
          <a:p>
            <a:r>
              <a:rPr lang="en-US" dirty="0"/>
              <a:t>Our Resources</a:t>
            </a:r>
          </a:p>
        </p:txBody>
      </p:sp>
      <p:graphicFrame>
        <p:nvGraphicFramePr>
          <p:cNvPr id="5" name="Content Placeholder 2">
            <a:extLst>
              <a:ext uri="{FF2B5EF4-FFF2-40B4-BE49-F238E27FC236}">
                <a16:creationId xmlns:a16="http://schemas.microsoft.com/office/drawing/2014/main" id="{75F01777-207C-E476-52C1-8F21E55429FB}"/>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43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C1238F-92F2-E153-2B5D-8B0665A304FA}"/>
              </a:ext>
            </a:extLst>
          </p:cNvPr>
          <p:cNvSpPr>
            <a:spLocks noGrp="1"/>
          </p:cNvSpPr>
          <p:nvPr>
            <p:ph type="title"/>
          </p:nvPr>
        </p:nvSpPr>
        <p:spPr>
          <a:xfrm>
            <a:off x="1143001" y="872935"/>
            <a:ext cx="5999018" cy="1360898"/>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797EFFDC-0BE4-5059-1477-2B5CE1FC886F}"/>
              </a:ext>
            </a:extLst>
          </p:cNvPr>
          <p:cNvSpPr>
            <a:spLocks noGrp="1"/>
          </p:cNvSpPr>
          <p:nvPr>
            <p:ph idx="1"/>
          </p:nvPr>
        </p:nvSpPr>
        <p:spPr>
          <a:xfrm>
            <a:off x="1143001" y="2332026"/>
            <a:ext cx="4953000" cy="3567118"/>
          </a:xfrm>
        </p:spPr>
        <p:txBody>
          <a:bodyPr anchor="t">
            <a:normAutofit/>
          </a:bodyPr>
          <a:lstStyle/>
          <a:p>
            <a:pPr>
              <a:lnSpc>
                <a:spcPct val="110000"/>
              </a:lnSpc>
            </a:pPr>
            <a:r>
              <a:rPr lang="en-US" sz="1700" dirty="0"/>
              <a:t>Shape(40000,25)</a:t>
            </a:r>
          </a:p>
          <a:p>
            <a:pPr>
              <a:lnSpc>
                <a:spcPct val="110000"/>
              </a:lnSpc>
            </a:pPr>
            <a:r>
              <a:rPr lang="en-US" sz="1700" dirty="0"/>
              <a:t>Features : (Timestamp, Source IP Address, Destination IP Address,   Source Port,  Destination Port,   Protocol,   Packet Length,  Packet Type,   Traffic Type,   Payload Data,   Indicators,   Anomaly Scores,   False/Warnings ,   Attack Type,              Attack Signature,  Action Taken,    Severity Level,    User Information,    Device, Information,   Network Segment,    Geo-location Data ,   Proxy Information   Firewall Logs,    IDS/IPS Alerts,     Log Source )</a:t>
            </a:r>
          </a:p>
          <a:p>
            <a:pPr marL="0" indent="0">
              <a:lnSpc>
                <a:spcPct val="110000"/>
              </a:lnSpc>
              <a:buNone/>
            </a:pPr>
            <a:endParaRPr lang="en-US" sz="1700" dirty="0"/>
          </a:p>
        </p:txBody>
      </p:sp>
      <p:pic>
        <p:nvPicPr>
          <p:cNvPr id="8" name="Picture 7" descr="A screenshot of a computer screen&#10;&#10;Description automatically generated">
            <a:extLst>
              <a:ext uri="{FF2B5EF4-FFF2-40B4-BE49-F238E27FC236}">
                <a16:creationId xmlns:a16="http://schemas.microsoft.com/office/drawing/2014/main" id="{D6147E60-1F69-612B-EF11-0EF9F923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20443"/>
            <a:ext cx="5858713" cy="2343486"/>
          </a:xfrm>
          <a:prstGeom prst="rect">
            <a:avLst/>
          </a:prstGeom>
        </p:spPr>
      </p:pic>
      <p:cxnSp>
        <p:nvCxnSpPr>
          <p:cNvPr id="17" name="Straight Connector 16">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28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C9709F-4C28-82DD-B46A-DEA248A5D3B7}"/>
              </a:ext>
            </a:extLst>
          </p:cNvPr>
          <p:cNvSpPr>
            <a:spLocks noGrp="1"/>
          </p:cNvSpPr>
          <p:nvPr>
            <p:ph type="title"/>
          </p:nvPr>
        </p:nvSpPr>
        <p:spPr>
          <a:xfrm>
            <a:off x="1143001" y="872935"/>
            <a:ext cx="5999018" cy="1360898"/>
          </a:xfrm>
        </p:spPr>
        <p:txBody>
          <a:bodyPr>
            <a:normAutofit/>
          </a:bodyPr>
          <a:lstStyle/>
          <a:p>
            <a:r>
              <a:rPr lang="en-US" dirty="0"/>
              <a:t>Statistical analysis and Data preprocessing</a:t>
            </a:r>
          </a:p>
        </p:txBody>
      </p:sp>
      <p:sp>
        <p:nvSpPr>
          <p:cNvPr id="3" name="Content Placeholder 2">
            <a:extLst>
              <a:ext uri="{FF2B5EF4-FFF2-40B4-BE49-F238E27FC236}">
                <a16:creationId xmlns:a16="http://schemas.microsoft.com/office/drawing/2014/main" id="{D26132EC-304B-2F94-2989-E2C9896CA12D}"/>
              </a:ext>
            </a:extLst>
          </p:cNvPr>
          <p:cNvSpPr>
            <a:spLocks noGrp="1"/>
          </p:cNvSpPr>
          <p:nvPr>
            <p:ph idx="1"/>
          </p:nvPr>
        </p:nvSpPr>
        <p:spPr>
          <a:xfrm>
            <a:off x="1143001" y="2332026"/>
            <a:ext cx="4953000" cy="3567118"/>
          </a:xfrm>
        </p:spPr>
        <p:txBody>
          <a:bodyPr anchor="t">
            <a:normAutofit/>
          </a:bodyPr>
          <a:lstStyle/>
          <a:p>
            <a:pPr>
              <a:lnSpc>
                <a:spcPct val="110000"/>
              </a:lnSpc>
            </a:pPr>
            <a:r>
              <a:rPr lang="en-US" sz="1900" dirty="0"/>
              <a:t>We did a bar chart for the anomaly Scores</a:t>
            </a:r>
          </a:p>
          <a:p>
            <a:pPr>
              <a:lnSpc>
                <a:spcPct val="110000"/>
              </a:lnSpc>
            </a:pPr>
            <a:r>
              <a:rPr lang="en-US" sz="1800" dirty="0"/>
              <a:t>We normalize the data by removing any null rows</a:t>
            </a:r>
          </a:p>
          <a:p>
            <a:pPr>
              <a:lnSpc>
                <a:spcPct val="110000"/>
              </a:lnSpc>
            </a:pPr>
            <a:r>
              <a:rPr lang="en-US" sz="1800" dirty="0"/>
              <a:t>We dropped 13 features as they were out of  our scope </a:t>
            </a:r>
            <a:r>
              <a:rPr lang="en-US" sz="1800" dirty="0">
                <a:latin typeface="Adobe Fangsong Std R" panose="02020400000000000000" pitchFamily="18" charset="-128"/>
                <a:ea typeface="Adobe Fangsong Std R" panose="02020400000000000000" pitchFamily="18" charset="-128"/>
              </a:rPr>
              <a:t>(</a:t>
            </a:r>
            <a:r>
              <a:rPr lang="en-US" sz="1800" b="0" dirty="0">
                <a:effectLst/>
                <a:latin typeface="Adobe Fangsong Std R" panose="02020400000000000000" pitchFamily="18" charset="-128"/>
                <a:ea typeface="Adobe Fangsong Std R" panose="02020400000000000000" pitchFamily="18" charset="-128"/>
              </a:rPr>
              <a:t>'Timestamp', 'Payload Data', 'Source Port', 'Destination Port', 'IDS/IPS Alerts', 'Source IP </a:t>
            </a:r>
            <a:r>
              <a:rPr lang="en-US" sz="1800" b="0" dirty="0" err="1">
                <a:effectLst/>
                <a:latin typeface="Adobe Fangsong Std R" panose="02020400000000000000" pitchFamily="18" charset="-128"/>
                <a:ea typeface="Adobe Fangsong Std R" panose="02020400000000000000" pitchFamily="18" charset="-128"/>
              </a:rPr>
              <a:t>Address','Destination</a:t>
            </a:r>
            <a:r>
              <a:rPr lang="en-US" sz="1800" b="0" dirty="0">
                <a:effectLst/>
                <a:latin typeface="Adobe Fangsong Std R" panose="02020400000000000000" pitchFamily="18" charset="-128"/>
                <a:ea typeface="Adobe Fangsong Std R" panose="02020400000000000000" pitchFamily="18" charset="-128"/>
              </a:rPr>
              <a:t> IP </a:t>
            </a:r>
            <a:r>
              <a:rPr lang="en-US" sz="1800" b="0" dirty="0" err="1">
                <a:effectLst/>
                <a:latin typeface="Adobe Fangsong Std R" panose="02020400000000000000" pitchFamily="18" charset="-128"/>
                <a:ea typeface="Adobe Fangsong Std R" panose="02020400000000000000" pitchFamily="18" charset="-128"/>
              </a:rPr>
              <a:t>Address','User</a:t>
            </a:r>
            <a:r>
              <a:rPr lang="en-US" sz="1800" b="0" dirty="0">
                <a:effectLst/>
                <a:latin typeface="Adobe Fangsong Std R" panose="02020400000000000000" pitchFamily="18" charset="-128"/>
                <a:ea typeface="Adobe Fangsong Std R" panose="02020400000000000000" pitchFamily="18" charset="-128"/>
              </a:rPr>
              <a:t> Information', 'Device </a:t>
            </a:r>
            <a:r>
              <a:rPr lang="en-US" sz="1800" b="0" dirty="0" err="1">
                <a:effectLst/>
                <a:latin typeface="Adobe Fangsong Std R" panose="02020400000000000000" pitchFamily="18" charset="-128"/>
                <a:ea typeface="Adobe Fangsong Std R" panose="02020400000000000000" pitchFamily="18" charset="-128"/>
              </a:rPr>
              <a:t>Information','Geo</a:t>
            </a:r>
            <a:r>
              <a:rPr lang="en-US" sz="1800" b="0" dirty="0">
                <a:effectLst/>
                <a:latin typeface="Adobe Fangsong Std R" panose="02020400000000000000" pitchFamily="18" charset="-128"/>
                <a:ea typeface="Adobe Fangsong Std R" panose="02020400000000000000" pitchFamily="18" charset="-128"/>
              </a:rPr>
              <a:t>-location Data', 'Firewall Logs', 'Proxy </a:t>
            </a:r>
            <a:r>
              <a:rPr lang="en-US" sz="1800" b="0" dirty="0" err="1">
                <a:effectLst/>
                <a:latin typeface="Adobe Fangsong Std R" panose="02020400000000000000" pitchFamily="18" charset="-128"/>
                <a:ea typeface="Adobe Fangsong Std R" panose="02020400000000000000" pitchFamily="18" charset="-128"/>
              </a:rPr>
              <a:t>Information','Log</a:t>
            </a:r>
            <a:r>
              <a:rPr lang="en-US" sz="1800" b="0" dirty="0">
                <a:effectLst/>
                <a:latin typeface="Adobe Fangsong Std R" panose="02020400000000000000" pitchFamily="18" charset="-128"/>
                <a:ea typeface="Adobe Fangsong Std R" panose="02020400000000000000" pitchFamily="18" charset="-128"/>
              </a:rPr>
              <a:t> Source’)</a:t>
            </a:r>
          </a:p>
          <a:p>
            <a:pPr>
              <a:lnSpc>
                <a:spcPct val="110000"/>
              </a:lnSpc>
            </a:pPr>
            <a:endParaRPr lang="en-US" sz="1900" dirty="0"/>
          </a:p>
        </p:txBody>
      </p:sp>
      <p:pic>
        <p:nvPicPr>
          <p:cNvPr id="5" name="Picture 4" descr="A graph with a line&#10;&#10;Description automatically generated">
            <a:extLst>
              <a:ext uri="{FF2B5EF4-FFF2-40B4-BE49-F238E27FC236}">
                <a16:creationId xmlns:a16="http://schemas.microsoft.com/office/drawing/2014/main" id="{B30ADAFC-860F-AD89-9731-156F67B36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329" y="2484284"/>
            <a:ext cx="4497556" cy="3002117"/>
          </a:xfrm>
          <a:prstGeom prst="rect">
            <a:avLst/>
          </a:prstGeom>
        </p:spPr>
      </p:pic>
      <p:cxnSp>
        <p:nvCxnSpPr>
          <p:cNvPr id="14" name="Straight Connector 13">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0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6E79-3285-08F3-91AA-5550E0285033}"/>
              </a:ext>
            </a:extLst>
          </p:cNvPr>
          <p:cNvSpPr>
            <a:spLocks noGrp="1"/>
          </p:cNvSpPr>
          <p:nvPr>
            <p:ph type="title"/>
          </p:nvPr>
        </p:nvSpPr>
        <p:spPr/>
        <p:txBody>
          <a:bodyPr/>
          <a:lstStyle/>
          <a:p>
            <a:r>
              <a:rPr lang="en-US" dirty="0"/>
              <a:t>Train-Test-Split</a:t>
            </a:r>
          </a:p>
        </p:txBody>
      </p:sp>
      <p:sp>
        <p:nvSpPr>
          <p:cNvPr id="3" name="Content Placeholder 2">
            <a:extLst>
              <a:ext uri="{FF2B5EF4-FFF2-40B4-BE49-F238E27FC236}">
                <a16:creationId xmlns:a16="http://schemas.microsoft.com/office/drawing/2014/main" id="{2C2FC9BC-BE47-12F0-DBD5-78519C9BBD13}"/>
              </a:ext>
            </a:extLst>
          </p:cNvPr>
          <p:cNvSpPr>
            <a:spLocks noGrp="1"/>
          </p:cNvSpPr>
          <p:nvPr>
            <p:ph idx="1"/>
          </p:nvPr>
        </p:nvSpPr>
        <p:spPr/>
        <p:txBody>
          <a:bodyPr/>
          <a:lstStyle/>
          <a:p>
            <a:r>
              <a:rPr lang="en-US" dirty="0"/>
              <a:t>We separate target value which is ‘Attack Type’.(“y = </a:t>
            </a:r>
            <a:r>
              <a:rPr lang="en-US" dirty="0" err="1"/>
              <a:t>df</a:t>
            </a:r>
            <a:r>
              <a:rPr lang="en-US" dirty="0"/>
              <a:t>["Attack Type"]”)</a:t>
            </a:r>
          </a:p>
          <a:p>
            <a:r>
              <a:rPr lang="en-US" dirty="0"/>
              <a:t>Then separate feature variables(“X = </a:t>
            </a:r>
            <a:r>
              <a:rPr lang="en-US" dirty="0" err="1"/>
              <a:t>df.drop</a:t>
            </a:r>
            <a:r>
              <a:rPr lang="en-US" dirty="0"/>
              <a:t>(["Attack Type"],axis=1)”)</a:t>
            </a:r>
          </a:p>
          <a:p>
            <a:r>
              <a:rPr lang="en-US" dirty="0"/>
              <a:t>Then we do Train-Test-Split 70% for training and 30% for testing ( “ </a:t>
            </a: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=0.3) ”)</a:t>
            </a:r>
          </a:p>
        </p:txBody>
      </p:sp>
    </p:spTree>
    <p:extLst>
      <p:ext uri="{BB962C8B-B14F-4D97-AF65-F5344CB8AC3E}">
        <p14:creationId xmlns:p14="http://schemas.microsoft.com/office/powerpoint/2010/main" val="3595248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65EC-21F7-A024-4B0A-A1EC10DE84DA}"/>
              </a:ext>
            </a:extLst>
          </p:cNvPr>
          <p:cNvSpPr>
            <a:spLocks noGrp="1"/>
          </p:cNvSpPr>
          <p:nvPr>
            <p:ph type="title"/>
          </p:nvPr>
        </p:nvSpPr>
        <p:spPr/>
        <p:txBody>
          <a:bodyPr/>
          <a:lstStyle/>
          <a:p>
            <a:r>
              <a:rPr lang="en-US" dirty="0"/>
              <a:t>Our models</a:t>
            </a:r>
          </a:p>
        </p:txBody>
      </p:sp>
      <p:graphicFrame>
        <p:nvGraphicFramePr>
          <p:cNvPr id="5" name="Content Placeholder 2">
            <a:extLst>
              <a:ext uri="{FF2B5EF4-FFF2-40B4-BE49-F238E27FC236}">
                <a16:creationId xmlns:a16="http://schemas.microsoft.com/office/drawing/2014/main" id="{902DC0C3-9E43-3916-823F-DE01C74B8E28}"/>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637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4CAEE-1812-8A90-A888-56B0C6E08098}"/>
              </a:ext>
            </a:extLst>
          </p:cNvPr>
          <p:cNvSpPr>
            <a:spLocks noGrp="1"/>
          </p:cNvSpPr>
          <p:nvPr>
            <p:ph type="title"/>
          </p:nvPr>
        </p:nvSpPr>
        <p:spPr>
          <a:xfrm>
            <a:off x="5250873" y="872935"/>
            <a:ext cx="5798126" cy="1360898"/>
          </a:xfrm>
        </p:spPr>
        <p:txBody>
          <a:bodyPr>
            <a:normAutofit/>
          </a:bodyPr>
          <a:lstStyle/>
          <a:p>
            <a:r>
              <a:rPr lang="en-US" dirty="0"/>
              <a:t>Models Evaluation </a:t>
            </a:r>
          </a:p>
        </p:txBody>
      </p:sp>
      <p:pic>
        <p:nvPicPr>
          <p:cNvPr id="7" name="Graphic 6" descr="Statistics">
            <a:extLst>
              <a:ext uri="{FF2B5EF4-FFF2-40B4-BE49-F238E27FC236}">
                <a16:creationId xmlns:a16="http://schemas.microsoft.com/office/drawing/2014/main" id="{96ED4431-1C6D-A407-55BF-3B9DF3582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484" y="1906013"/>
            <a:ext cx="2975262" cy="2975262"/>
          </a:xfrm>
          <a:prstGeom prst="rect">
            <a:avLst/>
          </a:prstGeom>
        </p:spPr>
      </p:pic>
      <p:sp>
        <p:nvSpPr>
          <p:cNvPr id="3" name="Content Placeholder 2">
            <a:extLst>
              <a:ext uri="{FF2B5EF4-FFF2-40B4-BE49-F238E27FC236}">
                <a16:creationId xmlns:a16="http://schemas.microsoft.com/office/drawing/2014/main" id="{5F3F2B00-7AF9-9410-E498-B73C0BADE6D4}"/>
              </a:ext>
            </a:extLst>
          </p:cNvPr>
          <p:cNvSpPr>
            <a:spLocks noGrp="1"/>
          </p:cNvSpPr>
          <p:nvPr>
            <p:ph idx="1"/>
          </p:nvPr>
        </p:nvSpPr>
        <p:spPr>
          <a:xfrm>
            <a:off x="5250873" y="2332026"/>
            <a:ext cx="5798126" cy="3840174"/>
          </a:xfrm>
        </p:spPr>
        <p:txBody>
          <a:bodyPr>
            <a:normAutofit/>
          </a:bodyPr>
          <a:lstStyle/>
          <a:p>
            <a:pPr>
              <a:lnSpc>
                <a:spcPct val="110000"/>
              </a:lnSpc>
            </a:pPr>
            <a:r>
              <a:rPr lang="en-US" sz="1300" dirty="0"/>
              <a:t>Random Forest Regressor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Score: 0.8435830500065526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Mean Squared Error: 232.4546273335677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Mean Absolute Error: 12.672871643060946</a:t>
            </a:r>
          </a:p>
          <a:p>
            <a:pPr>
              <a:lnSpc>
                <a:spcPct val="110000"/>
              </a:lnSpc>
            </a:pPr>
            <a:r>
              <a:rPr lang="en-US" sz="1300" dirty="0"/>
              <a:t>Random Forest Classifier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Score: 0.946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Precision: 0.9569500239120038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Recall: 0.9520958083832335</a:t>
            </a:r>
            <a:endParaRPr lang="en-US" sz="1300" dirty="0">
              <a:latin typeface="Adobe Fangsong Std R" panose="02020400000000000000" pitchFamily="18" charset="-128"/>
              <a:ea typeface="Adobe Fangsong Std R" panose="02020400000000000000" pitchFamily="18" charset="-128"/>
            </a:endParaRPr>
          </a:p>
          <a:p>
            <a:pPr>
              <a:lnSpc>
                <a:spcPct val="110000"/>
              </a:lnSpc>
            </a:pPr>
            <a:r>
              <a:rPr lang="en-US" sz="1300" dirty="0">
                <a:latin typeface="Adobe Fangsong Std R" panose="02020400000000000000" pitchFamily="18" charset="-128"/>
                <a:ea typeface="Adobe Fangsong Std R" panose="02020400000000000000" pitchFamily="18" charset="-128"/>
              </a:rPr>
              <a:t>Logistic Regression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Score: 0.9733333333333334 </a:t>
            </a:r>
          </a:p>
          <a:p>
            <a:pPr marL="457200" indent="-457200">
              <a:lnSpc>
                <a:spcPct val="110000"/>
              </a:lnSpc>
              <a:buFont typeface="+mj-lt"/>
              <a:buAutoNum type="arabicPeriod"/>
            </a:pPr>
            <a:r>
              <a:rPr lang="en-US" sz="1300" b="0" i="0" dirty="0">
                <a:effectLst/>
                <a:latin typeface="Adobe Fangsong Std R" panose="02020400000000000000" pitchFamily="18" charset="-128"/>
                <a:ea typeface="Adobe Fangsong Std R" panose="02020400000000000000" pitchFamily="18" charset="-128"/>
              </a:rPr>
              <a:t>Precision: 0.19488814317673378</a:t>
            </a:r>
            <a:endParaRPr lang="en-US" sz="1300" dirty="0">
              <a:latin typeface="Adobe Fangsong Std R" panose="02020400000000000000" pitchFamily="18" charset="-128"/>
              <a:ea typeface="Adobe Fangsong Std R" panose="02020400000000000000" pitchFamily="18" charset="-128"/>
            </a:endParaRPr>
          </a:p>
          <a:p>
            <a:pPr>
              <a:lnSpc>
                <a:spcPct val="110000"/>
              </a:lnSpc>
            </a:pPr>
            <a:endParaRPr lang="en-US" sz="1300" dirty="0">
              <a:latin typeface="Adobe Fangsong Std R" panose="02020400000000000000" pitchFamily="18" charset="-128"/>
              <a:ea typeface="Adobe Fangsong Std R" panose="02020400000000000000" pitchFamily="18" charset="-128"/>
            </a:endParaRPr>
          </a:p>
          <a:p>
            <a:pPr>
              <a:lnSpc>
                <a:spcPct val="110000"/>
              </a:lnSpc>
            </a:pPr>
            <a:endParaRPr lang="en-US" sz="1300" dirty="0"/>
          </a:p>
        </p:txBody>
      </p:sp>
    </p:spTree>
    <p:extLst>
      <p:ext uri="{BB962C8B-B14F-4D97-AF65-F5344CB8AC3E}">
        <p14:creationId xmlns:p14="http://schemas.microsoft.com/office/powerpoint/2010/main" val="144073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83038-C0CC-F9CE-E1AB-2AA97E3C1E08}"/>
              </a:ext>
            </a:extLst>
          </p:cNvPr>
          <p:cNvSpPr>
            <a:spLocks noGrp="1"/>
          </p:cNvSpPr>
          <p:nvPr>
            <p:ph type="title"/>
          </p:nvPr>
        </p:nvSpPr>
        <p:spPr>
          <a:xfrm>
            <a:off x="1756756" y="906189"/>
            <a:ext cx="8689571" cy="1001886"/>
          </a:xfrm>
        </p:spPr>
        <p:txBody>
          <a:bodyPr anchor="b">
            <a:normAutofit/>
          </a:bodyPr>
          <a:lstStyle/>
          <a:p>
            <a:pPr algn="ctr"/>
            <a:r>
              <a:rPr lang="en-US" dirty="0"/>
              <a:t>Model Deployment</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EB00A60-6E9A-B286-365B-9E3D52D8D861}"/>
              </a:ext>
            </a:extLst>
          </p:cNvPr>
          <p:cNvGraphicFramePr>
            <a:graphicFrameLocks noGrp="1"/>
          </p:cNvGraphicFramePr>
          <p:nvPr>
            <p:ph idx="1"/>
            <p:extLst>
              <p:ext uri="{D42A27DB-BD31-4B8C-83A1-F6EECF244321}">
                <p14:modId xmlns:p14="http://schemas.microsoft.com/office/powerpoint/2010/main" val="2622694414"/>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6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screen with words and symbols&#10;&#10;Description automatically generated with medium confidence">
            <a:extLst>
              <a:ext uri="{FF2B5EF4-FFF2-40B4-BE49-F238E27FC236}">
                <a16:creationId xmlns:a16="http://schemas.microsoft.com/office/drawing/2014/main" id="{977D11B3-8C17-7428-E1E3-F295FC6021C9}"/>
              </a:ext>
            </a:extLst>
          </p:cNvPr>
          <p:cNvPicPr>
            <a:picLocks noChangeAspect="1"/>
          </p:cNvPicPr>
          <p:nvPr/>
        </p:nvPicPr>
        <p:blipFill rotWithShape="1">
          <a:blip r:embed="rId2">
            <a:extLst>
              <a:ext uri="{28A0092B-C50C-407E-A947-70E740481C1C}">
                <a14:useLocalDpi xmlns:a14="http://schemas.microsoft.com/office/drawing/2010/main" val="0"/>
              </a:ext>
            </a:extLst>
          </a:blip>
          <a:srcRect r="19071" b="2"/>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2" name="Freeform: Shape 11">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AD60E-CDD0-10E3-B126-F6BDB1609CB7}"/>
              </a:ext>
            </a:extLst>
          </p:cNvPr>
          <p:cNvSpPr>
            <a:spLocks noGrp="1"/>
          </p:cNvSpPr>
          <p:nvPr>
            <p:ph type="title"/>
          </p:nvPr>
        </p:nvSpPr>
        <p:spPr>
          <a:xfrm>
            <a:off x="1143001" y="872937"/>
            <a:ext cx="5920740" cy="1360898"/>
          </a:xfrm>
        </p:spPr>
        <p:txBody>
          <a:bodyPr>
            <a:normAutofit/>
          </a:bodyPr>
          <a:lstStyle/>
          <a:p>
            <a:r>
              <a:rPr lang="en-US" dirty="0"/>
              <a:t>Discussion </a:t>
            </a:r>
          </a:p>
        </p:txBody>
      </p:sp>
      <p:sp>
        <p:nvSpPr>
          <p:cNvPr id="3" name="Content Placeholder 2">
            <a:extLst>
              <a:ext uri="{FF2B5EF4-FFF2-40B4-BE49-F238E27FC236}">
                <a16:creationId xmlns:a16="http://schemas.microsoft.com/office/drawing/2014/main" id="{275A6446-3517-9569-514B-035F17BEC950}"/>
              </a:ext>
            </a:extLst>
          </p:cNvPr>
          <p:cNvSpPr>
            <a:spLocks noGrp="1"/>
          </p:cNvSpPr>
          <p:nvPr>
            <p:ph idx="1"/>
          </p:nvPr>
        </p:nvSpPr>
        <p:spPr>
          <a:xfrm>
            <a:off x="1143002" y="2332029"/>
            <a:ext cx="4118906" cy="3840171"/>
          </a:xfrm>
        </p:spPr>
        <p:txBody>
          <a:bodyPr>
            <a:normAutofit/>
          </a:bodyPr>
          <a:lstStyle/>
          <a:p>
            <a:pPr>
              <a:lnSpc>
                <a:spcPct val="110000"/>
              </a:lnSpc>
            </a:pPr>
            <a:r>
              <a:rPr lang="en-US" sz="1400" dirty="0"/>
              <a:t>How can we deploy this model ?</a:t>
            </a:r>
          </a:p>
          <a:p>
            <a:pPr>
              <a:lnSpc>
                <a:spcPct val="110000"/>
              </a:lnSpc>
            </a:pPr>
            <a:r>
              <a:rPr lang="en-US" sz="1400" dirty="0"/>
              <a:t>Example : we can use it in detecting Dos attack from the patterns we discovered.</a:t>
            </a:r>
            <a:br>
              <a:rPr lang="en-US" sz="1400" dirty="0"/>
            </a:br>
            <a:r>
              <a:rPr lang="en-US" sz="1400" dirty="0"/>
              <a:t>we discovered that then a packet have larger length and the amount of packet of the same kind of protocol such as TCP send in short time period it lead to a Dos attack</a:t>
            </a:r>
          </a:p>
          <a:p>
            <a:pPr>
              <a:lnSpc>
                <a:spcPct val="110000"/>
              </a:lnSpc>
            </a:pPr>
            <a:r>
              <a:rPr lang="en-US" sz="1400" dirty="0"/>
              <a:t>So we can deny any of these patterns to happen in our network, to prevent future attacks</a:t>
            </a:r>
          </a:p>
          <a:p>
            <a:pPr>
              <a:lnSpc>
                <a:spcPct val="110000"/>
              </a:lnSpc>
            </a:pPr>
            <a:r>
              <a:rPr lang="en-US" sz="1400" dirty="0"/>
              <a:t>Finally, more research and testing need to done by other researchers , to achieve  maximum results of detecting these attacks</a:t>
            </a:r>
          </a:p>
          <a:p>
            <a:pPr>
              <a:lnSpc>
                <a:spcPct val="110000"/>
              </a:lnSpc>
            </a:pPr>
            <a:endParaRPr lang="en-US" sz="1400" dirty="0"/>
          </a:p>
        </p:txBody>
      </p:sp>
    </p:spTree>
    <p:extLst>
      <p:ext uri="{BB962C8B-B14F-4D97-AF65-F5344CB8AC3E}">
        <p14:creationId xmlns:p14="http://schemas.microsoft.com/office/powerpoint/2010/main" val="28337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4BB0-728D-1005-275D-13311743341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58E9D8-2C87-0FC1-0DBA-070A04173C8A}"/>
              </a:ext>
            </a:extLst>
          </p:cNvPr>
          <p:cNvSpPr>
            <a:spLocks noGrp="1"/>
          </p:cNvSpPr>
          <p:nvPr>
            <p:ph idx="1"/>
          </p:nvPr>
        </p:nvSpPr>
        <p:spPr/>
        <p:txBody>
          <a:bodyPr>
            <a:normAutofit/>
          </a:bodyPr>
          <a:lstStyle/>
          <a:p>
            <a:r>
              <a:rPr lang="en-US" sz="1700" dirty="0"/>
              <a:t>In conclusion, detecting cyber attacks is essential in today's digital landscape, requiring a blend of advanced technology and human expertise. We explored various cyber threats, including malware, DoS attacks, phishing, and intrusions, highlighting their problems and proposed solutions like disaster recovery plans, DDoS protection services, enhanced email filtering, and robust backup strategies. Our research emphasized the use of machine learning models, specifically the Random Forest Classifier, for effective attack detection. Despite Logistic Regression achieving a higher accuracy, the Random Forest Classifier's superior precision makes it the preferred choice for deployment in identifying attack patterns and preventing future incidents. Continued research and testing are crucial to refining these detection methods and enhancing cybersecurity measures.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846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4869F7-792C-5C14-90FB-2269602F6AEA}"/>
              </a:ext>
            </a:extLst>
          </p:cNvPr>
          <p:cNvSpPr>
            <a:spLocks noGrp="1"/>
          </p:cNvSpPr>
          <p:nvPr>
            <p:ph type="title"/>
          </p:nvPr>
        </p:nvSpPr>
        <p:spPr>
          <a:xfrm>
            <a:off x="1143001" y="872935"/>
            <a:ext cx="5999018" cy="1360898"/>
          </a:xfrm>
        </p:spPr>
        <p:txBody>
          <a:bodyPr>
            <a:normAutofit/>
          </a:bodyPr>
          <a:lstStyle/>
          <a:p>
            <a:r>
              <a:rPr lang="en-US" dirty="0"/>
              <a:t>Brief introduction </a:t>
            </a:r>
          </a:p>
        </p:txBody>
      </p:sp>
      <p:sp>
        <p:nvSpPr>
          <p:cNvPr id="3" name="Content Placeholder 2">
            <a:extLst>
              <a:ext uri="{FF2B5EF4-FFF2-40B4-BE49-F238E27FC236}">
                <a16:creationId xmlns:a16="http://schemas.microsoft.com/office/drawing/2014/main" id="{2BF0D8F9-9891-5A97-D654-2FD07EAD5E75}"/>
              </a:ext>
            </a:extLst>
          </p:cNvPr>
          <p:cNvSpPr>
            <a:spLocks noGrp="1"/>
          </p:cNvSpPr>
          <p:nvPr>
            <p:ph idx="1"/>
          </p:nvPr>
        </p:nvSpPr>
        <p:spPr>
          <a:xfrm>
            <a:off x="1143001" y="2332026"/>
            <a:ext cx="4953000" cy="3567118"/>
          </a:xfrm>
        </p:spPr>
        <p:txBody>
          <a:bodyPr anchor="t">
            <a:normAutofit/>
          </a:bodyPr>
          <a:lstStyle/>
          <a:p>
            <a:pPr>
              <a:lnSpc>
                <a:spcPct val="110000"/>
              </a:lnSpc>
            </a:pPr>
            <a:r>
              <a:rPr lang="en-US" sz="1400" dirty="0">
                <a:latin typeface="Adobe Fangsong Std R" panose="02020400000000000000" pitchFamily="18" charset="-128"/>
                <a:ea typeface="Adobe Fangsong Std R" panose="02020400000000000000" pitchFamily="18" charset="-128"/>
                <a:cs typeface="Arial" panose="020B0604020202020204" pitchFamily="34" charset="0"/>
              </a:rPr>
              <a:t>Detecting cyber attacks is a critical aspect of modern cybersecurity, involving the use of sophisticated technologies and human expertise to identify malicious activities within digital networks. Through a combination of automated systems, such as intrusion detection and prevention systems, and human analysis, organizations can proactively monitor for anomalies, identify potential threats, and respond swiftly to mitigate risks. This brief introduction highlights the collaborative efforts required to stay ahead of evolving cyber threats in today's digital landscape</a:t>
            </a:r>
            <a:endParaRPr lang="en-US" sz="1400" dirty="0">
              <a:latin typeface="Adobe Fangsong Std R" panose="02020400000000000000" pitchFamily="18" charset="-128"/>
              <a:ea typeface="Adobe Fangsong Std R" panose="02020400000000000000" pitchFamily="18" charset="-128"/>
            </a:endParaRPr>
          </a:p>
        </p:txBody>
      </p:sp>
      <p:pic>
        <p:nvPicPr>
          <p:cNvPr id="7" name="Graphic 6" descr="Lock">
            <a:extLst>
              <a:ext uri="{FF2B5EF4-FFF2-40B4-BE49-F238E27FC236}">
                <a16:creationId xmlns:a16="http://schemas.microsoft.com/office/drawing/2014/main" id="{F1BCA025-B687-AD99-0438-1F48B2BD21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310" y="1931097"/>
            <a:ext cx="3327437" cy="3327437"/>
          </a:xfrm>
          <a:prstGeom prst="rect">
            <a:avLst/>
          </a:prstGeom>
        </p:spPr>
      </p:pic>
      <p:cxnSp>
        <p:nvCxnSpPr>
          <p:cNvPr id="19" name="Straight Connector 18">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4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BC75-D79F-A20D-7A11-59546B3B8393}"/>
              </a:ext>
            </a:extLst>
          </p:cNvPr>
          <p:cNvSpPr>
            <a:spLocks noGrp="1"/>
          </p:cNvSpPr>
          <p:nvPr>
            <p:ph type="title"/>
          </p:nvPr>
        </p:nvSpPr>
        <p:spPr/>
        <p:txBody>
          <a:bodyPr/>
          <a:lstStyle/>
          <a:p>
            <a:r>
              <a:rPr lang="en-US" dirty="0">
                <a:effectLst/>
              </a:rPr>
              <a:t>References</a:t>
            </a:r>
            <a:endParaRPr lang="en-US" dirty="0"/>
          </a:p>
        </p:txBody>
      </p:sp>
      <p:sp>
        <p:nvSpPr>
          <p:cNvPr id="3" name="Content Placeholder 2">
            <a:extLst>
              <a:ext uri="{FF2B5EF4-FFF2-40B4-BE49-F238E27FC236}">
                <a16:creationId xmlns:a16="http://schemas.microsoft.com/office/drawing/2014/main" id="{741FCAB0-A9BE-9407-65A1-31C3E0728FFA}"/>
              </a:ext>
            </a:extLst>
          </p:cNvPr>
          <p:cNvSpPr>
            <a:spLocks noGrp="1"/>
          </p:cNvSpPr>
          <p:nvPr>
            <p:ph idx="1"/>
          </p:nvPr>
        </p:nvSpPr>
        <p:spPr/>
        <p:txBody>
          <a:bodyPr>
            <a:normAutofit/>
          </a:bodyPr>
          <a:lstStyle/>
          <a:p>
            <a:r>
              <a:rPr lang="en-US" dirty="0">
                <a:effectLst/>
              </a:rPr>
              <a:t>[1] I. Naseer, "Cyber Defense for Data Protection and Enhancing Cyber Security Networks for Military and Government Organizations," MZ Computing Journal, 2020. </a:t>
            </a:r>
            <a:r>
              <a:rPr lang="en-US" dirty="0">
                <a:effectLst/>
                <a:hlinkClick r:id="rId2" tooltip="https://mzjournal.com/index.php/MZCJ/article/download/8/7"/>
              </a:rPr>
              <a:t>mzjournal.com</a:t>
            </a:r>
            <a:endParaRPr lang="en-US" dirty="0"/>
          </a:p>
          <a:p>
            <a:r>
              <a:rPr lang="en-US" dirty="0">
                <a:effectLst/>
              </a:rPr>
              <a:t>[2] D. Ghelani, T. K. Hua, and S. K. R. </a:t>
            </a:r>
            <a:r>
              <a:rPr lang="en-US" dirty="0" err="1">
                <a:effectLst/>
              </a:rPr>
              <a:t>Koduru</a:t>
            </a:r>
            <a:r>
              <a:rPr lang="en-US" dirty="0">
                <a:effectLst/>
              </a:rPr>
              <a:t>, "Cyber security threats, vulnerabilities, and security solutions models in banking," </a:t>
            </a:r>
            <a:r>
              <a:rPr lang="en-US" dirty="0" err="1">
                <a:effectLst/>
              </a:rPr>
              <a:t>Authorea</a:t>
            </a:r>
            <a:r>
              <a:rPr lang="en-US" dirty="0">
                <a:effectLst/>
              </a:rPr>
              <a:t> Preprints, 2022. </a:t>
            </a:r>
            <a:r>
              <a:rPr lang="en-US" dirty="0">
                <a:effectLst/>
                <a:hlinkClick r:id="rId3" tooltip="https://www.authorea.com/doi/pdf/10.22541/au.166385206.63311335"/>
              </a:rPr>
              <a:t>authorea.com</a:t>
            </a:r>
            <a:endParaRPr lang="en-US" dirty="0"/>
          </a:p>
          <a:p>
            <a:r>
              <a:rPr lang="en-US" dirty="0">
                <a:effectLst/>
              </a:rPr>
              <a:t>[3] J. </a:t>
            </a:r>
            <a:r>
              <a:rPr lang="en-US" dirty="0" err="1">
                <a:effectLst/>
              </a:rPr>
              <a:t>Chigada</a:t>
            </a:r>
            <a:r>
              <a:rPr lang="en-US" dirty="0">
                <a:effectLst/>
              </a:rPr>
              <a:t> and R. </a:t>
            </a:r>
            <a:r>
              <a:rPr lang="en-US" dirty="0" err="1">
                <a:effectLst/>
              </a:rPr>
              <a:t>Madzinga</a:t>
            </a:r>
            <a:r>
              <a:rPr lang="en-US" dirty="0">
                <a:effectLst/>
              </a:rPr>
              <a:t>, "Cyberattacks and threats during COVID-19: A systematic literature review," South African Journal of Information, 2021. </a:t>
            </a:r>
            <a:r>
              <a:rPr lang="en-US" dirty="0">
                <a:effectLst/>
                <a:hlinkClick r:id="rId4" tooltip="http://www.scielo.org.za/pdf/sajim/v23n1/01.pdf"/>
              </a:rPr>
              <a:t>scielo.org.za</a:t>
            </a:r>
            <a:endParaRPr lang="en-US" dirty="0"/>
          </a:p>
        </p:txBody>
      </p:sp>
    </p:spTree>
    <p:extLst>
      <p:ext uri="{BB962C8B-B14F-4D97-AF65-F5344CB8AC3E}">
        <p14:creationId xmlns:p14="http://schemas.microsoft.com/office/powerpoint/2010/main" val="99552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EFB9F62-860E-6233-D703-E0597EE65121}"/>
              </a:ext>
            </a:extLst>
          </p:cNvPr>
          <p:cNvSpPr>
            <a:spLocks noGrp="1"/>
          </p:cNvSpPr>
          <p:nvPr>
            <p:ph type="ctrTitle"/>
          </p:nvPr>
        </p:nvSpPr>
        <p:spPr>
          <a:xfrm>
            <a:off x="2477929" y="1181101"/>
            <a:ext cx="7236143" cy="2610914"/>
          </a:xfrm>
        </p:spPr>
        <p:txBody>
          <a:bodyPr anchor="b">
            <a:normAutofit/>
          </a:bodyPr>
          <a:lstStyle/>
          <a:p>
            <a:pPr algn="ctr"/>
            <a:r>
              <a:rPr lang="en-US" dirty="0"/>
              <a:t>Thank you</a:t>
            </a:r>
          </a:p>
        </p:txBody>
      </p:sp>
      <p:sp>
        <p:nvSpPr>
          <p:cNvPr id="5" name="Subtitle 4">
            <a:extLst>
              <a:ext uri="{FF2B5EF4-FFF2-40B4-BE49-F238E27FC236}">
                <a16:creationId xmlns:a16="http://schemas.microsoft.com/office/drawing/2014/main" id="{0950FEF8-66D7-35A8-CEBA-EECD43B31D2D}"/>
              </a:ext>
            </a:extLst>
          </p:cNvPr>
          <p:cNvSpPr>
            <a:spLocks noGrp="1"/>
          </p:cNvSpPr>
          <p:nvPr>
            <p:ph type="subTitle" idx="1"/>
          </p:nvPr>
        </p:nvSpPr>
        <p:spPr>
          <a:xfrm>
            <a:off x="3162054" y="4901055"/>
            <a:ext cx="5899356" cy="1271142"/>
          </a:xfrm>
        </p:spPr>
        <p:txBody>
          <a:bodyPr>
            <a:normAutofit/>
          </a:bodyPr>
          <a:lstStyle/>
          <a:p>
            <a:pPr algn="ctr"/>
            <a:r>
              <a:rPr lang="en-US" dirty="0"/>
              <a:t>.</a:t>
            </a:r>
          </a:p>
        </p:txBody>
      </p:sp>
      <p:sp>
        <p:nvSpPr>
          <p:cNvPr id="12" name="Freeform: Shape 11">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883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1C7F-EB1B-E78F-5FA8-B1925A562A3A}"/>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Types of cyber attacks</a:t>
            </a:r>
            <a:endParaRPr lang="en-US" dirty="0">
              <a:latin typeface="Adobe Fangsong Std R" panose="02020400000000000000" pitchFamily="18" charset="-128"/>
              <a:ea typeface="Adobe Fangsong Std R" panose="02020400000000000000" pitchFamily="18" charset="-128"/>
            </a:endParaRPr>
          </a:p>
        </p:txBody>
      </p:sp>
      <p:graphicFrame>
        <p:nvGraphicFramePr>
          <p:cNvPr id="5" name="Content Placeholder 2">
            <a:extLst>
              <a:ext uri="{FF2B5EF4-FFF2-40B4-BE49-F238E27FC236}">
                <a16:creationId xmlns:a16="http://schemas.microsoft.com/office/drawing/2014/main" id="{B2C31D4C-B147-4D3C-835B-F712265948AC}"/>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13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3B26-A620-ED74-36F3-184B17FFC23B}"/>
              </a:ext>
            </a:extLst>
          </p:cNvPr>
          <p:cNvSpPr>
            <a:spLocks noGrp="1"/>
          </p:cNvSpPr>
          <p:nvPr>
            <p:ph type="title"/>
          </p:nvPr>
        </p:nvSpPr>
        <p:spPr/>
        <p:txBody>
          <a:bodyPr/>
          <a:lstStyle/>
          <a:p>
            <a:r>
              <a:rPr lang="en-US" b="0" i="0" u="none" strike="noStrike" kern="100" baseline="0" dirty="0">
                <a:latin typeface="Adobe Fangsong Std R" panose="02020400000000000000" pitchFamily="18" charset="-128"/>
                <a:ea typeface="Adobe Fangsong Std R" panose="02020400000000000000" pitchFamily="18" charset="-128"/>
              </a:rPr>
              <a:t>1. Malware (Malicious Software)</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CB56F2D-5AF6-C555-F330-6D02D2B4F393}"/>
              </a:ext>
            </a:extLst>
          </p:cNvPr>
          <p:cNvSpPr>
            <a:spLocks noGrp="1"/>
          </p:cNvSpPr>
          <p:nvPr>
            <p:ph idx="1"/>
          </p:nvPr>
        </p:nvSpPr>
        <p:spPr/>
        <p:txBody>
          <a:bodyPr>
            <a:normAutofit fontScale="85000" lnSpcReduction="20000"/>
          </a:bodyPr>
          <a:lstStyle/>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Description:</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Malware refers to any type of software intentionally designed to cause damage to a computer, server, network, or device.</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Common types of malware include viruses, worms, Trojans, ransomware, spyware, adware, and rootkits.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Malware can steal sensitive information, disrupt normal operations, compromise system security, and cause financial or reputational harm.</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Malware is often distributed through email attachments, malicious websites, infected software downloads, or removable media.</a:t>
            </a:r>
          </a:p>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Types:</a:t>
            </a:r>
          </a:p>
          <a:p>
            <a:pPr marR="0" lvl="1" rtl="0"/>
            <a:r>
              <a:rPr lang="en-US" sz="1100" b="1" i="0" u="none" strike="noStrike" kern="100" baseline="0" dirty="0">
                <a:latin typeface="Adobe Fangsong Std R" panose="02020400000000000000" pitchFamily="18" charset="-128"/>
                <a:ea typeface="Adobe Fangsong Std R" panose="02020400000000000000" pitchFamily="18" charset="-128"/>
              </a:rPr>
              <a:t>Viruses:</a:t>
            </a:r>
            <a:r>
              <a:rPr lang="en-US" sz="1100" b="0" i="0" u="none" strike="noStrike" kern="100" baseline="0" dirty="0">
                <a:latin typeface="Adobe Fangsong Std R" panose="02020400000000000000" pitchFamily="18" charset="-128"/>
                <a:ea typeface="Adobe Fangsong Std R" panose="02020400000000000000" pitchFamily="18" charset="-128"/>
              </a:rPr>
              <a:t> Malicious code that attaches itself to legitimate programs and spreads when these programs are executed.</a:t>
            </a:r>
          </a:p>
          <a:p>
            <a:pPr marR="0" lvl="1" rtl="0"/>
            <a:r>
              <a:rPr lang="en-US" sz="1100" b="1" i="0" u="none" strike="noStrike" kern="100" baseline="0" dirty="0">
                <a:latin typeface="Adobe Fangsong Std R" panose="02020400000000000000" pitchFamily="18" charset="-128"/>
                <a:ea typeface="Adobe Fangsong Std R" panose="02020400000000000000" pitchFamily="18" charset="-128"/>
              </a:rPr>
              <a:t>Worms:</a:t>
            </a:r>
            <a:r>
              <a:rPr lang="en-US" sz="1100" b="0" i="0" u="none" strike="noStrike" kern="100" baseline="0" dirty="0">
                <a:latin typeface="Adobe Fangsong Std R" panose="02020400000000000000" pitchFamily="18" charset="-128"/>
                <a:ea typeface="Adobe Fangsong Std R" panose="02020400000000000000" pitchFamily="18" charset="-128"/>
              </a:rPr>
              <a:t> Self-replicating malware that spreads across networks without user intervention, exploiting vulnerabilities in system security.</a:t>
            </a:r>
          </a:p>
          <a:p>
            <a:pPr marR="0" lvl="1" rtl="0"/>
            <a:r>
              <a:rPr lang="en-US" sz="1100" b="1" i="0" u="none" strike="noStrike" kern="100" baseline="0" dirty="0">
                <a:latin typeface="Adobe Fangsong Std R" panose="02020400000000000000" pitchFamily="18" charset="-128"/>
                <a:ea typeface="Adobe Fangsong Std R" panose="02020400000000000000" pitchFamily="18" charset="-128"/>
              </a:rPr>
              <a:t>Trojans:</a:t>
            </a:r>
            <a:r>
              <a:rPr lang="en-US" sz="1100" b="0" i="0" u="none" strike="noStrike" kern="100" baseline="0" dirty="0">
                <a:latin typeface="Adobe Fangsong Std R" panose="02020400000000000000" pitchFamily="18" charset="-128"/>
                <a:ea typeface="Adobe Fangsong Std R" panose="02020400000000000000" pitchFamily="18" charset="-128"/>
              </a:rPr>
              <a:t> Malware disguised as legitimate software, often used to create backdoors for unauthorized access or to steal sensitive information.</a:t>
            </a:r>
          </a:p>
          <a:p>
            <a:pPr marR="0" lvl="1" rtl="0"/>
            <a:r>
              <a:rPr lang="en-US" sz="1100" b="1" i="0" u="none" strike="noStrike" kern="100" baseline="0" dirty="0">
                <a:latin typeface="Adobe Fangsong Std R" panose="02020400000000000000" pitchFamily="18" charset="-128"/>
                <a:ea typeface="Adobe Fangsong Std R" panose="02020400000000000000" pitchFamily="18" charset="-128"/>
              </a:rPr>
              <a:t>Spyware:</a:t>
            </a:r>
            <a:r>
              <a:rPr lang="en-US" sz="1100" b="0" i="0" u="none" strike="noStrike" kern="100" baseline="0" dirty="0">
                <a:latin typeface="Adobe Fangsong Std R" panose="02020400000000000000" pitchFamily="18" charset="-128"/>
                <a:ea typeface="Adobe Fangsong Std R" panose="02020400000000000000" pitchFamily="18" charset="-128"/>
              </a:rPr>
              <a:t> Malware designed to monitor user activities, gather sensitive information, and transmit it to unauthorized parties.</a:t>
            </a:r>
          </a:p>
          <a:p>
            <a:pPr marR="0" lvl="1" rtl="0"/>
            <a:r>
              <a:rPr lang="en-US" sz="1100" b="1" i="0" u="none" strike="noStrike" kern="100" baseline="0" dirty="0">
                <a:latin typeface="Adobe Fangsong Std R" panose="02020400000000000000" pitchFamily="18" charset="-128"/>
                <a:ea typeface="Adobe Fangsong Std R" panose="02020400000000000000" pitchFamily="18" charset="-128"/>
              </a:rPr>
              <a:t>Adware:</a:t>
            </a:r>
            <a:r>
              <a:rPr lang="en-US" sz="1100" b="0" i="0" u="none" strike="noStrike" kern="100" baseline="0" dirty="0">
                <a:latin typeface="Adobe Fangsong Std R" panose="02020400000000000000" pitchFamily="18" charset="-128"/>
                <a:ea typeface="Adobe Fangsong Std R" panose="02020400000000000000" pitchFamily="18" charset="-128"/>
              </a:rPr>
              <a:t> Malware that displays unwanted advertisements or redirects web traffic to generate revenue for the attacker.</a:t>
            </a:r>
          </a:p>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Problems: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Malware attacks can often lead to data loss and system disruptions. what are you supposed to do to overcome a data backup &amp; Recovery</a:t>
            </a:r>
          </a:p>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Solution:</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Develop a disaster recovery plan outlining steps for restoring compromised systems and data.</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Regularly test backup procedures to ensure they function correctly in case of a malware attack.</a:t>
            </a:r>
          </a:p>
          <a:p>
            <a:endParaRPr lang="en-US" dirty="0"/>
          </a:p>
        </p:txBody>
      </p:sp>
    </p:spTree>
    <p:extLst>
      <p:ext uri="{BB962C8B-B14F-4D97-AF65-F5344CB8AC3E}">
        <p14:creationId xmlns:p14="http://schemas.microsoft.com/office/powerpoint/2010/main" val="271032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B8C0-32B0-087D-8A9C-97B41228855C}"/>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2. Denial of Service Attack</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C625E0E5-8BF9-EB5F-7248-B9213ED5EE73}"/>
              </a:ext>
            </a:extLst>
          </p:cNvPr>
          <p:cNvSpPr>
            <a:spLocks noGrp="1"/>
          </p:cNvSpPr>
          <p:nvPr>
            <p:ph idx="1"/>
          </p:nvPr>
        </p:nvSpPr>
        <p:spPr/>
        <p:txBody>
          <a:bodyPr>
            <a:normAutofit fontScale="92500" lnSpcReduction="20000"/>
          </a:bodyPr>
          <a:lstStyle/>
          <a:p>
            <a:pPr marR="0" lvl="0" rtl="0"/>
            <a:r>
              <a:rPr lang="en-US" sz="1200" b="1" i="0" u="none" strike="noStrike" kern="100" baseline="0" dirty="0">
                <a:latin typeface="Adobe Fangsong Std R" panose="02020400000000000000" pitchFamily="18" charset="-128"/>
                <a:ea typeface="Adobe Fangsong Std R" panose="02020400000000000000" pitchFamily="18" charset="-128"/>
              </a:rPr>
              <a:t>Description:</a:t>
            </a:r>
          </a:p>
          <a:p>
            <a:pPr marR="0" lvl="1" rtl="0"/>
            <a:br>
              <a:rPr lang="en-US" sz="1200" b="0" i="0" u="none" strike="noStrike" kern="100" baseline="0" dirty="0">
                <a:latin typeface="Adobe Fangsong Std R" panose="02020400000000000000" pitchFamily="18" charset="-128"/>
                <a:ea typeface="Adobe Fangsong Std R" panose="02020400000000000000" pitchFamily="18" charset="-128"/>
              </a:rPr>
            </a:br>
            <a:r>
              <a:rPr lang="en-US" sz="1200" b="0" i="0" u="none" strike="noStrike" kern="100" baseline="0" dirty="0">
                <a:latin typeface="Adobe Fangsong Std R" panose="02020400000000000000" pitchFamily="18" charset="-128"/>
                <a:ea typeface="Adobe Fangsong Std R" panose="02020400000000000000" pitchFamily="18" charset="-128"/>
              </a:rPr>
              <a:t>A Denial of Service (DoS) attack is a malicious cyberattack aimed at disrupting or degrading the availability of a targeted system, service, or network resource. The primary objective of a DoS attack is to overwhelm the target with a high volume of illegitimate traffic or resource requests, causing it to become unresponsive or unavailable to handle legitimate requests.</a:t>
            </a:r>
          </a:p>
          <a:p>
            <a:pPr marR="0" lvl="0" rtl="0"/>
            <a:endParaRPr lang="en-US" sz="1200" b="0" i="0" u="none" strike="noStrike" kern="100" baseline="0" dirty="0">
              <a:latin typeface="Adobe Fangsong Std R" panose="02020400000000000000" pitchFamily="18" charset="-128"/>
              <a:ea typeface="Adobe Fangsong Std R" panose="02020400000000000000" pitchFamily="18" charset="-128"/>
            </a:endParaRPr>
          </a:p>
          <a:p>
            <a:pPr marR="0" lvl="0" rtl="0"/>
            <a:r>
              <a:rPr lang="en-US" sz="1200" b="0" i="0" u="none" strike="noStrike" kern="100" baseline="0" dirty="0">
                <a:latin typeface="Adobe Fangsong Std R" panose="02020400000000000000" pitchFamily="18" charset="-128"/>
                <a:ea typeface="Adobe Fangsong Std R" panose="02020400000000000000" pitchFamily="18" charset="-128"/>
              </a:rPr>
              <a:t>Problem:</a:t>
            </a:r>
          </a:p>
          <a:p>
            <a:pPr marR="0" lvl="1" rtl="0"/>
            <a:r>
              <a:rPr lang="en-US" sz="1200" b="0" i="0" u="none" strike="noStrike" kern="100" baseline="0" dirty="0">
                <a:latin typeface="Adobe Fangsong Std R" panose="02020400000000000000" pitchFamily="18" charset="-128"/>
                <a:ea typeface="Adobe Fangsong Std R" panose="02020400000000000000" pitchFamily="18" charset="-128"/>
              </a:rPr>
              <a:t>An e-commerce website is experiencing a sudden surge in traffic, overwhelming its web server with a high volume of HTTP requests. As a result, legitimate users are unable to access the website, and the server becomes unresponsive. The website's availability and reputation are at risk, and the organization is losing potential sales and customer trust.</a:t>
            </a:r>
          </a:p>
          <a:p>
            <a:pPr marR="0" lvl="0" rtl="0"/>
            <a:r>
              <a:rPr lang="en-US" sz="1200" b="1" i="0" u="none" strike="noStrike" kern="100" baseline="0" dirty="0">
                <a:latin typeface="Adobe Fangsong Std R" panose="02020400000000000000" pitchFamily="18" charset="-128"/>
                <a:ea typeface="Adobe Fangsong Std R" panose="02020400000000000000" pitchFamily="18" charset="-128"/>
              </a:rPr>
              <a:t>Solution:</a:t>
            </a:r>
          </a:p>
          <a:p>
            <a:pPr marR="0" lvl="1" rtl="0"/>
            <a:r>
              <a:rPr lang="en-US" sz="1200" i="0" u="none" strike="noStrike" kern="100" baseline="0" dirty="0">
                <a:latin typeface="Adobe Fangsong Std R" panose="02020400000000000000" pitchFamily="18" charset="-128"/>
                <a:ea typeface="Adobe Fangsong Std R" panose="02020400000000000000" pitchFamily="18" charset="-128"/>
              </a:rPr>
              <a:t>DDoS Protection Services</a:t>
            </a:r>
          </a:p>
          <a:p>
            <a:pPr marR="0" lvl="1" rtl="0"/>
            <a:r>
              <a:rPr lang="en-US" sz="1200" b="0" i="0" u="none" strike="noStrike" kern="100" baseline="0" dirty="0">
                <a:latin typeface="Adobe Fangsong Std R" panose="02020400000000000000" pitchFamily="18" charset="-128"/>
                <a:ea typeface="Adobe Fangsong Std R" panose="02020400000000000000" pitchFamily="18" charset="-128"/>
              </a:rPr>
              <a:t>Consider leveraging cloud-based DDoS protection services offered by internet service providers (ISPs) or specialized security vendors.</a:t>
            </a:r>
          </a:p>
          <a:p>
            <a:pPr marR="0" lvl="1" rtl="0"/>
            <a:endParaRPr lang="en-US" sz="1200" b="0" i="0" u="none" strike="noStrike" kern="100" baseline="0" dirty="0">
              <a:latin typeface="Adobe Fangsong Std R" panose="02020400000000000000" pitchFamily="18" charset="-128"/>
              <a:ea typeface="Adobe Fangsong Std R" panose="02020400000000000000" pitchFamily="18" charset="-128"/>
            </a:endParaRPr>
          </a:p>
          <a:p>
            <a:pPr marR="0" lvl="1" rtl="0"/>
            <a:r>
              <a:rPr lang="en-US" sz="1200" b="0" i="0" u="none" strike="noStrike" kern="100" baseline="0" dirty="0">
                <a:latin typeface="Adobe Fangsong Std R" panose="02020400000000000000" pitchFamily="18" charset="-128"/>
                <a:ea typeface="Adobe Fangsong Std R" panose="02020400000000000000" pitchFamily="18" charset="-128"/>
              </a:rPr>
              <a:t>These services use advanced traffic analysis, anomaly detection, and mitigation techniques to detect and mitigate large-scale DDoS attacks in real-time, helping to maintain website availability and mitigate the impact of HTTP flood attacks.</a:t>
            </a:r>
          </a:p>
          <a:p>
            <a:endParaRPr lang="en-US" dirty="0"/>
          </a:p>
        </p:txBody>
      </p:sp>
    </p:spTree>
    <p:extLst>
      <p:ext uri="{BB962C8B-B14F-4D97-AF65-F5344CB8AC3E}">
        <p14:creationId xmlns:p14="http://schemas.microsoft.com/office/powerpoint/2010/main" val="90116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A007-D8AC-D521-B9F4-DCA18A35924B}"/>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3.Phishing attempts</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EC651C3-B304-FC0D-B8FD-28F7CF093F1C}"/>
              </a:ext>
            </a:extLst>
          </p:cNvPr>
          <p:cNvSpPr>
            <a:spLocks noGrp="1"/>
          </p:cNvSpPr>
          <p:nvPr>
            <p:ph idx="1"/>
          </p:nvPr>
        </p:nvSpPr>
        <p:spPr/>
        <p:txBody>
          <a:bodyPr/>
          <a:lstStyle/>
          <a:p>
            <a:pPr marR="0" lvl="0" rtl="0"/>
            <a:r>
              <a:rPr lang="en-US" sz="1600" b="0" i="0" u="none" strike="noStrike" kern="100" baseline="0" dirty="0">
                <a:latin typeface="Adobe Fangsong Std R" panose="02020400000000000000" pitchFamily="18" charset="-128"/>
                <a:ea typeface="Adobe Fangsong Std R" panose="02020400000000000000" pitchFamily="18" charset="-128"/>
              </a:rPr>
              <a:t>Types of attempts:</a:t>
            </a:r>
          </a:p>
          <a:p>
            <a:pPr marR="0" lvl="1" rtl="0"/>
            <a:r>
              <a:rPr lang="en-US" sz="1600" b="0" i="0" u="none" strike="noStrike" kern="100" baseline="0" dirty="0">
                <a:latin typeface="Adobe Fangsong Std R" panose="02020400000000000000" pitchFamily="18" charset="-128"/>
                <a:ea typeface="Adobe Fangsong Std R" panose="02020400000000000000" pitchFamily="18" charset="-128"/>
              </a:rPr>
              <a:t>1-Deceptive Communication: Phishing attempts employ tactics like email spoofing or social engineering to appear as legitimate communications from trusted sources.</a:t>
            </a:r>
          </a:p>
          <a:p>
            <a:pPr marR="0" lvl="1" rtl="0"/>
            <a:r>
              <a:rPr lang="en-US" sz="1600" b="0" i="0" u="none" strike="noStrike" kern="100" baseline="0" dirty="0">
                <a:latin typeface="Adobe Fangsong Std R" panose="02020400000000000000" pitchFamily="18" charset="-128"/>
                <a:ea typeface="Adobe Fangsong Std R" panose="02020400000000000000" pitchFamily="18" charset="-128"/>
              </a:rPr>
              <a:t>2-Information Theft: The primary goal of phishing attacks is to harvest sensitive information, which can be used for identity theft, financial fraud, or unauthorized access to accounts.</a:t>
            </a:r>
          </a:p>
          <a:p>
            <a:pPr marR="0" lvl="1" rtl="0"/>
            <a:r>
              <a:rPr lang="en-US" sz="1600" b="0" i="0" u="none" strike="noStrike" kern="100" baseline="0" dirty="0">
                <a:latin typeface="Adobe Fangsong Std R" panose="02020400000000000000" pitchFamily="18" charset="-128"/>
                <a:ea typeface="Adobe Fangsong Std R" panose="02020400000000000000" pitchFamily="18" charset="-128"/>
              </a:rPr>
              <a:t>3-Common Targets: Individuals, businesses, and organizations of all sizes are potential targets of phishing attempts, with attackers often exploiting human vulnerabilities and trust relationships.</a:t>
            </a:r>
          </a:p>
          <a:p>
            <a:pPr marR="0" lvl="1" rtl="0"/>
            <a:r>
              <a:rPr lang="en-US" sz="1600" b="0" i="0" u="none" strike="noStrike" kern="100" baseline="0" dirty="0">
                <a:latin typeface="Adobe Fangsong Std R" panose="02020400000000000000" pitchFamily="18" charset="-128"/>
                <a:ea typeface="Adobe Fangsong Std R" panose="02020400000000000000" pitchFamily="18" charset="-128"/>
              </a:rPr>
              <a:t>4-Mitigation Strategies: Preventive measures include security awareness training, email filtering, multi-factor authentication, and the use of security software to detect and block phishing attempts.</a:t>
            </a:r>
          </a:p>
          <a:p>
            <a:endParaRPr lang="en-US" dirty="0"/>
          </a:p>
        </p:txBody>
      </p:sp>
    </p:spTree>
    <p:extLst>
      <p:ext uri="{BB962C8B-B14F-4D97-AF65-F5344CB8AC3E}">
        <p14:creationId xmlns:p14="http://schemas.microsoft.com/office/powerpoint/2010/main" val="170285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A007-D8AC-D521-B9F4-DCA18A35924B}"/>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Phishing attempts Cont.</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EC651C3-B304-FC0D-B8FD-28F7CF093F1C}"/>
              </a:ext>
            </a:extLst>
          </p:cNvPr>
          <p:cNvSpPr>
            <a:spLocks noGrp="1"/>
          </p:cNvSpPr>
          <p:nvPr>
            <p:ph idx="1"/>
          </p:nvPr>
        </p:nvSpPr>
        <p:spPr/>
        <p:txBody>
          <a:bodyPr>
            <a:normAutofit/>
          </a:bodyPr>
          <a:lstStyle/>
          <a:p>
            <a:pPr marR="0" lvl="0" rtl="0"/>
            <a:r>
              <a:rPr lang="en-US" sz="1050" b="1" i="0" u="none" strike="noStrike" kern="100" baseline="0" dirty="0">
                <a:latin typeface="Adobe Fangsong Std R" panose="02020400000000000000" pitchFamily="18" charset="-128"/>
                <a:ea typeface="Adobe Fangsong Std R" panose="02020400000000000000" pitchFamily="18" charset="-128"/>
              </a:rPr>
              <a:t>Problem:</a:t>
            </a:r>
            <a:br>
              <a:rPr lang="en-US" sz="1050" b="0" i="0" u="none" strike="noStrike" kern="100" baseline="0" dirty="0">
                <a:latin typeface="Adobe Fangsong Std R" panose="02020400000000000000" pitchFamily="18" charset="-128"/>
                <a:ea typeface="Adobe Fangsong Std R" panose="02020400000000000000" pitchFamily="18" charset="-128"/>
              </a:rPr>
            </a:br>
            <a:r>
              <a:rPr lang="en-US" sz="1050" b="0" i="0" u="none" strike="noStrike" kern="100" baseline="0" dirty="0">
                <a:latin typeface="Adobe Fangsong Std R" panose="02020400000000000000" pitchFamily="18" charset="-128"/>
                <a:ea typeface="Adobe Fangsong Std R" panose="02020400000000000000" pitchFamily="18" charset="-128"/>
              </a:rPr>
              <a:t>A company's employees frequently receive phishing emails impersonating well-known financial institutions, urging them to click on links and provide their account credentials. Despite security awareness training, some employees continue to fall victim to these phishing attempts, putting the company's sensitive data at risk of unauthorized access and potential financial loss.</a:t>
            </a:r>
          </a:p>
          <a:p>
            <a:pPr marR="0" lvl="0" rtl="0"/>
            <a:endParaRPr lang="en-US" sz="1050" b="0" i="0" u="none" strike="noStrike" kern="100" baseline="0" dirty="0">
              <a:latin typeface="Adobe Fangsong Std R" panose="02020400000000000000" pitchFamily="18" charset="-128"/>
              <a:ea typeface="Adobe Fangsong Std R" panose="02020400000000000000" pitchFamily="18" charset="-128"/>
            </a:endParaRPr>
          </a:p>
          <a:p>
            <a:pPr marR="0" lvl="0" rtl="0"/>
            <a:r>
              <a:rPr lang="en-US" sz="1050" b="1" i="0" u="none" strike="noStrike" kern="100" baseline="0" dirty="0">
                <a:latin typeface="Adobe Fangsong Std R" panose="02020400000000000000" pitchFamily="18" charset="-128"/>
                <a:ea typeface="Adobe Fangsong Std R" panose="02020400000000000000" pitchFamily="18" charset="-128"/>
              </a:rPr>
              <a:t>Solution:</a:t>
            </a:r>
          </a:p>
          <a:p>
            <a:pPr marR="0" lvl="1" rtl="0"/>
            <a:r>
              <a:rPr lang="en-US" sz="1050" b="1" i="0" u="none" strike="noStrike" kern="100" baseline="0" dirty="0">
                <a:latin typeface="Adobe Fangsong Std R" panose="02020400000000000000" pitchFamily="18" charset="-128"/>
                <a:ea typeface="Adobe Fangsong Std R" panose="02020400000000000000" pitchFamily="18" charset="-128"/>
              </a:rPr>
              <a:t>Enhanced Email Filtering:</a:t>
            </a:r>
            <a:endParaRPr lang="en-US" sz="1050" b="0" i="0" u="none" strike="noStrike" kern="100" baseline="0" dirty="0">
              <a:latin typeface="Adobe Fangsong Std R" panose="02020400000000000000" pitchFamily="18" charset="-128"/>
              <a:ea typeface="Adobe Fangsong Std R" panose="02020400000000000000" pitchFamily="18" charset="-128"/>
            </a:endParaRPr>
          </a:p>
          <a:p>
            <a:pPr marR="0" lvl="1" rtl="0"/>
            <a:r>
              <a:rPr lang="en-US" sz="1050" b="0" i="0" u="none" strike="noStrike" kern="100" baseline="0" dirty="0">
                <a:latin typeface="Adobe Fangsong Std R" panose="02020400000000000000" pitchFamily="18" charset="-128"/>
                <a:ea typeface="Adobe Fangsong Std R" panose="02020400000000000000" pitchFamily="18" charset="-128"/>
              </a:rPr>
              <a:t>Upgrade the company's email filtering system to employ advanced threat detection algorithms capable of identifying and blocking phishing emails in real-time.</a:t>
            </a:r>
          </a:p>
          <a:p>
            <a:pPr marR="0" lvl="1" rtl="0"/>
            <a:r>
              <a:rPr lang="en-US" sz="1050" b="0" i="0" u="none" strike="noStrike" kern="100" baseline="0" dirty="0">
                <a:latin typeface="Adobe Fangsong Std R" panose="02020400000000000000" pitchFamily="18" charset="-128"/>
                <a:ea typeface="Adobe Fangsong Std R" panose="02020400000000000000" pitchFamily="18" charset="-128"/>
              </a:rPr>
              <a:t>Configure the email filter to analyze incoming messages for phishing indicators, such as suspicious sender addresses, misspelled domain names, and embedded malicious links.</a:t>
            </a:r>
          </a:p>
          <a:p>
            <a:pPr marR="0" lvl="1" rtl="0"/>
            <a:r>
              <a:rPr lang="en-US" sz="1050" b="1" i="0" u="none" strike="noStrike" kern="100" baseline="0" dirty="0">
                <a:latin typeface="Adobe Fangsong Std R" panose="02020400000000000000" pitchFamily="18" charset="-128"/>
                <a:ea typeface="Adobe Fangsong Std R" panose="02020400000000000000" pitchFamily="18" charset="-128"/>
              </a:rPr>
              <a:t>Simulated Phishing Exercises:</a:t>
            </a:r>
            <a:endParaRPr lang="en-US" sz="1050" b="0" i="0" u="none" strike="noStrike" kern="100" baseline="0" dirty="0">
              <a:latin typeface="Adobe Fangsong Std R" panose="02020400000000000000" pitchFamily="18" charset="-128"/>
              <a:ea typeface="Adobe Fangsong Std R" panose="02020400000000000000" pitchFamily="18" charset="-128"/>
            </a:endParaRPr>
          </a:p>
          <a:p>
            <a:pPr marR="0" lvl="1" rtl="0"/>
            <a:r>
              <a:rPr lang="en-US" sz="1050" b="0" i="0" u="none" strike="noStrike" kern="100" baseline="0" dirty="0">
                <a:latin typeface="Adobe Fangsong Std R" panose="02020400000000000000" pitchFamily="18" charset="-128"/>
                <a:ea typeface="Adobe Fangsong Std R" panose="02020400000000000000" pitchFamily="18" charset="-128"/>
              </a:rPr>
              <a:t>Conduct simulated phishing exercises to assess employees' susceptibility to phishing attacks and reinforce security awareness training.</a:t>
            </a:r>
          </a:p>
          <a:p>
            <a:pPr marR="0" lvl="1" rtl="0"/>
            <a:r>
              <a:rPr lang="en-US" sz="1050" b="0" i="0" u="none" strike="noStrike" kern="100" baseline="0" dirty="0">
                <a:latin typeface="Adobe Fangsong Std R" panose="02020400000000000000" pitchFamily="18" charset="-128"/>
                <a:ea typeface="Adobe Fangsong Std R" panose="02020400000000000000" pitchFamily="18" charset="-128"/>
              </a:rPr>
              <a:t>Send simulated phishing emails to employees with varying levels of sophistication to gauge their responses and provide targeted training based on their performance.</a:t>
            </a:r>
            <a:r>
              <a:rPr lang="en-US" sz="1600" b="0" i="0" u="none" strike="noStrike" kern="100" baseline="0" dirty="0">
                <a:latin typeface="Adobe Fangsong Std R" panose="02020400000000000000" pitchFamily="18" charset="-128"/>
                <a:ea typeface="Adobe Fangsong Std R" panose="02020400000000000000" pitchFamily="18" charset="-128"/>
              </a:rPr>
              <a:t>.</a:t>
            </a:r>
          </a:p>
          <a:p>
            <a:endParaRPr lang="en-US" dirty="0"/>
          </a:p>
        </p:txBody>
      </p:sp>
    </p:spTree>
    <p:extLst>
      <p:ext uri="{BB962C8B-B14F-4D97-AF65-F5344CB8AC3E}">
        <p14:creationId xmlns:p14="http://schemas.microsoft.com/office/powerpoint/2010/main" val="126284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44E8-6ED5-AAA6-9D9A-2990E2B06656}"/>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4.Intrusion</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7C832E1-57C8-21F4-95A3-84415E55C6AC}"/>
              </a:ext>
            </a:extLst>
          </p:cNvPr>
          <p:cNvSpPr>
            <a:spLocks noGrp="1"/>
          </p:cNvSpPr>
          <p:nvPr>
            <p:ph idx="1"/>
          </p:nvPr>
        </p:nvSpPr>
        <p:spPr/>
        <p:txBody>
          <a:bodyPr/>
          <a:lstStyle/>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Description:</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In the context of cybersecurity, an intrusion refers to unauthorized access to a computer system, network, or data.</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Intrusions can be perpetrated by hackers, malicious insiders, or automated attack tools.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The goal of an intrusion may vary, including data theft, system manipulation, sabotage, espionage, or disruption of services.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Intrusions can take various forms, such as exploiting software vulnerabilities, brute-force attacks, social engineering, or insider threats.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Intrusion detection systems (IDS) and intrusion prevention systems (IPS) are commonly used to detect and mitigate unauthorized access attempts.</a:t>
            </a:r>
          </a:p>
          <a:p>
            <a:pPr marR="0" lvl="0" rtl="0"/>
            <a:br>
              <a:rPr lang="en-US" sz="1100" b="1" i="0" u="none" strike="noStrike" kern="100" baseline="0" dirty="0">
                <a:latin typeface="Adobe Fangsong Std R" panose="02020400000000000000" pitchFamily="18" charset="-128"/>
                <a:ea typeface="Adobe Fangsong Std R" panose="02020400000000000000" pitchFamily="18" charset="-128"/>
              </a:rPr>
            </a:br>
            <a:r>
              <a:rPr lang="en-US" sz="1100" b="1" i="0" u="none" strike="noStrike" kern="100" baseline="0" dirty="0">
                <a:latin typeface="Adobe Fangsong Std R" panose="02020400000000000000" pitchFamily="18" charset="-128"/>
                <a:ea typeface="Adobe Fangsong Std R" panose="02020400000000000000" pitchFamily="18" charset="-128"/>
              </a:rPr>
              <a:t>Problem:</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A ransomware attack occurs when malicious software encrypts the victim's files or entire system, rendering them inaccessible. The attacker then demands a ransom payment, typically in cryptocurrency, in exchange for decrypting the files or restoring access to the system. Ransomware attacks can be initiated through various means, including phishing emails, malicious downloads, or exploiting vulnerabilities in software or systems.</a:t>
            </a:r>
          </a:p>
        </p:txBody>
      </p:sp>
    </p:spTree>
    <p:extLst>
      <p:ext uri="{BB962C8B-B14F-4D97-AF65-F5344CB8AC3E}">
        <p14:creationId xmlns:p14="http://schemas.microsoft.com/office/powerpoint/2010/main" val="35679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44E8-6ED5-AAA6-9D9A-2990E2B06656}"/>
              </a:ext>
            </a:extLst>
          </p:cNvPr>
          <p:cNvSpPr>
            <a:spLocks noGrp="1"/>
          </p:cNvSpPr>
          <p:nvPr>
            <p:ph type="title"/>
          </p:nvPr>
        </p:nvSpPr>
        <p:spPr/>
        <p:txBody>
          <a:bodyPr/>
          <a:lstStyle/>
          <a:p>
            <a:r>
              <a:rPr lang="en-US" b="1" i="0" u="none" strike="noStrike" kern="100" baseline="0" dirty="0">
                <a:latin typeface="Adobe Fangsong Std R" panose="02020400000000000000" pitchFamily="18" charset="-128"/>
                <a:ea typeface="Adobe Fangsong Std R" panose="02020400000000000000" pitchFamily="18" charset="-128"/>
              </a:rPr>
              <a:t>4.Intrusion Cont.</a:t>
            </a:r>
            <a:endParaRPr lang="en-US" dirty="0">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7C832E1-57C8-21F4-95A3-84415E55C6AC}"/>
              </a:ext>
            </a:extLst>
          </p:cNvPr>
          <p:cNvSpPr>
            <a:spLocks noGrp="1"/>
          </p:cNvSpPr>
          <p:nvPr>
            <p:ph idx="1"/>
          </p:nvPr>
        </p:nvSpPr>
        <p:spPr/>
        <p:txBody>
          <a:bodyPr/>
          <a:lstStyle/>
          <a:p>
            <a:pPr marR="0" lvl="0" rtl="0"/>
            <a:r>
              <a:rPr lang="en-US" sz="1100" b="1" i="0" u="none" strike="noStrike" kern="100" baseline="0" dirty="0">
                <a:latin typeface="Adobe Fangsong Std R" panose="02020400000000000000" pitchFamily="18" charset="-128"/>
                <a:ea typeface="Adobe Fangsong Std R" panose="02020400000000000000" pitchFamily="18" charset="-128"/>
              </a:rPr>
              <a:t>Solution:</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1-Regular Data Backups: Implement a regular backup strategy for all critical data and systems. Ensure that backups are stored securely and are not directly accessible from the network to prevent them from being compromised during an attack. Regularly test the backup restoration process to ensure its effectiveness.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2-Patch and Update Systems: Keep all software and systems up to date with the latest security patches and updates. Vulnerabilities in outdated software are often exploited by ransomware attackers to gain access to systems. Employ automated patch management tools to streamline the process and reduce the risk of oversight.</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3-Network Segmentation: Segment your network to limit the spread of ransomware in case of an infection. Isolate critical systems and sensitive data from less secure parts of the network. Implement firewalls and access controls to regulate traffic between network segments and prevent lateral movement by attackers.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4-Endpoint Protection: Deploy advanced endpoint protection solutions, such as next-generation antivirus software and endpoint detection and response (EDR) tools. These solutions can detect and block ransomware activity based on behavior analysis and threat intelligence, providing an additional layer of defense against attacks.</a:t>
            </a:r>
          </a:p>
          <a:p>
            <a:pPr marR="0" lvl="1" rtl="0"/>
            <a:r>
              <a:rPr lang="en-US" sz="1100" b="0" i="0" u="none" strike="noStrike" kern="100" baseline="0" dirty="0">
                <a:latin typeface="Adobe Fangsong Std R" panose="02020400000000000000" pitchFamily="18" charset="-128"/>
                <a:ea typeface="Adobe Fangsong Std R" panose="02020400000000000000" pitchFamily="18" charset="-128"/>
              </a:rPr>
              <a:t>By implementing these proactive measures, organizations can better defend against ransomware attacks and minimize the impact of such cyber intrusions on their operations and data.</a:t>
            </a:r>
          </a:p>
        </p:txBody>
      </p:sp>
    </p:spTree>
    <p:extLst>
      <p:ext uri="{BB962C8B-B14F-4D97-AF65-F5344CB8AC3E}">
        <p14:creationId xmlns:p14="http://schemas.microsoft.com/office/powerpoint/2010/main" val="17345597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577</TotalTime>
  <Words>2077</Words>
  <Application>Microsoft Office PowerPoint</Application>
  <PresentationFormat>Widescreen</PresentationFormat>
  <Paragraphs>129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Adobe Fangsong Std R</vt:lpstr>
      <vt:lpstr>Arial</vt:lpstr>
      <vt:lpstr>Walbaum Display</vt:lpstr>
      <vt:lpstr>RegattaVTI</vt:lpstr>
      <vt:lpstr>Detection of cyberattacks</vt:lpstr>
      <vt:lpstr>Brief introduction </vt:lpstr>
      <vt:lpstr>Types of cyber attacks</vt:lpstr>
      <vt:lpstr>1. Malware (Malicious Software)</vt:lpstr>
      <vt:lpstr>2. Denial of Service Attack</vt:lpstr>
      <vt:lpstr>3.Phishing attempts</vt:lpstr>
      <vt:lpstr>Phishing attempts Cont.</vt:lpstr>
      <vt:lpstr>4.Intrusion</vt:lpstr>
      <vt:lpstr>4.Intrusion Cont.</vt:lpstr>
      <vt:lpstr>Detection of these attacks using ML</vt:lpstr>
      <vt:lpstr>Our Resources</vt:lpstr>
      <vt:lpstr>Dataset</vt:lpstr>
      <vt:lpstr>Statistical analysis and Data preprocessing</vt:lpstr>
      <vt:lpstr>Train-Test-Split</vt:lpstr>
      <vt:lpstr>Our models</vt:lpstr>
      <vt:lpstr>Models Evaluation </vt:lpstr>
      <vt:lpstr>Model Deployment</vt:lpstr>
      <vt:lpstr>Discussion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cyberattacks</dc:title>
  <dc:creator>youssef hany</dc:creator>
  <cp:lastModifiedBy>youssef hany</cp:lastModifiedBy>
  <cp:revision>6</cp:revision>
  <dcterms:created xsi:type="dcterms:W3CDTF">2024-05-12T16:26:14Z</dcterms:created>
  <dcterms:modified xsi:type="dcterms:W3CDTF">2024-05-21T14:18:17Z</dcterms:modified>
</cp:coreProperties>
</file>