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  <p:sldMasterId id="2147483675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3" r:id="rId5"/>
    <p:sldId id="264" r:id="rId6"/>
    <p:sldId id="266" r:id="rId7"/>
    <p:sldId id="267" r:id="rId8"/>
    <p:sldId id="268" r:id="rId9"/>
    <p:sldId id="270" r:id="rId10"/>
    <p:sldId id="271" r:id="rId11"/>
    <p:sldId id="269" r:id="rId12"/>
    <p:sldId id="261" r:id="rId13"/>
    <p:sldId id="262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0"/>
    <a:srgbClr val="ED7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6" autoAdjust="0"/>
    <p:restoredTop sz="94660"/>
  </p:normalViewPr>
  <p:slideViewPr>
    <p:cSldViewPr>
      <p:cViewPr varScale="1">
        <p:scale>
          <a:sx n="83" d="100"/>
          <a:sy n="83" d="100"/>
        </p:scale>
        <p:origin x="156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-5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A0D3-5424-41AE-8D06-A76C173FC016}" type="datetimeFigureOut">
              <a:rPr lang="de-CH">
                <a:latin typeface="Frutiger LT Com 45 Light" pitchFamily="34" charset="0"/>
              </a:rPr>
              <a:pPr/>
              <a:t>13.04.2022</a:t>
            </a:fld>
            <a:r>
              <a:rPr lang="de-CH" dirty="0">
                <a:latin typeface="Frutiger LT Com 45 Light" pitchFamily="34" charset="0"/>
              </a:rPr>
              <a:t> / </a:t>
            </a:r>
            <a:fld id="{3065CA7E-7E79-4A7C-933F-F7608C058371}" type="slidenum">
              <a:rPr lang="de-CH" smtClean="0">
                <a:latin typeface="Frutiger LT Com 45 Light" pitchFamily="34" charset="0"/>
              </a:rPr>
              <a:pPr/>
              <a:t>‹Nr.›</a:t>
            </a:fld>
            <a:endParaRPr lang="de-CH" dirty="0">
              <a:latin typeface="Frutiger LT Com 45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utiger LT Com 45 Light" pitchFamily="34" charset="0"/>
              </a:defRPr>
            </a:lvl1pPr>
          </a:lstStyle>
          <a:p>
            <a:fld id="{348AF779-8C48-4717-BBF6-C2D02C080EA4}" type="datetimeFigureOut">
              <a:rPr lang="de-CH" smtClean="0"/>
              <a:pPr/>
              <a:t>13.04.2022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171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utiger LT Com 45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20571-0A0E-453E-8708-01862AA4300F}" type="datetime1">
              <a:rPr lang="de-CH" smtClean="0"/>
              <a:t>13.04.2022</a:t>
            </a:fld>
            <a:r>
              <a:rPr lang="de-CH"/>
              <a:t> / </a:t>
            </a:r>
            <a:fld id="{94805D3C-1133-4315-AE86-E98A9F01EE5E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002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39052" y="1690168"/>
            <a:ext cx="8153428" cy="56623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tabLst>
                <a:tab pos="148588" algn="l"/>
              </a:tabLst>
              <a:defRPr sz="36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8616" y="2257087"/>
            <a:ext cx="8153864" cy="500978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marL="0" indent="0" algn="l">
              <a:buNone/>
              <a:defRPr sz="2800">
                <a:solidFill>
                  <a:srgbClr val="ED7703"/>
                </a:solidFill>
                <a:latin typeface="VAGRundschriftD" pitchFamily="50" charset="0"/>
              </a:defRPr>
            </a:lvl1pPr>
            <a:lvl2pPr marL="434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8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0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58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4836"/>
            <a:ext cx="815448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59475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4480" y="1535761"/>
            <a:ext cx="4068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215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38000" y="1081185"/>
            <a:ext cx="8154480" cy="413885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>
              <a:defRPr sz="2400">
                <a:solidFill>
                  <a:srgbClr val="005380"/>
                </a:solidFill>
                <a:latin typeface="VAGRundschriftD" pitchFamily="50" charset="0"/>
              </a:defRPr>
            </a:lvl1pPr>
          </a:lstStyle>
          <a:p>
            <a:r>
              <a:rPr lang="de-DE" dirty="0"/>
              <a:t>Titel durch Klicken hinzufügen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8000" y="1535761"/>
            <a:ext cx="2880000" cy="2976503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>
                <a:latin typeface="Frutiger LT Com 45 Light" pitchFamily="34" charset="0"/>
              </a:defRPr>
            </a:lvl1pPr>
            <a:lvl2pPr marL="604687" indent="-232572">
              <a:buFont typeface="Courier New" pitchFamily="49" charset="0"/>
              <a:buChar char="o"/>
              <a:defRPr sz="2000" baseline="0">
                <a:solidFill>
                  <a:srgbClr val="005380"/>
                </a:solidFill>
                <a:latin typeface="Frutiger LT Com 45 Light" pitchFamily="34" charset="0"/>
              </a:defRPr>
            </a:lvl2pPr>
            <a:lvl3pPr marL="93028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3pPr>
            <a:lvl4pPr marL="1302403" indent="-186058">
              <a:buFont typeface="Courier New" pitchFamily="49" charset="0"/>
              <a:buChar char="o"/>
              <a:defRPr sz="1800" baseline="0">
                <a:solidFill>
                  <a:srgbClr val="005380"/>
                </a:solidFill>
                <a:latin typeface="Frutiger LT Com 45 Light" pitchFamily="34" charset="0"/>
              </a:defRPr>
            </a:lvl4pPr>
            <a:lvl5pPr marL="1674518" indent="-186058">
              <a:buFont typeface="Courier New" pitchFamily="49" charset="0"/>
              <a:buChar char="o"/>
              <a:defRPr sz="1800" baseline="0">
                <a:latin typeface="Frutiger LT Com 45 Light" pitchFamily="34" charset="0"/>
              </a:defRPr>
            </a:lvl5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0"/>
            <a:endParaRPr lang="de-CH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3635896" y="1535760"/>
            <a:ext cx="5256000" cy="2977560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Frutiger LT Std 45 Light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56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ere 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24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LI 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7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298" tIns="32650" rIns="65298" bIns="32650" spcCol="0" rtlCol="0" anchor="ctr"/>
          <a:lstStyle/>
          <a:p>
            <a:pPr algn="ctr"/>
            <a:endParaRPr lang="de-CH">
              <a:solidFill>
                <a:srgbClr val="ED7703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67544" y="987574"/>
            <a:ext cx="8154480" cy="1183146"/>
          </a:xfrm>
          <a:prstGeom prst="rect">
            <a:avLst/>
          </a:prstGeom>
          <a:noFill/>
        </p:spPr>
        <p:txBody>
          <a:bodyPr wrap="square" lIns="74423" tIns="37212" rIns="74423" bIns="37212" rtlCol="0">
            <a:noAutofit/>
          </a:bodyPr>
          <a:lstStyle/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Danke für Ihre</a:t>
            </a:r>
          </a:p>
          <a:p>
            <a:pPr algn="l"/>
            <a:r>
              <a:rPr lang="de-CH" sz="3600" dirty="0">
                <a:solidFill>
                  <a:schemeClr val="bg1"/>
                </a:solidFill>
                <a:latin typeface="VAGRundschriftD" pitchFamily="50" charset="0"/>
              </a:rPr>
              <a:t>Aufmerksamkeit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7380314" y="1084231"/>
            <a:ext cx="1368150" cy="3143703"/>
          </a:xfrm>
          <a:prstGeom prst="rect">
            <a:avLst/>
          </a:prstGeom>
          <a:noFill/>
        </p:spPr>
        <p:txBody>
          <a:bodyPr wrap="none" lIns="65298" tIns="32650" rIns="65298" bIns="32650" rtlCol="0">
            <a:noAutofit/>
          </a:bodyPr>
          <a:lstStyle/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Zürcher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Lehrbetriebsverband</a:t>
            </a:r>
          </a:p>
          <a:p>
            <a:r>
              <a:rPr lang="de-CH" sz="1000" b="1" dirty="0">
                <a:solidFill>
                  <a:schemeClr val="bg1"/>
                </a:solidFill>
                <a:latin typeface="Frutiger LT Com 45 Light" pitchFamily="34" charset="0"/>
              </a:rPr>
              <a:t>ICT</a:t>
            </a:r>
          </a:p>
          <a:p>
            <a:endParaRPr lang="de-CH" sz="800" b="1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dirty="0" err="1">
                <a:solidFill>
                  <a:schemeClr val="bg1"/>
                </a:solidFill>
                <a:latin typeface="Frutiger LT Com 45 Light" pitchFamily="34" charset="0"/>
              </a:rPr>
              <a:t>Edenstrasse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 20</a:t>
            </a:r>
          </a:p>
          <a:p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8045 Zürich</a:t>
            </a:r>
          </a:p>
          <a:p>
            <a:endParaRPr lang="de-CH" sz="800" dirty="0">
              <a:solidFill>
                <a:schemeClr val="bg1"/>
              </a:solidFill>
              <a:latin typeface="Frutiger LT Com 45 Light" pitchFamily="34" charset="0"/>
            </a:endParaRP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T 0</a:t>
            </a:r>
            <a:r>
              <a:rPr lang="de-CH" sz="1000" dirty="0">
                <a:solidFill>
                  <a:schemeClr val="bg1"/>
                </a:solidFill>
                <a:latin typeface="Frutiger LT Com 45 Light" pitchFamily="34" charset="0"/>
              </a:rPr>
              <a:t>44 552 8200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info@zli.ch</a:t>
            </a:r>
          </a:p>
          <a:p>
            <a:r>
              <a:rPr lang="de-CH" sz="1000" b="0" dirty="0">
                <a:solidFill>
                  <a:schemeClr val="bg1"/>
                </a:solidFill>
                <a:latin typeface="Frutiger LT Com 45 Light" pitchFamily="34" charset="0"/>
              </a:rPr>
              <a:t>www.zli.ch</a:t>
            </a:r>
          </a:p>
        </p:txBody>
      </p:sp>
    </p:spTree>
    <p:extLst>
      <p:ext uri="{BB962C8B-B14F-4D97-AF65-F5344CB8AC3E}">
        <p14:creationId xmlns:p14="http://schemas.microsoft.com/office/powerpoint/2010/main" val="23069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LI Leere Folie ohne C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9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58880" y="4767264"/>
            <a:ext cx="2133600" cy="273844"/>
          </a:xfrm>
          <a:prstGeom prst="rect">
            <a:avLst/>
          </a:prstGeom>
        </p:spPr>
        <p:txBody>
          <a:bodyPr lIns="81039" tIns="40520" rIns="81039" bIns="40520"/>
          <a:lstStyle>
            <a:lvl1pPr algn="r">
              <a:defRPr sz="900" b="1">
                <a:solidFill>
                  <a:srgbClr val="ED7703"/>
                </a:solidFill>
                <a:latin typeface="Frutiger LT Com 45 Light" pitchFamily="34" charset="0"/>
              </a:defRPr>
            </a:lvl1pPr>
          </a:lstStyle>
          <a:p>
            <a:fld id="{0C62BB70-361B-4A21-9656-DFD492B55ABF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026" name="Picture 2" descr="J:\zli\CI-CD\Logos\Rasterbilder\ZLI_Logo_Schriftzug_RGB_reduziert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" y="327600"/>
            <a:ext cx="2088732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ctr" defTabSz="81039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897" indent="-303897" algn="l" defTabSz="81039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43" indent="-253247" algn="l" defTabSz="81039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99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8187" indent="-202598" algn="l" defTabSz="810392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383" indent="-202598" algn="l" defTabSz="810392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579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3775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8971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4167" indent="-202598" algn="l" defTabSz="81039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19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392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588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784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980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1176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6373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1569" algn="l" defTabSz="81039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</a:t>
            </a:r>
            <a:r>
              <a:rPr lang="de-CH" dirty="0" err="1"/>
              <a:t>else</a:t>
            </a:r>
            <a:r>
              <a:rPr lang="de-CH" dirty="0"/>
              <a:t>-Abfragen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92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Text vergleichen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BD9CA0E6-2160-4039-AB1A-A7E6FAA9D08D}"/>
              </a:ext>
            </a:extLst>
          </p:cNvPr>
          <p:cNvSpPr txBox="1">
            <a:spLocks/>
          </p:cNvSpPr>
          <p:nvPr/>
        </p:nvSpPr>
        <p:spPr>
          <a:xfrm>
            <a:off x="907592" y="1659053"/>
            <a:ext cx="7624847" cy="1056713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Mit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-Abfragen können nicht nur Zahlen sondern auch Text verglichen werden. der Text muss immer zwischen Anführungszeichen stehen.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235E2AE-1502-4495-B67C-F5FE1522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2885138"/>
            <a:ext cx="3980917" cy="19668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091874-CE65-4707-9FF1-06E8B14C2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596605"/>
            <a:ext cx="1566489" cy="5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62BB70-361B-4A21-9656-DFD492B55ABF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889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61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94760" y="1095580"/>
            <a:ext cx="8154480" cy="413885"/>
          </a:xfrm>
        </p:spPr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-Abfragen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E3F22D-2FDC-4DC2-B342-32EFDFD6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03798"/>
            <a:ext cx="6828112" cy="1348857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07B0F64-863A-4AF6-B362-0B2EDACB0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38" y="4569127"/>
            <a:ext cx="4138019" cy="198137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F96A7BE-1528-4023-B33A-7AC4658E8AD3}"/>
              </a:ext>
            </a:extLst>
          </p:cNvPr>
          <p:cNvSpPr>
            <a:spLocks noGrp="1"/>
          </p:cNvSpPr>
          <p:nvPr/>
        </p:nvSpPr>
        <p:spPr>
          <a:xfrm>
            <a:off x="494760" y="1083499"/>
            <a:ext cx="8154480" cy="1704275"/>
          </a:xfrm>
          <a:prstGeom prst="rect">
            <a:avLst/>
          </a:prstGeom>
        </p:spPr>
        <p:txBody>
          <a:bodyPr lIns="74423" tIns="37212" rIns="74423" bIns="37212"/>
          <a:lstStyle>
            <a:lvl1pPr marL="215775" indent="-208023" algn="l" defTabSz="810392" rtl="0" eaLnBrk="1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Font typeface="Frutiger LT Std 45 Light" pitchFamily="34" charset="0"/>
              <a:buChar char="›"/>
              <a:defRPr sz="2200" kern="1200">
                <a:solidFill>
                  <a:schemeClr val="tx1"/>
                </a:solidFill>
                <a:latin typeface="Frutiger LT Com 45 Light" pitchFamily="34" charset="0"/>
                <a:ea typeface="+mn-ea"/>
                <a:cs typeface="+mn-cs"/>
              </a:defRPr>
            </a:lvl1pPr>
            <a:lvl2pPr marL="604687" indent="-232572" algn="l" defTabSz="810392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 baseline="0">
                <a:solidFill>
                  <a:srgbClr val="005380"/>
                </a:solidFill>
                <a:latin typeface="Frutiger LT Com 45 Light" pitchFamily="34" charset="0"/>
                <a:ea typeface="+mn-ea"/>
                <a:cs typeface="+mn-cs"/>
              </a:defRPr>
            </a:lvl2pPr>
            <a:lvl3pPr marL="930288" indent="-186058" algn="l" defTabSz="810392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 baseline="0">
                <a:solidFill>
                  <a:schemeClr val="tx1"/>
                </a:solidFill>
                <a:latin typeface="Frutiger LT Com 45 Light" pitchFamily="34" charset="0"/>
                <a:ea typeface="+mn-ea"/>
                <a:cs typeface="+mn-cs"/>
              </a:defRPr>
            </a:lvl3pPr>
            <a:lvl4pPr marL="1302403" indent="-186058" algn="l" defTabSz="810392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 baseline="0">
                <a:solidFill>
                  <a:srgbClr val="005380"/>
                </a:solidFill>
                <a:latin typeface="Frutiger LT Com 45 Light" pitchFamily="34" charset="0"/>
                <a:ea typeface="+mn-ea"/>
                <a:cs typeface="+mn-cs"/>
              </a:defRPr>
            </a:lvl4pPr>
            <a:lvl5pPr marL="1674518" indent="-186058" algn="l" defTabSz="810392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800" kern="1200" baseline="0">
                <a:solidFill>
                  <a:schemeClr val="tx1"/>
                </a:solidFill>
                <a:latin typeface="Frutiger LT Com 45 Light" pitchFamily="34" charset="0"/>
                <a:ea typeface="+mn-ea"/>
                <a:cs typeface="+mn-cs"/>
              </a:defRPr>
            </a:lvl5pPr>
            <a:lvl6pPr marL="2228579" indent="-202598" algn="l" defTabSz="8103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3775" indent="-202598" algn="l" defTabSz="8103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8971" indent="-202598" algn="l" defTabSz="8103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4167" indent="-202598" algn="l" defTabSz="8103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9577D4B5-91B0-48ED-8500-5B32657943CD}"/>
              </a:ext>
            </a:extLst>
          </p:cNvPr>
          <p:cNvSpPr txBox="1">
            <a:spLocks/>
          </p:cNvSpPr>
          <p:nvPr/>
        </p:nvSpPr>
        <p:spPr>
          <a:xfrm>
            <a:off x="494760" y="1691414"/>
            <a:ext cx="8154480" cy="1108441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-Abfragen überprüfen ob was in den Klammer nach dem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 steht wahr ist. Ist dies der Fall wird der Code in den geschweiften Klammern ausgeführt.</a:t>
            </a:r>
          </a:p>
        </p:txBody>
      </p:sp>
    </p:spTree>
    <p:extLst>
      <p:ext uri="{BB962C8B-B14F-4D97-AF65-F5344CB8AC3E}">
        <p14:creationId xmlns:p14="http://schemas.microsoft.com/office/powerpoint/2010/main" val="22028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71600" y="987575"/>
            <a:ext cx="7920880" cy="507496"/>
          </a:xfrm>
        </p:spPr>
        <p:txBody>
          <a:bodyPr/>
          <a:lstStyle/>
          <a:p>
            <a:r>
              <a:rPr lang="de-CH" dirty="0"/>
              <a:t>Grösser und kleiner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F5A1C7C-0AC2-4ECE-AC90-D8D06C1B2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0" y="3147813"/>
            <a:ext cx="3640058" cy="169068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1071B9-198C-4983-B2FB-C656B8B86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74" y="3642522"/>
            <a:ext cx="3242499" cy="675521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E842EC81-8D7A-4737-99CB-64793AA9E63F}"/>
              </a:ext>
            </a:extLst>
          </p:cNvPr>
          <p:cNvSpPr txBox="1">
            <a:spLocks/>
          </p:cNvSpPr>
          <p:nvPr/>
        </p:nvSpPr>
        <p:spPr>
          <a:xfrm>
            <a:off x="494760" y="1419623"/>
            <a:ext cx="8154480" cy="1008111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Das Zeichen &gt; überprüft, ob die Zahl davor grösser als die Zahl nach dem Zeichen ist, das gleich gilt bei &lt; dort wird jedoch überprüft ob die Zahl kleiner ist.</a:t>
            </a:r>
          </a:p>
        </p:txBody>
      </p:sp>
      <p:sp>
        <p:nvSpPr>
          <p:cNvPr id="8" name="Titel 5">
            <a:extLst>
              <a:ext uri="{FF2B5EF4-FFF2-40B4-BE49-F238E27FC236}">
                <a16:creationId xmlns:a16="http://schemas.microsoft.com/office/drawing/2014/main" id="{AA3551A6-CEDF-475E-8FF0-A2B60CBB98C9}"/>
              </a:ext>
            </a:extLst>
          </p:cNvPr>
          <p:cNvSpPr txBox="1">
            <a:spLocks/>
          </p:cNvSpPr>
          <p:nvPr/>
        </p:nvSpPr>
        <p:spPr>
          <a:xfrm>
            <a:off x="5148064" y="2427734"/>
            <a:ext cx="3429168" cy="830589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Zum Beispiel:</a:t>
            </a:r>
          </a:p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4 &gt; 2                 10 &lt;43</a:t>
            </a:r>
          </a:p>
        </p:txBody>
      </p:sp>
    </p:spTree>
    <p:extLst>
      <p:ext uri="{BB962C8B-B14F-4D97-AF65-F5344CB8AC3E}">
        <p14:creationId xmlns:p14="http://schemas.microsoft.com/office/powerpoint/2010/main" val="34462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Kleiner und grösser gleich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3E8AD74E-F7C0-41AF-95E3-344973093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7" y="2701551"/>
            <a:ext cx="3100996" cy="2222909"/>
          </a:xfr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88EAFD-0D3E-4B05-AC72-1C7B18D77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8172"/>
            <a:ext cx="2741955" cy="731963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C8B4BD71-A97E-4266-AE8C-B76ED5BA5200}"/>
              </a:ext>
            </a:extLst>
          </p:cNvPr>
          <p:cNvSpPr txBox="1">
            <a:spLocks/>
          </p:cNvSpPr>
          <p:nvPr/>
        </p:nvSpPr>
        <p:spPr>
          <a:xfrm>
            <a:off x="494760" y="1691415"/>
            <a:ext cx="8154480" cy="73196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Hier gilt das gleich wie bei &gt; und &lt;, es wird jedoch zusätzlich überprüft ob der erste Wert gleich dem zweiten Wert ist.</a:t>
            </a:r>
          </a:p>
        </p:txBody>
      </p:sp>
      <p:sp>
        <p:nvSpPr>
          <p:cNvPr id="8" name="Titel 5">
            <a:extLst>
              <a:ext uri="{FF2B5EF4-FFF2-40B4-BE49-F238E27FC236}">
                <a16:creationId xmlns:a16="http://schemas.microsoft.com/office/drawing/2014/main" id="{B06739D0-553B-4F50-998D-73944D2F317C}"/>
              </a:ext>
            </a:extLst>
          </p:cNvPr>
          <p:cNvSpPr txBox="1">
            <a:spLocks/>
          </p:cNvSpPr>
          <p:nvPr/>
        </p:nvSpPr>
        <p:spPr>
          <a:xfrm>
            <a:off x="5148064" y="2526359"/>
            <a:ext cx="3429168" cy="731964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Zum Beispiel:</a:t>
            </a:r>
          </a:p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4 &gt;= 2                 4 &lt;= 4</a:t>
            </a:r>
          </a:p>
        </p:txBody>
      </p:sp>
    </p:spTree>
    <p:extLst>
      <p:ext uri="{BB962C8B-B14F-4D97-AF65-F5344CB8AC3E}">
        <p14:creationId xmlns:p14="http://schemas.microsoft.com/office/powerpoint/2010/main" val="173065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-Abfragen mit Variablen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872F752-3962-4815-AD35-3D43E6B0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6344"/>
            <a:ext cx="6631998" cy="2083941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0EBDE0-EA5D-47A0-AE10-8901F9207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64" y="4080849"/>
            <a:ext cx="5027453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0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</a:t>
            </a:r>
            <a:r>
              <a:rPr lang="de-CH" dirty="0" err="1"/>
              <a:t>else</a:t>
            </a:r>
            <a:r>
              <a:rPr lang="de-CH" dirty="0"/>
              <a:t>-Abfragen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C11E428-7F91-4859-BBEB-4F4A44B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3" y="3077973"/>
            <a:ext cx="3771056" cy="1698313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1B8E210-A202-4D64-A21F-A1D6A9AE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04445"/>
            <a:ext cx="2409842" cy="453134"/>
          </a:xfrm>
          <a:prstGeom prst="rect">
            <a:avLst/>
          </a:prstGeom>
        </p:spPr>
      </p:pic>
      <p:sp>
        <p:nvSpPr>
          <p:cNvPr id="8" name="Titel 5">
            <a:extLst>
              <a:ext uri="{FF2B5EF4-FFF2-40B4-BE49-F238E27FC236}">
                <a16:creationId xmlns:a16="http://schemas.microsoft.com/office/drawing/2014/main" id="{D699B8DE-B153-47E1-99A1-A31074E77302}"/>
              </a:ext>
            </a:extLst>
          </p:cNvPr>
          <p:cNvSpPr txBox="1">
            <a:spLocks/>
          </p:cNvSpPr>
          <p:nvPr/>
        </p:nvSpPr>
        <p:spPr>
          <a:xfrm>
            <a:off x="907592" y="1659053"/>
            <a:ext cx="7624847" cy="810687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Wenn die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-Abfrage nicht ausgeführt wird und ein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else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-Block folgt, wird alles im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else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-Block ausgeführt. Wenn jedoch die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-Abfrage ausgeführt wird, wird der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else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-Block ignoriert.</a:t>
            </a:r>
          </a:p>
        </p:txBody>
      </p:sp>
    </p:spTree>
    <p:extLst>
      <p:ext uri="{BB962C8B-B14F-4D97-AF65-F5344CB8AC3E}">
        <p14:creationId xmlns:p14="http://schemas.microsoft.com/office/powerpoint/2010/main" val="27664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else</a:t>
            </a:r>
            <a:r>
              <a:rPr lang="de-CH" dirty="0"/>
              <a:t>-</a:t>
            </a:r>
            <a:r>
              <a:rPr lang="de-CH" dirty="0" err="1"/>
              <a:t>if</a:t>
            </a:r>
            <a:r>
              <a:rPr lang="de-CH" dirty="0"/>
              <a:t>-Abfragen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3B82362-B46C-4C7D-9276-5489B40CA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2" y="3003798"/>
            <a:ext cx="3389492" cy="164259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0023F6-399D-4AD4-8555-55C6B75B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07" y="4155926"/>
            <a:ext cx="3533945" cy="413885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BD9CA0E6-2160-4039-AB1A-A7E6FAA9D08D}"/>
              </a:ext>
            </a:extLst>
          </p:cNvPr>
          <p:cNvSpPr txBox="1">
            <a:spLocks/>
          </p:cNvSpPr>
          <p:nvPr/>
        </p:nvSpPr>
        <p:spPr>
          <a:xfrm>
            <a:off x="907592" y="1659053"/>
            <a:ext cx="7624847" cy="1056713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Wenn die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-Abfrage nicht ausgeführt wird und eine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elseif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-Abfrage folgt, wird bei dieser wie bei der </a:t>
            </a:r>
            <a:r>
              <a:rPr lang="de-CH" sz="2200" dirty="0" err="1">
                <a:solidFill>
                  <a:schemeClr val="tx1"/>
                </a:solidFill>
                <a:latin typeface="Frutiger LT Com 45 Light"/>
              </a:rPr>
              <a:t>if</a:t>
            </a:r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-Abfrage die Bedingung überprüft.</a:t>
            </a:r>
          </a:p>
        </p:txBody>
      </p:sp>
    </p:spTree>
    <p:extLst>
      <p:ext uri="{BB962C8B-B14F-4D97-AF65-F5344CB8AC3E}">
        <p14:creationId xmlns:p14="http://schemas.microsoft.com/office/powerpoint/2010/main" val="195416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-Abfragen mit dem logischen und 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BD9CA0E6-2160-4039-AB1A-A7E6FAA9D08D}"/>
              </a:ext>
            </a:extLst>
          </p:cNvPr>
          <p:cNvSpPr txBox="1">
            <a:spLocks/>
          </p:cNvSpPr>
          <p:nvPr/>
        </p:nvSpPr>
        <p:spPr>
          <a:xfrm>
            <a:off x="907592" y="1659053"/>
            <a:ext cx="7624847" cy="1056713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Wenn &amp;&amp; verwendet wird muss die Bedingung davor und danach stimmen. Wenn nur eine Bedingung stimmt oder keine, wird der der Teil in den geschweiften Klammern nicht ausgeführt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BB67A4-246A-4CA8-A663-8D4E1424C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79490"/>
            <a:ext cx="5801059" cy="1494596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5C26B94-46AD-4579-80CA-1B8395D9E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56" y="4653342"/>
            <a:ext cx="5509666" cy="2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2BB70-361B-4A21-9656-DFD492B55ABF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if</a:t>
            </a:r>
            <a:r>
              <a:rPr lang="de-CH" dirty="0"/>
              <a:t>-Abfragen mit logischen oder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BD9CA0E6-2160-4039-AB1A-A7E6FAA9D08D}"/>
              </a:ext>
            </a:extLst>
          </p:cNvPr>
          <p:cNvSpPr txBox="1">
            <a:spLocks/>
          </p:cNvSpPr>
          <p:nvPr/>
        </p:nvSpPr>
        <p:spPr>
          <a:xfrm>
            <a:off x="907592" y="1659053"/>
            <a:ext cx="7624847" cy="1056713"/>
          </a:xfrm>
          <a:prstGeom prst="rect">
            <a:avLst/>
          </a:prstGeom>
        </p:spPr>
        <p:txBody>
          <a:bodyPr lIns="74423" tIns="37212" rIns="74423" bIns="37212">
            <a:noAutofit/>
          </a:bodyPr>
          <a:lstStyle>
            <a:lvl1pPr algn="l" defTabSz="810392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5380"/>
                </a:solidFill>
                <a:latin typeface="VAGRundschriftD" pitchFamily="50" charset="0"/>
                <a:ea typeface="+mj-ea"/>
                <a:cs typeface="+mj-cs"/>
              </a:defRPr>
            </a:lvl1pPr>
          </a:lstStyle>
          <a:p>
            <a:r>
              <a:rPr lang="de-CH" sz="2200" dirty="0">
                <a:solidFill>
                  <a:schemeClr val="tx1"/>
                </a:solidFill>
                <a:latin typeface="Frutiger LT Com 45 Light"/>
              </a:rPr>
              <a:t>Wenn || verwendet wird muss mindestens eine der Bedingungen wahr, damit der Teil in den geschweiften Klammern ausgeführt wird.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488EFD6-D1B2-4565-9CB4-3CCA8D2BF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62" y="3170660"/>
            <a:ext cx="7327476" cy="702764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1A5893A-ACFB-41B8-B030-722B3808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78" y="4328318"/>
            <a:ext cx="6704043" cy="1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56882"/>
      </p:ext>
    </p:extLst>
  </p:cSld>
  <p:clrMapOvr>
    <a:masterClrMapping/>
  </p:clrMapOvr>
</p:sld>
</file>

<file path=ppt/theme/theme1.xml><?xml version="1.0" encoding="utf-8"?>
<a:theme xmlns:a="http://schemas.openxmlformats.org/drawingml/2006/main" name="ZLI-Standard-(16-9)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F10A81E9-7DC3-41E0-84F6-1D69148488A4}"/>
    </a:ext>
  </a:extLst>
</a:theme>
</file>

<file path=ppt/theme/theme2.xml><?xml version="1.0" encoding="utf-8"?>
<a:theme xmlns:a="http://schemas.openxmlformats.org/drawingml/2006/main" name="ZLI-Standard-(16-9)-ohne-C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LI-Standard-(16-9).potx" id="{F897A5B2-FEA9-41D0-B490-1A4F4C5B1B1A}" vid="{1299B322-80E3-4568-AC09-F17A5903C1AE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ZLI-Standard-(16-9)</Template>
  <TotalTime>0</TotalTime>
  <Words>262</Words>
  <Application>Microsoft Office PowerPoint</Application>
  <PresentationFormat>Bildschirmpräsentation (16:9)</PresentationFormat>
  <Paragraphs>33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Frutiger LT Com 45 Light</vt:lpstr>
      <vt:lpstr>Frutiger LT Std 45 Light</vt:lpstr>
      <vt:lpstr>VAGRundschriftD</vt:lpstr>
      <vt:lpstr>ZLI-Standard-(16-9)</vt:lpstr>
      <vt:lpstr>ZLI-Standard-(16-9)-ohne-CD</vt:lpstr>
      <vt:lpstr>if-else-Abfragen</vt:lpstr>
      <vt:lpstr>if-Abfragen</vt:lpstr>
      <vt:lpstr>Grösser und kleiner</vt:lpstr>
      <vt:lpstr>Kleiner und grösser gleich</vt:lpstr>
      <vt:lpstr>if-Abfragen mit Variablen</vt:lpstr>
      <vt:lpstr>if-else-Abfragen</vt:lpstr>
      <vt:lpstr>else-if-Abfragen</vt:lpstr>
      <vt:lpstr>if-Abfragen mit dem logischen und </vt:lpstr>
      <vt:lpstr>if-Abfragen mit logischen oder</vt:lpstr>
      <vt:lpstr>Text vergleichen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if-else-Abfragen</dc:title>
  <dc:creator>Luc Hauser</dc:creator>
  <cp:lastModifiedBy>Luc Hauser</cp:lastModifiedBy>
  <cp:revision>11</cp:revision>
  <dcterms:created xsi:type="dcterms:W3CDTF">2022-04-12T06:44:27Z</dcterms:created>
  <dcterms:modified xsi:type="dcterms:W3CDTF">2022-04-13T08:58:29Z</dcterms:modified>
</cp:coreProperties>
</file>