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xlsx" ContentType="application/vnd.openxmlformats-officedocument.spreadsheetml.sheet"/>
  <Default Extension="emf" ContentType="image/x-emf"/>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Lst>
  <p:sldSz cx="1219212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tags" Target="tags/tag1.xml" /><Relationship Id="rId24" Type="http://schemas.openxmlformats.org/officeDocument/2006/relationships/presProps" Target="presProps.xml" /><Relationship Id="rId25" Type="http://schemas.openxmlformats.org/officeDocument/2006/relationships/viewProps" Target="viewProps.xml" /><Relationship Id="rId26" Type="http://schemas.openxmlformats.org/officeDocument/2006/relationships/theme" Target="theme/theme1.xml" /><Relationship Id="rId27" Type="http://schemas.openxmlformats.org/officeDocument/2006/relationships/tableStyles" Target="tableStyles.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United States</c:v>
                </c:pt>
              </c:strCache>
            </c:strRef>
          </c:tx>
          <c:spPr>
            <a:ln>
              <a:solidFill>
                <a:srgbClr val="2875DD"/>
              </a:solidFill>
            </a:ln>
          </c:spPr>
          <c:marker>
            <c:symbol val="circle"/>
            <c:spPr>
              <a:solidFill>
                <a:srgbClr val="2875DD"/>
              </a:solidFill>
              <a:ln>
                <a:solidFill>
                  <a:srgbClr val="2875DD"/>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Sheet1!$A$2:$A$18</c:f>
              <c:strCache>
                <c:ptCount val="17"/>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strCache>
            </c:strRef>
          </c:cat>
          <c:val>
            <c:numRef>
              <c:f>Sheet1!$B$2:$B$18</c:f>
              <c:numCache>
                <c:ptCount val="17"/>
                <c:pt idx="0">
                  <c:v>0.027</c:v>
                </c:pt>
                <c:pt idx="1">
                  <c:v>0.0156</c:v>
                </c:pt>
                <c:pt idx="2">
                  <c:v>0.0229</c:v>
                </c:pt>
                <c:pt idx="3">
                  <c:v>0.0212</c:v>
                </c:pt>
                <c:pt idx="4">
                  <c:v>0.0252</c:v>
                </c:pt>
                <c:pt idx="5">
                  <c:v>0.0295</c:v>
                </c:pt>
                <c:pt idx="6">
                  <c:v>0.0182</c:v>
                </c:pt>
                <c:pt idx="7">
                  <c:v>0.0246</c:v>
                </c:pt>
                <c:pt idx="8">
                  <c:v>0.0297</c:v>
                </c:pt>
                <c:pt idx="9">
                  <c:v>0.0247</c:v>
                </c:pt>
                <c:pt idx="10">
                  <c:v>-0.0221</c:v>
                </c:pt>
                <c:pt idx="11">
                  <c:v>0.058</c:v>
                </c:pt>
                <c:pt idx="12">
                  <c:v>0.0194</c:v>
                </c:pt>
                <c:pt idx="13">
                  <c:v>0.0253</c:v>
                </c:pt>
                <c:pt idx="14">
                  <c:v>0.0273</c:v>
                </c:pt>
                <c:pt idx="15">
                  <c:v>0.0188</c:v>
                </c:pt>
                <c:pt idx="16">
                  <c:v>0.0203</c:v>
                </c:pt>
              </c:numCache>
            </c:numRef>
          </c:val>
          <c:smooth val="0"/>
        </c:ser>
        <c:ser>
          <c:idx val="1"/>
          <c:order val="1"/>
          <c:tx>
            <c:strRef>
              <c:f>Sheet1!$C$1</c:f>
              <c:strCache>
                <c:ptCount val="1"/>
                <c:pt idx="0">
                  <c:v>United Kingdom</c:v>
                </c:pt>
              </c:strCache>
            </c:strRef>
          </c:tx>
          <c:spPr>
            <a:ln>
              <a:solidFill>
                <a:srgbClr val="0F283E"/>
              </a:solidFill>
            </a:ln>
          </c:spPr>
          <c:marker>
            <c:symbol val="circle"/>
            <c:spPr>
              <a:solidFill>
                <a:srgbClr val="0F283E"/>
              </a:solidFill>
              <a:ln>
                <a:solidFill>
                  <a:srgbClr val="0F283E"/>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Sheet1!$A$2:$A$18</c:f>
              <c:strCache>
                <c:ptCount val="17"/>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strCache>
            </c:strRef>
          </c:cat>
          <c:val>
            <c:numRef>
              <c:f>Sheet1!$C$2:$C$18</c:f>
              <c:numCache>
                <c:ptCount val="17"/>
                <c:pt idx="0">
                  <c:v>0.0224</c:v>
                </c:pt>
                <c:pt idx="1">
                  <c:v>0.0115</c:v>
                </c:pt>
                <c:pt idx="2">
                  <c:v>0.0151</c:v>
                </c:pt>
                <c:pt idx="3">
                  <c:v>0.0179</c:v>
                </c:pt>
                <c:pt idx="4">
                  <c:v>0.032</c:v>
                </c:pt>
                <c:pt idx="5">
                  <c:v>0.0222</c:v>
                </c:pt>
                <c:pt idx="6">
                  <c:v>0.0192</c:v>
                </c:pt>
                <c:pt idx="7">
                  <c:v>0.0266</c:v>
                </c:pt>
                <c:pt idx="8">
                  <c:v>0.014</c:v>
                </c:pt>
                <c:pt idx="9">
                  <c:v>0.0164</c:v>
                </c:pt>
                <c:pt idx="10">
                  <c:v>-0.1036</c:v>
                </c:pt>
                <c:pt idx="11">
                  <c:v>0.0868</c:v>
                </c:pt>
                <c:pt idx="12">
                  <c:v>0.0435</c:v>
                </c:pt>
                <c:pt idx="13">
                  <c:v>0.0014</c:v>
                </c:pt>
                <c:pt idx="14">
                  <c:v>0.0046</c:v>
                </c:pt>
                <c:pt idx="15">
                  <c:v>0.0154</c:v>
                </c:pt>
                <c:pt idx="16">
                  <c:v>0.0173</c:v>
                </c:pt>
              </c:numCache>
            </c:numRef>
          </c:val>
          <c:smooth val="0"/>
        </c:ser>
        <c:ser>
          <c:idx val="2"/>
          <c:order val="2"/>
          <c:tx>
            <c:strRef>
              <c:f>Sheet1!$D$1</c:f>
              <c:strCache>
                <c:ptCount val="1"/>
                <c:pt idx="0">
                  <c:v>Germany</c:v>
                </c:pt>
              </c:strCache>
            </c:strRef>
          </c:tx>
          <c:spPr>
            <a:ln>
              <a:solidFill>
                <a:srgbClr val="BABABA"/>
              </a:solidFill>
            </a:ln>
          </c:spPr>
          <c:marker>
            <c:symbol val="circle"/>
            <c:spPr>
              <a:solidFill>
                <a:srgbClr val="BABABA"/>
              </a:solidFill>
              <a:ln>
                <a:solidFill>
                  <a:srgbClr val="BABABA"/>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Sheet1!$A$2:$A$18</c:f>
              <c:strCache>
                <c:ptCount val="17"/>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strCache>
            </c:strRef>
          </c:cat>
          <c:val>
            <c:numRef>
              <c:f>Sheet1!$D$2:$D$18</c:f>
              <c:numCache>
                <c:ptCount val="17"/>
                <c:pt idx="0">
                  <c:v>0.0418</c:v>
                </c:pt>
                <c:pt idx="1">
                  <c:v>0.0391</c:v>
                </c:pt>
                <c:pt idx="2">
                  <c:v>0.0043</c:v>
                </c:pt>
                <c:pt idx="3">
                  <c:v>0.0043</c:v>
                </c:pt>
                <c:pt idx="4">
                  <c:v>0.0222</c:v>
                </c:pt>
                <c:pt idx="5">
                  <c:v>0.0149</c:v>
                </c:pt>
                <c:pt idx="6">
                  <c:v>0.0223</c:v>
                </c:pt>
                <c:pt idx="7">
                  <c:v>0.0268</c:v>
                </c:pt>
                <c:pt idx="8">
                  <c:v>0.0098</c:v>
                </c:pt>
                <c:pt idx="9">
                  <c:v>0.0107</c:v>
                </c:pt>
                <c:pt idx="10">
                  <c:v>-0.0383</c:v>
                </c:pt>
                <c:pt idx="11">
                  <c:v>0.0317</c:v>
                </c:pt>
                <c:pt idx="12">
                  <c:v>0.018</c:v>
                </c:pt>
                <c:pt idx="13">
                  <c:v>-0.003</c:v>
                </c:pt>
                <c:pt idx="14">
                  <c:v>0.0015</c:v>
                </c:pt>
                <c:pt idx="15">
                  <c:v>0.0133</c:v>
                </c:pt>
                <c:pt idx="16">
                  <c:v>0.0145</c:v>
                </c:pt>
              </c:numCache>
            </c:numRef>
          </c:val>
          <c:smooth val="0"/>
        </c:ser>
        <c:ser>
          <c:idx val="3"/>
          <c:order val="3"/>
          <c:tx>
            <c:strRef>
              <c:f>Sheet1!$E$1</c:f>
              <c:strCache>
                <c:ptCount val="1"/>
                <c:pt idx="0">
                  <c:v>China</c:v>
                </c:pt>
              </c:strCache>
            </c:strRef>
          </c:tx>
          <c:spPr>
            <a:ln>
              <a:solidFill>
                <a:srgbClr val="A60B0B"/>
              </a:solidFill>
            </a:ln>
          </c:spPr>
          <c:marker>
            <c:symbol val="circle"/>
            <c:spPr>
              <a:solidFill>
                <a:srgbClr val="A60B0B"/>
              </a:solidFill>
              <a:ln>
                <a:solidFill>
                  <a:srgbClr val="A60B0B"/>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Sheet1!$A$2:$A$18</c:f>
              <c:strCache>
                <c:ptCount val="17"/>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strCache>
            </c:strRef>
          </c:cat>
          <c:val>
            <c:numRef>
              <c:f>Sheet1!$E$2:$E$18</c:f>
              <c:numCache>
                <c:ptCount val="17"/>
                <c:pt idx="0">
                  <c:v>0.1061</c:v>
                </c:pt>
                <c:pt idx="1">
                  <c:v>0.0955</c:v>
                </c:pt>
                <c:pt idx="2">
                  <c:v>0.0785</c:v>
                </c:pt>
                <c:pt idx="3">
                  <c:v>0.0777</c:v>
                </c:pt>
                <c:pt idx="4">
                  <c:v>0.0739</c:v>
                </c:pt>
                <c:pt idx="5">
                  <c:v>0.0702</c:v>
                </c:pt>
                <c:pt idx="6">
                  <c:v>0.0685</c:v>
                </c:pt>
                <c:pt idx="7">
                  <c:v>0.0695</c:v>
                </c:pt>
                <c:pt idx="8">
                  <c:v>0.0675</c:v>
                </c:pt>
                <c:pt idx="9">
                  <c:v>0.0595</c:v>
                </c:pt>
                <c:pt idx="10">
                  <c:v>0.0224</c:v>
                </c:pt>
                <c:pt idx="11">
                  <c:v>0.0845</c:v>
                </c:pt>
                <c:pt idx="12">
                  <c:v>0.0299</c:v>
                </c:pt>
                <c:pt idx="13">
                  <c:v>0.0524</c:v>
                </c:pt>
                <c:pt idx="14">
                  <c:v>0.0464</c:v>
                </c:pt>
                <c:pt idx="15">
                  <c:v>0.0409</c:v>
                </c:pt>
                <c:pt idx="16">
                  <c:v>0.0377</c:v>
                </c:pt>
              </c:numCache>
            </c:numRef>
          </c:val>
          <c:smooth val="0"/>
        </c:ser>
        <c:ser>
          <c:idx val="4"/>
          <c:order val="4"/>
          <c:tx>
            <c:strRef>
              <c:f>Sheet1!$F$1</c:f>
              <c:strCache>
                <c:ptCount val="1"/>
                <c:pt idx="0">
                  <c:v>India</c:v>
                </c:pt>
              </c:strCache>
            </c:strRef>
          </c:tx>
          <c:spPr>
            <a:ln>
              <a:solidFill>
                <a:srgbClr val="87BC24"/>
              </a:solidFill>
            </a:ln>
          </c:spPr>
          <c:marker>
            <c:symbol val="circle"/>
            <c:spPr>
              <a:solidFill>
                <a:srgbClr val="87BC24"/>
              </a:solidFill>
              <a:ln>
                <a:solidFill>
                  <a:srgbClr val="87BC24"/>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Sheet1!$A$2:$A$18</c:f>
              <c:strCache>
                <c:ptCount val="17"/>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strCache>
            </c:strRef>
          </c:cat>
          <c:val>
            <c:numRef>
              <c:f>Sheet1!$F$2:$F$18</c:f>
              <c:numCache>
                <c:ptCount val="17"/>
                <c:pt idx="0">
                  <c:v>0.085</c:v>
                </c:pt>
                <c:pt idx="1">
                  <c:v>0.0524</c:v>
                </c:pt>
                <c:pt idx="2">
                  <c:v>0.0546</c:v>
                </c:pt>
                <c:pt idx="3">
                  <c:v>0.0639</c:v>
                </c:pt>
                <c:pt idx="4">
                  <c:v>0.0741</c:v>
                </c:pt>
                <c:pt idx="5">
                  <c:v>0.08</c:v>
                </c:pt>
                <c:pt idx="6">
                  <c:v>0.0826</c:v>
                </c:pt>
                <c:pt idx="7">
                  <c:v>0.068</c:v>
                </c:pt>
                <c:pt idx="8">
                  <c:v>0.0645</c:v>
                </c:pt>
                <c:pt idx="9">
                  <c:v>0.0387</c:v>
                </c:pt>
                <c:pt idx="10">
                  <c:v>-0.0578</c:v>
                </c:pt>
                <c:pt idx="11">
                  <c:v>0.0969</c:v>
                </c:pt>
                <c:pt idx="12">
                  <c:v>0.0699</c:v>
                </c:pt>
                <c:pt idx="13">
                  <c:v>0.0783</c:v>
                </c:pt>
                <c:pt idx="14">
                  <c:v>0.0681</c:v>
                </c:pt>
                <c:pt idx="15">
                  <c:v>0.0646</c:v>
                </c:pt>
                <c:pt idx="16">
                  <c:v>0.0647</c:v>
                </c:pt>
              </c:numCache>
            </c:numRef>
          </c:val>
          <c:smooth val="0"/>
        </c:ser>
        <c:ser>
          <c:idx val="5"/>
          <c:order val="5"/>
          <c:tx>
            <c:strRef>
              <c:f>Sheet1!$G$1</c:f>
              <c:strCache>
                <c:ptCount val="1"/>
                <c:pt idx="0">
                  <c:v>Japan</c:v>
                </c:pt>
              </c:strCache>
            </c:strRef>
          </c:tx>
          <c:spPr>
            <a:ln>
              <a:solidFill>
                <a:srgbClr val="EBB523"/>
              </a:solidFill>
            </a:ln>
          </c:spPr>
          <c:marker>
            <c:symbol val="circle"/>
            <c:spPr>
              <a:solidFill>
                <a:srgbClr val="EBB523"/>
              </a:solidFill>
              <a:ln>
                <a:solidFill>
                  <a:srgbClr val="EBB523"/>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Sheet1!$A$2:$A$18</c:f>
              <c:strCache>
                <c:ptCount val="17"/>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strCache>
            </c:strRef>
          </c:cat>
          <c:val>
            <c:numRef>
              <c:f>Sheet1!$G$2:$G$18</c:f>
              <c:numCache>
                <c:ptCount val="17"/>
                <c:pt idx="0">
                  <c:v>0.041</c:v>
                </c:pt>
                <c:pt idx="1">
                  <c:v>0.0002</c:v>
                </c:pt>
                <c:pt idx="2">
                  <c:v>0.0138</c:v>
                </c:pt>
                <c:pt idx="3">
                  <c:v>0.0201</c:v>
                </c:pt>
                <c:pt idx="4">
                  <c:v>0.003</c:v>
                </c:pt>
                <c:pt idx="5">
                  <c:v>0.0156</c:v>
                </c:pt>
                <c:pt idx="6">
                  <c:v>0.0075</c:v>
                </c:pt>
                <c:pt idx="7">
                  <c:v>0.0168</c:v>
                </c:pt>
                <c:pt idx="8">
                  <c:v>0.0064</c:v>
                </c:pt>
                <c:pt idx="9">
                  <c:v>-0.004</c:v>
                </c:pt>
                <c:pt idx="10">
                  <c:v>-0.0415</c:v>
                </c:pt>
                <c:pt idx="11">
                  <c:v>0.0256</c:v>
                </c:pt>
                <c:pt idx="12">
                  <c:v>0.0096</c:v>
                </c:pt>
                <c:pt idx="13">
                  <c:v>0.0192</c:v>
                </c:pt>
                <c:pt idx="14">
                  <c:v>0.0086</c:v>
                </c:pt>
                <c:pt idx="15">
                  <c:v>0.0101</c:v>
                </c:pt>
                <c:pt idx="16">
                  <c:v>0.008</c:v>
                </c:pt>
              </c:numCache>
            </c:numRef>
          </c:val>
          <c:smooth val="0"/>
        </c:ser>
        <c:ser>
          <c:idx val="6"/>
          <c:order val="6"/>
          <c:tx>
            <c:strRef>
              <c:f>Sheet1!$H$1</c:f>
              <c:strCache>
                <c:ptCount val="1"/>
                <c:pt idx="0">
                  <c:v>South Korea</c:v>
                </c:pt>
              </c:strCache>
            </c:strRef>
          </c:tx>
          <c:spPr>
            <a:ln>
              <a:solidFill>
                <a:srgbClr val="5D2B76"/>
              </a:solidFill>
            </a:ln>
          </c:spPr>
          <c:marker>
            <c:symbol val="circle"/>
            <c:spPr>
              <a:solidFill>
                <a:srgbClr val="5D2B76"/>
              </a:solidFill>
              <a:ln>
                <a:solidFill>
                  <a:srgbClr val="5D2B76"/>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Sheet1!$A$2:$A$18</c:f>
              <c:strCache>
                <c:ptCount val="17"/>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strCache>
            </c:strRef>
          </c:cat>
          <c:val>
            <c:numRef>
              <c:f>Sheet1!$H$2:$H$18</c:f>
              <c:numCache>
                <c:ptCount val="17"/>
                <c:pt idx="0">
                  <c:v>0.0681</c:v>
                </c:pt>
                <c:pt idx="1">
                  <c:v>0.0369</c:v>
                </c:pt>
                <c:pt idx="2">
                  <c:v>0.024</c:v>
                </c:pt>
                <c:pt idx="3">
                  <c:v>0.0317</c:v>
                </c:pt>
                <c:pt idx="4">
                  <c:v>0.032</c:v>
                </c:pt>
                <c:pt idx="5">
                  <c:v>0.0281</c:v>
                </c:pt>
                <c:pt idx="6">
                  <c:v>0.0295</c:v>
                </c:pt>
                <c:pt idx="7">
                  <c:v>0.0316</c:v>
                </c:pt>
                <c:pt idx="8">
                  <c:v>0.0291</c:v>
                </c:pt>
                <c:pt idx="9">
                  <c:v>0.0224</c:v>
                </c:pt>
                <c:pt idx="10">
                  <c:v>-0.0071</c:v>
                </c:pt>
                <c:pt idx="11">
                  <c:v>0.0431</c:v>
                </c:pt>
                <c:pt idx="12">
                  <c:v>0.0261</c:v>
                </c:pt>
                <c:pt idx="13">
                  <c:v>0.0136</c:v>
                </c:pt>
                <c:pt idx="14">
                  <c:v>0.0232</c:v>
                </c:pt>
                <c:pt idx="15">
                  <c:v>0.0234</c:v>
                </c:pt>
                <c:pt idx="16">
                  <c:v>0.0221</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GDP year-on-year change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Spalte1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Sheet1!$A$2:$A$12</c:f>
              <c:strCache>
                <c:ptCount val="11"/>
                <c:pt idx="0">
                  <c:v>2010</c:v>
                </c:pt>
                <c:pt idx="1">
                  <c:v>2011</c:v>
                </c:pt>
                <c:pt idx="2">
                  <c:v>2012</c:v>
                </c:pt>
                <c:pt idx="3">
                  <c:v>2013</c:v>
                </c:pt>
                <c:pt idx="4">
                  <c:v>2014</c:v>
                </c:pt>
                <c:pt idx="5">
                  <c:v>2015*</c:v>
                </c:pt>
                <c:pt idx="6">
                  <c:v>2016*</c:v>
                </c:pt>
                <c:pt idx="7">
                  <c:v>2017*</c:v>
                </c:pt>
                <c:pt idx="8">
                  <c:v>2018*</c:v>
                </c:pt>
                <c:pt idx="9">
                  <c:v>2019*</c:v>
                </c:pt>
                <c:pt idx="10">
                  <c:v>2020*</c:v>
                </c:pt>
              </c:strCache>
            </c:strRef>
          </c:cat>
          <c:val>
            <c:numRef>
              <c:f>Sheet1!$B$2:$B$12</c:f>
              <c:numCache>
                <c:ptCount val="11"/>
                <c:pt idx="0">
                  <c:v>9998</c:v>
                </c:pt>
                <c:pt idx="1">
                  <c:v>11122</c:v>
                </c:pt>
                <c:pt idx="2">
                  <c:v>10604</c:v>
                </c:pt>
                <c:pt idx="3">
                  <c:v>9828</c:v>
                </c:pt>
                <c:pt idx="4">
                  <c:v>8112</c:v>
                </c:pt>
                <c:pt idx="5">
                  <c:v>7453</c:v>
                </c:pt>
                <c:pt idx="6">
                  <c:v>6910</c:v>
                </c:pt>
                <c:pt idx="7">
                  <c:v>6500</c:v>
                </c:pt>
                <c:pt idx="8">
                  <c:v>6193</c:v>
                </c:pt>
                <c:pt idx="9">
                  <c:v>5963</c:v>
                </c:pt>
                <c:pt idx="10">
                  <c:v>5787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Sales and services income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Spalte1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Sheet1!$A$2:$A$14</c:f>
              <c:strCache>
                <c:ptCount val="13"/>
                <c:pt idx="0">
                  <c:v>2011</c:v>
                </c:pt>
                <c:pt idx="1">
                  <c:v>2012</c:v>
                </c:pt>
                <c:pt idx="2">
                  <c:v>2013</c:v>
                </c:pt>
                <c:pt idx="3">
                  <c:v>2014</c:v>
                </c:pt>
                <c:pt idx="4">
                  <c:v>2015</c:v>
                </c:pt>
                <c:pt idx="5">
                  <c:v>2016</c:v>
                </c:pt>
                <c:pt idx="6">
                  <c:v>2017</c:v>
                </c:pt>
                <c:pt idx="7">
                  <c:v>2018*</c:v>
                </c:pt>
                <c:pt idx="8">
                  <c:v>2019*</c:v>
                </c:pt>
                <c:pt idx="9">
                  <c:v>2020*</c:v>
                </c:pt>
                <c:pt idx="10">
                  <c:v>2021*</c:v>
                </c:pt>
                <c:pt idx="11">
                  <c:v>2022*</c:v>
                </c:pt>
                <c:pt idx="12">
                  <c:v>2023*</c:v>
                </c:pt>
              </c:strCache>
            </c:strRef>
          </c:cat>
          <c:val>
            <c:numRef>
              <c:f>Sheet1!$B$2:$B$14</c:f>
              <c:numCache>
                <c:ptCount val="13"/>
                <c:pt idx="0">
                  <c:v>8.54</c:v>
                </c:pt>
                <c:pt idx="1">
                  <c:v>7.54</c:v>
                </c:pt>
                <c:pt idx="2">
                  <c:v>8.07</c:v>
                </c:pt>
                <c:pt idx="3">
                  <c:v>8.04</c:v>
                </c:pt>
                <c:pt idx="4">
                  <c:v>7.85</c:v>
                </c:pt>
                <c:pt idx="5">
                  <c:v>7.79</c:v>
                </c:pt>
                <c:pt idx="6">
                  <c:v>7.5</c:v>
                </c:pt>
                <c:pt idx="7">
                  <c:v>7.33</c:v>
                </c:pt>
                <c:pt idx="8">
                  <c:v>7.17</c:v>
                </c:pt>
                <c:pt idx="9">
                  <c:v>7.02</c:v>
                </c:pt>
                <c:pt idx="10">
                  <c:v>6.9</c:v>
                </c:pt>
                <c:pt idx="11">
                  <c:v>6.78</c:v>
                </c:pt>
                <c:pt idx="12">
                  <c:v>6.68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Spalte1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Sheet1!$A$2:$A$14</c:f>
              <c:strCache>
                <c:ptCount val="13"/>
                <c:pt idx="0">
                  <c:v>2011</c:v>
                </c:pt>
                <c:pt idx="1">
                  <c:v>2012</c:v>
                </c:pt>
                <c:pt idx="2">
                  <c:v>2013</c:v>
                </c:pt>
                <c:pt idx="3">
                  <c:v>2014</c:v>
                </c:pt>
                <c:pt idx="4">
                  <c:v>2015</c:v>
                </c:pt>
                <c:pt idx="5">
                  <c:v>2016</c:v>
                </c:pt>
                <c:pt idx="6">
                  <c:v>2017</c:v>
                </c:pt>
                <c:pt idx="7">
                  <c:v>2018*</c:v>
                </c:pt>
                <c:pt idx="8">
                  <c:v>2019*</c:v>
                </c:pt>
                <c:pt idx="9">
                  <c:v>2020*</c:v>
                </c:pt>
                <c:pt idx="10">
                  <c:v>2021*</c:v>
                </c:pt>
                <c:pt idx="11">
                  <c:v>2022*</c:v>
                </c:pt>
                <c:pt idx="12">
                  <c:v>2023*</c:v>
                </c:pt>
              </c:strCache>
            </c:strRef>
          </c:cat>
          <c:val>
            <c:numRef>
              <c:f>Sheet1!$B$2:$B$14</c:f>
              <c:numCache>
                <c:ptCount val="13"/>
                <c:pt idx="0">
                  <c:v>7042.75</c:v>
                </c:pt>
                <c:pt idx="1">
                  <c:v>7189.24</c:v>
                </c:pt>
                <c:pt idx="2">
                  <c:v>7137.9</c:v>
                </c:pt>
                <c:pt idx="3">
                  <c:v>6589.7</c:v>
                </c:pt>
                <c:pt idx="4">
                  <c:v>7360.65</c:v>
                </c:pt>
                <c:pt idx="5">
                  <c:v>6722.59</c:v>
                </c:pt>
                <c:pt idx="6">
                  <c:v>6466.62</c:v>
                </c:pt>
                <c:pt idx="7">
                  <c:v>6347.3</c:v>
                </c:pt>
                <c:pt idx="8">
                  <c:v>6238.25</c:v>
                </c:pt>
                <c:pt idx="9">
                  <c:v>6140.12</c:v>
                </c:pt>
                <c:pt idx="10">
                  <c:v>6051.79</c:v>
                </c:pt>
                <c:pt idx="11">
                  <c:v>5972.3</c:v>
                </c:pt>
                <c:pt idx="12">
                  <c:v>5900.76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Sheet1!$A$2:$A$14</c:f>
              <c:strCache>
                <c:ptCount val="13"/>
                <c:pt idx="0">
                  <c:v>2011</c:v>
                </c:pt>
                <c:pt idx="1">
                  <c:v>2012</c:v>
                </c:pt>
                <c:pt idx="2">
                  <c:v>2013</c:v>
                </c:pt>
                <c:pt idx="3">
                  <c:v>2014</c:v>
                </c:pt>
                <c:pt idx="4">
                  <c:v>2015</c:v>
                </c:pt>
                <c:pt idx="5">
                  <c:v>2016</c:v>
                </c:pt>
                <c:pt idx="6">
                  <c:v>2017</c:v>
                </c:pt>
                <c:pt idx="7">
                  <c:v>2018*</c:v>
                </c:pt>
                <c:pt idx="8">
                  <c:v>2019*</c:v>
                </c:pt>
                <c:pt idx="9">
                  <c:v>2020*</c:v>
                </c:pt>
                <c:pt idx="10">
                  <c:v>2021*</c:v>
                </c:pt>
                <c:pt idx="11">
                  <c:v>2022*</c:v>
                </c:pt>
                <c:pt idx="12">
                  <c:v>2023*</c:v>
                </c:pt>
              </c:strCache>
            </c:strRef>
          </c:cat>
          <c:val>
            <c:numRef>
              <c:f>Sheet1!$B$2:$B$14</c:f>
              <c:numCache>
                <c:ptCount val="13"/>
                <c:pt idx="0">
                  <c:v>6169.87</c:v>
                </c:pt>
                <c:pt idx="1">
                  <c:v>6212.91</c:v>
                </c:pt>
                <c:pt idx="2">
                  <c:v>5704.73</c:v>
                </c:pt>
                <c:pt idx="3">
                  <c:v>5780.99</c:v>
                </c:pt>
                <c:pt idx="4">
                  <c:v>6419.05</c:v>
                </c:pt>
                <c:pt idx="5">
                  <c:v>5808.18</c:v>
                </c:pt>
                <c:pt idx="6">
                  <c:v>5932.77</c:v>
                </c:pt>
                <c:pt idx="7">
                  <c:v>5913.85</c:v>
                </c:pt>
                <c:pt idx="8">
                  <c:v>5899.8</c:v>
                </c:pt>
                <c:pt idx="9">
                  <c:v>5888.56</c:v>
                </c:pt>
                <c:pt idx="10">
                  <c:v>5879.57</c:v>
                </c:pt>
                <c:pt idx="11">
                  <c:v>5872.37</c:v>
                </c:pt>
                <c:pt idx="12">
                  <c:v>5866.62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Spalte1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Sheet1!$A$2:$A$14</c:f>
              <c:strCache>
                <c:ptCount val="13"/>
                <c:pt idx="0">
                  <c:v>2011</c:v>
                </c:pt>
                <c:pt idx="1">
                  <c:v>2012</c:v>
                </c:pt>
                <c:pt idx="2">
                  <c:v>2013</c:v>
                </c:pt>
                <c:pt idx="3">
                  <c:v>2014</c:v>
                </c:pt>
                <c:pt idx="4">
                  <c:v>2015</c:v>
                </c:pt>
                <c:pt idx="5">
                  <c:v>2016</c:v>
                </c:pt>
                <c:pt idx="6">
                  <c:v>2017</c:v>
                </c:pt>
                <c:pt idx="7">
                  <c:v>2018*</c:v>
                </c:pt>
                <c:pt idx="8">
                  <c:v>2019*</c:v>
                </c:pt>
                <c:pt idx="9">
                  <c:v>2020*</c:v>
                </c:pt>
                <c:pt idx="10">
                  <c:v>2021*</c:v>
                </c:pt>
                <c:pt idx="11">
                  <c:v>2022*</c:v>
                </c:pt>
                <c:pt idx="12">
                  <c:v>2023*</c:v>
                </c:pt>
              </c:strCache>
            </c:strRef>
          </c:cat>
          <c:val>
            <c:numRef>
              <c:f>Sheet1!$B$2:$B$14</c:f>
              <c:numCache>
                <c:ptCount val="13"/>
                <c:pt idx="0">
                  <c:v>5225.24</c:v>
                </c:pt>
                <c:pt idx="1">
                  <c:v>5495.57</c:v>
                </c:pt>
                <c:pt idx="2">
                  <c:v>5516.71</c:v>
                </c:pt>
                <c:pt idx="3">
                  <c:v>5411.75</c:v>
                </c:pt>
                <c:pt idx="4">
                  <c:v>4558.5</c:v>
                </c:pt>
                <c:pt idx="5">
                  <c:v>4337.25</c:v>
                </c:pt>
                <c:pt idx="6">
                  <c:v>4232.3</c:v>
                </c:pt>
                <c:pt idx="7">
                  <c:v>4075.4</c:v>
                </c:pt>
                <c:pt idx="8">
                  <c:v>3939.97</c:v>
                </c:pt>
                <c:pt idx="9">
                  <c:v>3818.09</c:v>
                </c:pt>
                <c:pt idx="10">
                  <c:v>3708.39</c:v>
                </c:pt>
                <c:pt idx="11">
                  <c:v>3609.67</c:v>
                </c:pt>
                <c:pt idx="12">
                  <c:v>3520.81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Spalte1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Sheet1!$A$2:$A$12</c:f>
              <c:strCache>
                <c:ptCount val="11"/>
                <c:pt idx="0">
                  <c:v>2010</c:v>
                </c:pt>
                <c:pt idx="1">
                  <c:v>2011</c:v>
                </c:pt>
                <c:pt idx="2">
                  <c:v>2012</c:v>
                </c:pt>
                <c:pt idx="3">
                  <c:v>2013</c:v>
                </c:pt>
                <c:pt idx="4">
                  <c:v>2014</c:v>
                </c:pt>
                <c:pt idx="5">
                  <c:v>2015*</c:v>
                </c:pt>
                <c:pt idx="6">
                  <c:v>2016*</c:v>
                </c:pt>
                <c:pt idx="7">
                  <c:v>2017*</c:v>
                </c:pt>
                <c:pt idx="8">
                  <c:v>2018*</c:v>
                </c:pt>
                <c:pt idx="9">
                  <c:v>2019*</c:v>
                </c:pt>
                <c:pt idx="10">
                  <c:v>2020*</c:v>
                </c:pt>
              </c:strCache>
            </c:strRef>
          </c:cat>
          <c:val>
            <c:numRef>
              <c:f>Sheet1!$B$2:$B$12</c:f>
              <c:numCache>
                <c:ptCount val="11"/>
                <c:pt idx="0">
                  <c:v>4879</c:v>
                </c:pt>
                <c:pt idx="1">
                  <c:v>5956</c:v>
                </c:pt>
                <c:pt idx="2">
                  <c:v>5007</c:v>
                </c:pt>
                <c:pt idx="3">
                  <c:v>4575</c:v>
                </c:pt>
                <c:pt idx="4">
                  <c:v>4237</c:v>
                </c:pt>
                <c:pt idx="5">
                  <c:v>3991</c:v>
                </c:pt>
                <c:pt idx="6">
                  <c:v>3806</c:v>
                </c:pt>
                <c:pt idx="7">
                  <c:v>3667</c:v>
                </c:pt>
                <c:pt idx="8">
                  <c:v>3562</c:v>
                </c:pt>
                <c:pt idx="9">
                  <c:v>3484</c:v>
                </c:pt>
                <c:pt idx="10">
                  <c:v>3423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Sales and services income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Spalte1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Sheet1!$A$2:$A$14</c:f>
              <c:strCache>
                <c:ptCount val="13"/>
                <c:pt idx="0">
                  <c:v>2011</c:v>
                </c:pt>
                <c:pt idx="1">
                  <c:v>2012</c:v>
                </c:pt>
                <c:pt idx="2">
                  <c:v>2013</c:v>
                </c:pt>
                <c:pt idx="3">
                  <c:v>2014</c:v>
                </c:pt>
                <c:pt idx="4">
                  <c:v>2015</c:v>
                </c:pt>
                <c:pt idx="5">
                  <c:v>2016</c:v>
                </c:pt>
                <c:pt idx="6">
                  <c:v>2017</c:v>
                </c:pt>
                <c:pt idx="7">
                  <c:v>2018*</c:v>
                </c:pt>
                <c:pt idx="8">
                  <c:v>2019*</c:v>
                </c:pt>
                <c:pt idx="9">
                  <c:v>2020*</c:v>
                </c:pt>
                <c:pt idx="10">
                  <c:v>2021*</c:v>
                </c:pt>
                <c:pt idx="11">
                  <c:v>2022*</c:v>
                </c:pt>
                <c:pt idx="12">
                  <c:v>2023*</c:v>
                </c:pt>
              </c:strCache>
            </c:strRef>
          </c:cat>
          <c:val>
            <c:numRef>
              <c:f>Sheet1!$B$2:$B$14</c:f>
              <c:numCache>
                <c:ptCount val="13"/>
                <c:pt idx="0">
                  <c:v>2081.04</c:v>
                </c:pt>
                <c:pt idx="1">
                  <c:v>1828.84</c:v>
                </c:pt>
                <c:pt idx="2">
                  <c:v>1774.47</c:v>
                </c:pt>
                <c:pt idx="3">
                  <c:v>1687.63</c:v>
                </c:pt>
                <c:pt idx="4">
                  <c:v>1874.14</c:v>
                </c:pt>
                <c:pt idx="5">
                  <c:v>2144.46</c:v>
                </c:pt>
                <c:pt idx="6">
                  <c:v>2076.51</c:v>
                </c:pt>
                <c:pt idx="7">
                  <c:v>1967.43</c:v>
                </c:pt>
                <c:pt idx="8">
                  <c:v>1913.48</c:v>
                </c:pt>
                <c:pt idx="9">
                  <c:v>1864.94</c:v>
                </c:pt>
                <c:pt idx="10">
                  <c:v>1821.24</c:v>
                </c:pt>
                <c:pt idx="11">
                  <c:v>1781.92</c:v>
                </c:pt>
                <c:pt idx="12">
                  <c:v>1746.53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Column1</c:v>
                </c:pt>
              </c:strCache>
            </c:strRef>
          </c:tx>
          <c:spPr>
            <a:ln>
              <a:solidFill>
                <a:srgbClr val="2875DD"/>
              </a:solidFill>
            </a:ln>
          </c:spPr>
          <c:marker>
            <c:symbol val="circle"/>
            <c:spPr>
              <a:solidFill>
                <a:srgbClr val="2875DD"/>
              </a:solidFill>
              <a:ln>
                <a:solidFill>
                  <a:srgbClr val="2875DD"/>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Sheet1!$A$2:$A$44</c:f>
              <c:strCache>
                <c:ptCount val="43"/>
                <c:pt idx="0">
                  <c:v>1987</c:v>
                </c:pt>
                <c:pt idx="1">
                  <c:v>1988</c:v>
                </c:pt>
                <c:pt idx="2">
                  <c:v>1989</c:v>
                </c:pt>
                <c:pt idx="3">
                  <c:v>1990</c:v>
                </c:pt>
                <c:pt idx="4">
                  <c:v>1991</c:v>
                </c:pt>
                <c:pt idx="5">
                  <c:v>1992</c:v>
                </c:pt>
                <c:pt idx="6">
                  <c:v>1993</c:v>
                </c:pt>
                <c:pt idx="7">
                  <c:v>1994</c:v>
                </c:pt>
                <c:pt idx="8">
                  <c:v>1995</c:v>
                </c:pt>
                <c:pt idx="9">
                  <c:v>1996</c:v>
                </c:pt>
                <c:pt idx="10">
                  <c:v>1997</c:v>
                </c:pt>
                <c:pt idx="11">
                  <c:v>1998</c:v>
                </c:pt>
                <c:pt idx="12">
                  <c:v>1999</c:v>
                </c:pt>
                <c:pt idx="13">
                  <c:v>2000</c:v>
                </c:pt>
                <c:pt idx="14">
                  <c:v>2001</c:v>
                </c:pt>
                <c:pt idx="15">
                  <c:v>2002</c:v>
                </c:pt>
                <c:pt idx="16">
                  <c:v>2003</c:v>
                </c:pt>
                <c:pt idx="17">
                  <c:v>2004</c:v>
                </c:pt>
                <c:pt idx="18">
                  <c:v>2005</c:v>
                </c:pt>
                <c:pt idx="19">
                  <c:v>2006</c:v>
                </c:pt>
                <c:pt idx="20">
                  <c:v>2007</c:v>
                </c:pt>
                <c:pt idx="21">
                  <c:v>2008</c:v>
                </c:pt>
                <c:pt idx="22">
                  <c:v>2009</c:v>
                </c:pt>
                <c:pt idx="23">
                  <c:v>2010</c:v>
                </c:pt>
                <c:pt idx="24">
                  <c:v>2011</c:v>
                </c:pt>
                <c:pt idx="25">
                  <c:v>2012</c:v>
                </c:pt>
                <c:pt idx="26">
                  <c:v>2013</c:v>
                </c:pt>
                <c:pt idx="27">
                  <c:v>2014</c:v>
                </c:pt>
                <c:pt idx="28">
                  <c:v>2015</c:v>
                </c:pt>
                <c:pt idx="29">
                  <c:v>2016</c:v>
                </c:pt>
                <c:pt idx="30">
                  <c:v>2017</c:v>
                </c:pt>
                <c:pt idx="31">
                  <c:v>2018</c:v>
                </c:pt>
                <c:pt idx="32">
                  <c:v>2019</c:v>
                </c:pt>
                <c:pt idx="33">
                  <c:v>2020</c:v>
                </c:pt>
                <c:pt idx="34">
                  <c:v>2021</c:v>
                </c:pt>
                <c:pt idx="35">
                  <c:v>2022</c:v>
                </c:pt>
                <c:pt idx="36">
                  <c:v>2023</c:v>
                </c:pt>
                <c:pt idx="37">
                  <c:v>2024*</c:v>
                </c:pt>
                <c:pt idx="38">
                  <c:v>2025*</c:v>
                </c:pt>
                <c:pt idx="39">
                  <c:v>2026*</c:v>
                </c:pt>
                <c:pt idx="40">
                  <c:v>2027*</c:v>
                </c:pt>
                <c:pt idx="41">
                  <c:v>2028*</c:v>
                </c:pt>
                <c:pt idx="42">
                  <c:v>2029*</c:v>
                </c:pt>
              </c:strCache>
            </c:strRef>
          </c:cat>
          <c:val>
            <c:numRef>
              <c:f>Sheet1!$B$2:$B$44</c:f>
              <c:numCache>
                <c:ptCount val="43"/>
                <c:pt idx="0">
                  <c:v>213.14</c:v>
                </c:pt>
                <c:pt idx="1">
                  <c:v>271.14</c:v>
                </c:pt>
                <c:pt idx="2">
                  <c:v>308.36</c:v>
                </c:pt>
                <c:pt idx="3">
                  <c:v>324.09</c:v>
                </c:pt>
                <c:pt idx="4">
                  <c:v>324.47</c:v>
                </c:pt>
                <c:pt idx="5">
                  <c:v>318.09</c:v>
                </c:pt>
                <c:pt idx="6">
                  <c:v>309.31</c:v>
                </c:pt>
                <c:pt idx="7">
                  <c:v>353.37</c:v>
                </c:pt>
                <c:pt idx="8">
                  <c:v>379.07</c:v>
                </c:pt>
                <c:pt idx="9">
                  <c:v>424.69</c:v>
                </c:pt>
                <c:pt idx="10">
                  <c:v>426.42</c:v>
                </c:pt>
                <c:pt idx="11">
                  <c:v>381.39</c:v>
                </c:pt>
                <c:pt idx="12">
                  <c:v>411.73</c:v>
                </c:pt>
                <c:pt idx="13">
                  <c:v>399.96</c:v>
                </c:pt>
                <c:pt idx="14">
                  <c:v>377.78</c:v>
                </c:pt>
                <c:pt idx="15">
                  <c:v>425.29</c:v>
                </c:pt>
                <c:pt idx="16">
                  <c:v>541.06</c:v>
                </c:pt>
                <c:pt idx="17">
                  <c:v>658.57</c:v>
                </c:pt>
                <c:pt idx="18">
                  <c:v>735.94</c:v>
                </c:pt>
                <c:pt idx="19">
                  <c:v>782.79</c:v>
                </c:pt>
                <c:pt idx="20">
                  <c:v>949.53</c:v>
                </c:pt>
                <c:pt idx="21">
                  <c:v>1056.48</c:v>
                </c:pt>
                <c:pt idx="22">
                  <c:v>1000.8</c:v>
                </c:pt>
                <c:pt idx="23">
                  <c:v>1254.77</c:v>
                </c:pt>
                <c:pt idx="24">
                  <c:v>1515.49</c:v>
                </c:pt>
                <c:pt idx="25">
                  <c:v>1570.24</c:v>
                </c:pt>
                <c:pt idx="26">
                  <c:v>1520.19</c:v>
                </c:pt>
                <c:pt idx="27">
                  <c:v>1457.63</c:v>
                </c:pt>
                <c:pt idx="28">
                  <c:v>1234.53</c:v>
                </c:pt>
                <c:pt idx="29">
                  <c:v>1263.87</c:v>
                </c:pt>
                <c:pt idx="30">
                  <c:v>1382.61</c:v>
                </c:pt>
                <c:pt idx="31">
                  <c:v>1419.1</c:v>
                </c:pt>
                <c:pt idx="32">
                  <c:v>1388.2</c:v>
                </c:pt>
                <c:pt idx="33">
                  <c:v>1364.9</c:v>
                </c:pt>
                <c:pt idx="34">
                  <c:v>1657.8</c:v>
                </c:pt>
                <c:pt idx="35">
                  <c:v>1724.92</c:v>
                </c:pt>
                <c:pt idx="36">
                  <c:v>1741.88</c:v>
                </c:pt>
                <c:pt idx="37">
                  <c:v>1790.35</c:v>
                </c:pt>
                <c:pt idx="38">
                  <c:v>1863.24</c:v>
                </c:pt>
                <c:pt idx="39">
                  <c:v>1940.48</c:v>
                </c:pt>
                <c:pt idx="40">
                  <c:v>2016.88</c:v>
                </c:pt>
                <c:pt idx="41">
                  <c:v>2107.31</c:v>
                </c:pt>
                <c:pt idx="42">
                  <c:v>2208.4</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GDP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800" smtId="4294967295"/>
      </a:pPr>
      <a:endParaRPr sz="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Sheet1!$A$2:$A$12</c:f>
              <c:strCache>
                <c:ptCount val="11"/>
                <c:pt idx="0">
                  <c:v>2019</c:v>
                </c:pt>
                <c:pt idx="1">
                  <c:v>2020</c:v>
                </c:pt>
                <c:pt idx="2">
                  <c:v>2021</c:v>
                </c:pt>
                <c:pt idx="3">
                  <c:v>2022</c:v>
                </c:pt>
                <c:pt idx="4">
                  <c:v>2023</c:v>
                </c:pt>
                <c:pt idx="5">
                  <c:v>2024*</c:v>
                </c:pt>
                <c:pt idx="6">
                  <c:v>2025*</c:v>
                </c:pt>
                <c:pt idx="7">
                  <c:v>2026*</c:v>
                </c:pt>
                <c:pt idx="8">
                  <c:v>2027*</c:v>
                </c:pt>
                <c:pt idx="9">
                  <c:v>2028*</c:v>
                </c:pt>
                <c:pt idx="10">
                  <c:v>2029*</c:v>
                </c:pt>
              </c:strCache>
            </c:strRef>
          </c:cat>
          <c:val>
            <c:numRef>
              <c:f>Sheet1!$B$2:$B$12</c:f>
              <c:numCache>
                <c:ptCount val="11"/>
                <c:pt idx="0">
                  <c:v>0.0182</c:v>
                </c:pt>
                <c:pt idx="1">
                  <c:v>-0.0213</c:v>
                </c:pt>
                <c:pt idx="2">
                  <c:v>0.0555</c:v>
                </c:pt>
                <c:pt idx="3">
                  <c:v>0.0381</c:v>
                </c:pt>
                <c:pt idx="4">
                  <c:v>0.0206</c:v>
                </c:pt>
                <c:pt idx="5">
                  <c:v>0.0146</c:v>
                </c:pt>
                <c:pt idx="6">
                  <c:v>0.0205</c:v>
                </c:pt>
                <c:pt idx="7">
                  <c:v>0.0215</c:v>
                </c:pt>
                <c:pt idx="8">
                  <c:v>0.022</c:v>
                </c:pt>
                <c:pt idx="9">
                  <c:v>0.0223</c:v>
                </c:pt>
                <c:pt idx="10">
                  <c:v>0.0226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GDP growth rate compared to previous year</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Agriculture</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Sheet1!$B$2:$B$12</c:f>
              <c:numCache>
                <c:ptCount val="11"/>
                <c:pt idx="0">
                  <c:v>0.0227</c:v>
                </c:pt>
                <c:pt idx="1">
                  <c:v>0.0229</c:v>
                </c:pt>
                <c:pt idx="2">
                  <c:v>0.0222</c:v>
                </c:pt>
                <c:pt idx="3">
                  <c:v>0.0238</c:v>
                </c:pt>
                <c:pt idx="4">
                  <c:v>0.024</c:v>
                </c:pt>
                <c:pt idx="5">
                  <c:v>0.027</c:v>
                </c:pt>
                <c:pt idx="6">
                  <c:v>0.0246</c:v>
                </c:pt>
                <c:pt idx="7">
                  <c:v>0.0211</c:v>
                </c:pt>
                <c:pt idx="8">
                  <c:v>0.0201</c:v>
                </c:pt>
                <c:pt idx="9">
                  <c:v>0.023</c:v>
                </c:pt>
                <c:pt idx="10">
                  <c:v>0.0268</c:v>
                </c:pt>
              </c:numCache>
            </c:numRef>
          </c:val>
        </c:ser>
        <c:ser>
          <c:idx val="1"/>
          <c:order val="1"/>
          <c:tx>
            <c:strRef>
              <c:f>Sheet1!$C$1</c:f>
              <c:strCache>
                <c:ptCount val="1"/>
                <c:pt idx="0">
                  <c:v>Industry</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Sheet1!$C$2:$C$12</c:f>
              <c:numCache>
                <c:ptCount val="11"/>
                <c:pt idx="0">
                  <c:v>0.2638</c:v>
                </c:pt>
                <c:pt idx="1">
                  <c:v>0.2519</c:v>
                </c:pt>
                <c:pt idx="2">
                  <c:v>0.2557</c:v>
                </c:pt>
                <c:pt idx="3">
                  <c:v>0.2368</c:v>
                </c:pt>
                <c:pt idx="4">
                  <c:v>0.2232</c:v>
                </c:pt>
                <c:pt idx="5">
                  <c:v>0.2348</c:v>
                </c:pt>
                <c:pt idx="6">
                  <c:v>0.2413</c:v>
                </c:pt>
                <c:pt idx="7">
                  <c:v>0.2527</c:v>
                </c:pt>
                <c:pt idx="8">
                  <c:v>0.2539</c:v>
                </c:pt>
                <c:pt idx="9">
                  <c:v>0.2542</c:v>
                </c:pt>
                <c:pt idx="10">
                  <c:v>0.2748</c:v>
                </c:pt>
              </c:numCache>
            </c:numRef>
          </c:val>
        </c:ser>
        <c:ser>
          <c:idx val="2"/>
          <c:order val="2"/>
          <c:tx>
            <c:strRef>
              <c:f>Sheet1!$D$1</c:f>
              <c:strCache>
                <c:ptCount val="1"/>
                <c:pt idx="0">
                  <c:v>Services</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Sheet1!$D$2:$D$12</c:f>
              <c:numCache>
                <c:ptCount val="11"/>
                <c:pt idx="0">
                  <c:v>0.651</c:v>
                </c:pt>
                <c:pt idx="1">
                  <c:v>0.6618</c:v>
                </c:pt>
                <c:pt idx="2">
                  <c:v>0.6561</c:v>
                </c:pt>
                <c:pt idx="3">
                  <c:v>0.6716</c:v>
                </c:pt>
                <c:pt idx="4">
                  <c:v>0.6813</c:v>
                </c:pt>
                <c:pt idx="5">
                  <c:v>0.669</c:v>
                </c:pt>
                <c:pt idx="6">
                  <c:v>0.6657</c:v>
                </c:pt>
                <c:pt idx="7">
                  <c:v>0.6602</c:v>
                </c:pt>
                <c:pt idx="8">
                  <c:v>0.6626</c:v>
                </c:pt>
                <c:pt idx="9">
                  <c:v>0.6572</c:v>
                </c:pt>
                <c:pt idx="10">
                  <c:v>0.633</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ax val="1"/>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GDP</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Column1</c:v>
                </c:pt>
              </c:strCache>
            </c:strRef>
          </c:tx>
          <c:spPr>
            <a:ln>
              <a:solidFill>
                <a:srgbClr val="2875DD"/>
              </a:solidFill>
            </a:ln>
          </c:spPr>
          <c:marker>
            <c:symbol val="circle"/>
            <c:spPr>
              <a:solidFill>
                <a:srgbClr val="2875DD"/>
              </a:solidFill>
              <a:ln>
                <a:solidFill>
                  <a:srgbClr val="2875DD"/>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Sheet1!$A$2:$A$44</c:f>
              <c:strCache>
                <c:ptCount val="43"/>
                <c:pt idx="0">
                  <c:v>1987</c:v>
                </c:pt>
                <c:pt idx="1">
                  <c:v>1988</c:v>
                </c:pt>
                <c:pt idx="2">
                  <c:v>1989</c:v>
                </c:pt>
                <c:pt idx="3">
                  <c:v>1990</c:v>
                </c:pt>
                <c:pt idx="4">
                  <c:v>1991</c:v>
                </c:pt>
                <c:pt idx="5">
                  <c:v>1992</c:v>
                </c:pt>
                <c:pt idx="6">
                  <c:v>1993</c:v>
                </c:pt>
                <c:pt idx="7">
                  <c:v>1994</c:v>
                </c:pt>
                <c:pt idx="8">
                  <c:v>1995</c:v>
                </c:pt>
                <c:pt idx="9">
                  <c:v>1996</c:v>
                </c:pt>
                <c:pt idx="10">
                  <c:v>1997</c:v>
                </c:pt>
                <c:pt idx="11">
                  <c:v>1998</c:v>
                </c:pt>
                <c:pt idx="12">
                  <c:v>1999</c:v>
                </c:pt>
                <c:pt idx="13">
                  <c:v>2000</c:v>
                </c:pt>
                <c:pt idx="14">
                  <c:v>2001</c:v>
                </c:pt>
                <c:pt idx="15">
                  <c:v>2002</c:v>
                </c:pt>
                <c:pt idx="16">
                  <c:v>2003</c:v>
                </c:pt>
                <c:pt idx="17">
                  <c:v>2004</c:v>
                </c:pt>
                <c:pt idx="18">
                  <c:v>2005</c:v>
                </c:pt>
                <c:pt idx="19">
                  <c:v>2006</c:v>
                </c:pt>
                <c:pt idx="20">
                  <c:v>2007</c:v>
                </c:pt>
                <c:pt idx="21">
                  <c:v>2008</c:v>
                </c:pt>
                <c:pt idx="22">
                  <c:v>2009</c:v>
                </c:pt>
                <c:pt idx="23">
                  <c:v>2010</c:v>
                </c:pt>
                <c:pt idx="24">
                  <c:v>2011</c:v>
                </c:pt>
                <c:pt idx="25">
                  <c:v>2012</c:v>
                </c:pt>
                <c:pt idx="26">
                  <c:v>2013</c:v>
                </c:pt>
                <c:pt idx="27">
                  <c:v>2014</c:v>
                </c:pt>
                <c:pt idx="28">
                  <c:v>2015</c:v>
                </c:pt>
                <c:pt idx="29">
                  <c:v>2016</c:v>
                </c:pt>
                <c:pt idx="30">
                  <c:v>2017</c:v>
                </c:pt>
                <c:pt idx="31">
                  <c:v>2018</c:v>
                </c:pt>
                <c:pt idx="32">
                  <c:v>2019</c:v>
                </c:pt>
                <c:pt idx="33">
                  <c:v>2020</c:v>
                </c:pt>
                <c:pt idx="34">
                  <c:v>2021</c:v>
                </c:pt>
                <c:pt idx="35">
                  <c:v>2022</c:v>
                </c:pt>
                <c:pt idx="36">
                  <c:v>2023*</c:v>
                </c:pt>
                <c:pt idx="37">
                  <c:v>2024*</c:v>
                </c:pt>
                <c:pt idx="38">
                  <c:v>2025*</c:v>
                </c:pt>
                <c:pt idx="39">
                  <c:v>2026*</c:v>
                </c:pt>
                <c:pt idx="40">
                  <c:v>2027*</c:v>
                </c:pt>
                <c:pt idx="41">
                  <c:v>2028*</c:v>
                </c:pt>
                <c:pt idx="42">
                  <c:v>2029*</c:v>
                </c:pt>
              </c:strCache>
            </c:strRef>
          </c:cat>
          <c:val>
            <c:numRef>
              <c:f>Sheet1!$B$2:$B$44</c:f>
              <c:numCache>
                <c:ptCount val="43"/>
                <c:pt idx="0">
                  <c:v>0.0853</c:v>
                </c:pt>
                <c:pt idx="1">
                  <c:v>0.0727</c:v>
                </c:pt>
                <c:pt idx="2">
                  <c:v>0.0758</c:v>
                </c:pt>
                <c:pt idx="3">
                  <c:v>0.0723</c:v>
                </c:pt>
                <c:pt idx="4">
                  <c:v>0.0331</c:v>
                </c:pt>
                <c:pt idx="5">
                  <c:v>0.0097</c:v>
                </c:pt>
                <c:pt idx="6">
                  <c:v>0.0175</c:v>
                </c:pt>
                <c:pt idx="7">
                  <c:v>0.0193</c:v>
                </c:pt>
                <c:pt idx="8">
                  <c:v>0.0463</c:v>
                </c:pt>
                <c:pt idx="9">
                  <c:v>0.0265</c:v>
                </c:pt>
                <c:pt idx="10">
                  <c:v>0.0023</c:v>
                </c:pt>
                <c:pt idx="11">
                  <c:v>0.0086</c:v>
                </c:pt>
                <c:pt idx="12">
                  <c:v>0.0141</c:v>
                </c:pt>
                <c:pt idx="13">
                  <c:v>0.0446</c:v>
                </c:pt>
                <c:pt idx="14">
                  <c:v>0.0441</c:v>
                </c:pt>
                <c:pt idx="15">
                  <c:v>0.0305</c:v>
                </c:pt>
                <c:pt idx="16">
                  <c:v>0.0273</c:v>
                </c:pt>
                <c:pt idx="17">
                  <c:v>0.0234</c:v>
                </c:pt>
                <c:pt idx="18">
                  <c:v>0.0266</c:v>
                </c:pt>
                <c:pt idx="19">
                  <c:v>0.0355</c:v>
                </c:pt>
                <c:pt idx="20">
                  <c:v>0.0236</c:v>
                </c:pt>
                <c:pt idx="21">
                  <c:v>0.0435</c:v>
                </c:pt>
                <c:pt idx="22">
                  <c:v>0.0177</c:v>
                </c:pt>
                <c:pt idx="23">
                  <c:v>0.0286</c:v>
                </c:pt>
                <c:pt idx="24">
                  <c:v>0.0336</c:v>
                </c:pt>
                <c:pt idx="25">
                  <c:v>0.0169</c:v>
                </c:pt>
                <c:pt idx="26">
                  <c:v>0.0245</c:v>
                </c:pt>
                <c:pt idx="27">
                  <c:v>0.0251</c:v>
                </c:pt>
                <c:pt idx="28">
                  <c:v>0.0149</c:v>
                </c:pt>
                <c:pt idx="29">
                  <c:v>0.0128</c:v>
                </c:pt>
                <c:pt idx="30">
                  <c:v>0.02</c:v>
                </c:pt>
                <c:pt idx="31">
                  <c:v>0.0191</c:v>
                </c:pt>
                <c:pt idx="32">
                  <c:v>0.0159</c:v>
                </c:pt>
                <c:pt idx="33">
                  <c:v>0.0091</c:v>
                </c:pt>
                <c:pt idx="34">
                  <c:v>0.0282</c:v>
                </c:pt>
                <c:pt idx="35">
                  <c:v>0.0661</c:v>
                </c:pt>
                <c:pt idx="36">
                  <c:v>0.056</c:v>
                </c:pt>
                <c:pt idx="37">
                  <c:v>0.0353</c:v>
                </c:pt>
                <c:pt idx="38">
                  <c:v>0.0298</c:v>
                </c:pt>
                <c:pt idx="39">
                  <c:v>0.0268</c:v>
                </c:pt>
                <c:pt idx="40">
                  <c:v>0.0268</c:v>
                </c:pt>
                <c:pt idx="41">
                  <c:v>0.0257</c:v>
                </c:pt>
                <c:pt idx="42">
                  <c:v>0.025</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Inflation rate compared to previous year</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800" smtId="4294967295"/>
      </a:pPr>
      <a:endParaRPr sz="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 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Sheet1!$A$2:$A$12</c:f>
              <c:strCache>
                <c:ptCount val="11"/>
                <c:pt idx="0">
                  <c:v>2019</c:v>
                </c:pt>
                <c:pt idx="1">
                  <c:v>2020</c:v>
                </c:pt>
                <c:pt idx="2">
                  <c:v>2021</c:v>
                </c:pt>
                <c:pt idx="3">
                  <c:v>2022</c:v>
                </c:pt>
                <c:pt idx="4">
                  <c:v>2023</c:v>
                </c:pt>
                <c:pt idx="5">
                  <c:v>2024*</c:v>
                </c:pt>
                <c:pt idx="6">
                  <c:v>2025*</c:v>
                </c:pt>
                <c:pt idx="7">
                  <c:v>2026*</c:v>
                </c:pt>
                <c:pt idx="8">
                  <c:v>2027*</c:v>
                </c:pt>
                <c:pt idx="9">
                  <c:v>2028*</c:v>
                </c:pt>
                <c:pt idx="10">
                  <c:v>2029*</c:v>
                </c:pt>
              </c:strCache>
            </c:strRef>
          </c:cat>
          <c:val>
            <c:numRef>
              <c:f>Sheet1!$B$2:$B$12</c:f>
              <c:numCache>
                <c:ptCount val="11"/>
                <c:pt idx="0">
                  <c:v>0.0518</c:v>
                </c:pt>
                <c:pt idx="1">
                  <c:v>0.0647</c:v>
                </c:pt>
                <c:pt idx="2">
                  <c:v>0.0512</c:v>
                </c:pt>
                <c:pt idx="3">
                  <c:v>0.0372</c:v>
                </c:pt>
                <c:pt idx="4">
                  <c:v>0.0369</c:v>
                </c:pt>
                <c:pt idx="5">
                  <c:v>0.0415</c:v>
                </c:pt>
                <c:pt idx="6">
                  <c:v>0.044</c:v>
                </c:pt>
                <c:pt idx="7">
                  <c:v>0.0446</c:v>
                </c:pt>
                <c:pt idx="8">
                  <c:v>0.0452</c:v>
                </c:pt>
                <c:pt idx="9">
                  <c:v>0.0454</c:v>
                </c:pt>
                <c:pt idx="10">
                  <c:v>0.0452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Unemployment rate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Spalte1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Sheet1!$A$2:$A$12</c:f>
              <c:strCache>
                <c:ptCount val="11"/>
                <c:pt idx="0">
                  <c:v>2010</c:v>
                </c:pt>
                <c:pt idx="1">
                  <c:v>2011</c:v>
                </c:pt>
                <c:pt idx="2">
                  <c:v>2012</c:v>
                </c:pt>
                <c:pt idx="3">
                  <c:v>2013</c:v>
                </c:pt>
                <c:pt idx="4">
                  <c:v>2014</c:v>
                </c:pt>
                <c:pt idx="5">
                  <c:v>2015*</c:v>
                </c:pt>
                <c:pt idx="6">
                  <c:v>2016*</c:v>
                </c:pt>
                <c:pt idx="7">
                  <c:v>2017*</c:v>
                </c:pt>
                <c:pt idx="8">
                  <c:v>2018*</c:v>
                </c:pt>
                <c:pt idx="9">
                  <c:v>2019*</c:v>
                </c:pt>
                <c:pt idx="10">
                  <c:v>2020*</c:v>
                </c:pt>
              </c:strCache>
            </c:strRef>
          </c:cat>
          <c:val>
            <c:numRef>
              <c:f>Sheet1!$B$2:$B$12</c:f>
              <c:numCache>
                <c:ptCount val="11"/>
                <c:pt idx="0">
                  <c:v>25521</c:v>
                </c:pt>
                <c:pt idx="1">
                  <c:v>35245</c:v>
                </c:pt>
                <c:pt idx="2">
                  <c:v>38143</c:v>
                </c:pt>
                <c:pt idx="3">
                  <c:v>32127</c:v>
                </c:pt>
                <c:pt idx="4">
                  <c:v>22527</c:v>
                </c:pt>
                <c:pt idx="5">
                  <c:v>17017</c:v>
                </c:pt>
                <c:pt idx="6">
                  <c:v>12819</c:v>
                </c:pt>
                <c:pt idx="7">
                  <c:v>9662</c:v>
                </c:pt>
                <c:pt idx="8">
                  <c:v>7289</c:v>
                </c:pt>
                <c:pt idx="9">
                  <c:v>5509</c:v>
                </c:pt>
                <c:pt idx="10">
                  <c:v>4170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Sales and services income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Spalte1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Sheet1!$A$2:$A$14</c:f>
              <c:strCache>
                <c:ptCount val="13"/>
                <c:pt idx="0">
                  <c:v>2011</c:v>
                </c:pt>
                <c:pt idx="1">
                  <c:v>2012</c:v>
                </c:pt>
                <c:pt idx="2">
                  <c:v>2013</c:v>
                </c:pt>
                <c:pt idx="3">
                  <c:v>2014</c:v>
                </c:pt>
                <c:pt idx="4">
                  <c:v>2015</c:v>
                </c:pt>
                <c:pt idx="5">
                  <c:v>2016</c:v>
                </c:pt>
                <c:pt idx="6">
                  <c:v>2017</c:v>
                </c:pt>
                <c:pt idx="7">
                  <c:v>2018*</c:v>
                </c:pt>
                <c:pt idx="8">
                  <c:v>2019*</c:v>
                </c:pt>
                <c:pt idx="9">
                  <c:v>2020*</c:v>
                </c:pt>
                <c:pt idx="10">
                  <c:v>2021*</c:v>
                </c:pt>
                <c:pt idx="11">
                  <c:v>2022*</c:v>
                </c:pt>
                <c:pt idx="12">
                  <c:v>2023*</c:v>
                </c:pt>
              </c:strCache>
            </c:strRef>
          </c:cat>
          <c:val>
            <c:numRef>
              <c:f>Sheet1!$B$2:$B$14</c:f>
              <c:numCache>
                <c:ptCount val="13"/>
                <c:pt idx="0">
                  <c:v>10.95</c:v>
                </c:pt>
                <c:pt idx="1">
                  <c:v>10.52</c:v>
                </c:pt>
                <c:pt idx="2">
                  <c:v>8.09</c:v>
                </c:pt>
                <c:pt idx="3">
                  <c:v>8.41</c:v>
                </c:pt>
                <c:pt idx="4">
                  <c:v>7.86</c:v>
                </c:pt>
                <c:pt idx="5">
                  <c:v>7.38</c:v>
                </c:pt>
                <c:pt idx="6">
                  <c:v>7.38</c:v>
                </c:pt>
                <c:pt idx="7">
                  <c:v>7.22</c:v>
                </c:pt>
                <c:pt idx="8">
                  <c:v>7.1</c:v>
                </c:pt>
                <c:pt idx="9">
                  <c:v>7</c:v>
                </c:pt>
                <c:pt idx="10">
                  <c:v>6.92</c:v>
                </c:pt>
                <c:pt idx="11">
                  <c:v>6.86</c:v>
                </c:pt>
                <c:pt idx="12">
                  <c:v>6.81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Spalte1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Sheet1!$A$2:$A$12</c:f>
              <c:strCache>
                <c:ptCount val="11"/>
                <c:pt idx="0">
                  <c:v>2010</c:v>
                </c:pt>
                <c:pt idx="1">
                  <c:v>2011</c:v>
                </c:pt>
                <c:pt idx="2">
                  <c:v>2012</c:v>
                </c:pt>
                <c:pt idx="3">
                  <c:v>2013</c:v>
                </c:pt>
                <c:pt idx="4">
                  <c:v>2014</c:v>
                </c:pt>
                <c:pt idx="5">
                  <c:v>2015*</c:v>
                </c:pt>
                <c:pt idx="6">
                  <c:v>2016*</c:v>
                </c:pt>
                <c:pt idx="7">
                  <c:v>2017*</c:v>
                </c:pt>
                <c:pt idx="8">
                  <c:v>2018*</c:v>
                </c:pt>
                <c:pt idx="9">
                  <c:v>2019*</c:v>
                </c:pt>
                <c:pt idx="10">
                  <c:v>2020*</c:v>
                </c:pt>
              </c:strCache>
            </c:strRef>
          </c:cat>
          <c:val>
            <c:numRef>
              <c:f>Sheet1!$B$2:$B$12</c:f>
              <c:numCache>
                <c:ptCount val="11"/>
                <c:pt idx="0">
                  <c:v>11237</c:v>
                </c:pt>
                <c:pt idx="1">
                  <c:v>14225</c:v>
                </c:pt>
                <c:pt idx="2">
                  <c:v>14381</c:v>
                </c:pt>
                <c:pt idx="3">
                  <c:v>15164</c:v>
                </c:pt>
                <c:pt idx="4">
                  <c:v>17373</c:v>
                </c:pt>
                <c:pt idx="5">
                  <c:v>17959</c:v>
                </c:pt>
                <c:pt idx="6">
                  <c:v>18459</c:v>
                </c:pt>
                <c:pt idx="7">
                  <c:v>18856</c:v>
                </c:pt>
                <c:pt idx="8">
                  <c:v>19172</c:v>
                </c:pt>
                <c:pt idx="9">
                  <c:v>19427</c:v>
                </c:pt>
                <c:pt idx="10">
                  <c:v>19622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Sales and services income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41319783-9BCE-4FBA-9EA0-58B66795C4BA}"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B9572FB9-7A62-45AA-B646-A2B3CCDA9CA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5114C5CE-3019-4D67-A8D8-206DE0D722A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58D8B861-6F4A-4313-AA7D-4271156D9C5C}"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4C200B80-C7A2-473C-A122-D5B65B205B0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CC41EA63-A563-4CE7-B416-F1DE0B7B344E}"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F4067AE1-96C1-4003-8701-B78D7F24D08F}"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9E26B237-7431-4056-9252-1CE7828FFFDA}"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53786736-400A-4A84-96EA-59EEF3046C60}"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99A2858E-044E-4433-9507-373DC026B32C}"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2844EBF8-40D3-4A0C-9592-D2FA0CCF7EE2}"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24230/australia-petroleum-refining-and-fuel-manufacture-revenue-forecast-anzsic-c1701" TargetMode="External" /><Relationship Id="rId6" Type="http://schemas.openxmlformats.org/officeDocument/2006/relationships/chart" Target="../charts/chart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24253/iron-smelting-and-steel-manufacturing-revenue-in-australia" TargetMode="External" /><Relationship Id="rId6" Type="http://schemas.openxmlformats.org/officeDocument/2006/relationships/chart" Target="../charts/chart8.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24187/australia-meat-processing-revenue-forecast-anzsic-c1111" TargetMode="External" /><Relationship Id="rId6" Type="http://schemas.openxmlformats.org/officeDocument/2006/relationships/chart" Target="../charts/chart9.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24269/australia-motor-vehicle-manufacture-revenue-forecast-anzsic-c2311" TargetMode="External" /><Relationship Id="rId6" Type="http://schemas.openxmlformats.org/officeDocument/2006/relationships/chart" Target="../charts/chart10.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24193/cheese-and-other-dairy-product-manufacturing-revenue-in-australia" TargetMode="External" /><Relationship Id="rId6" Type="http://schemas.openxmlformats.org/officeDocument/2006/relationships/chart" Target="../charts/chart11.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24242/human-pharmaceutical-and-medicinal-product-manufacturing-revenue-in-australia" TargetMode="External" /><Relationship Id="rId6" Type="http://schemas.openxmlformats.org/officeDocument/2006/relationships/chart" Target="../charts/chart1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24227/printing-revenue-in-australia" TargetMode="External" /><Relationship Id="rId6" Type="http://schemas.openxmlformats.org/officeDocument/2006/relationships/chart" Target="../charts/chart13.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24260/structural-steel-fabricating-revenue-in-australia" TargetMode="External" /><Relationship Id="rId6" Type="http://schemas.openxmlformats.org/officeDocument/2006/relationships/chart" Target="../charts/chart14.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24236/australia-rigid-and-semi-rigid-polymer-product-manufacture-revenue-forecast-anzsic-c1912" TargetMode="External" /><Relationship Id="rId6" Type="http://schemas.openxmlformats.org/officeDocument/2006/relationships/chart" Target="../charts/chart15.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9.xml" TargetMode="Internal" /><Relationship Id="rId11" Type="http://schemas.openxmlformats.org/officeDocument/2006/relationships/slide" Target="slide11.xml" TargetMode="Internal" /><Relationship Id="rId12" Type="http://schemas.openxmlformats.org/officeDocument/2006/relationships/slide" Target="slide12.xml" TargetMode="Internal" /><Relationship Id="rId13" Type="http://schemas.openxmlformats.org/officeDocument/2006/relationships/slide" Target="slide13.xml" TargetMode="Internal" /><Relationship Id="rId14" Type="http://schemas.openxmlformats.org/officeDocument/2006/relationships/slide" Target="slide14.xml" TargetMode="Internal" /><Relationship Id="rId15" Type="http://schemas.openxmlformats.org/officeDocument/2006/relationships/slide" Target="slide15.xml" TargetMode="Internal" /><Relationship Id="rId16" Type="http://schemas.openxmlformats.org/officeDocument/2006/relationships/slide" Target="slide16.xml" TargetMode="Internal" /><Relationship Id="rId17" Type="http://schemas.openxmlformats.org/officeDocument/2006/relationships/slide" Target="slide17.xml" TargetMode="Internal" /><Relationship Id="rId18" Type="http://schemas.openxmlformats.org/officeDocument/2006/relationships/slide" Target="slide18.xml" TargetMode="Internal" /><Relationship Id="rId19" Type="http://schemas.openxmlformats.org/officeDocument/2006/relationships/slide" Target="slide19.xml" TargetMode="Internal" /><Relationship Id="rId2" Type="http://schemas.openxmlformats.org/officeDocument/2006/relationships/image" Target="../media/image3.emf" /><Relationship Id="rId20" Type="http://schemas.openxmlformats.org/officeDocument/2006/relationships/slide" Target="slide20.xml" TargetMode="Internal"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slide" Target="slide4.xml" TargetMode="Internal" /><Relationship Id="rId6" Type="http://schemas.openxmlformats.org/officeDocument/2006/relationships/slide" Target="slide5.xml" TargetMode="Internal" /><Relationship Id="rId7" Type="http://schemas.openxmlformats.org/officeDocument/2006/relationships/slide" Target="slide6.xml" TargetMode="Internal" /><Relationship Id="rId8" Type="http://schemas.openxmlformats.org/officeDocument/2006/relationships/slide" Target="slide7.xml" TargetMode="Internal" /><Relationship Id="rId9" Type="http://schemas.openxmlformats.org/officeDocument/2006/relationships/slide" Target="slide8.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24288/wooden-furniture-and-upholstered-seat-manufacturing-revenue-in-australia" TargetMode="External" /><Relationship Id="rId6" Type="http://schemas.openxmlformats.org/officeDocument/2006/relationships/chart" Target="../charts/chart16.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369274/gdp-growth-forecast-asia-vs-major-economies" TargetMode="External" /><Relationship Id="rId6" Type="http://schemas.openxmlformats.org/officeDocument/2006/relationships/chart" Target="../charts/chart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63573/gross-domestic-product-gdp-of-australia" TargetMode="External" /><Relationship Id="rId6" Type="http://schemas.openxmlformats.org/officeDocument/2006/relationships/chart" Target="../charts/char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63602/gross-domestic-product-gdp-growth-rate-in-australia" TargetMode="External" /><Relationship Id="rId6" Type="http://schemas.openxmlformats.org/officeDocument/2006/relationships/chart" Target="../charts/chart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375558/australia-gdp-distribution-across-economic-sectors" TargetMode="External" /><Relationship Id="rId6" Type="http://schemas.openxmlformats.org/officeDocument/2006/relationships/chart" Target="../charts/chart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1845/inflation-rate-in-australia" TargetMode="External" /><Relationship Id="rId6" Type="http://schemas.openxmlformats.org/officeDocument/2006/relationships/chart" Target="../charts/chart5.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63695/unemployment-rate-in-australia" TargetMode="External" /><Relationship Id="rId6" Type="http://schemas.openxmlformats.org/officeDocument/2006/relationships/chart" Target="../charts/chart6.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 name="New shape" titl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COUNTRIES &amp; REGIONS</a:t>
            </a:r>
          </a:p>
        </p:txBody>
      </p:sp>
      <p:sp>
        <p:nvSpPr>
          <p:cNvPr id="3"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Economic Outlook Australia</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Manufacturing</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forecast statistic shows the sales and services income of petroleum refining and fuel manufacture in Australia from 2010 to 2014, with forecasts up until 2020. By 2016, sales and services incomes of petroleum refining and fuel manufacture in Australia are projected to reach approximately 12.82 billion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Australia; 2010 to 2014; * Estimate. Please visit here for more information on Statista market forecasts.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Australian Bureau of Statistics;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Sales and services income of petroleum refining and fuel manufacture (ANZSIC C1701) in Australia from 2010 to 2020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Forecast: petroleum refining and fuel manufacture income Australia 2010-2020</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Up until two decades ago, the steel industry in Australia was considered to be one of the strongest pillars of its economy. However, over the years, the industry has faced strong competition from overseas firms mainly in China, India and Japan, which have especially benefitted from the lower operational costs and worker wages. As a result domestic production has declined and employment levels within the sector have fallen nearly 26 percent between 2006-2015, as per the official data from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2011-2017; * Estimate - This also applies for past years as data provided by statistical institutions often is not available for more recent years. Currency conversion factor: (AUD -&gt; USD) = 0.755 The industry classification is based on the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Australian Bureau of Statistics;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Industry revenue of “Iron Smelting and Steel Manufacturing“ in Australia from 2011 to 2023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Industry revenue of “Iron Smelting and Steel Manufacturing“ in Australia 2011-2023</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forecast statistic shows the sales and services income of meat processing in Australia from 2010 to 2014, with forecasts up until 2020. By 2016, sales and services incomes of meat processing in Australia are projected to reach approximately 18.46 billion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Australia; 2010 to 2014; * Estimate. Please visit here for more information on Statista market forecasts.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Australian Bureau of Statistics;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Sales and services income of meat processing (ANZSIC C1111) in Australia from 2010 to 2020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Forecast: sales and services income meat processing Australia 2010-2020</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forecast statistic shows the sales and services income of motor vehicle manufacture in Australia from 2010 to 2014, with forecasts up until 2020. By 2016, sales and services incomes of motor vehicle manufacture in Australia are projected to reach approximately 6.91 billion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Australia; 2010 to 2014; * Estimate. Please visit here for more information on Statista market forecasts.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Australian Bureau of Statistics;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Sales and services income of motor vehicle manufacture (ANZSIC C2311) in Australia from 2010 to 2020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Forecast: sales and services income motor vehicle manufacture Australia 2010-2020</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Over the past few years, revenues of the Australian cheese and other dairy product manufacturing industry have been declining, owing to continued drought conditions in many parts of the country, high feed costs and a shrinking cattle herd. Moreover, the recent bushfires have destroyed nearly 14 million hectares of land, including farms in Victoria and New South Wales, which are the major milk production centers in the country. This is set to further impact sales in the short to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2011-2017; * Estimate - This also applies for past years as data provided by statistical institutions often is not available for more recent years. Currency conversion factor: (AUD -&gt; USD) = 0.755 The industry classification is based on the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Australian Bureau of Statistics;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Industry revenue of “Cheese and Other Dairy Product Manufacturing“ in Australia from 2011 to 2023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Industry revenue of “Cheese and Other Dairy Product Manufacturing“ in Australia 2011-2023</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Australian pharmaceutical manufacturing sector has been through some tough times over the last few years. Pricing reforms and resultant cost savings initiatives by manufacturers has resulted in somewhat of an industry slowdown with revenues expected to decline from their 2015 peak of 7.4 billion U.S. dollars to 5.9 billion U.S. dollars in 2023.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2011-2017; * Estimate - This also applies for past years as data provided by statistical institutions often is not available for more recent years. Currency conversion factor: (AUD -&gt; USD) = 0.755 The industry classification is based on the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Australian Bureau of Statistics;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Industry revenue of “Human Pharmaceutical and Medicinal Product Manufacturing“ in Australia from 2011 to 2023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Industry revenue of “Human Pharmaceutical and Medicinal Product Manufacturing“ in Australia 2011-2023</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Over the next few years, the Australia’s printing industry is expected to face challenging times to maintain its current revenue stream, if not adding more. According to Statista’s latest estimates, the industry is likely to register a slight decline in revenue over the next few years. The two largest contributors, advertising and media, have both shifted their bets on digital channels, reducing demand for printing. Preference towards digital contents is undoubtably reshaping the industry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2011-2017; * Estimate - This also applies for past years as data provided by statistical institutions often is not available for more recent years. Currency conversion factor: (AUD -&gt; USD) = 0.755 The industry classification is based on the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Australian Bureau of Statistics;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Industry revenue of “Printing“ in Australia from 2011 to 2023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Industry revenue of “Printing“ in Australia 2011-2023</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Australian steel industry has been in trouble for the last few years with revenues declining steadily. This is expected to be the case over the short to medium term as well with estimates having the market falling from 4.2 billion U.S. dollars in 2017 to 3.5 billion U.S. dollars in 2023. Even though it’s difficult to put a finger on when the market started crashing, Arrium’s collapse in 2016 with debts of over 2.3 billion U.S. dollars seems to be a good starting point. One of the main factors behind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2011-2017; * Estimate - This also applies for past years as data provided by statistical institutions often is not available for more recent years. Currency conversion factor: (AUD -&gt; USD) = 0.755 The industry classification is based on the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Australian Bureau of Statistics;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Industry revenue of “Structural Steel Fabricating“ in Australia from 2011 to 2023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Industry revenue of “Structural Steel Fabricating“ in Australia 2011-2023</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forecast statistic shows the sales and services income of rigid and semi rigid polymer product manufacture in Australia from 2010 to 2014, with forecasts up until 2020. By 2016, sales and services incomes of rigid and semi rigid polymer product manufacture in Australia are projected to reach approximately 3.81 billion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Australia; 2010 to 2014; * Estimate. Please visit here for more information on Statista market forecasts.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Australian Bureau of Statistics;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2500" lnSpcReduction="10000"/>
          </a:bodyPr>
          <a:lstStyle/>
          <a:p>
            <a:pPr algn="l">
              <a:lnSpc>
                <a:spcPct val="100000"/>
              </a:lnSpc>
              <a:spcAft>
                <a:spcPct val="20000"/>
              </a:spcAft>
            </a:pPr>
            <a:r>
              <a:rPr sz="2500">
                <a:solidFill>
                  <a:srgbClr val="0F2741"/>
                </a:solidFill>
                <a:latin typeface="Open Sans Light"/>
              </a:rPr>
              <a:t>Sales and services income of rigid and semi rigid polymer product manufacture (ANZSIC C1912) in Australia from 2010 to 2020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Forecast: rigid and semi rigid polymer product manufacture income Australia 2010-2020</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titl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Key economic indicators</a:t>
            </a:r>
          </a:p>
        </p:txBody>
      </p:sp>
      <p:sp>
        <p:nvSpPr>
          <p:cNvPr id="8" name="New shape" titl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03</a:t>
            </a:r>
          </a:p>
        </p:txBody>
      </p:sp>
      <p:sp>
        <p:nvSpPr>
          <p:cNvPr id="9" name="New shape" titl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GDP growth forecast: Asia, U.S., UK and Germany 2010-2026</a:t>
            </a:r>
          </a:p>
        </p:txBody>
      </p:sp>
      <p:sp>
        <p:nvSpPr>
          <p:cNvPr id="10" name="New shape" titl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04</a:t>
            </a:r>
          </a:p>
        </p:txBody>
      </p:sp>
      <p:sp>
        <p:nvSpPr>
          <p:cNvPr id="11" name="New shape" titl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Gross domestic product (GDP) of Australia 2029</a:t>
            </a:r>
          </a:p>
        </p:txBody>
      </p:sp>
      <p:sp>
        <p:nvSpPr>
          <p:cNvPr id="12" name="New shape" titl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05</a:t>
            </a:r>
          </a:p>
        </p:txBody>
      </p:sp>
      <p:sp>
        <p:nvSpPr>
          <p:cNvPr id="13" name="New shape" titl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Gross domestic product (GDP) growth rate in Australia 2029*</a:t>
            </a:r>
          </a:p>
        </p:txBody>
      </p:sp>
      <p:sp>
        <p:nvSpPr>
          <p:cNvPr id="14" name="New shape" titl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06</a:t>
            </a:r>
          </a:p>
        </p:txBody>
      </p:sp>
      <p:sp>
        <p:nvSpPr>
          <p:cNvPr id="15" name="New shape" titl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Distribution of gross domestic product (GDP) across economic sectors Australia 2022</a:t>
            </a:r>
          </a:p>
        </p:txBody>
      </p:sp>
      <p:sp>
        <p:nvSpPr>
          <p:cNvPr id="16" name="New shape" title=""/>
          <p:cNvSpPr/>
          <p:nvPr/>
        </p:nvSpPr>
        <p:spPr>
          <a:xfrm>
            <a:off x="5544000" y="2797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07</a:t>
            </a:r>
          </a:p>
        </p:txBody>
      </p:sp>
      <p:sp>
        <p:nvSpPr>
          <p:cNvPr id="17" name="New shape" title=""/>
          <p:cNvSpPr/>
          <p:nvPr/>
        </p:nvSpPr>
        <p:spPr>
          <a:xfrm>
            <a:off x="586800" y="2797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Inflation rate in Australia 2029*</a:t>
            </a:r>
          </a:p>
        </p:txBody>
      </p:sp>
      <p:sp>
        <p:nvSpPr>
          <p:cNvPr id="18" name="New shape" title=""/>
          <p:cNvSpPr/>
          <p:nvPr/>
        </p:nvSpPr>
        <p:spPr>
          <a:xfrm>
            <a:off x="5544000" y="2967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08</a:t>
            </a:r>
          </a:p>
        </p:txBody>
      </p:sp>
      <p:sp>
        <p:nvSpPr>
          <p:cNvPr id="19" name="New shape" title=""/>
          <p:cNvSpPr/>
          <p:nvPr/>
        </p:nvSpPr>
        <p:spPr>
          <a:xfrm>
            <a:off x="586800" y="2967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Unemployment rate in Australia 2029</a:t>
            </a:r>
          </a:p>
        </p:txBody>
      </p:sp>
      <p:sp>
        <p:nvSpPr>
          <p:cNvPr id="20" name="New shape" title=""/>
          <p:cNvSpPr/>
          <p:nvPr/>
        </p:nvSpPr>
        <p:spPr>
          <a:xfrm>
            <a:off x="586800" y="3264911"/>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Manufacturing</a:t>
            </a:r>
          </a:p>
        </p:txBody>
      </p:sp>
      <p:sp>
        <p:nvSpPr>
          <p:cNvPr id="21" name="New shape" title=""/>
          <p:cNvSpPr/>
          <p:nvPr/>
        </p:nvSpPr>
        <p:spPr>
          <a:xfrm>
            <a:off x="5544000" y="349835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2" name="New shape" title=""/>
          <p:cNvSpPr/>
          <p:nvPr/>
        </p:nvSpPr>
        <p:spPr>
          <a:xfrm>
            <a:off x="586800" y="349835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Forecast: petroleum refining and fuel manufacture income Australia 2010-2020</a:t>
            </a:r>
          </a:p>
        </p:txBody>
      </p:sp>
      <p:sp>
        <p:nvSpPr>
          <p:cNvPr id="23" name="New shape" title=""/>
          <p:cNvSpPr/>
          <p:nvPr/>
        </p:nvSpPr>
        <p:spPr>
          <a:xfrm>
            <a:off x="5544000" y="3668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11</a:t>
            </a:r>
          </a:p>
        </p:txBody>
      </p:sp>
      <p:sp>
        <p:nvSpPr>
          <p:cNvPr id="24" name="New shape" title=""/>
          <p:cNvSpPr/>
          <p:nvPr/>
        </p:nvSpPr>
        <p:spPr>
          <a:xfrm>
            <a:off x="586800" y="3668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Industry revenue of “Iron Smelting and Steel Manufacturing“ in Australia 2011-2023</a:t>
            </a:r>
          </a:p>
        </p:txBody>
      </p:sp>
      <p:sp>
        <p:nvSpPr>
          <p:cNvPr id="25" name="New shape" title=""/>
          <p:cNvSpPr/>
          <p:nvPr/>
        </p:nvSpPr>
        <p:spPr>
          <a:xfrm>
            <a:off x="5544000" y="3838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12</a:t>
            </a:r>
          </a:p>
        </p:txBody>
      </p:sp>
      <p:sp>
        <p:nvSpPr>
          <p:cNvPr id="26" name="New shape" title=""/>
          <p:cNvSpPr/>
          <p:nvPr/>
        </p:nvSpPr>
        <p:spPr>
          <a:xfrm>
            <a:off x="586800" y="3838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Forecast: sales and services income meat processing Australia 2010-2020</a:t>
            </a:r>
          </a:p>
        </p:txBody>
      </p:sp>
      <p:sp>
        <p:nvSpPr>
          <p:cNvPr id="27" name="New shape" title=""/>
          <p:cNvSpPr/>
          <p:nvPr/>
        </p:nvSpPr>
        <p:spPr>
          <a:xfrm>
            <a:off x="5544000" y="4009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13</a:t>
            </a:r>
          </a:p>
        </p:txBody>
      </p:sp>
      <p:sp>
        <p:nvSpPr>
          <p:cNvPr id="28" name="New shape" title=""/>
          <p:cNvSpPr/>
          <p:nvPr/>
        </p:nvSpPr>
        <p:spPr>
          <a:xfrm>
            <a:off x="586800" y="4009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Forecast: sales and services income motor vehicle manufacture Australia 2010-2020</a:t>
            </a:r>
          </a:p>
        </p:txBody>
      </p:sp>
      <p:sp>
        <p:nvSpPr>
          <p:cNvPr id="29" name="New shape" title=""/>
          <p:cNvSpPr/>
          <p:nvPr/>
        </p:nvSpPr>
        <p:spPr>
          <a:xfrm>
            <a:off x="5544000" y="4179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14</a:t>
            </a:r>
          </a:p>
        </p:txBody>
      </p:sp>
      <p:sp>
        <p:nvSpPr>
          <p:cNvPr id="30" name="New shape" title=""/>
          <p:cNvSpPr/>
          <p:nvPr/>
        </p:nvSpPr>
        <p:spPr>
          <a:xfrm>
            <a:off x="586800" y="4179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Industry revenue of “Cheese and Other Dairy Product Manufacturing“ in Australia 2011-2023</a:t>
            </a:r>
          </a:p>
        </p:txBody>
      </p:sp>
      <p:sp>
        <p:nvSpPr>
          <p:cNvPr id="31" name="New shape" title=""/>
          <p:cNvSpPr/>
          <p:nvPr/>
        </p:nvSpPr>
        <p:spPr>
          <a:xfrm>
            <a:off x="5544000" y="4349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15</a:t>
            </a:r>
          </a:p>
        </p:txBody>
      </p:sp>
      <p:sp>
        <p:nvSpPr>
          <p:cNvPr id="32" name="New shape" title=""/>
          <p:cNvSpPr/>
          <p:nvPr/>
        </p:nvSpPr>
        <p:spPr>
          <a:xfrm>
            <a:off x="586800" y="4349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Industry revenue of “Human Pharmaceutical and Medicinal Product Manufacturing“ in Australia 2011-2023</a:t>
            </a:r>
          </a:p>
        </p:txBody>
      </p:sp>
      <p:sp>
        <p:nvSpPr>
          <p:cNvPr id="33" name="New shape" title=""/>
          <p:cNvSpPr/>
          <p:nvPr/>
        </p:nvSpPr>
        <p:spPr>
          <a:xfrm>
            <a:off x="5544000" y="452002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16</a:t>
            </a:r>
          </a:p>
        </p:txBody>
      </p:sp>
      <p:sp>
        <p:nvSpPr>
          <p:cNvPr id="34" name="New shape" title=""/>
          <p:cNvSpPr/>
          <p:nvPr/>
        </p:nvSpPr>
        <p:spPr>
          <a:xfrm>
            <a:off x="586800" y="452002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Industry revenue of “Printing“ in Australia 2011-2023</a:t>
            </a:r>
          </a:p>
        </p:txBody>
      </p:sp>
      <p:sp>
        <p:nvSpPr>
          <p:cNvPr id="35" name="New shape" title=""/>
          <p:cNvSpPr/>
          <p:nvPr/>
        </p:nvSpPr>
        <p:spPr>
          <a:xfrm>
            <a:off x="5544000" y="46903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17</a:t>
            </a:r>
          </a:p>
        </p:txBody>
      </p:sp>
      <p:sp>
        <p:nvSpPr>
          <p:cNvPr id="36" name="New shape" title=""/>
          <p:cNvSpPr/>
          <p:nvPr/>
        </p:nvSpPr>
        <p:spPr>
          <a:xfrm>
            <a:off x="586800" y="46903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Industry revenue of “Structural Steel Fabricating“ in Australia 2011-2023</a:t>
            </a:r>
          </a:p>
        </p:txBody>
      </p:sp>
      <p:sp>
        <p:nvSpPr>
          <p:cNvPr id="37" name="New shape" title=""/>
          <p:cNvSpPr/>
          <p:nvPr/>
        </p:nvSpPr>
        <p:spPr>
          <a:xfrm>
            <a:off x="5544000" y="48605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18</a:t>
            </a:r>
          </a:p>
        </p:txBody>
      </p:sp>
      <p:sp>
        <p:nvSpPr>
          <p:cNvPr id="38" name="New shape" title=""/>
          <p:cNvSpPr/>
          <p:nvPr/>
        </p:nvSpPr>
        <p:spPr>
          <a:xfrm>
            <a:off x="586800" y="48605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Forecast: rigid and semi rigid polymer product manufacture income Australia 2010-2020</a:t>
            </a:r>
          </a:p>
        </p:txBody>
      </p:sp>
      <p:sp>
        <p:nvSpPr>
          <p:cNvPr id="39" name="New shape" title=""/>
          <p:cNvSpPr/>
          <p:nvPr/>
        </p:nvSpPr>
        <p:spPr>
          <a:xfrm>
            <a:off x="5544000" y="50308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19</a:t>
            </a:r>
          </a:p>
        </p:txBody>
      </p:sp>
      <p:sp>
        <p:nvSpPr>
          <p:cNvPr id="40" name="New shape" title=""/>
          <p:cNvSpPr/>
          <p:nvPr/>
        </p:nvSpPr>
        <p:spPr>
          <a:xfrm>
            <a:off x="586800" y="50308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Industry revenue of “Wooden Furniture and Upholstered Seat Manufacturing“ in Australia 2011-2023</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Over the years, wooden furniture manufacturing has reduced in Australia, owing to high production costs and availability of low-cost imports. In fact, Australia is now among the top 10 importers of furniture in the world, with a value of as much as 3.5 billion U.S. dollars in 2017. Therefore, unsurprisingly, revenues of the wooden furniture and upholstered seat manufacturing industry are expected to decline 13 percent between 2018-2023.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2011-2017; * Estimate - This also applies for past years as data provided by statistical institutions often is not available for more recent years. Currency conversion factor: (AUD -&gt; USD) = 0.755 The industry classification is based on the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Australian Bureau of Statistics;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Industry revenue of “Wooden Furniture and Upholstered Seat Manufacturing“ in Australia from 2011 to 2023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Industry revenue of “Wooden Furniture and Upholstered Seat Manufacturing“ in Australia 2011-2023</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20</a:t>
            </a:r>
          </a:p>
        </p:txBody>
      </p:sp>
      <p:sp>
        <p:nvSpPr>
          <p:cNvPr id="7" name="New shape" titl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Australian Bureau of Statistics</a:t>
            </a:r>
          </a:p>
        </p:txBody>
      </p:sp>
      <p:sp>
        <p:nvSpPr>
          <p:cNvPr id="8" name="New shape" titl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DRV</a:t>
            </a:r>
          </a:p>
        </p:txBody>
      </p:sp>
      <p:sp>
        <p:nvSpPr>
          <p:cNvPr id="9" name="New shape" titl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IMF</a:t>
            </a:r>
          </a:p>
        </p:txBody>
      </p:sp>
      <p:sp>
        <p:nvSpPr>
          <p:cNvPr id="10" name="New shape" titl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Statista</a:t>
            </a:r>
          </a:p>
        </p:txBody>
      </p:sp>
      <p:sp>
        <p:nvSpPr>
          <p:cNvPr id="11" name="New shape" titl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World Bank</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Key economic indicators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gross domestic product (GDP) growth rate of all major economies included except China was negative in 2020 following the COVID-19 pandemic. Growth rates were positive again in 2021, but stagnated in some countries in 2023 amid high inflation rates.  What does GDP measure? GDP is the sum of all consumption, investment, government spending, and net exports in an economy. As such, different things drive the growth of each of these countries. Germany benefits from a high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2010 to 2024; constant prices; * Estimate. Numbers for the United Kingdom from 2023 are estimates.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IMF;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2500" lnSpcReduction="10000"/>
          </a:bodyPr>
          <a:lstStyle/>
          <a:p>
            <a:pPr algn="l">
              <a:lnSpc>
                <a:spcPct val="100000"/>
              </a:lnSpc>
              <a:spcAft>
                <a:spcPct val="20000"/>
              </a:spcAft>
            </a:pPr>
            <a:r>
              <a:rPr sz="2500">
                <a:solidFill>
                  <a:srgbClr val="0F2741"/>
                </a:solidFill>
                <a:latin typeface="Open Sans Light"/>
              </a:rPr>
              <a:t>Annual gross domestic product (GDP) growth projections for the United States, United Kingdom, Germany and selected Asian countries from 2010 to 2026</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GDP growth forecast: Asia, U.S., UK and Germany 2010-2026</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depicts Australia's gross domestic product (GDP) from 1987 to 2023, with projections up until 2029. In 2023, GDP in Australia amounted to about 1.74 trillion US dollars. See global GDP for a global comparison.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Australia; * Estimate. Values have been rounded to provide a better understanding of the statistic.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IMF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Australia: Gross domestic product (GDP) in current prices from 1987 to 2029 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Gross domestic product (GDP) of Australia 2029</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growth rate of Australia’s real GDP from 2019 to 2023, with projections up until 2029. In 2023, GDP in Australia grew by about 2.06 percent on the previous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 Estimate. Values have been rounded to provide a better understanding of the statistic.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DRV; IMF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Australia: Real gross domestic product (GDP) growth rate from 2019to 2029 (compared to the previous year)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Gross domestic product (GDP) growth rate in Australia 2029*</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agriculture contributed around 2.68 percent to the GDP of Australia, 27.48 percent came from industry, and 63.3 percent from the services sector. The same year, the Australian inflation rate, another important key indicator for its economic situation, amounted to 2.82 percent. Why is the inflation rate important?Inflation is the steady increase in price levels for consumer goods and services during a certain timespan. The European Central Bank considers a steady inflation rate of two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Australia</a:t>
            </a:r>
          </a:p>
          <a:p>
            <a:r>
              <a:rPr sz="600" b="1">
                <a:solidFill>
                  <a:srgbClr val="0F2741"/>
                </a:solidFill>
                <a:latin typeface="Open Sans"/>
              </a:rPr>
              <a:t>Source(s): </a:t>
            </a:r>
            <a:r>
              <a:rPr sz="600" b="0">
                <a:solidFill>
                  <a:srgbClr val="0F2741"/>
                </a:solidFill>
                <a:latin typeface="Open Sans"/>
              </a:rPr>
              <a:t>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Australia: Distribution of gross domestic product (GDP) across economic sectors from 2012 to 2022</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Distribution of gross domestic product (GDP) across economic sectors Australia 2022</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inflation rate in Australia from 1987 to 2022, with projections up until 2029. The inflation rate is calculated using the price increase of a defined product basket. This product basket contains products and services, on which the average consumer spends money throughout the year. They include expenses for groceries, clothes, rent, power, telecommunications, recreational activities and raw materials (e.g. gas, oil), as well as federal fees and taxes. In 2022, the average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Australia; * Estimate. Values have been rounded to provide a better understanding of the statistic.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IMF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Australia: Inflation rate from 1987 to 2029 (compared to the previous year)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Inflation rate in Australia 2029*</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unemployment rate in Australia was forecast to increase between 2024 and 2029 by in total 0.4 percentage points. This overall increase does not happen continuously, notably not in 2029. The rate is estimated to amount to 4.52 percent in 2029.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Australia; 2019 to 2029; * Estimate. Figures have been rounded for better presentation.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IMF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Australia: Unemployment rate from 2019 to 2029</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Unemployment rate in Australia 2029</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145</Paragraphs>
  <Slides>21</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21</vt:i4>
      </vt:variant>
    </vt:vector>
  </HeadingPairs>
  <TitlesOfParts>
    <vt:vector baseType="lpstr" size="26">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2024-10-24T16:06:14.840</cp:lastPrinted>
  <dcterms:created xsi:type="dcterms:W3CDTF">2024-10-24T14:06:14Z</dcterms:created>
  <dcterms:modified xsi:type="dcterms:W3CDTF">2024-10-24T14:06:15Z</dcterms:modified>
</cp:coreProperties>
</file>