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59" d="100"/>
          <a:sy n="59" d="100"/>
        </p:scale>
        <p:origin x="892" y="64"/>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cat>
            <c:strRef>
              <c:f>Sheet1!$A$2:$A$46</c:f>
              <c:strCache>
                <c:ptCount val="45"/>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pt idx="32">
                  <c:v>2017</c:v>
                </c:pt>
                <c:pt idx="33">
                  <c:v>2018</c:v>
                </c:pt>
                <c:pt idx="34">
                  <c:v>2019</c:v>
                </c:pt>
                <c:pt idx="35">
                  <c:v>2020</c:v>
                </c:pt>
                <c:pt idx="36">
                  <c:v>2021</c:v>
                </c:pt>
                <c:pt idx="37">
                  <c:v>2022</c:v>
                </c:pt>
                <c:pt idx="38">
                  <c:v>2023**</c:v>
                </c:pt>
                <c:pt idx="39">
                  <c:v>2024*</c:v>
                </c:pt>
                <c:pt idx="40">
                  <c:v>2025*</c:v>
                </c:pt>
                <c:pt idx="41">
                  <c:v>2026*</c:v>
                </c:pt>
                <c:pt idx="42">
                  <c:v>2027*</c:v>
                </c:pt>
                <c:pt idx="43">
                  <c:v>2028*</c:v>
                </c:pt>
                <c:pt idx="44">
                  <c:v>2029*</c:v>
                </c:pt>
              </c:strCache>
            </c:strRef>
          </c:cat>
          <c:val>
            <c:numRef>
              <c:f>Sheet1!$B$2:$B$46</c:f>
              <c:numCache>
                <c:formatCode>General</c:formatCode>
                <c:ptCount val="45"/>
                <c:pt idx="0">
                  <c:v>310.13</c:v>
                </c:pt>
                <c:pt idx="1">
                  <c:v>300.92</c:v>
                </c:pt>
                <c:pt idx="2">
                  <c:v>327.73</c:v>
                </c:pt>
                <c:pt idx="3">
                  <c:v>408.66</c:v>
                </c:pt>
                <c:pt idx="4">
                  <c:v>458.18</c:v>
                </c:pt>
                <c:pt idx="5">
                  <c:v>396.59</c:v>
                </c:pt>
                <c:pt idx="6">
                  <c:v>413.21</c:v>
                </c:pt>
                <c:pt idx="7">
                  <c:v>492.15</c:v>
                </c:pt>
                <c:pt idx="8">
                  <c:v>617.42999999999995</c:v>
                </c:pt>
                <c:pt idx="9">
                  <c:v>561.69000000000005</c:v>
                </c:pt>
                <c:pt idx="10">
                  <c:v>731</c:v>
                </c:pt>
                <c:pt idx="11">
                  <c:v>860.47</c:v>
                </c:pt>
                <c:pt idx="12">
                  <c:v>957.99</c:v>
                </c:pt>
                <c:pt idx="13">
                  <c:v>1024.17</c:v>
                </c:pt>
                <c:pt idx="14">
                  <c:v>1088.3499999999999</c:v>
                </c:pt>
                <c:pt idx="15">
                  <c:v>1205.53</c:v>
                </c:pt>
                <c:pt idx="16">
                  <c:v>1333.65</c:v>
                </c:pt>
                <c:pt idx="17">
                  <c:v>1465.83</c:v>
                </c:pt>
                <c:pt idx="18">
                  <c:v>1656.96</c:v>
                </c:pt>
                <c:pt idx="19">
                  <c:v>1949.45</c:v>
                </c:pt>
                <c:pt idx="20">
                  <c:v>2290.02</c:v>
                </c:pt>
                <c:pt idx="21">
                  <c:v>2754.15</c:v>
                </c:pt>
                <c:pt idx="22">
                  <c:v>3555.66</c:v>
                </c:pt>
                <c:pt idx="23">
                  <c:v>4577.28</c:v>
                </c:pt>
                <c:pt idx="24">
                  <c:v>5088.99</c:v>
                </c:pt>
                <c:pt idx="25">
                  <c:v>6033.83</c:v>
                </c:pt>
                <c:pt idx="26">
                  <c:v>7492.21</c:v>
                </c:pt>
                <c:pt idx="27">
                  <c:v>8539.58</c:v>
                </c:pt>
                <c:pt idx="28">
                  <c:v>9624.93</c:v>
                </c:pt>
                <c:pt idx="29">
                  <c:v>10524.24</c:v>
                </c:pt>
                <c:pt idx="30">
                  <c:v>11113.51</c:v>
                </c:pt>
                <c:pt idx="31">
                  <c:v>11226.9</c:v>
                </c:pt>
                <c:pt idx="32">
                  <c:v>12265.33</c:v>
                </c:pt>
                <c:pt idx="33">
                  <c:v>13841.81</c:v>
                </c:pt>
                <c:pt idx="34">
                  <c:v>14340.6</c:v>
                </c:pt>
                <c:pt idx="35">
                  <c:v>14862.56</c:v>
                </c:pt>
                <c:pt idx="36">
                  <c:v>17759.310000000001</c:v>
                </c:pt>
                <c:pt idx="37">
                  <c:v>17848.54</c:v>
                </c:pt>
                <c:pt idx="38">
                  <c:v>17758.05</c:v>
                </c:pt>
                <c:pt idx="39">
                  <c:v>18273.36</c:v>
                </c:pt>
                <c:pt idx="40">
                  <c:v>19534.89</c:v>
                </c:pt>
                <c:pt idx="41">
                  <c:v>20810.88</c:v>
                </c:pt>
                <c:pt idx="42">
                  <c:v>22050.81</c:v>
                </c:pt>
                <c:pt idx="43">
                  <c:v>23319.72</c:v>
                </c:pt>
                <c:pt idx="44">
                  <c:v>24589.67</c:v>
                </c:pt>
              </c:numCache>
            </c:numRef>
          </c:val>
          <c:smooth val="0"/>
          <c:extLst>
            <c:ext xmlns:c16="http://schemas.microsoft.com/office/drawing/2014/chart" uri="{C3380CC4-5D6E-409C-BE32-E72D297353CC}">
              <c16:uniqueId val="{0000002D-BF88-467B-9A26-EB543CB7E92E}"/>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Gross domestic product in billion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Pt>
            <c:idx val="11"/>
            <c:invertIfNegative val="0"/>
            <c:bubble3D val="0"/>
            <c:spPr>
              <a:solidFill>
                <a:srgbClr val="808080"/>
              </a:solidFill>
            </c:spPr>
            <c:extLst>
              <c:ext xmlns:c16="http://schemas.microsoft.com/office/drawing/2014/chart" uri="{C3380CC4-5D6E-409C-BE32-E72D297353CC}">
                <c16:uniqueId val="{00000001-D5D3-478E-8FAB-085D43BFFFE4}"/>
              </c:ext>
            </c:extLst>
          </c:dPt>
          <c:dLbls>
            <c:dLbl>
              <c:idx val="0"/>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D5D3-478E-8FAB-085D43BFFFE4}"/>
                </c:ext>
              </c:extLst>
            </c:dLbl>
            <c:dLbl>
              <c:idx val="1"/>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D5D3-478E-8FAB-085D43BFFFE4}"/>
                </c:ext>
              </c:extLst>
            </c:dLbl>
            <c:dLbl>
              <c:idx val="2"/>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D5D3-478E-8FAB-085D43BFFFE4}"/>
                </c:ext>
              </c:extLst>
            </c:dLbl>
            <c:dLbl>
              <c:idx val="3"/>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D5D3-478E-8FAB-085D43BFFFE4}"/>
                </c:ext>
              </c:extLst>
            </c:dLbl>
            <c:dLbl>
              <c:idx val="4"/>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D5D3-478E-8FAB-085D43BFFFE4}"/>
                </c:ext>
              </c:extLst>
            </c:dLbl>
            <c:dLbl>
              <c:idx val="5"/>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D5D3-478E-8FAB-085D43BFFFE4}"/>
                </c:ext>
              </c:extLst>
            </c:dLbl>
            <c:dLbl>
              <c:idx val="6"/>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D5D3-478E-8FAB-085D43BFFFE4}"/>
                </c:ext>
              </c:extLst>
            </c:dLbl>
            <c:dLbl>
              <c:idx val="7"/>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D5D3-478E-8FAB-085D43BFFFE4}"/>
                </c:ext>
              </c:extLst>
            </c:dLbl>
            <c:dLbl>
              <c:idx val="8"/>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D5D3-478E-8FAB-085D43BFFFE4}"/>
                </c:ext>
              </c:extLst>
            </c:dLbl>
            <c:dLbl>
              <c:idx val="9"/>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D5D3-478E-8FAB-085D43BFFFE4}"/>
                </c:ext>
              </c:extLst>
            </c:dLbl>
            <c:dLbl>
              <c:idx val="10"/>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D5D3-478E-8FAB-085D43BFFFE4}"/>
                </c:ext>
              </c:extLst>
            </c:dLbl>
            <c:dLbl>
              <c:idx val="11"/>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D5D3-478E-8FAB-085D43BFFFE4}"/>
                </c:ext>
              </c:extLst>
            </c:dLbl>
            <c:dLbl>
              <c:idx val="12"/>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D5D3-478E-8FAB-085D43BFFFE4}"/>
                </c:ext>
              </c:extLst>
            </c:dLbl>
            <c:dLbl>
              <c:idx val="13"/>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D5D3-478E-8FAB-085D43BFFFE4}"/>
                </c:ext>
              </c:extLst>
            </c:dLbl>
            <c:dLbl>
              <c:idx val="14"/>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D5D3-478E-8FAB-085D43BFFFE4}"/>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Beijing*</c:v>
                </c:pt>
                <c:pt idx="1">
                  <c:v>Shanghai*</c:v>
                </c:pt>
                <c:pt idx="2">
                  <c:v>Jiangsu</c:v>
                </c:pt>
                <c:pt idx="3">
                  <c:v>Fujian</c:v>
                </c:pt>
                <c:pt idx="4">
                  <c:v>Zhejiang</c:v>
                </c:pt>
                <c:pt idx="5">
                  <c:v>Tianjin*</c:v>
                </c:pt>
                <c:pt idx="6">
                  <c:v>Guangdong</c:v>
                </c:pt>
                <c:pt idx="7">
                  <c:v>Inner Mongolia</c:v>
                </c:pt>
                <c:pt idx="8">
                  <c:v>Hubei</c:v>
                </c:pt>
                <c:pt idx="9">
                  <c:v>Chongqing*</c:v>
                </c:pt>
                <c:pt idx="10">
                  <c:v>Shandong</c:v>
                </c:pt>
                <c:pt idx="11">
                  <c:v>National average</c:v>
                </c:pt>
                <c:pt idx="12">
                  <c:v>Shaanxi</c:v>
                </c:pt>
                <c:pt idx="13">
                  <c:v>Anhui</c:v>
                </c:pt>
                <c:pt idx="14">
                  <c:v>Hunan</c:v>
                </c:pt>
              </c:strCache>
            </c:strRef>
          </c:cat>
          <c:val>
            <c:numRef>
              <c:f>Sheet1!$B$2:$B$16</c:f>
              <c:numCache>
                <c:formatCode>General</c:formatCode>
                <c:ptCount val="15"/>
                <c:pt idx="0">
                  <c:v>200278</c:v>
                </c:pt>
                <c:pt idx="1">
                  <c:v>190321</c:v>
                </c:pt>
                <c:pt idx="2">
                  <c:v>150487</c:v>
                </c:pt>
                <c:pt idx="3">
                  <c:v>129865</c:v>
                </c:pt>
                <c:pt idx="4">
                  <c:v>125043</c:v>
                </c:pt>
                <c:pt idx="5">
                  <c:v>122752</c:v>
                </c:pt>
                <c:pt idx="6">
                  <c:v>106985</c:v>
                </c:pt>
                <c:pt idx="7">
                  <c:v>102677</c:v>
                </c:pt>
                <c:pt idx="8">
                  <c:v>95538</c:v>
                </c:pt>
                <c:pt idx="9">
                  <c:v>94147</c:v>
                </c:pt>
                <c:pt idx="10">
                  <c:v>90771</c:v>
                </c:pt>
                <c:pt idx="11">
                  <c:v>89358</c:v>
                </c:pt>
                <c:pt idx="12">
                  <c:v>85448</c:v>
                </c:pt>
                <c:pt idx="13">
                  <c:v>76830</c:v>
                </c:pt>
                <c:pt idx="14">
                  <c:v>75938</c:v>
                </c:pt>
              </c:numCache>
            </c:numRef>
          </c:val>
          <c:extLst>
            <c:ext xmlns:c16="http://schemas.microsoft.com/office/drawing/2014/chart" uri="{C3380CC4-5D6E-409C-BE32-E72D297353CC}">
              <c16:uniqueId val="{00000010-D5D3-478E-8FAB-085D43BFFFE4}"/>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dLbls>
            <c:dLbl>
              <c:idx val="0"/>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2C10-49B0-936B-B2E641ABC143}"/>
                </c:ext>
              </c:extLst>
            </c:dLbl>
            <c:dLbl>
              <c:idx val="1"/>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2C10-49B0-936B-B2E641ABC143}"/>
                </c:ext>
              </c:extLst>
            </c:dLbl>
            <c:dLbl>
              <c:idx val="2"/>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2C10-49B0-936B-B2E641ABC143}"/>
                </c:ext>
              </c:extLst>
            </c:dLbl>
            <c:dLbl>
              <c:idx val="3"/>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2C10-49B0-936B-B2E641ABC143}"/>
                </c:ext>
              </c:extLst>
            </c:dLbl>
            <c:dLbl>
              <c:idx val="4"/>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2C10-49B0-936B-B2E641ABC143}"/>
                </c:ext>
              </c:extLst>
            </c:dLbl>
            <c:dLbl>
              <c:idx val="5"/>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2C10-49B0-936B-B2E641ABC143}"/>
                </c:ext>
              </c:extLst>
            </c:dLbl>
            <c:dLbl>
              <c:idx val="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2C10-49B0-936B-B2E641ABC143}"/>
                </c:ext>
              </c:extLst>
            </c:dLbl>
            <c:dLbl>
              <c:idx val="7"/>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2C10-49B0-936B-B2E641ABC143}"/>
                </c:ext>
              </c:extLst>
            </c:dLbl>
            <c:dLbl>
              <c:idx val="8"/>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2C10-49B0-936B-B2E641ABC143}"/>
                </c:ext>
              </c:extLst>
            </c:dLbl>
            <c:dLbl>
              <c:idx val="9"/>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2C10-49B0-936B-B2E641ABC143}"/>
                </c:ext>
              </c:extLst>
            </c:dLbl>
            <c:dLbl>
              <c:idx val="10"/>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2C10-49B0-936B-B2E641ABC143}"/>
                </c:ext>
              </c:extLst>
            </c:dLbl>
            <c:dLbl>
              <c:idx val="11"/>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2C10-49B0-936B-B2E641ABC143}"/>
                </c:ext>
              </c:extLst>
            </c:dLbl>
            <c:dLbl>
              <c:idx val="12"/>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2C10-49B0-936B-B2E641ABC143}"/>
                </c:ext>
              </c:extLst>
            </c:dLbl>
            <c:dLbl>
              <c:idx val="13"/>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2C10-49B0-936B-B2E641ABC143}"/>
                </c:ext>
              </c:extLst>
            </c:dLbl>
            <c:dLbl>
              <c:idx val="14"/>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2C10-49B0-936B-B2E641ABC143}"/>
                </c:ext>
              </c:extLst>
            </c:dLbl>
            <c:dLbl>
              <c:idx val="15"/>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2C10-49B0-936B-B2E641ABC143}"/>
                </c:ext>
              </c:extLst>
            </c:dLbl>
            <c:dLbl>
              <c:idx val="16"/>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2C10-49B0-936B-B2E641ABC143}"/>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Sheet1!$A$2:$A$18</c:f>
              <c:strCache>
                <c:ptCount val="17"/>
                <c:pt idx="0">
                  <c:v>2013</c:v>
                </c:pt>
                <c:pt idx="1">
                  <c:v>2014</c:v>
                </c:pt>
                <c:pt idx="2">
                  <c:v>2015</c:v>
                </c:pt>
                <c:pt idx="3">
                  <c:v>2016</c:v>
                </c:pt>
                <c:pt idx="4">
                  <c:v>2017</c:v>
                </c:pt>
                <c:pt idx="5">
                  <c:v>2018</c:v>
                </c:pt>
                <c:pt idx="6">
                  <c:v>2019</c:v>
                </c:pt>
                <c:pt idx="7">
                  <c:v>2020</c:v>
                </c:pt>
                <c:pt idx="8">
                  <c:v>2021</c:v>
                </c:pt>
                <c:pt idx="9">
                  <c:v>2022</c:v>
                </c:pt>
                <c:pt idx="10">
                  <c:v>2023</c:v>
                </c:pt>
                <c:pt idx="11">
                  <c:v>2024*</c:v>
                </c:pt>
                <c:pt idx="12">
                  <c:v>2025*</c:v>
                </c:pt>
                <c:pt idx="13">
                  <c:v>2026*</c:v>
                </c:pt>
                <c:pt idx="14">
                  <c:v>2027*</c:v>
                </c:pt>
                <c:pt idx="15">
                  <c:v>2028*</c:v>
                </c:pt>
                <c:pt idx="16">
                  <c:v>2029*</c:v>
                </c:pt>
              </c:strCache>
            </c:strRef>
          </c:cat>
          <c:val>
            <c:numRef>
              <c:f>Sheet1!$B$2:$B$18</c:f>
              <c:numCache>
                <c:formatCode>General</c:formatCode>
                <c:ptCount val="17"/>
                <c:pt idx="0">
                  <c:v>2.5700000000000001E-2</c:v>
                </c:pt>
                <c:pt idx="1">
                  <c:v>2.0500000000000001E-2</c:v>
                </c:pt>
                <c:pt idx="2">
                  <c:v>1.54E-2</c:v>
                </c:pt>
                <c:pt idx="3">
                  <c:v>2.12E-2</c:v>
                </c:pt>
                <c:pt idx="4">
                  <c:v>1.52E-2</c:v>
                </c:pt>
                <c:pt idx="5">
                  <c:v>1.9300000000000001E-2</c:v>
                </c:pt>
                <c:pt idx="6">
                  <c:v>2.9000000000000001E-2</c:v>
                </c:pt>
                <c:pt idx="7">
                  <c:v>2.4899999999999999E-2</c:v>
                </c:pt>
                <c:pt idx="8">
                  <c:v>9.1999999999999998E-3</c:v>
                </c:pt>
                <c:pt idx="9">
                  <c:v>1.9800000000000002E-2</c:v>
                </c:pt>
                <c:pt idx="10">
                  <c:v>2.3E-3</c:v>
                </c:pt>
                <c:pt idx="11">
                  <c:v>4.1999999999999997E-3</c:v>
                </c:pt>
                <c:pt idx="12">
                  <c:v>1.66E-2</c:v>
                </c:pt>
                <c:pt idx="13">
                  <c:v>2.01E-2</c:v>
                </c:pt>
                <c:pt idx="14">
                  <c:v>1.9599999999999999E-2</c:v>
                </c:pt>
                <c:pt idx="15">
                  <c:v>2.0199999999999999E-2</c:v>
                </c:pt>
                <c:pt idx="16">
                  <c:v>2.01E-2</c:v>
                </c:pt>
              </c:numCache>
            </c:numRef>
          </c:val>
          <c:smooth val="0"/>
          <c:extLst>
            <c:ext xmlns:c16="http://schemas.microsoft.com/office/drawing/2014/chart" uri="{C3380CC4-5D6E-409C-BE32-E72D297353CC}">
              <c16:uniqueId val="{00000011-2C10-49B0-936B-B2E641ABC143}"/>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Year-on-year change</a:t>
                </a:r>
              </a:p>
            </c:rich>
          </c:tx>
          <c:overlay val="0"/>
        </c:title>
        <c:numFmt formatCode="#,##0.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Pt>
            <c:idx val="5"/>
            <c:invertIfNegative val="0"/>
            <c:bubble3D val="0"/>
            <c:spPr>
              <a:solidFill>
                <a:srgbClr val="999999"/>
              </a:solidFill>
            </c:spPr>
            <c:extLst>
              <c:ext xmlns:c16="http://schemas.microsoft.com/office/drawing/2014/chart" uri="{C3380CC4-5D6E-409C-BE32-E72D297353CC}">
                <c16:uniqueId val="{00000001-49AC-48A6-9AAD-0C3F572186EB}"/>
              </c:ext>
            </c:extLst>
          </c:dPt>
          <c:dLbls>
            <c:dLbl>
              <c:idx val="0"/>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49AC-48A6-9AAD-0C3F572186EB}"/>
                </c:ext>
              </c:extLst>
            </c:dLbl>
            <c:dLbl>
              <c:idx val="1"/>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49AC-48A6-9AAD-0C3F572186EB}"/>
                </c:ext>
              </c:extLst>
            </c:dLbl>
            <c:dLbl>
              <c:idx val="2"/>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49AC-48A6-9AAD-0C3F572186EB}"/>
                </c:ext>
              </c:extLst>
            </c:dLbl>
            <c:dLbl>
              <c:idx val="3"/>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49AC-48A6-9AAD-0C3F572186EB}"/>
                </c:ext>
              </c:extLst>
            </c:dLbl>
            <c:dLbl>
              <c:idx val="4"/>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49AC-48A6-9AAD-0C3F572186EB}"/>
                </c:ext>
              </c:extLst>
            </c:dLbl>
            <c:dLbl>
              <c:idx val="5"/>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49AC-48A6-9AAD-0C3F572186EB}"/>
                </c:ext>
              </c:extLst>
            </c:dLbl>
            <c:dLbl>
              <c:idx val="6"/>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49AC-48A6-9AAD-0C3F572186EB}"/>
                </c:ext>
              </c:extLst>
            </c:dLbl>
            <c:dLbl>
              <c:idx val="7"/>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49AC-48A6-9AAD-0C3F572186EB}"/>
                </c:ext>
              </c:extLst>
            </c:dLbl>
            <c:dLbl>
              <c:idx val="8"/>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49AC-48A6-9AAD-0C3F572186EB}"/>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Sheet1!$A$2:$A$10</c:f>
              <c:strCache>
                <c:ptCount val="9"/>
                <c:pt idx="0">
                  <c:v>Other items and services</c:v>
                </c:pt>
                <c:pt idx="1">
                  <c:v>Recreation, education, culture items and services</c:v>
                </c:pt>
                <c:pt idx="2">
                  <c:v>Health care and medical services</c:v>
                </c:pt>
                <c:pt idx="3">
                  <c:v>Clothing</c:v>
                </c:pt>
                <c:pt idx="4">
                  <c:v>Food, tobacco and liquor</c:v>
                </c:pt>
                <c:pt idx="5">
                  <c:v>Overall</c:v>
                </c:pt>
                <c:pt idx="6">
                  <c:v>Household items and services</c:v>
                </c:pt>
                <c:pt idx="7">
                  <c:v>Residence</c:v>
                </c:pt>
                <c:pt idx="8">
                  <c:v>Transportation and communication</c:v>
                </c:pt>
              </c:strCache>
            </c:strRef>
          </c:cat>
          <c:val>
            <c:numRef>
              <c:f>Sheet1!$B$2:$B$10</c:f>
              <c:numCache>
                <c:formatCode>General</c:formatCode>
                <c:ptCount val="9"/>
                <c:pt idx="0">
                  <c:v>3.2000000000000001E-2</c:v>
                </c:pt>
                <c:pt idx="1">
                  <c:v>0.02</c:v>
                </c:pt>
                <c:pt idx="2">
                  <c:v>1.0999999999999999E-2</c:v>
                </c:pt>
                <c:pt idx="3">
                  <c:v>0.01</c:v>
                </c:pt>
                <c:pt idx="4">
                  <c:v>3.0000000000000001E-3</c:v>
                </c:pt>
                <c:pt idx="5">
                  <c:v>2E-3</c:v>
                </c:pt>
                <c:pt idx="6">
                  <c:v>1E-3</c:v>
                </c:pt>
                <c:pt idx="7">
                  <c:v>0</c:v>
                </c:pt>
                <c:pt idx="8">
                  <c:v>-2.3E-2</c:v>
                </c:pt>
              </c:numCache>
            </c:numRef>
          </c:val>
          <c:extLst>
            <c:ext xmlns:c16="http://schemas.microsoft.com/office/drawing/2014/chart" uri="{C3380CC4-5D6E-409C-BE32-E72D297353CC}">
              <c16:uniqueId val="{0000000A-49AC-48A6-9AAD-0C3F572186EB}"/>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scaling>
        <c:delete val="0"/>
        <c:axPos val="t"/>
        <c:majorGridlines>
          <c:spPr>
            <a:ln w="9525">
              <a:solidFill>
                <a:srgbClr val="2F2F2F"/>
              </a:solidFill>
              <a:prstDash val="dot"/>
            </a:ln>
          </c:spPr>
        </c:majorGridlines>
        <c:numFmt formatCode="#,##0.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Compared to the same month of the previous year</c:v>
                </c:pt>
              </c:strCache>
            </c:strRef>
          </c:tx>
          <c:spPr>
            <a:ln>
              <a:solidFill>
                <a:srgbClr val="2875DD"/>
              </a:solidFill>
            </a:ln>
          </c:spPr>
          <c:marker>
            <c:symbol val="circle"/>
            <c:size val="5"/>
            <c:spPr>
              <a:solidFill>
                <a:srgbClr val="2875DD"/>
              </a:solidFill>
              <a:ln>
                <a:solidFill>
                  <a:srgbClr val="2875DD"/>
                </a:solidFill>
              </a:ln>
            </c:spPr>
          </c:marker>
          <c:cat>
            <c:strRef>
              <c:f>Sheet1!$A$2:$A$26</c:f>
              <c:strCache>
                <c:ptCount val="25"/>
                <c:pt idx="0">
                  <c:v>Sep '22</c:v>
                </c:pt>
                <c:pt idx="1">
                  <c:v>Oct '22</c:v>
                </c:pt>
                <c:pt idx="2">
                  <c:v>Nov '22</c:v>
                </c:pt>
                <c:pt idx="3">
                  <c:v>Dec '22</c:v>
                </c:pt>
                <c:pt idx="4">
                  <c:v>Jan '23</c:v>
                </c:pt>
                <c:pt idx="5">
                  <c:v>Feb '23</c:v>
                </c:pt>
                <c:pt idx="6">
                  <c:v>Mar '23</c:v>
                </c:pt>
                <c:pt idx="7">
                  <c:v>Apr '23</c:v>
                </c:pt>
                <c:pt idx="8">
                  <c:v>May '23</c:v>
                </c:pt>
                <c:pt idx="9">
                  <c:v>Jun '23</c:v>
                </c:pt>
                <c:pt idx="10">
                  <c:v>Jul '23</c:v>
                </c:pt>
                <c:pt idx="11">
                  <c:v>Aug '23</c:v>
                </c:pt>
                <c:pt idx="12">
                  <c:v>Sep '23</c:v>
                </c:pt>
                <c:pt idx="13">
                  <c:v>Oct '23</c:v>
                </c:pt>
                <c:pt idx="14">
                  <c:v>Nov '23</c:v>
                </c:pt>
                <c:pt idx="15">
                  <c:v>Dec '23</c:v>
                </c:pt>
                <c:pt idx="16">
                  <c:v>Jan '24</c:v>
                </c:pt>
                <c:pt idx="17">
                  <c:v>Feb '24</c:v>
                </c:pt>
                <c:pt idx="18">
                  <c:v>Mar '24</c:v>
                </c:pt>
                <c:pt idx="19">
                  <c:v>Apr '24</c:v>
                </c:pt>
                <c:pt idx="20">
                  <c:v>May '24</c:v>
                </c:pt>
                <c:pt idx="21">
                  <c:v>Jun '24</c:v>
                </c:pt>
                <c:pt idx="22">
                  <c:v>Jul '24</c:v>
                </c:pt>
                <c:pt idx="23">
                  <c:v>Aug '24</c:v>
                </c:pt>
                <c:pt idx="24">
                  <c:v>Sep '24</c:v>
                </c:pt>
              </c:strCache>
            </c:strRef>
          </c:cat>
          <c:val>
            <c:numRef>
              <c:f>Sheet1!$B$2:$B$26</c:f>
              <c:numCache>
                <c:formatCode>General</c:formatCode>
                <c:ptCount val="25"/>
                <c:pt idx="0">
                  <c:v>2.8000000000000001E-2</c:v>
                </c:pt>
                <c:pt idx="1">
                  <c:v>2.1000000000000001E-2</c:v>
                </c:pt>
                <c:pt idx="2">
                  <c:v>1.6E-2</c:v>
                </c:pt>
                <c:pt idx="3">
                  <c:v>1.7999999999999999E-2</c:v>
                </c:pt>
                <c:pt idx="4">
                  <c:v>2.1000000000000001E-2</c:v>
                </c:pt>
                <c:pt idx="5">
                  <c:v>0.01</c:v>
                </c:pt>
                <c:pt idx="6">
                  <c:v>7.0000000000000001E-3</c:v>
                </c:pt>
                <c:pt idx="7">
                  <c:v>1E-3</c:v>
                </c:pt>
                <c:pt idx="8">
                  <c:v>2E-3</c:v>
                </c:pt>
                <c:pt idx="9">
                  <c:v>0</c:v>
                </c:pt>
                <c:pt idx="10">
                  <c:v>-3.0000000000000001E-3</c:v>
                </c:pt>
                <c:pt idx="11">
                  <c:v>1E-3</c:v>
                </c:pt>
                <c:pt idx="12">
                  <c:v>0</c:v>
                </c:pt>
                <c:pt idx="13">
                  <c:v>-2E-3</c:v>
                </c:pt>
                <c:pt idx="14">
                  <c:v>-5.0000000000000001E-3</c:v>
                </c:pt>
                <c:pt idx="15">
                  <c:v>-3.0000000000000001E-3</c:v>
                </c:pt>
                <c:pt idx="16">
                  <c:v>-8.0000000000000002E-3</c:v>
                </c:pt>
                <c:pt idx="17">
                  <c:v>7.0000000000000001E-3</c:v>
                </c:pt>
                <c:pt idx="18">
                  <c:v>1E-3</c:v>
                </c:pt>
                <c:pt idx="19">
                  <c:v>3.0000000000000001E-3</c:v>
                </c:pt>
                <c:pt idx="20">
                  <c:v>3.0000000000000001E-3</c:v>
                </c:pt>
                <c:pt idx="21">
                  <c:v>2E-3</c:v>
                </c:pt>
                <c:pt idx="22">
                  <c:v>5.0000000000000001E-3</c:v>
                </c:pt>
                <c:pt idx="23">
                  <c:v>6.0000000000000001E-3</c:v>
                </c:pt>
                <c:pt idx="24">
                  <c:v>4.0000000000000001E-3</c:v>
                </c:pt>
              </c:numCache>
            </c:numRef>
          </c:val>
          <c:smooth val="0"/>
          <c:extLst>
            <c:ext xmlns:c16="http://schemas.microsoft.com/office/drawing/2014/chart" uri="{C3380CC4-5D6E-409C-BE32-E72D297353CC}">
              <c16:uniqueId val="{00000019-0ED6-4311-9904-AD1C2DC9CE63}"/>
            </c:ext>
          </c:extLst>
        </c:ser>
        <c:ser>
          <c:idx val="1"/>
          <c:order val="1"/>
          <c:tx>
            <c:strRef>
              <c:f>Sheet1!$C$1</c:f>
              <c:strCache>
                <c:ptCount val="1"/>
                <c:pt idx="0">
                  <c:v>Compared to the previous month</c:v>
                </c:pt>
              </c:strCache>
            </c:strRef>
          </c:tx>
          <c:spPr>
            <a:ln>
              <a:solidFill>
                <a:srgbClr val="0F283E"/>
              </a:solidFill>
            </a:ln>
          </c:spPr>
          <c:marker>
            <c:symbol val="circle"/>
            <c:size val="5"/>
            <c:spPr>
              <a:solidFill>
                <a:srgbClr val="0F283E"/>
              </a:solidFill>
              <a:ln>
                <a:solidFill>
                  <a:srgbClr val="0F283E"/>
                </a:solidFill>
              </a:ln>
            </c:spPr>
          </c:marker>
          <c:cat>
            <c:strRef>
              <c:f>Sheet1!$A$2:$A$26</c:f>
              <c:strCache>
                <c:ptCount val="25"/>
                <c:pt idx="0">
                  <c:v>Sep '22</c:v>
                </c:pt>
                <c:pt idx="1">
                  <c:v>Oct '22</c:v>
                </c:pt>
                <c:pt idx="2">
                  <c:v>Nov '22</c:v>
                </c:pt>
                <c:pt idx="3">
                  <c:v>Dec '22</c:v>
                </c:pt>
                <c:pt idx="4">
                  <c:v>Jan '23</c:v>
                </c:pt>
                <c:pt idx="5">
                  <c:v>Feb '23</c:v>
                </c:pt>
                <c:pt idx="6">
                  <c:v>Mar '23</c:v>
                </c:pt>
                <c:pt idx="7">
                  <c:v>Apr '23</c:v>
                </c:pt>
                <c:pt idx="8">
                  <c:v>May '23</c:v>
                </c:pt>
                <c:pt idx="9">
                  <c:v>Jun '23</c:v>
                </c:pt>
                <c:pt idx="10">
                  <c:v>Jul '23</c:v>
                </c:pt>
                <c:pt idx="11">
                  <c:v>Aug '23</c:v>
                </c:pt>
                <c:pt idx="12">
                  <c:v>Sep '23</c:v>
                </c:pt>
                <c:pt idx="13">
                  <c:v>Oct '23</c:v>
                </c:pt>
                <c:pt idx="14">
                  <c:v>Nov '23</c:v>
                </c:pt>
                <c:pt idx="15">
                  <c:v>Dec '23</c:v>
                </c:pt>
                <c:pt idx="16">
                  <c:v>Jan '24</c:v>
                </c:pt>
                <c:pt idx="17">
                  <c:v>Feb '24</c:v>
                </c:pt>
                <c:pt idx="18">
                  <c:v>Mar '24</c:v>
                </c:pt>
                <c:pt idx="19">
                  <c:v>Apr '24</c:v>
                </c:pt>
                <c:pt idx="20">
                  <c:v>May '24</c:v>
                </c:pt>
                <c:pt idx="21">
                  <c:v>Jun '24</c:v>
                </c:pt>
                <c:pt idx="22">
                  <c:v>Jul '24</c:v>
                </c:pt>
                <c:pt idx="23">
                  <c:v>Aug '24</c:v>
                </c:pt>
                <c:pt idx="24">
                  <c:v>Sep '24</c:v>
                </c:pt>
              </c:strCache>
            </c:strRef>
          </c:cat>
          <c:val>
            <c:numRef>
              <c:f>Sheet1!$C$2:$C$26</c:f>
              <c:numCache>
                <c:formatCode>General</c:formatCode>
                <c:ptCount val="25"/>
                <c:pt idx="0">
                  <c:v>3.0000000000000001E-3</c:v>
                </c:pt>
                <c:pt idx="1">
                  <c:v>1E-3</c:v>
                </c:pt>
                <c:pt idx="2">
                  <c:v>-2E-3</c:v>
                </c:pt>
                <c:pt idx="3">
                  <c:v>0</c:v>
                </c:pt>
                <c:pt idx="4">
                  <c:v>8.0000000000000002E-3</c:v>
                </c:pt>
                <c:pt idx="5">
                  <c:v>-5.0000000000000001E-3</c:v>
                </c:pt>
                <c:pt idx="6">
                  <c:v>-3.0000000000000001E-3</c:v>
                </c:pt>
                <c:pt idx="7">
                  <c:v>-1E-3</c:v>
                </c:pt>
                <c:pt idx="8">
                  <c:v>-2E-3</c:v>
                </c:pt>
                <c:pt idx="9">
                  <c:v>-2E-3</c:v>
                </c:pt>
                <c:pt idx="10">
                  <c:v>2E-3</c:v>
                </c:pt>
                <c:pt idx="11">
                  <c:v>3.0000000000000001E-3</c:v>
                </c:pt>
                <c:pt idx="12">
                  <c:v>2E-3</c:v>
                </c:pt>
                <c:pt idx="13">
                  <c:v>-1E-3</c:v>
                </c:pt>
                <c:pt idx="14">
                  <c:v>-5.0000000000000001E-3</c:v>
                </c:pt>
                <c:pt idx="15">
                  <c:v>1E-3</c:v>
                </c:pt>
                <c:pt idx="16">
                  <c:v>3.0000000000000001E-3</c:v>
                </c:pt>
                <c:pt idx="17">
                  <c:v>0.01</c:v>
                </c:pt>
                <c:pt idx="18">
                  <c:v>-0.01</c:v>
                </c:pt>
                <c:pt idx="19">
                  <c:v>1E-3</c:v>
                </c:pt>
                <c:pt idx="20">
                  <c:v>-1E-3</c:v>
                </c:pt>
                <c:pt idx="21">
                  <c:v>-2E-3</c:v>
                </c:pt>
                <c:pt idx="22">
                  <c:v>5.0000000000000001E-3</c:v>
                </c:pt>
                <c:pt idx="23">
                  <c:v>4.0000000000000001E-3</c:v>
                </c:pt>
                <c:pt idx="24">
                  <c:v>0</c:v>
                </c:pt>
              </c:numCache>
            </c:numRef>
          </c:val>
          <c:smooth val="0"/>
          <c:extLst>
            <c:ext xmlns:c16="http://schemas.microsoft.com/office/drawing/2014/chart" uri="{C3380CC4-5D6E-409C-BE32-E72D297353CC}">
              <c16:uniqueId val="{00000033-0ED6-4311-9904-AD1C2DC9CE63}"/>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Year-on-year and month-on-month change</a:t>
                </a:r>
              </a:p>
            </c:rich>
          </c:tx>
          <c:overlay val="0"/>
        </c:title>
        <c:numFmt formatCode="#,##0.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en-US"/>
        </a:p>
      </c:txPr>
    </c:legend>
    <c:plotVisOnly val="1"/>
    <c:dispBlanksAs val="gap"/>
    <c:showDLblsOverMax val="1"/>
  </c:chart>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Pt>
            <c:idx val="14"/>
            <c:invertIfNegative val="0"/>
            <c:bubble3D val="0"/>
            <c:spPr>
              <a:solidFill>
                <a:srgbClr val="999999"/>
              </a:solidFill>
            </c:spPr>
            <c:extLst>
              <c:ext xmlns:c16="http://schemas.microsoft.com/office/drawing/2014/chart" uri="{C3380CC4-5D6E-409C-BE32-E72D297353CC}">
                <c16:uniqueId val="{00000001-C7A3-4452-89A4-4457C8020A31}"/>
              </c:ext>
            </c:extLst>
          </c:dPt>
          <c:dLbls>
            <c:dLbl>
              <c:idx val="0"/>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C7A3-4452-89A4-4457C8020A31}"/>
                </c:ext>
              </c:extLst>
            </c:dLbl>
            <c:dLbl>
              <c:idx val="1"/>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C7A3-4452-89A4-4457C8020A31}"/>
                </c:ext>
              </c:extLst>
            </c:dLbl>
            <c:dLbl>
              <c:idx val="2"/>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C7A3-4452-89A4-4457C8020A31}"/>
                </c:ext>
              </c:extLst>
            </c:dLbl>
            <c:dLbl>
              <c:idx val="3"/>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C7A3-4452-89A4-4457C8020A31}"/>
                </c:ext>
              </c:extLst>
            </c:dLbl>
            <c:dLbl>
              <c:idx val="4"/>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C7A3-4452-89A4-4457C8020A31}"/>
                </c:ext>
              </c:extLst>
            </c:dLbl>
            <c:dLbl>
              <c:idx val="5"/>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C7A3-4452-89A4-4457C8020A31}"/>
                </c:ext>
              </c:extLst>
            </c:dLbl>
            <c:dLbl>
              <c:idx val="6"/>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C7A3-4452-89A4-4457C8020A31}"/>
                </c:ext>
              </c:extLst>
            </c:dLbl>
            <c:dLbl>
              <c:idx val="7"/>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C7A3-4452-89A4-4457C8020A31}"/>
                </c:ext>
              </c:extLst>
            </c:dLbl>
            <c:dLbl>
              <c:idx val="8"/>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C7A3-4452-89A4-4457C8020A31}"/>
                </c:ext>
              </c:extLst>
            </c:dLbl>
            <c:dLbl>
              <c:idx val="9"/>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C7A3-4452-89A4-4457C8020A31}"/>
                </c:ext>
              </c:extLst>
            </c:dLbl>
            <c:dLbl>
              <c:idx val="10"/>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C7A3-4452-89A4-4457C8020A31}"/>
                </c:ext>
              </c:extLst>
            </c:dLbl>
            <c:dLbl>
              <c:idx val="11"/>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C7A3-4452-89A4-4457C8020A31}"/>
                </c:ext>
              </c:extLst>
            </c:dLbl>
            <c:dLbl>
              <c:idx val="12"/>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C7A3-4452-89A4-4457C8020A31}"/>
                </c:ext>
              </c:extLst>
            </c:dLbl>
            <c:dLbl>
              <c:idx val="13"/>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C7A3-4452-89A4-4457C8020A31}"/>
                </c:ext>
              </c:extLst>
            </c:dLbl>
            <c:dLbl>
              <c:idx val="14"/>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C7A3-4452-89A4-4457C8020A31}"/>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Xinjiang</c:v>
                </c:pt>
                <c:pt idx="1">
                  <c:v>Anhui</c:v>
                </c:pt>
                <c:pt idx="2">
                  <c:v>Shanxi</c:v>
                </c:pt>
                <c:pt idx="3">
                  <c:v>Henan</c:v>
                </c:pt>
                <c:pt idx="4">
                  <c:v>Hebei</c:v>
                </c:pt>
                <c:pt idx="5">
                  <c:v>Jiangsu</c:v>
                </c:pt>
                <c:pt idx="6">
                  <c:v>Liaoning</c:v>
                </c:pt>
                <c:pt idx="7">
                  <c:v>Hubei</c:v>
                </c:pt>
                <c:pt idx="8">
                  <c:v>Gansu</c:v>
                </c:pt>
                <c:pt idx="9">
                  <c:v>Shaanxi</c:v>
                </c:pt>
                <c:pt idx="10">
                  <c:v>Heilongjiang</c:v>
                </c:pt>
                <c:pt idx="11">
                  <c:v>Shandong</c:v>
                </c:pt>
                <c:pt idx="12">
                  <c:v>Hainan</c:v>
                </c:pt>
                <c:pt idx="13">
                  <c:v>Chongqing</c:v>
                </c:pt>
                <c:pt idx="14">
                  <c:v>National average</c:v>
                </c:pt>
              </c:strCache>
            </c:strRef>
          </c:cat>
          <c:val>
            <c:numRef>
              <c:f>Sheet1!$B$2:$B$16</c:f>
              <c:numCache>
                <c:formatCode>General</c:formatCode>
                <c:ptCount val="15"/>
                <c:pt idx="0">
                  <c:v>1.0129999999999999</c:v>
                </c:pt>
                <c:pt idx="1">
                  <c:v>1.0109999999999999</c:v>
                </c:pt>
                <c:pt idx="2">
                  <c:v>1.0089999999999999</c:v>
                </c:pt>
                <c:pt idx="3">
                  <c:v>1.0089999999999999</c:v>
                </c:pt>
                <c:pt idx="4">
                  <c:v>1.008</c:v>
                </c:pt>
                <c:pt idx="5">
                  <c:v>1.008</c:v>
                </c:pt>
                <c:pt idx="6">
                  <c:v>1.0069999999999999</c:v>
                </c:pt>
                <c:pt idx="7">
                  <c:v>1.0069999999999999</c:v>
                </c:pt>
                <c:pt idx="8">
                  <c:v>1.0069999999999999</c:v>
                </c:pt>
                <c:pt idx="9">
                  <c:v>1.006</c:v>
                </c:pt>
                <c:pt idx="10">
                  <c:v>1.0049999999999999</c:v>
                </c:pt>
                <c:pt idx="11">
                  <c:v>1.0049999999999999</c:v>
                </c:pt>
                <c:pt idx="12">
                  <c:v>1.0049999999999999</c:v>
                </c:pt>
                <c:pt idx="13">
                  <c:v>1.0049999999999999</c:v>
                </c:pt>
                <c:pt idx="14">
                  <c:v>1.004</c:v>
                </c:pt>
              </c:numCache>
            </c:numRef>
          </c:val>
          <c:extLst>
            <c:ext xmlns:c16="http://schemas.microsoft.com/office/drawing/2014/chart" uri="{C3380CC4-5D6E-409C-BE32-E72D297353CC}">
              <c16:uniqueId val="{00000010-C7A3-4452-89A4-4457C8020A31}"/>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dLbls>
            <c:dLbl>
              <c:idx val="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21E5-4A01-A6D3-CB5A9F0325D4}"/>
                </c:ext>
              </c:extLst>
            </c:dLbl>
            <c:dLbl>
              <c:idx val="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21E5-4A01-A6D3-CB5A9F0325D4}"/>
                </c:ext>
              </c:extLst>
            </c:dLbl>
            <c:dLbl>
              <c:idx val="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21E5-4A01-A6D3-CB5A9F0325D4}"/>
                </c:ext>
              </c:extLst>
            </c:dLbl>
            <c:dLbl>
              <c:idx val="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21E5-4A01-A6D3-CB5A9F0325D4}"/>
                </c:ext>
              </c:extLst>
            </c:dLbl>
            <c:dLbl>
              <c:idx val="4"/>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21E5-4A01-A6D3-CB5A9F0325D4}"/>
                </c:ext>
              </c:extLst>
            </c:dLbl>
            <c:dLbl>
              <c:idx val="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21E5-4A01-A6D3-CB5A9F0325D4}"/>
                </c:ext>
              </c:extLst>
            </c:dLbl>
            <c:dLbl>
              <c:idx val="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21E5-4A01-A6D3-CB5A9F0325D4}"/>
                </c:ext>
              </c:extLst>
            </c:dLbl>
            <c:dLbl>
              <c:idx val="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21E5-4A01-A6D3-CB5A9F0325D4}"/>
                </c:ext>
              </c:extLst>
            </c:dLbl>
            <c:dLbl>
              <c:idx val="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21E5-4A01-A6D3-CB5A9F0325D4}"/>
                </c:ext>
              </c:extLst>
            </c:dLbl>
            <c:dLbl>
              <c:idx val="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21E5-4A01-A6D3-CB5A9F0325D4}"/>
                </c:ext>
              </c:extLst>
            </c:dLbl>
            <c:dLbl>
              <c:idx val="1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21E5-4A01-A6D3-CB5A9F0325D4}"/>
                </c:ext>
              </c:extLst>
            </c:dLbl>
            <c:dLbl>
              <c:idx val="1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21E5-4A01-A6D3-CB5A9F0325D4}"/>
                </c:ext>
              </c:extLst>
            </c:dLbl>
            <c:dLbl>
              <c:idx val="1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21E5-4A01-A6D3-CB5A9F0325D4}"/>
                </c:ext>
              </c:extLst>
            </c:dLbl>
            <c:dLbl>
              <c:idx val="1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21E5-4A01-A6D3-CB5A9F0325D4}"/>
                </c:ext>
              </c:extLst>
            </c:dLbl>
            <c:dLbl>
              <c:idx val="1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21E5-4A01-A6D3-CB5A9F0325D4}"/>
                </c:ext>
              </c:extLst>
            </c:dLbl>
            <c:dLbl>
              <c:idx val="1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21E5-4A01-A6D3-CB5A9F0325D4}"/>
                </c:ext>
              </c:extLst>
            </c:dLbl>
            <c:dLbl>
              <c:idx val="1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21E5-4A01-A6D3-CB5A9F0325D4}"/>
                </c:ext>
              </c:extLst>
            </c:dLbl>
            <c:dLbl>
              <c:idx val="1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21E5-4A01-A6D3-CB5A9F0325D4}"/>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Sheet1!$A$2:$A$19</c:f>
              <c:numCache>
                <c:formatCode>General</c:formatCode>
                <c:ptCount val="18"/>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numCache>
            </c:numRef>
          </c:cat>
          <c:val>
            <c:numRef>
              <c:f>Sheet1!$B$2:$B$19</c:f>
              <c:numCache>
                <c:formatCode>General</c:formatCode>
                <c:ptCount val="18"/>
                <c:pt idx="0">
                  <c:v>48.5</c:v>
                </c:pt>
                <c:pt idx="1">
                  <c:v>48.7</c:v>
                </c:pt>
                <c:pt idx="2">
                  <c:v>48.4</c:v>
                </c:pt>
                <c:pt idx="3">
                  <c:v>49.1</c:v>
                </c:pt>
                <c:pt idx="4">
                  <c:v>49</c:v>
                </c:pt>
                <c:pt idx="5">
                  <c:v>48.1</c:v>
                </c:pt>
                <c:pt idx="6">
                  <c:v>47.7</c:v>
                </c:pt>
                <c:pt idx="7">
                  <c:v>47.4</c:v>
                </c:pt>
                <c:pt idx="8">
                  <c:v>47.3</c:v>
                </c:pt>
                <c:pt idx="9">
                  <c:v>46.9</c:v>
                </c:pt>
                <c:pt idx="10">
                  <c:v>46.2</c:v>
                </c:pt>
                <c:pt idx="11">
                  <c:v>46.5</c:v>
                </c:pt>
                <c:pt idx="12">
                  <c:v>46.7</c:v>
                </c:pt>
                <c:pt idx="13">
                  <c:v>46.8</c:v>
                </c:pt>
                <c:pt idx="14">
                  <c:v>46.5</c:v>
                </c:pt>
                <c:pt idx="15">
                  <c:v>46.8</c:v>
                </c:pt>
                <c:pt idx="16">
                  <c:v>46.6</c:v>
                </c:pt>
                <c:pt idx="17">
                  <c:v>46.7</c:v>
                </c:pt>
              </c:numCache>
            </c:numRef>
          </c:val>
          <c:smooth val="0"/>
          <c:extLst>
            <c:ext xmlns:c16="http://schemas.microsoft.com/office/drawing/2014/chart" uri="{C3380CC4-5D6E-409C-BE32-E72D297353CC}">
              <c16:uniqueId val="{00000012-21E5-4A01-A6D3-CB5A9F0325D4}"/>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45.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Gini index</a:t>
                </a:r>
              </a:p>
            </c:rich>
          </c:tx>
          <c:overlay val="0"/>
        </c:title>
        <c:numFmt formatCode="#,##0.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800" smtId="4294967295"/>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8A99-44FD-8019-99626F32A573}"/>
                </c:ext>
              </c:extLst>
            </c:dLbl>
            <c:dLbl>
              <c:idx val="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8A99-44FD-8019-99626F32A573}"/>
                </c:ext>
              </c:extLst>
            </c:dLbl>
            <c:dLbl>
              <c:idx val="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8A99-44FD-8019-99626F32A573}"/>
                </c:ext>
              </c:extLst>
            </c:dLbl>
            <c:dLbl>
              <c:idx val="3"/>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8A99-44FD-8019-99626F32A573}"/>
                </c:ext>
              </c:extLst>
            </c:dLbl>
            <c:dLbl>
              <c:idx val="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8A99-44FD-8019-99626F32A573}"/>
                </c:ext>
              </c:extLst>
            </c:dLbl>
            <c:dLbl>
              <c:idx val="5"/>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8A99-44FD-8019-99626F32A573}"/>
                </c:ext>
              </c:extLst>
            </c:dLbl>
            <c:dLbl>
              <c:idx val="6"/>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8A99-44FD-8019-99626F32A573}"/>
                </c:ext>
              </c:extLst>
            </c:dLbl>
            <c:dLbl>
              <c:idx val="7"/>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8A99-44FD-8019-99626F32A573}"/>
                </c:ext>
              </c:extLst>
            </c:dLbl>
            <c:dLbl>
              <c:idx val="8"/>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8A99-44FD-8019-99626F32A573}"/>
                </c:ext>
              </c:extLst>
            </c:dLbl>
            <c:dLbl>
              <c:idx val="9"/>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8A99-44FD-8019-99626F32A573}"/>
                </c:ext>
              </c:extLst>
            </c:dLbl>
            <c:dLbl>
              <c:idx val="10"/>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8A99-44FD-8019-99626F32A573}"/>
                </c:ext>
              </c:extLst>
            </c:dLbl>
            <c:dLbl>
              <c:idx val="1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8A99-44FD-8019-99626F32A573}"/>
                </c:ext>
              </c:extLst>
            </c:dLbl>
            <c:dLbl>
              <c:idx val="1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8A99-44FD-8019-99626F32A573}"/>
                </c:ext>
              </c:extLst>
            </c:dLbl>
            <c:dLbl>
              <c:idx val="13"/>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8A99-44FD-8019-99626F32A573}"/>
                </c:ext>
              </c:extLst>
            </c:dLbl>
            <c:dLbl>
              <c:idx val="1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8A99-44FD-8019-99626F32A573}"/>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Switzerland</c:v>
                </c:pt>
                <c:pt idx="1">
                  <c:v>Uruguay</c:v>
                </c:pt>
                <c:pt idx="2">
                  <c:v>Norway</c:v>
                </c:pt>
                <c:pt idx="3">
                  <c:v>Argentina</c:v>
                </c:pt>
                <c:pt idx="4">
                  <c:v>Euro area</c:v>
                </c:pt>
                <c:pt idx="5">
                  <c:v>Britain</c:v>
                </c:pt>
                <c:pt idx="6">
                  <c:v>Sri Lanka</c:v>
                </c:pt>
                <c:pt idx="7">
                  <c:v>United States</c:v>
                </c:pt>
                <c:pt idx="8">
                  <c:v>Denmark</c:v>
                </c:pt>
                <c:pt idx="9">
                  <c:v>Costa Rica</c:v>
                </c:pt>
                <c:pt idx="10">
                  <c:v>Sweden</c:v>
                </c:pt>
                <c:pt idx="11">
                  <c:v>Canada</c:v>
                </c:pt>
                <c:pt idx="12">
                  <c:v>Poland</c:v>
                </c:pt>
                <c:pt idx="13">
                  <c:v>Mexico</c:v>
                </c:pt>
                <c:pt idx="14">
                  <c:v>Australia</c:v>
                </c:pt>
              </c:strCache>
            </c:strRef>
          </c:cat>
          <c:val>
            <c:numRef>
              <c:f>Sheet1!$B$2:$B$16</c:f>
              <c:numCache>
                <c:formatCode>General</c:formatCode>
                <c:ptCount val="15"/>
                <c:pt idx="0">
                  <c:v>8.07</c:v>
                </c:pt>
                <c:pt idx="1">
                  <c:v>7.07</c:v>
                </c:pt>
                <c:pt idx="2">
                  <c:v>6.77</c:v>
                </c:pt>
                <c:pt idx="3">
                  <c:v>6.55</c:v>
                </c:pt>
                <c:pt idx="4">
                  <c:v>6.06</c:v>
                </c:pt>
                <c:pt idx="5">
                  <c:v>5.9</c:v>
                </c:pt>
                <c:pt idx="6">
                  <c:v>5.69</c:v>
                </c:pt>
                <c:pt idx="7">
                  <c:v>5.69</c:v>
                </c:pt>
                <c:pt idx="8">
                  <c:v>5.66</c:v>
                </c:pt>
                <c:pt idx="9">
                  <c:v>5.62</c:v>
                </c:pt>
                <c:pt idx="10">
                  <c:v>5.6</c:v>
                </c:pt>
                <c:pt idx="11">
                  <c:v>5.52</c:v>
                </c:pt>
                <c:pt idx="12">
                  <c:v>5.27</c:v>
                </c:pt>
                <c:pt idx="13">
                  <c:v>5.0999999999999996</c:v>
                </c:pt>
                <c:pt idx="14">
                  <c:v>5.0599999999999996</c:v>
                </c:pt>
              </c:numCache>
            </c:numRef>
          </c:val>
          <c:extLst>
            <c:ext xmlns:c16="http://schemas.microsoft.com/office/drawing/2014/chart" uri="{C3380CC4-5D6E-409C-BE32-E72D297353CC}">
              <c16:uniqueId val="{0000000F-8A99-44FD-8019-99626F32A573}"/>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dLbls>
            <c:dLbl>
              <c:idx val="0"/>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0EFA-499D-A62E-C4CEA9FAF338}"/>
                </c:ext>
              </c:extLst>
            </c:dLbl>
            <c:dLbl>
              <c:idx val="1"/>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0EFA-499D-A62E-C4CEA9FAF338}"/>
                </c:ext>
              </c:extLst>
            </c:dLbl>
            <c:dLbl>
              <c:idx val="2"/>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0EFA-499D-A62E-C4CEA9FAF338}"/>
                </c:ext>
              </c:extLst>
            </c:dLbl>
            <c:dLbl>
              <c:idx val="3"/>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0EFA-499D-A62E-C4CEA9FAF338}"/>
                </c:ext>
              </c:extLst>
            </c:dLbl>
            <c:dLbl>
              <c:idx val="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0EFA-499D-A62E-C4CEA9FAF338}"/>
                </c:ext>
              </c:extLst>
            </c:dLbl>
            <c:dLbl>
              <c:idx val="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0EFA-499D-A62E-C4CEA9FAF338}"/>
                </c:ext>
              </c:extLst>
            </c:dLbl>
            <c:dLbl>
              <c:idx val="6"/>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0EFA-499D-A62E-C4CEA9FAF338}"/>
                </c:ext>
              </c:extLst>
            </c:dLbl>
            <c:dLbl>
              <c:idx val="7"/>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0EFA-499D-A62E-C4CEA9FAF338}"/>
                </c:ext>
              </c:extLst>
            </c:dLbl>
            <c:dLbl>
              <c:idx val="8"/>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0EFA-499D-A62E-C4CEA9FAF338}"/>
                </c:ext>
              </c:extLst>
            </c:dLbl>
            <c:dLbl>
              <c:idx val="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0EFA-499D-A62E-C4CEA9FAF338}"/>
                </c:ext>
              </c:extLst>
            </c:dLbl>
            <c:dLbl>
              <c:idx val="10"/>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0EFA-499D-A62E-C4CEA9FAF338}"/>
                </c:ext>
              </c:extLst>
            </c:dLbl>
            <c:dLbl>
              <c:idx val="11"/>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0EFA-499D-A62E-C4CEA9FAF338}"/>
                </c:ext>
              </c:extLst>
            </c:dLbl>
            <c:dLbl>
              <c:idx val="12"/>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0EFA-499D-A62E-C4CEA9FAF338}"/>
                </c:ext>
              </c:extLst>
            </c:dLbl>
            <c:dLbl>
              <c:idx val="13"/>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0EFA-499D-A62E-C4CEA9FAF338}"/>
                </c:ext>
              </c:extLst>
            </c:dLbl>
            <c:dLbl>
              <c:idx val="1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0EFA-499D-A62E-C4CEA9FAF338}"/>
                </c:ext>
              </c:extLst>
            </c:dLbl>
            <c:dLbl>
              <c:idx val="15"/>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0EFA-499D-A62E-C4CEA9FAF338}"/>
                </c:ext>
              </c:extLst>
            </c:dLbl>
            <c:dLbl>
              <c:idx val="16"/>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0EFA-499D-A62E-C4CEA9FAF338}"/>
                </c:ext>
              </c:extLst>
            </c:dLbl>
            <c:dLbl>
              <c:idx val="17"/>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0EFA-499D-A62E-C4CEA9FAF338}"/>
                </c:ext>
              </c:extLst>
            </c:dLbl>
            <c:dLbl>
              <c:idx val="18"/>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2-0EFA-499D-A62E-C4CEA9FAF338}"/>
                </c:ext>
              </c:extLst>
            </c:dLbl>
            <c:dLbl>
              <c:idx val="19"/>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3-0EFA-499D-A62E-C4CEA9FAF338}"/>
                </c:ext>
              </c:extLst>
            </c:dLbl>
            <c:dLbl>
              <c:idx val="20"/>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4-0EFA-499D-A62E-C4CEA9FAF338}"/>
                </c:ext>
              </c:extLst>
            </c:dLbl>
            <c:dLbl>
              <c:idx val="21"/>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5-0EFA-499D-A62E-C4CEA9FAF338}"/>
                </c:ext>
              </c:extLst>
            </c:dLbl>
            <c:dLbl>
              <c:idx val="22"/>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6-0EFA-499D-A62E-C4CEA9FAF338}"/>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Sheet1!$B$2:$B$24</c:f>
              <c:numCache>
                <c:formatCode>General</c:formatCode>
                <c:ptCount val="23"/>
                <c:pt idx="0">
                  <c:v>739.92</c:v>
                </c:pt>
                <c:pt idx="1">
                  <c:v>738.84</c:v>
                </c:pt>
                <c:pt idx="2">
                  <c:v>744.92</c:v>
                </c:pt>
                <c:pt idx="3">
                  <c:v>749.11</c:v>
                </c:pt>
                <c:pt idx="4">
                  <c:v>752.9</c:v>
                </c:pt>
                <c:pt idx="5">
                  <c:v>761.2</c:v>
                </c:pt>
                <c:pt idx="6">
                  <c:v>763.15</c:v>
                </c:pt>
                <c:pt idx="7">
                  <c:v>765.31</c:v>
                </c:pt>
                <c:pt idx="8">
                  <c:v>770.46</c:v>
                </c:pt>
                <c:pt idx="9">
                  <c:v>775.1</c:v>
                </c:pt>
                <c:pt idx="10">
                  <c:v>783.88</c:v>
                </c:pt>
                <c:pt idx="11">
                  <c:v>785.79</c:v>
                </c:pt>
                <c:pt idx="12">
                  <c:v>788.94</c:v>
                </c:pt>
                <c:pt idx="13">
                  <c:v>793</c:v>
                </c:pt>
                <c:pt idx="14">
                  <c:v>796.9</c:v>
                </c:pt>
                <c:pt idx="15">
                  <c:v>800.91</c:v>
                </c:pt>
                <c:pt idx="16">
                  <c:v>792.82</c:v>
                </c:pt>
                <c:pt idx="17">
                  <c:v>790.42</c:v>
                </c:pt>
                <c:pt idx="18">
                  <c:v>786.53</c:v>
                </c:pt>
                <c:pt idx="19">
                  <c:v>789.85</c:v>
                </c:pt>
                <c:pt idx="20">
                  <c:v>783.92</c:v>
                </c:pt>
                <c:pt idx="21">
                  <c:v>780.24</c:v>
                </c:pt>
                <c:pt idx="22">
                  <c:v>768.63</c:v>
                </c:pt>
              </c:numCache>
            </c:numRef>
          </c:val>
          <c:smooth val="0"/>
          <c:extLst>
            <c:ext xmlns:c16="http://schemas.microsoft.com/office/drawing/2014/chart" uri="{C3380CC4-5D6E-409C-BE32-E72D297353CC}">
              <c16:uniqueId val="{00000017-0EFA-499D-A62E-C4CEA9FAF338}"/>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73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Labor force in million people</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FE57-4F09-81D7-05479DED5779}"/>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FE57-4F09-81D7-05479DED5779}"/>
                </c:ext>
              </c:extLst>
            </c:dLbl>
            <c:dLbl>
              <c:idx val="2"/>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FE57-4F09-81D7-05479DED5779}"/>
                </c:ext>
              </c:extLst>
            </c:dLbl>
            <c:dLbl>
              <c:idx val="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FE57-4F09-81D7-05479DED5779}"/>
                </c:ext>
              </c:extLst>
            </c:dLbl>
            <c:dLbl>
              <c:idx val="4"/>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FE57-4F09-81D7-05479DED5779}"/>
                </c:ext>
              </c:extLst>
            </c:dLbl>
            <c:dLbl>
              <c:idx val="5"/>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FE57-4F09-81D7-05479DED5779}"/>
                </c:ext>
              </c:extLst>
            </c:dLbl>
            <c:dLbl>
              <c:idx val="6"/>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FE57-4F09-81D7-05479DED5779}"/>
                </c:ext>
              </c:extLst>
            </c:dLbl>
            <c:dLbl>
              <c:idx val="7"/>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FE57-4F09-81D7-05479DED5779}"/>
                </c:ext>
              </c:extLst>
            </c:dLbl>
            <c:dLbl>
              <c:idx val="8"/>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FE57-4F09-81D7-05479DED5779}"/>
                </c:ext>
              </c:extLst>
            </c:dLbl>
            <c:dLbl>
              <c:idx val="9"/>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FE57-4F09-81D7-05479DED5779}"/>
                </c:ext>
              </c:extLst>
            </c:dLbl>
            <c:dLbl>
              <c:idx val="1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FE57-4F09-81D7-05479DED5779}"/>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formatCode>General</c:formatCode>
                <c:ptCount val="11"/>
                <c:pt idx="0">
                  <c:v>763.01</c:v>
                </c:pt>
                <c:pt idx="1">
                  <c:v>763.49</c:v>
                </c:pt>
                <c:pt idx="2">
                  <c:v>763.2</c:v>
                </c:pt>
                <c:pt idx="3">
                  <c:v>762.45</c:v>
                </c:pt>
                <c:pt idx="4">
                  <c:v>760.58</c:v>
                </c:pt>
                <c:pt idx="5">
                  <c:v>757.82</c:v>
                </c:pt>
                <c:pt idx="6">
                  <c:v>754.47</c:v>
                </c:pt>
                <c:pt idx="7">
                  <c:v>750.64</c:v>
                </c:pt>
                <c:pt idx="8">
                  <c:v>746.52</c:v>
                </c:pt>
                <c:pt idx="9">
                  <c:v>733.51</c:v>
                </c:pt>
                <c:pt idx="10">
                  <c:v>740.41</c:v>
                </c:pt>
              </c:numCache>
            </c:numRef>
          </c:val>
          <c:extLst>
            <c:ext xmlns:c16="http://schemas.microsoft.com/office/drawing/2014/chart" uri="{C3380CC4-5D6E-409C-BE32-E72D297353CC}">
              <c16:uniqueId val="{0000000B-FE57-4F09-81D7-05479DED5779}"/>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Employed people in millions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Agriculture</c:v>
                </c:pt>
              </c:strCache>
            </c:strRef>
          </c:tx>
          <c:spPr>
            <a:solidFill>
              <a:srgbClr val="2875DD"/>
            </a:solidFill>
            <a:ln>
              <a:solidFill>
                <a:srgbClr val="2875DD"/>
              </a:solidFill>
            </a:ln>
          </c:spPr>
          <c:invertIfNegative val="0"/>
          <c:dLbls>
            <c:dLbl>
              <c:idx val="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382A-44C7-B4D2-3310CD4CED92}"/>
                </c:ext>
              </c:extLst>
            </c:dLbl>
            <c:dLbl>
              <c:idx val="1"/>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382A-44C7-B4D2-3310CD4CED92}"/>
                </c:ext>
              </c:extLst>
            </c:dLbl>
            <c:dLbl>
              <c:idx val="2"/>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382A-44C7-B4D2-3310CD4CED92}"/>
                </c:ext>
              </c:extLst>
            </c:dLbl>
            <c:dLbl>
              <c:idx val="3"/>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382A-44C7-B4D2-3310CD4CED92}"/>
                </c:ext>
              </c:extLst>
            </c:dLbl>
            <c:dLbl>
              <c:idx val="4"/>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382A-44C7-B4D2-3310CD4CED92}"/>
                </c:ext>
              </c:extLst>
            </c:dLbl>
            <c:dLbl>
              <c:idx val="5"/>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382A-44C7-B4D2-3310CD4CED92}"/>
                </c:ext>
              </c:extLst>
            </c:dLbl>
            <c:dLbl>
              <c:idx val="6"/>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382A-44C7-B4D2-3310CD4CED92}"/>
                </c:ext>
              </c:extLst>
            </c:dLbl>
            <c:dLbl>
              <c:idx val="7"/>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382A-44C7-B4D2-3310CD4CED92}"/>
                </c:ext>
              </c:extLst>
            </c:dLbl>
            <c:dLbl>
              <c:idx val="8"/>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382A-44C7-B4D2-3310CD4CED92}"/>
                </c:ext>
              </c:extLst>
            </c:dLbl>
            <c:dLbl>
              <c:idx val="9"/>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382A-44C7-B4D2-3310CD4CED92}"/>
                </c:ext>
              </c:extLst>
            </c:dLbl>
            <c:dLbl>
              <c:idx val="1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382A-44C7-B4D2-3310CD4CED92}"/>
                </c:ext>
              </c:extLst>
            </c:dLbl>
            <c:spPr>
              <a:noFill/>
              <a:ln>
                <a:noFill/>
              </a:ln>
              <a:effectLst/>
            </c:spPr>
            <c:txPr>
              <a:bodyPr/>
              <a:lstStyle/>
              <a:p>
                <a:pPr>
                  <a:defRPr sz="1100" b="0" smtId="4294967295">
                    <a:solidFill>
                      <a:prstClr val="black"/>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formatCode>General</c:formatCode>
                <c:ptCount val="11"/>
                <c:pt idx="0">
                  <c:v>0.313</c:v>
                </c:pt>
                <c:pt idx="1">
                  <c:v>0.29299999999999998</c:v>
                </c:pt>
                <c:pt idx="2">
                  <c:v>0.28000000000000003</c:v>
                </c:pt>
                <c:pt idx="3">
                  <c:v>0.27400000000000002</c:v>
                </c:pt>
                <c:pt idx="4">
                  <c:v>0.26700000000000002</c:v>
                </c:pt>
                <c:pt idx="5">
                  <c:v>0.25700000000000001</c:v>
                </c:pt>
                <c:pt idx="6">
                  <c:v>0.247</c:v>
                </c:pt>
                <c:pt idx="7">
                  <c:v>0.23599999999999999</c:v>
                </c:pt>
                <c:pt idx="8">
                  <c:v>0.22900000000000001</c:v>
                </c:pt>
                <c:pt idx="9">
                  <c:v>0.24099999999999999</c:v>
                </c:pt>
                <c:pt idx="10">
                  <c:v>0.22800000000000001</c:v>
                </c:pt>
              </c:numCache>
            </c:numRef>
          </c:val>
          <c:extLst>
            <c:ext xmlns:c16="http://schemas.microsoft.com/office/drawing/2014/chart" uri="{C3380CC4-5D6E-409C-BE32-E72D297353CC}">
              <c16:uniqueId val="{0000000B-382A-44C7-B4D2-3310CD4CED92}"/>
            </c:ext>
          </c:extLst>
        </c:ser>
        <c:ser>
          <c:idx val="1"/>
          <c:order val="1"/>
          <c:tx>
            <c:strRef>
              <c:f>Sheet1!$C$1</c:f>
              <c:strCache>
                <c:ptCount val="1"/>
                <c:pt idx="0">
                  <c:v>Industry</c:v>
                </c:pt>
              </c:strCache>
            </c:strRef>
          </c:tx>
          <c:spPr>
            <a:solidFill>
              <a:srgbClr val="0F283E"/>
            </a:solidFill>
            <a:ln>
              <a:solidFill>
                <a:srgbClr val="0F283E"/>
              </a:solidFill>
            </a:ln>
          </c:spPr>
          <c:invertIfNegative val="0"/>
          <c:dLbls>
            <c:dLbl>
              <c:idx val="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382A-44C7-B4D2-3310CD4CED92}"/>
                </c:ext>
              </c:extLst>
            </c:dLbl>
            <c:dLbl>
              <c:idx val="1"/>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382A-44C7-B4D2-3310CD4CED92}"/>
                </c:ext>
              </c:extLst>
            </c:dLbl>
            <c:dLbl>
              <c:idx val="2"/>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382A-44C7-B4D2-3310CD4CED92}"/>
                </c:ext>
              </c:extLst>
            </c:dLbl>
            <c:dLbl>
              <c:idx val="3"/>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382A-44C7-B4D2-3310CD4CED92}"/>
                </c:ext>
              </c:extLst>
            </c:dLbl>
            <c:dLbl>
              <c:idx val="4"/>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382A-44C7-B4D2-3310CD4CED92}"/>
                </c:ext>
              </c:extLst>
            </c:dLbl>
            <c:dLbl>
              <c:idx val="5"/>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382A-44C7-B4D2-3310CD4CED92}"/>
                </c:ext>
              </c:extLst>
            </c:dLbl>
            <c:dLbl>
              <c:idx val="6"/>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2-382A-44C7-B4D2-3310CD4CED92}"/>
                </c:ext>
              </c:extLst>
            </c:dLbl>
            <c:dLbl>
              <c:idx val="7"/>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3-382A-44C7-B4D2-3310CD4CED92}"/>
                </c:ext>
              </c:extLst>
            </c:dLbl>
            <c:dLbl>
              <c:idx val="8"/>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4-382A-44C7-B4D2-3310CD4CED92}"/>
                </c:ext>
              </c:extLst>
            </c:dLbl>
            <c:dLbl>
              <c:idx val="9"/>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5-382A-44C7-B4D2-3310CD4CED92}"/>
                </c:ext>
              </c:extLst>
            </c:dLbl>
            <c:dLbl>
              <c:idx val="1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6-382A-44C7-B4D2-3310CD4CED92}"/>
                </c:ext>
              </c:extLst>
            </c:dLbl>
            <c:spPr>
              <a:noFill/>
              <a:ln>
                <a:noFill/>
              </a:ln>
              <a:effectLst/>
            </c:spPr>
            <c:txPr>
              <a:bodyPr/>
              <a:lstStyle/>
              <a:p>
                <a:pPr>
                  <a:defRPr sz="1100" b="0" smtId="4294967295">
                    <a:solidFill>
                      <a:prstClr val="black"/>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Sheet1!$C$2:$C$12</c:f>
              <c:numCache>
                <c:formatCode>General</c:formatCode>
                <c:ptCount val="11"/>
                <c:pt idx="0">
                  <c:v>0.30299999999999999</c:v>
                </c:pt>
                <c:pt idx="1">
                  <c:v>0.30199999999999999</c:v>
                </c:pt>
                <c:pt idx="2">
                  <c:v>0.29699999999999999</c:v>
                </c:pt>
                <c:pt idx="3">
                  <c:v>0.29299999999999998</c:v>
                </c:pt>
                <c:pt idx="4">
                  <c:v>0.28599999999999998</c:v>
                </c:pt>
                <c:pt idx="5">
                  <c:v>0.28199999999999997</c:v>
                </c:pt>
                <c:pt idx="6">
                  <c:v>0.28199999999999997</c:v>
                </c:pt>
                <c:pt idx="7">
                  <c:v>0.28699999999999998</c:v>
                </c:pt>
                <c:pt idx="8">
                  <c:v>0.29099999999999998</c:v>
                </c:pt>
                <c:pt idx="9">
                  <c:v>0.28799999999999998</c:v>
                </c:pt>
                <c:pt idx="10">
                  <c:v>0.29099999999999998</c:v>
                </c:pt>
              </c:numCache>
            </c:numRef>
          </c:val>
          <c:extLst>
            <c:ext xmlns:c16="http://schemas.microsoft.com/office/drawing/2014/chart" uri="{C3380CC4-5D6E-409C-BE32-E72D297353CC}">
              <c16:uniqueId val="{00000017-382A-44C7-B4D2-3310CD4CED92}"/>
            </c:ext>
          </c:extLst>
        </c:ser>
        <c:ser>
          <c:idx val="2"/>
          <c:order val="2"/>
          <c:tx>
            <c:strRef>
              <c:f>Sheet1!$D$1</c:f>
              <c:strCache>
                <c:ptCount val="1"/>
                <c:pt idx="0">
                  <c:v>Services</c:v>
                </c:pt>
              </c:strCache>
            </c:strRef>
          </c:tx>
          <c:spPr>
            <a:solidFill>
              <a:srgbClr val="BABABA"/>
            </a:solidFill>
            <a:ln>
              <a:solidFill>
                <a:srgbClr val="BABABA"/>
              </a:solidFill>
            </a:ln>
          </c:spPr>
          <c:invertIfNegative val="0"/>
          <c:dLbls>
            <c:dLbl>
              <c:idx val="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8-382A-44C7-B4D2-3310CD4CED92}"/>
                </c:ext>
              </c:extLst>
            </c:dLbl>
            <c:dLbl>
              <c:idx val="1"/>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9-382A-44C7-B4D2-3310CD4CED92}"/>
                </c:ext>
              </c:extLst>
            </c:dLbl>
            <c:dLbl>
              <c:idx val="2"/>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A-382A-44C7-B4D2-3310CD4CED92}"/>
                </c:ext>
              </c:extLst>
            </c:dLbl>
            <c:dLbl>
              <c:idx val="3"/>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B-382A-44C7-B4D2-3310CD4CED92}"/>
                </c:ext>
              </c:extLst>
            </c:dLbl>
            <c:dLbl>
              <c:idx val="4"/>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C-382A-44C7-B4D2-3310CD4CED92}"/>
                </c:ext>
              </c:extLst>
            </c:dLbl>
            <c:dLbl>
              <c:idx val="5"/>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D-382A-44C7-B4D2-3310CD4CED92}"/>
                </c:ext>
              </c:extLst>
            </c:dLbl>
            <c:dLbl>
              <c:idx val="6"/>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E-382A-44C7-B4D2-3310CD4CED92}"/>
                </c:ext>
              </c:extLst>
            </c:dLbl>
            <c:dLbl>
              <c:idx val="7"/>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F-382A-44C7-B4D2-3310CD4CED92}"/>
                </c:ext>
              </c:extLst>
            </c:dLbl>
            <c:dLbl>
              <c:idx val="8"/>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0-382A-44C7-B4D2-3310CD4CED92}"/>
                </c:ext>
              </c:extLst>
            </c:dLbl>
            <c:dLbl>
              <c:idx val="9"/>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1-382A-44C7-B4D2-3310CD4CED92}"/>
                </c:ext>
              </c:extLst>
            </c:dLbl>
            <c:dLbl>
              <c:idx val="1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2-382A-44C7-B4D2-3310CD4CED92}"/>
                </c:ext>
              </c:extLst>
            </c:dLbl>
            <c:spPr>
              <a:noFill/>
              <a:ln>
                <a:noFill/>
              </a:ln>
              <a:effectLst/>
            </c:spPr>
            <c:txPr>
              <a:bodyPr/>
              <a:lstStyle/>
              <a:p>
                <a:pPr>
                  <a:defRPr sz="1100" b="0" smtId="4294967295">
                    <a:solidFill>
                      <a:prstClr val="black"/>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Sheet1!$D$2:$D$12</c:f>
              <c:numCache>
                <c:formatCode>General</c:formatCode>
                <c:ptCount val="11"/>
                <c:pt idx="0">
                  <c:v>0.38400000000000001</c:v>
                </c:pt>
                <c:pt idx="1">
                  <c:v>0.40500000000000003</c:v>
                </c:pt>
                <c:pt idx="2">
                  <c:v>0.42299999999999999</c:v>
                </c:pt>
                <c:pt idx="3">
                  <c:v>0.433</c:v>
                </c:pt>
                <c:pt idx="4">
                  <c:v>0.44700000000000001</c:v>
                </c:pt>
                <c:pt idx="5">
                  <c:v>0.46100000000000002</c:v>
                </c:pt>
                <c:pt idx="6">
                  <c:v>0.47099999999999997</c:v>
                </c:pt>
                <c:pt idx="7">
                  <c:v>0.47699999999999998</c:v>
                </c:pt>
                <c:pt idx="8">
                  <c:v>0.48</c:v>
                </c:pt>
                <c:pt idx="9">
                  <c:v>0.47099999999999997</c:v>
                </c:pt>
                <c:pt idx="10">
                  <c:v>0.48099999999999998</c:v>
                </c:pt>
              </c:numCache>
            </c:numRef>
          </c:val>
          <c:extLst>
            <c:ext xmlns:c16="http://schemas.microsoft.com/office/drawing/2014/chart" uri="{C3380CC4-5D6E-409C-BE32-E72D297353CC}">
              <c16:uniqueId val="{00000023-382A-44C7-B4D2-3310CD4CED92}"/>
            </c:ext>
          </c:extLst>
        </c:ser>
        <c:dLbls>
          <c:showLegendKey val="0"/>
          <c:showVal val="0"/>
          <c:showCatName val="0"/>
          <c:showSerName val="0"/>
          <c:showPercent val="0"/>
          <c:showBubbleSize val="0"/>
        </c:dLbls>
        <c:gapWidth val="80"/>
        <c:overlap val="10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ax val="1"/>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the workforce</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en-US"/>
        </a:p>
      </c:txPr>
    </c:legend>
    <c:plotVisOnly val="1"/>
    <c:dispBlanksAs val="gap"/>
    <c:showDLblsOverMax val="1"/>
  </c:chart>
  <c:txPr>
    <a:bodyPr/>
    <a:lstStyle/>
    <a:p>
      <a:pPr>
        <a:defRPr sz="1800" smtId="4294967295"/>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cat>
            <c:strRef>
              <c:f>Sheet1!$A$2:$A$51</c:f>
              <c:strCache>
                <c:ptCount val="50"/>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2018</c:v>
                </c:pt>
                <c:pt idx="39">
                  <c:v>2019</c:v>
                </c:pt>
                <c:pt idx="40">
                  <c:v>2020</c:v>
                </c:pt>
                <c:pt idx="41">
                  <c:v>2021</c:v>
                </c:pt>
                <c:pt idx="42">
                  <c:v>2022</c:v>
                </c:pt>
                <c:pt idx="43">
                  <c:v>2023</c:v>
                </c:pt>
                <c:pt idx="44">
                  <c:v>2024*</c:v>
                </c:pt>
                <c:pt idx="45">
                  <c:v>2025*</c:v>
                </c:pt>
                <c:pt idx="46">
                  <c:v>2026*</c:v>
                </c:pt>
                <c:pt idx="47">
                  <c:v>2027*</c:v>
                </c:pt>
                <c:pt idx="48">
                  <c:v>2028*</c:v>
                </c:pt>
                <c:pt idx="49">
                  <c:v>2029*</c:v>
                </c:pt>
              </c:strCache>
            </c:strRef>
          </c:cat>
          <c:val>
            <c:numRef>
              <c:f>Sheet1!$B$2:$B$51</c:f>
              <c:numCache>
                <c:formatCode>General</c:formatCode>
                <c:ptCount val="50"/>
                <c:pt idx="0">
                  <c:v>2.0500000000000001E-2</c:v>
                </c:pt>
                <c:pt idx="1">
                  <c:v>2.1100000000000001E-2</c:v>
                </c:pt>
                <c:pt idx="2">
                  <c:v>2.29E-2</c:v>
                </c:pt>
                <c:pt idx="3">
                  <c:v>2.47E-2</c:v>
                </c:pt>
                <c:pt idx="4">
                  <c:v>2.7199999999999998E-2</c:v>
                </c:pt>
                <c:pt idx="5">
                  <c:v>2.9899999999999999E-2</c:v>
                </c:pt>
                <c:pt idx="6">
                  <c:v>3.15E-2</c:v>
                </c:pt>
                <c:pt idx="7">
                  <c:v>3.39E-2</c:v>
                </c:pt>
                <c:pt idx="8">
                  <c:v>3.61E-2</c:v>
                </c:pt>
                <c:pt idx="9">
                  <c:v>3.6299999999999999E-2</c:v>
                </c:pt>
                <c:pt idx="10">
                  <c:v>3.6299999999999999E-2</c:v>
                </c:pt>
                <c:pt idx="11">
                  <c:v>3.8699999999999998E-2</c:v>
                </c:pt>
                <c:pt idx="12">
                  <c:v>3.9699999999999999E-2</c:v>
                </c:pt>
                <c:pt idx="13">
                  <c:v>4.4400000000000002E-2</c:v>
                </c:pt>
                <c:pt idx="14">
                  <c:v>4.87E-2</c:v>
                </c:pt>
                <c:pt idx="15">
                  <c:v>5.2200000000000003E-2</c:v>
                </c:pt>
                <c:pt idx="16">
                  <c:v>5.5300000000000002E-2</c:v>
                </c:pt>
                <c:pt idx="17">
                  <c:v>5.8000000000000003E-2</c:v>
                </c:pt>
                <c:pt idx="18">
                  <c:v>6.0999999999999999E-2</c:v>
                </c:pt>
                <c:pt idx="19">
                  <c:v>6.3500000000000001E-2</c:v>
                </c:pt>
                <c:pt idx="20">
                  <c:v>6.5500000000000003E-2</c:v>
                </c:pt>
                <c:pt idx="21">
                  <c:v>6.93E-2</c:v>
                </c:pt>
                <c:pt idx="22">
                  <c:v>7.3599999999999999E-2</c:v>
                </c:pt>
                <c:pt idx="23">
                  <c:v>7.8100000000000003E-2</c:v>
                </c:pt>
                <c:pt idx="24">
                  <c:v>8.1799999999999998E-2</c:v>
                </c:pt>
                <c:pt idx="25">
                  <c:v>8.7099999999999997E-2</c:v>
                </c:pt>
                <c:pt idx="26">
                  <c:v>9.3399999999999997E-2</c:v>
                </c:pt>
                <c:pt idx="27">
                  <c:v>0.1014</c:v>
                </c:pt>
                <c:pt idx="28">
                  <c:v>0.1082</c:v>
                </c:pt>
                <c:pt idx="29">
                  <c:v>0.1192</c:v>
                </c:pt>
                <c:pt idx="30">
                  <c:v>0.1255</c:v>
                </c:pt>
                <c:pt idx="31">
                  <c:v>0.13239999999999999</c:v>
                </c:pt>
                <c:pt idx="32">
                  <c:v>0.1384</c:v>
                </c:pt>
                <c:pt idx="33">
                  <c:v>0.14449999999999999</c:v>
                </c:pt>
                <c:pt idx="34">
                  <c:v>0.15</c:v>
                </c:pt>
                <c:pt idx="35">
                  <c:v>0.15540000000000001</c:v>
                </c:pt>
                <c:pt idx="36">
                  <c:v>0.16089999999999999</c:v>
                </c:pt>
                <c:pt idx="37">
                  <c:v>0.16589999999999999</c:v>
                </c:pt>
                <c:pt idx="38">
                  <c:v>0.17</c:v>
                </c:pt>
                <c:pt idx="39">
                  <c:v>0.17499999999999999</c:v>
                </c:pt>
                <c:pt idx="40">
                  <c:v>0.18360000000000001</c:v>
                </c:pt>
                <c:pt idx="41">
                  <c:v>0.18479999999999999</c:v>
                </c:pt>
                <c:pt idx="42">
                  <c:v>0.18390000000000001</c:v>
                </c:pt>
                <c:pt idx="43">
                  <c:v>0.1875</c:v>
                </c:pt>
                <c:pt idx="44">
                  <c:v>0.1905</c:v>
                </c:pt>
                <c:pt idx="45">
                  <c:v>0.19289999999999999</c:v>
                </c:pt>
                <c:pt idx="46">
                  <c:v>0.19450000000000001</c:v>
                </c:pt>
                <c:pt idx="47">
                  <c:v>0.19539999999999999</c:v>
                </c:pt>
                <c:pt idx="48">
                  <c:v>0.19589999999999999</c:v>
                </c:pt>
                <c:pt idx="49">
                  <c:v>0.19639999999999999</c:v>
                </c:pt>
              </c:numCache>
            </c:numRef>
          </c:val>
          <c:smooth val="0"/>
          <c:extLst>
            <c:ext xmlns:c16="http://schemas.microsoft.com/office/drawing/2014/chart" uri="{C3380CC4-5D6E-409C-BE32-E72D297353CC}">
              <c16:uniqueId val="{00000032-D7DE-4F82-9ED8-FE2BC3BC30D6}"/>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global GDP</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dLbls>
            <c:dLbl>
              <c:idx val="0"/>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3189-4C23-9CEC-899200BE2CDF}"/>
                </c:ext>
              </c:extLst>
            </c:dLbl>
            <c:dLbl>
              <c:idx val="1"/>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3189-4C23-9CEC-899200BE2CDF}"/>
                </c:ext>
              </c:extLst>
            </c:dLbl>
            <c:dLbl>
              <c:idx val="2"/>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3189-4C23-9CEC-899200BE2CDF}"/>
                </c:ext>
              </c:extLst>
            </c:dLbl>
            <c:dLbl>
              <c:idx val="3"/>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3189-4C23-9CEC-899200BE2CDF}"/>
                </c:ext>
              </c:extLst>
            </c:dLbl>
            <c:dLbl>
              <c:idx val="4"/>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3189-4C23-9CEC-899200BE2CDF}"/>
                </c:ext>
              </c:extLst>
            </c:dLbl>
            <c:dLbl>
              <c:idx val="5"/>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3189-4C23-9CEC-899200BE2CDF}"/>
                </c:ext>
              </c:extLst>
            </c:dLbl>
            <c:dLbl>
              <c:idx val="6"/>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3189-4C23-9CEC-899200BE2CDF}"/>
                </c:ext>
              </c:extLst>
            </c:dLbl>
            <c:dLbl>
              <c:idx val="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3189-4C23-9CEC-899200BE2CDF}"/>
                </c:ext>
              </c:extLst>
            </c:dLbl>
            <c:dLbl>
              <c:idx val="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3189-4C23-9CEC-899200BE2CDF}"/>
                </c:ext>
              </c:extLst>
            </c:dLbl>
            <c:dLbl>
              <c:idx val="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3189-4C23-9CEC-899200BE2CDF}"/>
                </c:ext>
              </c:extLst>
            </c:dLbl>
            <c:dLbl>
              <c:idx val="1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3189-4C23-9CEC-899200BE2CDF}"/>
                </c:ext>
              </c:extLst>
            </c:dLbl>
            <c:dLbl>
              <c:idx val="1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3189-4C23-9CEC-899200BE2CDF}"/>
                </c:ext>
              </c:extLst>
            </c:dLbl>
            <c:dLbl>
              <c:idx val="1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3189-4C23-9CEC-899200BE2CDF}"/>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Sheet1!$A$2:$A$14</c:f>
              <c:strCache>
                <c:ptCount val="13"/>
                <c:pt idx="0">
                  <c:v>2017</c:v>
                </c:pt>
                <c:pt idx="1">
                  <c:v>2018</c:v>
                </c:pt>
                <c:pt idx="2">
                  <c:v>2019</c:v>
                </c:pt>
                <c:pt idx="3">
                  <c:v>2020</c:v>
                </c:pt>
                <c:pt idx="4">
                  <c:v>2021</c:v>
                </c:pt>
                <c:pt idx="5">
                  <c:v>2022</c:v>
                </c:pt>
                <c:pt idx="6">
                  <c:v>2023</c:v>
                </c:pt>
                <c:pt idx="7">
                  <c:v>2024*</c:v>
                </c:pt>
                <c:pt idx="8">
                  <c:v>2025*</c:v>
                </c:pt>
                <c:pt idx="9">
                  <c:v>2026*</c:v>
                </c:pt>
                <c:pt idx="10">
                  <c:v>2027*</c:v>
                </c:pt>
                <c:pt idx="11">
                  <c:v>2028*</c:v>
                </c:pt>
                <c:pt idx="12">
                  <c:v>2029*</c:v>
                </c:pt>
              </c:strCache>
            </c:strRef>
          </c:cat>
          <c:val>
            <c:numRef>
              <c:f>Sheet1!$B$2:$B$14</c:f>
              <c:numCache>
                <c:formatCode>General</c:formatCode>
                <c:ptCount val="13"/>
                <c:pt idx="0">
                  <c:v>0.05</c:v>
                </c:pt>
                <c:pt idx="1">
                  <c:v>4.9299999999999997E-2</c:v>
                </c:pt>
                <c:pt idx="2">
                  <c:v>5.1499999999999997E-2</c:v>
                </c:pt>
                <c:pt idx="3">
                  <c:v>5.62E-2</c:v>
                </c:pt>
                <c:pt idx="4">
                  <c:v>5.1200000000000002E-2</c:v>
                </c:pt>
                <c:pt idx="5">
                  <c:v>5.5800000000000002E-2</c:v>
                </c:pt>
                <c:pt idx="6">
                  <c:v>5.2200000000000003E-2</c:v>
                </c:pt>
                <c:pt idx="7">
                  <c:v>5.0999999999999997E-2</c:v>
                </c:pt>
                <c:pt idx="8">
                  <c:v>5.0999999999999997E-2</c:v>
                </c:pt>
                <c:pt idx="9">
                  <c:v>5.0999999999999997E-2</c:v>
                </c:pt>
                <c:pt idx="10">
                  <c:v>5.0999999999999997E-2</c:v>
                </c:pt>
                <c:pt idx="11">
                  <c:v>5.0999999999999997E-2</c:v>
                </c:pt>
                <c:pt idx="12">
                  <c:v>5.0999999999999997E-2</c:v>
                </c:pt>
              </c:numCache>
            </c:numRef>
          </c:val>
          <c:smooth val="0"/>
          <c:extLst>
            <c:ext xmlns:c16="http://schemas.microsoft.com/office/drawing/2014/chart" uri="{C3380CC4-5D6E-409C-BE32-E72D297353CC}">
              <c16:uniqueId val="{0000000D-3189-4C23-9CEC-899200BE2CDF}"/>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4.8500000000000008E-2"/>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Unemployment rate</a:t>
                </a:r>
              </a:p>
            </c:rich>
          </c:tx>
          <c:overlay val="0"/>
        </c:title>
        <c:numFmt formatCode="#,##0.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dLbls>
            <c:dLbl>
              <c:idx val="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A7DC-4CF6-AC16-12B0B20E6535}"/>
                </c:ext>
              </c:extLst>
            </c:dLbl>
            <c:dLbl>
              <c:idx val="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A7DC-4CF6-AC16-12B0B20E6535}"/>
                </c:ext>
              </c:extLst>
            </c:dLbl>
            <c:dLbl>
              <c:idx val="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A7DC-4CF6-AC16-12B0B20E6535}"/>
                </c:ext>
              </c:extLst>
            </c:dLbl>
            <c:dLbl>
              <c:idx val="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A7DC-4CF6-AC16-12B0B20E6535}"/>
                </c:ext>
              </c:extLst>
            </c:dLbl>
            <c:dLbl>
              <c:idx val="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A7DC-4CF6-AC16-12B0B20E6535}"/>
                </c:ext>
              </c:extLst>
            </c:dLbl>
            <c:dLbl>
              <c:idx val="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A7DC-4CF6-AC16-12B0B20E6535}"/>
                </c:ext>
              </c:extLst>
            </c:dLbl>
            <c:dLbl>
              <c:idx val="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A7DC-4CF6-AC16-12B0B20E6535}"/>
                </c:ext>
              </c:extLst>
            </c:dLbl>
            <c:dLbl>
              <c:idx val="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A7DC-4CF6-AC16-12B0B20E6535}"/>
                </c:ext>
              </c:extLst>
            </c:dLbl>
            <c:dLbl>
              <c:idx val="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A7DC-4CF6-AC16-12B0B20E6535}"/>
                </c:ext>
              </c:extLst>
            </c:dLbl>
            <c:dLbl>
              <c:idx val="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A7DC-4CF6-AC16-12B0B20E6535}"/>
                </c:ext>
              </c:extLst>
            </c:dLbl>
            <c:dLbl>
              <c:idx val="1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A7DC-4CF6-AC16-12B0B20E6535}"/>
                </c:ext>
              </c:extLst>
            </c:dLbl>
            <c:dLbl>
              <c:idx val="1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A7DC-4CF6-AC16-12B0B20E6535}"/>
                </c:ext>
              </c:extLst>
            </c:dLbl>
            <c:dLbl>
              <c:idx val="12"/>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A7DC-4CF6-AC16-12B0B20E6535}"/>
                </c:ext>
              </c:extLst>
            </c:dLbl>
            <c:dLbl>
              <c:idx val="13"/>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A7DC-4CF6-AC16-12B0B20E6535}"/>
                </c:ext>
              </c:extLst>
            </c:dLbl>
            <c:dLbl>
              <c:idx val="14"/>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A7DC-4CF6-AC16-12B0B20E6535}"/>
                </c:ext>
              </c:extLst>
            </c:dLbl>
            <c:dLbl>
              <c:idx val="1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A7DC-4CF6-AC16-12B0B20E6535}"/>
                </c:ext>
              </c:extLst>
            </c:dLbl>
            <c:dLbl>
              <c:idx val="1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A7DC-4CF6-AC16-12B0B20E6535}"/>
                </c:ext>
              </c:extLst>
            </c:dLbl>
            <c:dLbl>
              <c:idx val="1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A7DC-4CF6-AC16-12B0B20E6535}"/>
                </c:ext>
              </c:extLst>
            </c:dLbl>
            <c:dLbl>
              <c:idx val="1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2-A7DC-4CF6-AC16-12B0B20E6535}"/>
                </c:ext>
              </c:extLst>
            </c:dLbl>
            <c:dLbl>
              <c:idx val="19"/>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3-A7DC-4CF6-AC16-12B0B20E6535}"/>
                </c:ext>
              </c:extLst>
            </c:dLbl>
            <c:dLbl>
              <c:idx val="20"/>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4-A7DC-4CF6-AC16-12B0B20E6535}"/>
                </c:ext>
              </c:extLst>
            </c:dLbl>
            <c:dLbl>
              <c:idx val="21"/>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5-A7DC-4CF6-AC16-12B0B20E6535}"/>
                </c:ext>
              </c:extLst>
            </c:dLbl>
            <c:dLbl>
              <c:idx val="2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6-A7DC-4CF6-AC16-12B0B20E6535}"/>
                </c:ext>
              </c:extLst>
            </c:dLbl>
            <c:dLbl>
              <c:idx val="2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7-A7DC-4CF6-AC16-12B0B20E6535}"/>
                </c:ext>
              </c:extLst>
            </c:dLbl>
            <c:dLbl>
              <c:idx val="2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8-A7DC-4CF6-AC16-12B0B20E6535}"/>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Sheet1!$A$2:$A$26</c:f>
              <c:strCache>
                <c:ptCount val="25"/>
                <c:pt idx="0">
                  <c:v>Sep '22</c:v>
                </c:pt>
                <c:pt idx="1">
                  <c:v>Oct '22</c:v>
                </c:pt>
                <c:pt idx="2">
                  <c:v>Nov '22</c:v>
                </c:pt>
                <c:pt idx="3">
                  <c:v>Dec '22</c:v>
                </c:pt>
                <c:pt idx="4">
                  <c:v>Jan '23</c:v>
                </c:pt>
                <c:pt idx="5">
                  <c:v>Feb '23</c:v>
                </c:pt>
                <c:pt idx="6">
                  <c:v>Mar '23</c:v>
                </c:pt>
                <c:pt idx="7">
                  <c:v>Apr '23</c:v>
                </c:pt>
                <c:pt idx="8">
                  <c:v>May '23</c:v>
                </c:pt>
                <c:pt idx="9">
                  <c:v>Jun '23</c:v>
                </c:pt>
                <c:pt idx="10">
                  <c:v>Jul '23</c:v>
                </c:pt>
                <c:pt idx="11">
                  <c:v>Aug '23</c:v>
                </c:pt>
                <c:pt idx="12">
                  <c:v>Sep '23</c:v>
                </c:pt>
                <c:pt idx="13">
                  <c:v>Oct '23</c:v>
                </c:pt>
                <c:pt idx="14">
                  <c:v>Nov '23</c:v>
                </c:pt>
                <c:pt idx="15">
                  <c:v>Dec '23</c:v>
                </c:pt>
                <c:pt idx="16">
                  <c:v>Jan '24</c:v>
                </c:pt>
                <c:pt idx="17">
                  <c:v>Feb '24</c:v>
                </c:pt>
                <c:pt idx="18">
                  <c:v>Mar '24</c:v>
                </c:pt>
                <c:pt idx="19">
                  <c:v>Apr '24</c:v>
                </c:pt>
                <c:pt idx="20">
                  <c:v>May '24</c:v>
                </c:pt>
                <c:pt idx="21">
                  <c:v>Jun '24</c:v>
                </c:pt>
                <c:pt idx="22">
                  <c:v>Jul '24</c:v>
                </c:pt>
                <c:pt idx="23">
                  <c:v>Aug '24</c:v>
                </c:pt>
                <c:pt idx="24">
                  <c:v>Sep '24</c:v>
                </c:pt>
              </c:strCache>
            </c:strRef>
          </c:cat>
          <c:val>
            <c:numRef>
              <c:f>Sheet1!$B$2:$B$26</c:f>
              <c:numCache>
                <c:formatCode>General</c:formatCode>
                <c:ptCount val="25"/>
                <c:pt idx="0">
                  <c:v>5.5E-2</c:v>
                </c:pt>
                <c:pt idx="1">
                  <c:v>5.5E-2</c:v>
                </c:pt>
                <c:pt idx="2">
                  <c:v>5.7000000000000002E-2</c:v>
                </c:pt>
                <c:pt idx="3">
                  <c:v>5.5E-2</c:v>
                </c:pt>
                <c:pt idx="4">
                  <c:v>5.5E-2</c:v>
                </c:pt>
                <c:pt idx="5">
                  <c:v>5.6000000000000001E-2</c:v>
                </c:pt>
                <c:pt idx="6">
                  <c:v>5.2999999999999999E-2</c:v>
                </c:pt>
                <c:pt idx="7">
                  <c:v>5.1999999999999998E-2</c:v>
                </c:pt>
                <c:pt idx="8">
                  <c:v>5.1999999999999998E-2</c:v>
                </c:pt>
                <c:pt idx="9">
                  <c:v>5.1999999999999998E-2</c:v>
                </c:pt>
                <c:pt idx="10">
                  <c:v>5.2999999999999999E-2</c:v>
                </c:pt>
                <c:pt idx="11">
                  <c:v>5.1999999999999998E-2</c:v>
                </c:pt>
                <c:pt idx="12">
                  <c:v>0.05</c:v>
                </c:pt>
                <c:pt idx="13">
                  <c:v>0.05</c:v>
                </c:pt>
                <c:pt idx="14">
                  <c:v>0.05</c:v>
                </c:pt>
                <c:pt idx="15">
                  <c:v>5.0999999999999997E-2</c:v>
                </c:pt>
                <c:pt idx="16">
                  <c:v>5.1999999999999998E-2</c:v>
                </c:pt>
                <c:pt idx="17">
                  <c:v>5.2999999999999999E-2</c:v>
                </c:pt>
                <c:pt idx="18">
                  <c:v>5.1999999999999998E-2</c:v>
                </c:pt>
                <c:pt idx="19">
                  <c:v>0.05</c:v>
                </c:pt>
                <c:pt idx="20">
                  <c:v>0.05</c:v>
                </c:pt>
                <c:pt idx="21">
                  <c:v>0.05</c:v>
                </c:pt>
                <c:pt idx="22">
                  <c:v>5.1999999999999998E-2</c:v>
                </c:pt>
                <c:pt idx="23">
                  <c:v>5.2999999999999999E-2</c:v>
                </c:pt>
                <c:pt idx="24">
                  <c:v>5.0999999999999997E-2</c:v>
                </c:pt>
              </c:numCache>
            </c:numRef>
          </c:val>
          <c:smooth val="0"/>
          <c:extLst>
            <c:ext xmlns:c16="http://schemas.microsoft.com/office/drawing/2014/chart" uri="{C3380CC4-5D6E-409C-BE32-E72D297353CC}">
              <c16:uniqueId val="{00000019-A7DC-4CF6-AC16-12B0B20E6535}"/>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4.9000000000000002E-2"/>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Unemployment rate</a:t>
                </a:r>
              </a:p>
            </c:rich>
          </c:tx>
          <c:overlay val="0"/>
        </c:title>
        <c:numFmt formatCode="#,##0.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Before adjustment of methodology</c:v>
                </c:pt>
              </c:strCache>
            </c:strRef>
          </c:tx>
          <c:spPr>
            <a:ln>
              <a:solidFill>
                <a:srgbClr val="2875DD"/>
              </a:solidFill>
            </a:ln>
          </c:spPr>
          <c:marker>
            <c:symbol val="circle"/>
            <c:size val="5"/>
            <c:spPr>
              <a:solidFill>
                <a:srgbClr val="2875DD"/>
              </a:solidFill>
              <a:ln>
                <a:solidFill>
                  <a:srgbClr val="2875DD"/>
                </a:solidFill>
              </a:ln>
            </c:spPr>
          </c:marker>
          <c:dLbls>
            <c:dLbl>
              <c:idx val="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4FEF-4465-9623-2398D1D5E622}"/>
                </c:ext>
              </c:extLst>
            </c:dLbl>
            <c:dLbl>
              <c:idx val="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4FEF-4465-9623-2398D1D5E622}"/>
                </c:ext>
              </c:extLst>
            </c:dLbl>
            <c:dLbl>
              <c:idx val="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4FEF-4465-9623-2398D1D5E622}"/>
                </c:ext>
              </c:extLst>
            </c:dLbl>
            <c:dLbl>
              <c:idx val="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4FEF-4465-9623-2398D1D5E622}"/>
                </c:ext>
              </c:extLst>
            </c:dLbl>
            <c:dLbl>
              <c:idx val="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4FEF-4465-9623-2398D1D5E622}"/>
                </c:ext>
              </c:extLst>
            </c:dLbl>
            <c:dLbl>
              <c:idx val="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4FEF-4465-9623-2398D1D5E622}"/>
                </c:ext>
              </c:extLst>
            </c:dLbl>
            <c:dLbl>
              <c:idx val="6"/>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4FEF-4465-9623-2398D1D5E622}"/>
                </c:ext>
              </c:extLst>
            </c:dLbl>
            <c:dLbl>
              <c:idx val="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4FEF-4465-9623-2398D1D5E622}"/>
                </c:ext>
              </c:extLst>
            </c:dLbl>
            <c:dLbl>
              <c:idx val="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4FEF-4465-9623-2398D1D5E622}"/>
                </c:ext>
              </c:extLst>
            </c:dLbl>
            <c:dLbl>
              <c:idx val="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4FEF-4465-9623-2398D1D5E622}"/>
                </c:ext>
              </c:extLst>
            </c:dLbl>
            <c:dLbl>
              <c:idx val="1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4FEF-4465-9623-2398D1D5E622}"/>
                </c:ext>
              </c:extLst>
            </c:dLbl>
            <c:dLbl>
              <c:idx val="1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4FEF-4465-9623-2398D1D5E622}"/>
                </c:ext>
              </c:extLst>
            </c:dLbl>
            <c:dLbl>
              <c:idx val="1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4FEF-4465-9623-2398D1D5E622}"/>
                </c:ext>
              </c:extLst>
            </c:dLbl>
            <c:dLbl>
              <c:idx val="1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4FEF-4465-9623-2398D1D5E622}"/>
                </c:ext>
              </c:extLst>
            </c:dLbl>
            <c:dLbl>
              <c:idx val="1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4FEF-4465-9623-2398D1D5E622}"/>
                </c:ext>
              </c:extLst>
            </c:dLbl>
            <c:dLbl>
              <c:idx val="1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4FEF-4465-9623-2398D1D5E622}"/>
                </c:ext>
              </c:extLst>
            </c:dLbl>
            <c:dLbl>
              <c:idx val="1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4FEF-4465-9623-2398D1D5E622}"/>
                </c:ext>
              </c:extLst>
            </c:dLbl>
            <c:dLbl>
              <c:idx val="1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4FEF-4465-9623-2398D1D5E622}"/>
                </c:ext>
              </c:extLst>
            </c:dLbl>
            <c:dLbl>
              <c:idx val="1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2-4FEF-4465-9623-2398D1D5E622}"/>
                </c:ext>
              </c:extLst>
            </c:dLbl>
            <c:dLbl>
              <c:idx val="1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3-4FEF-4465-9623-2398D1D5E622}"/>
                </c:ext>
              </c:extLst>
            </c:dLbl>
            <c:dLbl>
              <c:idx val="2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4-4FEF-4465-9623-2398D1D5E622}"/>
                </c:ext>
              </c:extLst>
            </c:dLbl>
            <c:dLbl>
              <c:idx val="2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5-4FEF-4465-9623-2398D1D5E622}"/>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Sheet1!$A$2:$A$33</c:f>
              <c:strCache>
                <c:ptCount val="32"/>
                <c:pt idx="0">
                  <c:v>Sep '21</c:v>
                </c:pt>
                <c:pt idx="1">
                  <c:v>Oct '21</c:v>
                </c:pt>
                <c:pt idx="2">
                  <c:v>Nov '21</c:v>
                </c:pt>
                <c:pt idx="3">
                  <c:v>Dec '21</c:v>
                </c:pt>
                <c:pt idx="4">
                  <c:v>Jan '22</c:v>
                </c:pt>
                <c:pt idx="5">
                  <c:v>Feb '22</c:v>
                </c:pt>
                <c:pt idx="6">
                  <c:v>Mar '22</c:v>
                </c:pt>
                <c:pt idx="7">
                  <c:v>Apr '22</c:v>
                </c:pt>
                <c:pt idx="8">
                  <c:v>May '22</c:v>
                </c:pt>
                <c:pt idx="9">
                  <c:v>Jun '22</c:v>
                </c:pt>
                <c:pt idx="10">
                  <c:v>Jul '22</c:v>
                </c:pt>
                <c:pt idx="11">
                  <c:v>Aug '22</c:v>
                </c:pt>
                <c:pt idx="12">
                  <c:v>Sep '22</c:v>
                </c:pt>
                <c:pt idx="13">
                  <c:v>Oct '22</c:v>
                </c:pt>
                <c:pt idx="14">
                  <c:v>Nov '22</c:v>
                </c:pt>
                <c:pt idx="15">
                  <c:v>Dec '22</c:v>
                </c:pt>
                <c:pt idx="16">
                  <c:v>Jan '23</c:v>
                </c:pt>
                <c:pt idx="17">
                  <c:v>Feb '23</c:v>
                </c:pt>
                <c:pt idx="18">
                  <c:v>Mar '23</c:v>
                </c:pt>
                <c:pt idx="19">
                  <c:v>Apr '23</c:v>
                </c:pt>
                <c:pt idx="20">
                  <c:v>May '23</c:v>
                </c:pt>
                <c:pt idx="21">
                  <c:v>Jun '23</c:v>
                </c:pt>
                <c:pt idx="22">
                  <c:v>Dec '23</c:v>
                </c:pt>
                <c:pt idx="23">
                  <c:v>Jan '24</c:v>
                </c:pt>
                <c:pt idx="24">
                  <c:v>Feb '24</c:v>
                </c:pt>
                <c:pt idx="25">
                  <c:v>Mar '24</c:v>
                </c:pt>
                <c:pt idx="26">
                  <c:v>Apr '24</c:v>
                </c:pt>
                <c:pt idx="27">
                  <c:v>May '24</c:v>
                </c:pt>
                <c:pt idx="28">
                  <c:v>Jun '24</c:v>
                </c:pt>
                <c:pt idx="29">
                  <c:v>Jul '24</c:v>
                </c:pt>
                <c:pt idx="30">
                  <c:v>Aug '24</c:v>
                </c:pt>
                <c:pt idx="31">
                  <c:v>Sep '24</c:v>
                </c:pt>
              </c:strCache>
            </c:strRef>
          </c:cat>
          <c:val>
            <c:numRef>
              <c:f>Sheet1!$B$2:$B$23</c:f>
              <c:numCache>
                <c:formatCode>General</c:formatCode>
                <c:ptCount val="22"/>
                <c:pt idx="0">
                  <c:v>0.14599999999999999</c:v>
                </c:pt>
                <c:pt idx="1">
                  <c:v>0.14199999999999999</c:v>
                </c:pt>
                <c:pt idx="2">
                  <c:v>0.14299999999999999</c:v>
                </c:pt>
                <c:pt idx="3">
                  <c:v>0.14299999999999999</c:v>
                </c:pt>
                <c:pt idx="4">
                  <c:v>0.153</c:v>
                </c:pt>
                <c:pt idx="5">
                  <c:v>0.153</c:v>
                </c:pt>
                <c:pt idx="6">
                  <c:v>0.16</c:v>
                </c:pt>
                <c:pt idx="7">
                  <c:v>0.182</c:v>
                </c:pt>
                <c:pt idx="8">
                  <c:v>0.184</c:v>
                </c:pt>
                <c:pt idx="9">
                  <c:v>0.193</c:v>
                </c:pt>
                <c:pt idx="10">
                  <c:v>0.19900000000000001</c:v>
                </c:pt>
                <c:pt idx="11">
                  <c:v>0.187</c:v>
                </c:pt>
                <c:pt idx="12">
                  <c:v>0.17899999999999999</c:v>
                </c:pt>
                <c:pt idx="13">
                  <c:v>0.17899999999999999</c:v>
                </c:pt>
                <c:pt idx="14">
                  <c:v>0.17100000000000001</c:v>
                </c:pt>
                <c:pt idx="15">
                  <c:v>0.16700000000000001</c:v>
                </c:pt>
                <c:pt idx="16">
                  <c:v>0.17299999999999999</c:v>
                </c:pt>
                <c:pt idx="17">
                  <c:v>0.18099999999999999</c:v>
                </c:pt>
                <c:pt idx="18">
                  <c:v>0.19600000000000001</c:v>
                </c:pt>
                <c:pt idx="19">
                  <c:v>0.20399999999999999</c:v>
                </c:pt>
                <c:pt idx="20">
                  <c:v>0.20799999999999999</c:v>
                </c:pt>
                <c:pt idx="21">
                  <c:v>0.21299999999999999</c:v>
                </c:pt>
              </c:numCache>
            </c:numRef>
          </c:val>
          <c:smooth val="0"/>
          <c:extLst>
            <c:ext xmlns:c16="http://schemas.microsoft.com/office/drawing/2014/chart" uri="{C3380CC4-5D6E-409C-BE32-E72D297353CC}">
              <c16:uniqueId val="{00000016-4FEF-4465-9623-2398D1D5E622}"/>
            </c:ext>
          </c:extLst>
        </c:ser>
        <c:ser>
          <c:idx val="1"/>
          <c:order val="1"/>
          <c:tx>
            <c:strRef>
              <c:f>Sheet1!$C$1</c:f>
              <c:strCache>
                <c:ptCount val="1"/>
                <c:pt idx="0">
                  <c:v>After adjustment of methodology</c:v>
                </c:pt>
              </c:strCache>
            </c:strRef>
          </c:tx>
          <c:spPr>
            <a:ln>
              <a:solidFill>
                <a:srgbClr val="0F283E"/>
              </a:solidFill>
            </a:ln>
          </c:spPr>
          <c:marker>
            <c:symbol val="circle"/>
            <c:size val="5"/>
            <c:spPr>
              <a:solidFill>
                <a:srgbClr val="0F283E"/>
              </a:solidFill>
              <a:ln>
                <a:solidFill>
                  <a:srgbClr val="0F283E"/>
                </a:solidFill>
              </a:ln>
            </c:spPr>
          </c:marker>
          <c:dPt>
            <c:idx val="0"/>
            <c:marker>
              <c:spPr>
                <a:noFill/>
                <a:ln>
                  <a:noFill/>
                </a:ln>
              </c:spPr>
            </c:marker>
            <c:bubble3D val="0"/>
            <c:spPr>
              <a:ln>
                <a:noFill/>
              </a:ln>
            </c:spPr>
            <c:extLst>
              <c:ext xmlns:c16="http://schemas.microsoft.com/office/drawing/2014/chart" uri="{C3380CC4-5D6E-409C-BE32-E72D297353CC}">
                <c16:uniqueId val="{00000018-4FEF-4465-9623-2398D1D5E622}"/>
              </c:ext>
            </c:extLst>
          </c:dPt>
          <c:dPt>
            <c:idx val="1"/>
            <c:marker>
              <c:spPr>
                <a:noFill/>
                <a:ln>
                  <a:noFill/>
                </a:ln>
              </c:spPr>
            </c:marker>
            <c:bubble3D val="0"/>
            <c:spPr>
              <a:ln>
                <a:noFill/>
              </a:ln>
            </c:spPr>
            <c:extLst>
              <c:ext xmlns:c16="http://schemas.microsoft.com/office/drawing/2014/chart" uri="{C3380CC4-5D6E-409C-BE32-E72D297353CC}">
                <c16:uniqueId val="{0000001A-4FEF-4465-9623-2398D1D5E622}"/>
              </c:ext>
            </c:extLst>
          </c:dPt>
          <c:dPt>
            <c:idx val="2"/>
            <c:marker>
              <c:spPr>
                <a:noFill/>
                <a:ln>
                  <a:noFill/>
                </a:ln>
              </c:spPr>
            </c:marker>
            <c:bubble3D val="0"/>
            <c:spPr>
              <a:ln>
                <a:noFill/>
              </a:ln>
            </c:spPr>
            <c:extLst>
              <c:ext xmlns:c16="http://schemas.microsoft.com/office/drawing/2014/chart" uri="{C3380CC4-5D6E-409C-BE32-E72D297353CC}">
                <c16:uniqueId val="{0000001C-4FEF-4465-9623-2398D1D5E622}"/>
              </c:ext>
            </c:extLst>
          </c:dPt>
          <c:dPt>
            <c:idx val="3"/>
            <c:marker>
              <c:spPr>
                <a:noFill/>
                <a:ln>
                  <a:noFill/>
                </a:ln>
              </c:spPr>
            </c:marker>
            <c:bubble3D val="0"/>
            <c:spPr>
              <a:ln>
                <a:noFill/>
              </a:ln>
            </c:spPr>
            <c:extLst>
              <c:ext xmlns:c16="http://schemas.microsoft.com/office/drawing/2014/chart" uri="{C3380CC4-5D6E-409C-BE32-E72D297353CC}">
                <c16:uniqueId val="{0000001E-4FEF-4465-9623-2398D1D5E622}"/>
              </c:ext>
            </c:extLst>
          </c:dPt>
          <c:dPt>
            <c:idx val="4"/>
            <c:marker>
              <c:spPr>
                <a:noFill/>
                <a:ln>
                  <a:noFill/>
                </a:ln>
              </c:spPr>
            </c:marker>
            <c:bubble3D val="0"/>
            <c:spPr>
              <a:ln>
                <a:noFill/>
              </a:ln>
            </c:spPr>
            <c:extLst>
              <c:ext xmlns:c16="http://schemas.microsoft.com/office/drawing/2014/chart" uri="{C3380CC4-5D6E-409C-BE32-E72D297353CC}">
                <c16:uniqueId val="{00000020-4FEF-4465-9623-2398D1D5E622}"/>
              </c:ext>
            </c:extLst>
          </c:dPt>
          <c:dPt>
            <c:idx val="5"/>
            <c:marker>
              <c:spPr>
                <a:noFill/>
                <a:ln>
                  <a:noFill/>
                </a:ln>
              </c:spPr>
            </c:marker>
            <c:bubble3D val="0"/>
            <c:spPr>
              <a:ln>
                <a:noFill/>
              </a:ln>
            </c:spPr>
            <c:extLst>
              <c:ext xmlns:c16="http://schemas.microsoft.com/office/drawing/2014/chart" uri="{C3380CC4-5D6E-409C-BE32-E72D297353CC}">
                <c16:uniqueId val="{00000022-4FEF-4465-9623-2398D1D5E622}"/>
              </c:ext>
            </c:extLst>
          </c:dPt>
          <c:dPt>
            <c:idx val="6"/>
            <c:marker>
              <c:spPr>
                <a:noFill/>
                <a:ln>
                  <a:noFill/>
                </a:ln>
              </c:spPr>
            </c:marker>
            <c:bubble3D val="0"/>
            <c:spPr>
              <a:ln>
                <a:noFill/>
              </a:ln>
            </c:spPr>
            <c:extLst>
              <c:ext xmlns:c16="http://schemas.microsoft.com/office/drawing/2014/chart" uri="{C3380CC4-5D6E-409C-BE32-E72D297353CC}">
                <c16:uniqueId val="{00000024-4FEF-4465-9623-2398D1D5E622}"/>
              </c:ext>
            </c:extLst>
          </c:dPt>
          <c:dPt>
            <c:idx val="7"/>
            <c:marker>
              <c:spPr>
                <a:noFill/>
                <a:ln>
                  <a:noFill/>
                </a:ln>
              </c:spPr>
            </c:marker>
            <c:bubble3D val="0"/>
            <c:spPr>
              <a:ln>
                <a:noFill/>
              </a:ln>
            </c:spPr>
            <c:extLst>
              <c:ext xmlns:c16="http://schemas.microsoft.com/office/drawing/2014/chart" uri="{C3380CC4-5D6E-409C-BE32-E72D297353CC}">
                <c16:uniqueId val="{00000026-4FEF-4465-9623-2398D1D5E622}"/>
              </c:ext>
            </c:extLst>
          </c:dPt>
          <c:dPt>
            <c:idx val="8"/>
            <c:marker>
              <c:spPr>
                <a:noFill/>
                <a:ln>
                  <a:noFill/>
                </a:ln>
              </c:spPr>
            </c:marker>
            <c:bubble3D val="0"/>
            <c:spPr>
              <a:ln>
                <a:noFill/>
              </a:ln>
            </c:spPr>
            <c:extLst>
              <c:ext xmlns:c16="http://schemas.microsoft.com/office/drawing/2014/chart" uri="{C3380CC4-5D6E-409C-BE32-E72D297353CC}">
                <c16:uniqueId val="{00000028-4FEF-4465-9623-2398D1D5E622}"/>
              </c:ext>
            </c:extLst>
          </c:dPt>
          <c:dPt>
            <c:idx val="9"/>
            <c:marker>
              <c:spPr>
                <a:noFill/>
                <a:ln>
                  <a:noFill/>
                </a:ln>
              </c:spPr>
            </c:marker>
            <c:bubble3D val="0"/>
            <c:spPr>
              <a:ln>
                <a:noFill/>
              </a:ln>
            </c:spPr>
            <c:extLst>
              <c:ext xmlns:c16="http://schemas.microsoft.com/office/drawing/2014/chart" uri="{C3380CC4-5D6E-409C-BE32-E72D297353CC}">
                <c16:uniqueId val="{0000002A-4FEF-4465-9623-2398D1D5E622}"/>
              </c:ext>
            </c:extLst>
          </c:dPt>
          <c:dPt>
            <c:idx val="10"/>
            <c:marker>
              <c:spPr>
                <a:noFill/>
                <a:ln>
                  <a:noFill/>
                </a:ln>
              </c:spPr>
            </c:marker>
            <c:bubble3D val="0"/>
            <c:spPr>
              <a:ln>
                <a:noFill/>
              </a:ln>
            </c:spPr>
            <c:extLst>
              <c:ext xmlns:c16="http://schemas.microsoft.com/office/drawing/2014/chart" uri="{C3380CC4-5D6E-409C-BE32-E72D297353CC}">
                <c16:uniqueId val="{0000002C-4FEF-4465-9623-2398D1D5E622}"/>
              </c:ext>
            </c:extLst>
          </c:dPt>
          <c:dPt>
            <c:idx val="11"/>
            <c:marker>
              <c:spPr>
                <a:noFill/>
                <a:ln>
                  <a:noFill/>
                </a:ln>
              </c:spPr>
            </c:marker>
            <c:bubble3D val="0"/>
            <c:spPr>
              <a:ln>
                <a:noFill/>
              </a:ln>
            </c:spPr>
            <c:extLst>
              <c:ext xmlns:c16="http://schemas.microsoft.com/office/drawing/2014/chart" uri="{C3380CC4-5D6E-409C-BE32-E72D297353CC}">
                <c16:uniqueId val="{0000002E-4FEF-4465-9623-2398D1D5E622}"/>
              </c:ext>
            </c:extLst>
          </c:dPt>
          <c:dPt>
            <c:idx val="12"/>
            <c:marker>
              <c:spPr>
                <a:noFill/>
                <a:ln>
                  <a:noFill/>
                </a:ln>
              </c:spPr>
            </c:marker>
            <c:bubble3D val="0"/>
            <c:spPr>
              <a:ln>
                <a:noFill/>
              </a:ln>
            </c:spPr>
            <c:extLst>
              <c:ext xmlns:c16="http://schemas.microsoft.com/office/drawing/2014/chart" uri="{C3380CC4-5D6E-409C-BE32-E72D297353CC}">
                <c16:uniqueId val="{00000030-4FEF-4465-9623-2398D1D5E622}"/>
              </c:ext>
            </c:extLst>
          </c:dPt>
          <c:dPt>
            <c:idx val="13"/>
            <c:marker>
              <c:spPr>
                <a:noFill/>
                <a:ln>
                  <a:noFill/>
                </a:ln>
              </c:spPr>
            </c:marker>
            <c:bubble3D val="0"/>
            <c:spPr>
              <a:ln>
                <a:noFill/>
              </a:ln>
            </c:spPr>
            <c:extLst>
              <c:ext xmlns:c16="http://schemas.microsoft.com/office/drawing/2014/chart" uri="{C3380CC4-5D6E-409C-BE32-E72D297353CC}">
                <c16:uniqueId val="{00000032-4FEF-4465-9623-2398D1D5E622}"/>
              </c:ext>
            </c:extLst>
          </c:dPt>
          <c:dPt>
            <c:idx val="14"/>
            <c:marker>
              <c:spPr>
                <a:noFill/>
                <a:ln>
                  <a:noFill/>
                </a:ln>
              </c:spPr>
            </c:marker>
            <c:bubble3D val="0"/>
            <c:spPr>
              <a:ln>
                <a:noFill/>
              </a:ln>
            </c:spPr>
            <c:extLst>
              <c:ext xmlns:c16="http://schemas.microsoft.com/office/drawing/2014/chart" uri="{C3380CC4-5D6E-409C-BE32-E72D297353CC}">
                <c16:uniqueId val="{00000034-4FEF-4465-9623-2398D1D5E622}"/>
              </c:ext>
            </c:extLst>
          </c:dPt>
          <c:dPt>
            <c:idx val="15"/>
            <c:marker>
              <c:spPr>
                <a:noFill/>
                <a:ln>
                  <a:noFill/>
                </a:ln>
              </c:spPr>
            </c:marker>
            <c:bubble3D val="0"/>
            <c:spPr>
              <a:ln>
                <a:noFill/>
              </a:ln>
            </c:spPr>
            <c:extLst>
              <c:ext xmlns:c16="http://schemas.microsoft.com/office/drawing/2014/chart" uri="{C3380CC4-5D6E-409C-BE32-E72D297353CC}">
                <c16:uniqueId val="{00000036-4FEF-4465-9623-2398D1D5E622}"/>
              </c:ext>
            </c:extLst>
          </c:dPt>
          <c:dPt>
            <c:idx val="16"/>
            <c:marker>
              <c:spPr>
                <a:noFill/>
                <a:ln>
                  <a:noFill/>
                </a:ln>
              </c:spPr>
            </c:marker>
            <c:bubble3D val="0"/>
            <c:spPr>
              <a:ln>
                <a:noFill/>
              </a:ln>
            </c:spPr>
            <c:extLst>
              <c:ext xmlns:c16="http://schemas.microsoft.com/office/drawing/2014/chart" uri="{C3380CC4-5D6E-409C-BE32-E72D297353CC}">
                <c16:uniqueId val="{00000038-4FEF-4465-9623-2398D1D5E622}"/>
              </c:ext>
            </c:extLst>
          </c:dPt>
          <c:dPt>
            <c:idx val="17"/>
            <c:marker>
              <c:spPr>
                <a:noFill/>
                <a:ln>
                  <a:noFill/>
                </a:ln>
              </c:spPr>
            </c:marker>
            <c:bubble3D val="0"/>
            <c:spPr>
              <a:ln>
                <a:noFill/>
              </a:ln>
            </c:spPr>
            <c:extLst>
              <c:ext xmlns:c16="http://schemas.microsoft.com/office/drawing/2014/chart" uri="{C3380CC4-5D6E-409C-BE32-E72D297353CC}">
                <c16:uniqueId val="{0000003A-4FEF-4465-9623-2398D1D5E622}"/>
              </c:ext>
            </c:extLst>
          </c:dPt>
          <c:dPt>
            <c:idx val="18"/>
            <c:marker>
              <c:spPr>
                <a:noFill/>
                <a:ln>
                  <a:noFill/>
                </a:ln>
              </c:spPr>
            </c:marker>
            <c:bubble3D val="0"/>
            <c:spPr>
              <a:ln>
                <a:noFill/>
              </a:ln>
            </c:spPr>
            <c:extLst>
              <c:ext xmlns:c16="http://schemas.microsoft.com/office/drawing/2014/chart" uri="{C3380CC4-5D6E-409C-BE32-E72D297353CC}">
                <c16:uniqueId val="{0000003C-4FEF-4465-9623-2398D1D5E622}"/>
              </c:ext>
            </c:extLst>
          </c:dPt>
          <c:dPt>
            <c:idx val="19"/>
            <c:marker>
              <c:spPr>
                <a:noFill/>
                <a:ln>
                  <a:noFill/>
                </a:ln>
              </c:spPr>
            </c:marker>
            <c:bubble3D val="0"/>
            <c:spPr>
              <a:ln>
                <a:noFill/>
              </a:ln>
            </c:spPr>
            <c:extLst>
              <c:ext xmlns:c16="http://schemas.microsoft.com/office/drawing/2014/chart" uri="{C3380CC4-5D6E-409C-BE32-E72D297353CC}">
                <c16:uniqueId val="{0000003E-4FEF-4465-9623-2398D1D5E622}"/>
              </c:ext>
            </c:extLst>
          </c:dPt>
          <c:dPt>
            <c:idx val="20"/>
            <c:marker>
              <c:spPr>
                <a:noFill/>
                <a:ln>
                  <a:noFill/>
                </a:ln>
              </c:spPr>
            </c:marker>
            <c:bubble3D val="0"/>
            <c:spPr>
              <a:ln>
                <a:noFill/>
              </a:ln>
            </c:spPr>
            <c:extLst>
              <c:ext xmlns:c16="http://schemas.microsoft.com/office/drawing/2014/chart" uri="{C3380CC4-5D6E-409C-BE32-E72D297353CC}">
                <c16:uniqueId val="{00000040-4FEF-4465-9623-2398D1D5E622}"/>
              </c:ext>
            </c:extLst>
          </c:dPt>
          <c:dPt>
            <c:idx val="21"/>
            <c:marker>
              <c:spPr>
                <a:noFill/>
                <a:ln>
                  <a:noFill/>
                </a:ln>
              </c:spPr>
            </c:marker>
            <c:bubble3D val="0"/>
            <c:spPr>
              <a:ln>
                <a:noFill/>
              </a:ln>
            </c:spPr>
            <c:extLst>
              <c:ext xmlns:c16="http://schemas.microsoft.com/office/drawing/2014/chart" uri="{C3380CC4-5D6E-409C-BE32-E72D297353CC}">
                <c16:uniqueId val="{00000042-4FEF-4465-9623-2398D1D5E622}"/>
              </c:ext>
            </c:extLst>
          </c:dPt>
          <c:dPt>
            <c:idx val="22"/>
            <c:bubble3D val="0"/>
            <c:spPr>
              <a:ln>
                <a:noFill/>
              </a:ln>
            </c:spPr>
            <c:extLst>
              <c:ext xmlns:c16="http://schemas.microsoft.com/office/drawing/2014/chart" uri="{C3380CC4-5D6E-409C-BE32-E72D297353CC}">
                <c16:uniqueId val="{00000044-4FEF-4465-9623-2398D1D5E622}"/>
              </c:ext>
            </c:extLst>
          </c:dPt>
          <c:dLbls>
            <c:dLbl>
              <c:idx val="0"/>
              <c:spPr/>
              <c:txPr>
                <a:bodyPr/>
                <a:lstStyle/>
                <a:p>
                  <a:pPr>
                    <a:defRPr smtId="4294967295">
                      <a:noFill/>
                    </a:defRPr>
                  </a:pPr>
                  <a:endParaRPr lang="en-US"/>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18-4FEF-4465-9623-2398D1D5E622}"/>
                </c:ext>
              </c:extLst>
            </c:dLbl>
            <c:dLbl>
              <c:idx val="1"/>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A-4FEF-4465-9623-2398D1D5E622}"/>
                </c:ext>
              </c:extLst>
            </c:dLbl>
            <c:dLbl>
              <c:idx val="2"/>
              <c:spPr/>
              <c:txPr>
                <a:bodyPr/>
                <a:lstStyle/>
                <a:p>
                  <a:pPr>
                    <a:defRPr smtId="4294967295">
                      <a:noFill/>
                    </a:defRPr>
                  </a:pPr>
                  <a:endParaRPr lang="en-US"/>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1C-4FEF-4465-9623-2398D1D5E622}"/>
                </c:ext>
              </c:extLst>
            </c:dLbl>
            <c:dLbl>
              <c:idx val="3"/>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E-4FEF-4465-9623-2398D1D5E622}"/>
                </c:ext>
              </c:extLst>
            </c:dLbl>
            <c:dLbl>
              <c:idx val="4"/>
              <c:spPr/>
              <c:txPr>
                <a:bodyPr/>
                <a:lstStyle/>
                <a:p>
                  <a:pPr>
                    <a:defRPr smtId="4294967295">
                      <a:noFill/>
                    </a:defRPr>
                  </a:pPr>
                  <a:endParaRPr lang="en-US"/>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20-4FEF-4465-9623-2398D1D5E622}"/>
                </c:ext>
              </c:extLst>
            </c:dLbl>
            <c:dLbl>
              <c:idx val="5"/>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2-4FEF-4465-9623-2398D1D5E622}"/>
                </c:ext>
              </c:extLst>
            </c:dLbl>
            <c:dLbl>
              <c:idx val="6"/>
              <c:spPr/>
              <c:txPr>
                <a:bodyPr/>
                <a:lstStyle/>
                <a:p>
                  <a:pPr>
                    <a:defRPr smtId="4294967295">
                      <a:noFill/>
                    </a:defRPr>
                  </a:pPr>
                  <a:endParaRPr lang="en-US"/>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24-4FEF-4465-9623-2398D1D5E622}"/>
                </c:ext>
              </c:extLst>
            </c:dLbl>
            <c:dLbl>
              <c:idx val="7"/>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6-4FEF-4465-9623-2398D1D5E622}"/>
                </c:ext>
              </c:extLst>
            </c:dLbl>
            <c:dLbl>
              <c:idx val="8"/>
              <c:spPr/>
              <c:txPr>
                <a:bodyPr/>
                <a:lstStyle/>
                <a:p>
                  <a:pPr>
                    <a:defRPr smtId="4294967295">
                      <a:noFill/>
                    </a:defRPr>
                  </a:pPr>
                  <a:endParaRPr lang="en-US"/>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28-4FEF-4465-9623-2398D1D5E622}"/>
                </c:ext>
              </c:extLst>
            </c:dLbl>
            <c:dLbl>
              <c:idx val="9"/>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A-4FEF-4465-9623-2398D1D5E622}"/>
                </c:ext>
              </c:extLst>
            </c:dLbl>
            <c:dLbl>
              <c:idx val="10"/>
              <c:spPr/>
              <c:txPr>
                <a:bodyPr/>
                <a:lstStyle/>
                <a:p>
                  <a:pPr>
                    <a:defRPr smtId="4294967295">
                      <a:noFill/>
                    </a:defRPr>
                  </a:pPr>
                  <a:endParaRPr lang="en-US"/>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2C-4FEF-4465-9623-2398D1D5E622}"/>
                </c:ext>
              </c:extLst>
            </c:dLbl>
            <c:dLbl>
              <c:idx val="11"/>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E-4FEF-4465-9623-2398D1D5E622}"/>
                </c:ext>
              </c:extLst>
            </c:dLbl>
            <c:dLbl>
              <c:idx val="12"/>
              <c:spPr/>
              <c:txPr>
                <a:bodyPr/>
                <a:lstStyle/>
                <a:p>
                  <a:pPr>
                    <a:defRPr smtId="4294967295">
                      <a:noFill/>
                    </a:defRPr>
                  </a:pPr>
                  <a:endParaRPr lang="en-US"/>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30-4FEF-4465-9623-2398D1D5E622}"/>
                </c:ext>
              </c:extLst>
            </c:dLbl>
            <c:dLbl>
              <c:idx val="13"/>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32-4FEF-4465-9623-2398D1D5E622}"/>
                </c:ext>
              </c:extLst>
            </c:dLbl>
            <c:dLbl>
              <c:idx val="14"/>
              <c:spPr/>
              <c:txPr>
                <a:bodyPr/>
                <a:lstStyle/>
                <a:p>
                  <a:pPr>
                    <a:defRPr smtId="4294967295">
                      <a:noFill/>
                    </a:defRPr>
                  </a:pPr>
                  <a:endParaRPr lang="en-US"/>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34-4FEF-4465-9623-2398D1D5E622}"/>
                </c:ext>
              </c:extLst>
            </c:dLbl>
            <c:dLbl>
              <c:idx val="15"/>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36-4FEF-4465-9623-2398D1D5E622}"/>
                </c:ext>
              </c:extLst>
            </c:dLbl>
            <c:dLbl>
              <c:idx val="16"/>
              <c:spPr/>
              <c:txPr>
                <a:bodyPr/>
                <a:lstStyle/>
                <a:p>
                  <a:pPr>
                    <a:defRPr smtId="4294967295">
                      <a:noFill/>
                    </a:defRPr>
                  </a:pPr>
                  <a:endParaRPr lang="en-US"/>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38-4FEF-4465-9623-2398D1D5E622}"/>
                </c:ext>
              </c:extLst>
            </c:dLbl>
            <c:dLbl>
              <c:idx val="17"/>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3A-4FEF-4465-9623-2398D1D5E622}"/>
                </c:ext>
              </c:extLst>
            </c:dLbl>
            <c:dLbl>
              <c:idx val="18"/>
              <c:spPr/>
              <c:txPr>
                <a:bodyPr/>
                <a:lstStyle/>
                <a:p>
                  <a:pPr>
                    <a:defRPr smtId="4294967295">
                      <a:noFill/>
                    </a:defRPr>
                  </a:pPr>
                  <a:endParaRPr lang="en-US"/>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3C-4FEF-4465-9623-2398D1D5E622}"/>
                </c:ext>
              </c:extLst>
            </c:dLbl>
            <c:dLbl>
              <c:idx val="19"/>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3E-4FEF-4465-9623-2398D1D5E622}"/>
                </c:ext>
              </c:extLst>
            </c:dLbl>
            <c:dLbl>
              <c:idx val="20"/>
              <c:spPr/>
              <c:txPr>
                <a:bodyPr/>
                <a:lstStyle/>
                <a:p>
                  <a:pPr>
                    <a:defRPr smtId="4294967295">
                      <a:noFill/>
                    </a:defRPr>
                  </a:pPr>
                  <a:endParaRPr lang="en-US"/>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40-4FEF-4465-9623-2398D1D5E622}"/>
                </c:ext>
              </c:extLst>
            </c:dLbl>
            <c:dLbl>
              <c:idx val="21"/>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42-4FEF-4465-9623-2398D1D5E622}"/>
                </c:ext>
              </c:extLst>
            </c:dLbl>
            <c:dLbl>
              <c:idx val="2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44-4FEF-4465-9623-2398D1D5E622}"/>
                </c:ext>
              </c:extLst>
            </c:dLbl>
            <c:dLbl>
              <c:idx val="23"/>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45-4FEF-4465-9623-2398D1D5E622}"/>
                </c:ext>
              </c:extLst>
            </c:dLbl>
            <c:dLbl>
              <c:idx val="2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46-4FEF-4465-9623-2398D1D5E622}"/>
                </c:ext>
              </c:extLst>
            </c:dLbl>
            <c:dLbl>
              <c:idx val="25"/>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47-4FEF-4465-9623-2398D1D5E622}"/>
                </c:ext>
              </c:extLst>
            </c:dLbl>
            <c:dLbl>
              <c:idx val="2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48-4FEF-4465-9623-2398D1D5E622}"/>
                </c:ext>
              </c:extLst>
            </c:dLbl>
            <c:dLbl>
              <c:idx val="27"/>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49-4FEF-4465-9623-2398D1D5E622}"/>
                </c:ext>
              </c:extLst>
            </c:dLbl>
            <c:dLbl>
              <c:idx val="2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4A-4FEF-4465-9623-2398D1D5E622}"/>
                </c:ext>
              </c:extLst>
            </c:dLbl>
            <c:dLbl>
              <c:idx val="29"/>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4B-4FEF-4465-9623-2398D1D5E622}"/>
                </c:ext>
              </c:extLst>
            </c:dLbl>
            <c:dLbl>
              <c:idx val="3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4C-4FEF-4465-9623-2398D1D5E622}"/>
                </c:ext>
              </c:extLst>
            </c:dLbl>
            <c:dLbl>
              <c:idx val="31"/>
              <c:delete val="1"/>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4D-4FEF-4465-9623-2398D1D5E622}"/>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Sheet1!$A$2:$A$33</c:f>
              <c:strCache>
                <c:ptCount val="32"/>
                <c:pt idx="0">
                  <c:v>Sep '21</c:v>
                </c:pt>
                <c:pt idx="1">
                  <c:v>Oct '21</c:v>
                </c:pt>
                <c:pt idx="2">
                  <c:v>Nov '21</c:v>
                </c:pt>
                <c:pt idx="3">
                  <c:v>Dec '21</c:v>
                </c:pt>
                <c:pt idx="4">
                  <c:v>Jan '22</c:v>
                </c:pt>
                <c:pt idx="5">
                  <c:v>Feb '22</c:v>
                </c:pt>
                <c:pt idx="6">
                  <c:v>Mar '22</c:v>
                </c:pt>
                <c:pt idx="7">
                  <c:v>Apr '22</c:v>
                </c:pt>
                <c:pt idx="8">
                  <c:v>May '22</c:v>
                </c:pt>
                <c:pt idx="9">
                  <c:v>Jun '22</c:v>
                </c:pt>
                <c:pt idx="10">
                  <c:v>Jul '22</c:v>
                </c:pt>
                <c:pt idx="11">
                  <c:v>Aug '22</c:v>
                </c:pt>
                <c:pt idx="12">
                  <c:v>Sep '22</c:v>
                </c:pt>
                <c:pt idx="13">
                  <c:v>Oct '22</c:v>
                </c:pt>
                <c:pt idx="14">
                  <c:v>Nov '22</c:v>
                </c:pt>
                <c:pt idx="15">
                  <c:v>Dec '22</c:v>
                </c:pt>
                <c:pt idx="16">
                  <c:v>Jan '23</c:v>
                </c:pt>
                <c:pt idx="17">
                  <c:v>Feb '23</c:v>
                </c:pt>
                <c:pt idx="18">
                  <c:v>Mar '23</c:v>
                </c:pt>
                <c:pt idx="19">
                  <c:v>Apr '23</c:v>
                </c:pt>
                <c:pt idx="20">
                  <c:v>May '23</c:v>
                </c:pt>
                <c:pt idx="21">
                  <c:v>Jun '23</c:v>
                </c:pt>
                <c:pt idx="22">
                  <c:v>Dec '23</c:v>
                </c:pt>
                <c:pt idx="23">
                  <c:v>Jan '24</c:v>
                </c:pt>
                <c:pt idx="24">
                  <c:v>Feb '24</c:v>
                </c:pt>
                <c:pt idx="25">
                  <c:v>Mar '24</c:v>
                </c:pt>
                <c:pt idx="26">
                  <c:v>Apr '24</c:v>
                </c:pt>
                <c:pt idx="27">
                  <c:v>May '24</c:v>
                </c:pt>
                <c:pt idx="28">
                  <c:v>Jun '24</c:v>
                </c:pt>
                <c:pt idx="29">
                  <c:v>Jul '24</c:v>
                </c:pt>
                <c:pt idx="30">
                  <c:v>Aug '24</c:v>
                </c:pt>
                <c:pt idx="31">
                  <c:v>Sep '24</c:v>
                </c:pt>
              </c:strCache>
            </c:strRef>
          </c:cat>
          <c:val>
            <c:numRef>
              <c:f>Sheet1!$C$2:$C$33</c:f>
              <c:numCache>
                <c:formatCode>General</c:formatCode>
                <c:ptCount val="32"/>
                <c:pt idx="22">
                  <c:v>0.14899999999999999</c:v>
                </c:pt>
                <c:pt idx="23">
                  <c:v>0.14599999999999999</c:v>
                </c:pt>
                <c:pt idx="24">
                  <c:v>0.153</c:v>
                </c:pt>
                <c:pt idx="25">
                  <c:v>0.153</c:v>
                </c:pt>
                <c:pt idx="26">
                  <c:v>0.14699999999999999</c:v>
                </c:pt>
                <c:pt idx="27">
                  <c:v>0.14199999999999999</c:v>
                </c:pt>
                <c:pt idx="28">
                  <c:v>0.13200000000000001</c:v>
                </c:pt>
                <c:pt idx="29">
                  <c:v>0.17100000000000001</c:v>
                </c:pt>
                <c:pt idx="30">
                  <c:v>0.188</c:v>
                </c:pt>
                <c:pt idx="31">
                  <c:v>0.17599999999999999</c:v>
                </c:pt>
              </c:numCache>
            </c:numRef>
          </c:val>
          <c:smooth val="0"/>
          <c:extLst>
            <c:ext xmlns:c16="http://schemas.microsoft.com/office/drawing/2014/chart" uri="{C3380CC4-5D6E-409C-BE32-E72D297353CC}">
              <c16:uniqueId val="{0000004E-4FEF-4465-9623-2398D1D5E622}"/>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12"/>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Youth unemployment rate</a:t>
                </a:r>
              </a:p>
            </c:rich>
          </c:tx>
          <c:overlay val="0"/>
        </c:title>
        <c:numFmt formatCode="#,##0.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en-US"/>
        </a:p>
      </c:txPr>
    </c:legend>
    <c:plotVisOnly val="1"/>
    <c:dispBlanksAs val="gap"/>
    <c:showDLblsOverMax val="1"/>
  </c:chart>
  <c:txPr>
    <a:bodyPr/>
    <a:lstStyle/>
    <a:p>
      <a:pPr>
        <a:defRPr sz="800" smtId="4294967295"/>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8DEF-46E7-9E56-C22579CCC633}"/>
                </c:ext>
              </c:extLst>
            </c:dLbl>
            <c:dLbl>
              <c:idx val="1"/>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8DEF-46E7-9E56-C22579CCC633}"/>
                </c:ext>
              </c:extLst>
            </c:dLbl>
            <c:dLbl>
              <c:idx val="2"/>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8DEF-46E7-9E56-C22579CCC633}"/>
                </c:ext>
              </c:extLst>
            </c:dLbl>
            <c:dLbl>
              <c:idx val="3"/>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8DEF-46E7-9E56-C22579CCC633}"/>
                </c:ext>
              </c:extLst>
            </c:dLbl>
            <c:dLbl>
              <c:idx val="4"/>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8DEF-46E7-9E56-C22579CCC633}"/>
                </c:ext>
              </c:extLst>
            </c:dLbl>
            <c:dLbl>
              <c:idx val="5"/>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8DEF-46E7-9E56-C22579CCC633}"/>
                </c:ext>
              </c:extLst>
            </c:dLbl>
            <c:dLbl>
              <c:idx val="6"/>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8DEF-46E7-9E56-C22579CCC633}"/>
                </c:ext>
              </c:extLst>
            </c:dLbl>
            <c:dLbl>
              <c:idx val="7"/>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8DEF-46E7-9E56-C22579CCC633}"/>
                </c:ext>
              </c:extLst>
            </c:dLbl>
            <c:dLbl>
              <c:idx val="8"/>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8DEF-46E7-9E56-C22579CCC633}"/>
                </c:ext>
              </c:extLst>
            </c:dLbl>
            <c:dLbl>
              <c:idx val="9"/>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8DEF-46E7-9E56-C22579CCC633}"/>
                </c:ext>
              </c:extLst>
            </c:dLbl>
            <c:dLbl>
              <c:idx val="10"/>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8DEF-46E7-9E56-C22579CCC633}"/>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Sheet1!$A$2:$A$12</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Sheet1!$B$2:$B$12</c:f>
              <c:numCache>
                <c:formatCode>General</c:formatCode>
                <c:ptCount val="11"/>
                <c:pt idx="0">
                  <c:v>7.6999999999999999E-2</c:v>
                </c:pt>
                <c:pt idx="1">
                  <c:v>6.7000000000000004E-2</c:v>
                </c:pt>
                <c:pt idx="2">
                  <c:v>5.7000000000000002E-2</c:v>
                </c:pt>
                <c:pt idx="3">
                  <c:v>5.7000000000000002E-2</c:v>
                </c:pt>
                <c:pt idx="4">
                  <c:v>6.2E-2</c:v>
                </c:pt>
                <c:pt idx="5">
                  <c:v>6.0999999999999999E-2</c:v>
                </c:pt>
                <c:pt idx="6">
                  <c:v>4.8000000000000001E-2</c:v>
                </c:pt>
                <c:pt idx="7">
                  <c:v>2.4E-2</c:v>
                </c:pt>
                <c:pt idx="8">
                  <c:v>0.104</c:v>
                </c:pt>
                <c:pt idx="9">
                  <c:v>3.4000000000000002E-2</c:v>
                </c:pt>
                <c:pt idx="10">
                  <c:v>4.5999999999999999E-2</c:v>
                </c:pt>
              </c:numCache>
            </c:numRef>
          </c:val>
          <c:extLst>
            <c:ext xmlns:c16="http://schemas.microsoft.com/office/drawing/2014/chart" uri="{C3380CC4-5D6E-409C-BE32-E72D297353CC}">
              <c16:uniqueId val="{0000000B-8DEF-46E7-9E56-C22579CCC633}"/>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Year-on-year change</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dLbls>
            <c:dLbl>
              <c:idx val="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9219-4D40-B866-EE1447B5A800}"/>
                </c:ext>
              </c:extLst>
            </c:dLbl>
            <c:dLbl>
              <c:idx val="1"/>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9219-4D40-B866-EE1447B5A800}"/>
                </c:ext>
              </c:extLst>
            </c:dLbl>
            <c:dLbl>
              <c:idx val="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9219-4D40-B866-EE1447B5A800}"/>
                </c:ext>
              </c:extLst>
            </c:dLbl>
            <c:dLbl>
              <c:idx val="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9219-4D40-B866-EE1447B5A800}"/>
                </c:ext>
              </c:extLst>
            </c:dLbl>
            <c:dLbl>
              <c:idx val="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9219-4D40-B866-EE1447B5A800}"/>
                </c:ext>
              </c:extLst>
            </c:dLbl>
            <c:dLbl>
              <c:idx val="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9219-4D40-B866-EE1447B5A800}"/>
                </c:ext>
              </c:extLst>
            </c:dLbl>
            <c:dLbl>
              <c:idx val="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9219-4D40-B866-EE1447B5A800}"/>
                </c:ext>
              </c:extLst>
            </c:dLbl>
            <c:dLbl>
              <c:idx val="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9219-4D40-B866-EE1447B5A800}"/>
                </c:ext>
              </c:extLst>
            </c:dLbl>
            <c:dLbl>
              <c:idx val="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9219-4D40-B866-EE1447B5A800}"/>
                </c:ext>
              </c:extLst>
            </c:dLbl>
            <c:dLbl>
              <c:idx val="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9219-4D40-B866-EE1447B5A800}"/>
                </c:ext>
              </c:extLst>
            </c:dLbl>
            <c:dLbl>
              <c:idx val="1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9219-4D40-B866-EE1447B5A800}"/>
                </c:ext>
              </c:extLst>
            </c:dLbl>
            <c:dLbl>
              <c:idx val="1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9219-4D40-B866-EE1447B5A800}"/>
                </c:ext>
              </c:extLst>
            </c:dLbl>
            <c:dLbl>
              <c:idx val="1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9219-4D40-B866-EE1447B5A800}"/>
                </c:ext>
              </c:extLst>
            </c:dLbl>
            <c:dLbl>
              <c:idx val="1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9219-4D40-B866-EE1447B5A800}"/>
                </c:ext>
              </c:extLst>
            </c:dLbl>
            <c:dLbl>
              <c:idx val="1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9219-4D40-B866-EE1447B5A800}"/>
                </c:ext>
              </c:extLst>
            </c:dLbl>
            <c:dLbl>
              <c:idx val="15"/>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9219-4D40-B866-EE1447B5A800}"/>
                </c:ext>
              </c:extLst>
            </c:dLbl>
            <c:dLbl>
              <c:idx val="1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9219-4D40-B866-EE1447B5A800}"/>
                </c:ext>
              </c:extLst>
            </c:dLbl>
            <c:dLbl>
              <c:idx val="1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9219-4D40-B866-EE1447B5A800}"/>
                </c:ext>
              </c:extLst>
            </c:dLbl>
            <c:dLbl>
              <c:idx val="1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2-9219-4D40-B866-EE1447B5A800}"/>
                </c:ext>
              </c:extLst>
            </c:dLbl>
            <c:dLbl>
              <c:idx val="1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3-9219-4D40-B866-EE1447B5A800}"/>
                </c:ext>
              </c:extLst>
            </c:dLbl>
            <c:dLbl>
              <c:idx val="2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4-9219-4D40-B866-EE1447B5A800}"/>
                </c:ext>
              </c:extLst>
            </c:dLbl>
            <c:dLbl>
              <c:idx val="2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5-9219-4D40-B866-EE1447B5A800}"/>
                </c:ext>
              </c:extLst>
            </c:dLbl>
            <c:dLbl>
              <c:idx val="2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6-9219-4D40-B866-EE1447B5A800}"/>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Sheet1!$A$2:$A$24</c:f>
              <c:strCache>
                <c:ptCount val="23"/>
                <c:pt idx="0">
                  <c:v>Sep '22</c:v>
                </c:pt>
                <c:pt idx="1">
                  <c:v>Oct '22</c:v>
                </c:pt>
                <c:pt idx="2">
                  <c:v>Nov '22</c:v>
                </c:pt>
                <c:pt idx="3">
                  <c:v>Dec '22</c:v>
                </c:pt>
                <c:pt idx="4">
                  <c:v>Jan/Feb '23*</c:v>
                </c:pt>
                <c:pt idx="5">
                  <c:v>Mar '23</c:v>
                </c:pt>
                <c:pt idx="6">
                  <c:v>Apr '23</c:v>
                </c:pt>
                <c:pt idx="7">
                  <c:v>May '23</c:v>
                </c:pt>
                <c:pt idx="8">
                  <c:v>Jun '23</c:v>
                </c:pt>
                <c:pt idx="9">
                  <c:v>Jul '23</c:v>
                </c:pt>
                <c:pt idx="10">
                  <c:v>Aug '23</c:v>
                </c:pt>
                <c:pt idx="11">
                  <c:v>Sep '23</c:v>
                </c:pt>
                <c:pt idx="12">
                  <c:v>Oct '23</c:v>
                </c:pt>
                <c:pt idx="13">
                  <c:v>Nov '23</c:v>
                </c:pt>
                <c:pt idx="14">
                  <c:v>Dec '23</c:v>
                </c:pt>
                <c:pt idx="15">
                  <c:v>Jan/Feb '24*</c:v>
                </c:pt>
                <c:pt idx="16">
                  <c:v>Mar '24</c:v>
                </c:pt>
                <c:pt idx="17">
                  <c:v>Apr '24</c:v>
                </c:pt>
                <c:pt idx="18">
                  <c:v>May '24</c:v>
                </c:pt>
                <c:pt idx="19">
                  <c:v>Jun '24</c:v>
                </c:pt>
                <c:pt idx="20">
                  <c:v>Jul '24</c:v>
                </c:pt>
                <c:pt idx="21">
                  <c:v>Aug '24</c:v>
                </c:pt>
                <c:pt idx="22">
                  <c:v>Sep '24</c:v>
                </c:pt>
              </c:strCache>
            </c:strRef>
          </c:cat>
          <c:val>
            <c:numRef>
              <c:f>Sheet1!$B$2:$B$24</c:f>
              <c:numCache>
                <c:formatCode>General</c:formatCode>
                <c:ptCount val="23"/>
                <c:pt idx="0">
                  <c:v>6.3E-2</c:v>
                </c:pt>
                <c:pt idx="1">
                  <c:v>0.05</c:v>
                </c:pt>
                <c:pt idx="2">
                  <c:v>2.1999999999999999E-2</c:v>
                </c:pt>
                <c:pt idx="3">
                  <c:v>1.2999999999999999E-2</c:v>
                </c:pt>
                <c:pt idx="4">
                  <c:v>2.4E-2</c:v>
                </c:pt>
                <c:pt idx="5">
                  <c:v>3.9E-2</c:v>
                </c:pt>
                <c:pt idx="6">
                  <c:v>5.6000000000000001E-2</c:v>
                </c:pt>
                <c:pt idx="7">
                  <c:v>3.5000000000000003E-2</c:v>
                </c:pt>
                <c:pt idx="8">
                  <c:v>4.3999999999999997E-2</c:v>
                </c:pt>
                <c:pt idx="9">
                  <c:v>3.6999999999999998E-2</c:v>
                </c:pt>
                <c:pt idx="10">
                  <c:v>4.4999999999999998E-2</c:v>
                </c:pt>
                <c:pt idx="11">
                  <c:v>4.4999999999999998E-2</c:v>
                </c:pt>
                <c:pt idx="12">
                  <c:v>4.5999999999999999E-2</c:v>
                </c:pt>
                <c:pt idx="13">
                  <c:v>6.6000000000000003E-2</c:v>
                </c:pt>
                <c:pt idx="14">
                  <c:v>6.8000000000000005E-2</c:v>
                </c:pt>
                <c:pt idx="15">
                  <c:v>7.0000000000000007E-2</c:v>
                </c:pt>
                <c:pt idx="16">
                  <c:v>4.4999999999999998E-2</c:v>
                </c:pt>
                <c:pt idx="17">
                  <c:v>6.7000000000000004E-2</c:v>
                </c:pt>
                <c:pt idx="18">
                  <c:v>5.6000000000000001E-2</c:v>
                </c:pt>
                <c:pt idx="19">
                  <c:v>5.2999999999999999E-2</c:v>
                </c:pt>
                <c:pt idx="20">
                  <c:v>5.0999999999999997E-2</c:v>
                </c:pt>
                <c:pt idx="21">
                  <c:v>4.4999999999999998E-2</c:v>
                </c:pt>
                <c:pt idx="22">
                  <c:v>5.3999999999999999E-2</c:v>
                </c:pt>
              </c:numCache>
            </c:numRef>
          </c:val>
          <c:smooth val="0"/>
          <c:extLst>
            <c:ext xmlns:c16="http://schemas.microsoft.com/office/drawing/2014/chart" uri="{C3380CC4-5D6E-409C-BE32-E72D297353CC}">
              <c16:uniqueId val="{00000017-9219-4D40-B866-EE1447B5A800}"/>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5.0000000000000001E-3"/>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Year-on-year change</a:t>
                </a:r>
              </a:p>
            </c:rich>
          </c:tx>
          <c:overlay val="0"/>
        </c:title>
        <c:numFmt formatCode="#,##0.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cat>
            <c:strRef>
              <c:f>Sheet1!$A$2:$A$26</c:f>
              <c:strCache>
                <c:ptCount val="25"/>
                <c:pt idx="0">
                  <c:v>Oct '22</c:v>
                </c:pt>
                <c:pt idx="1">
                  <c:v>Nov '22</c:v>
                </c:pt>
                <c:pt idx="2">
                  <c:v>Dec '22</c:v>
                </c:pt>
                <c:pt idx="3">
                  <c:v>Jan '23</c:v>
                </c:pt>
                <c:pt idx="4">
                  <c:v>Feb '23</c:v>
                </c:pt>
                <c:pt idx="5">
                  <c:v>Mar '23</c:v>
                </c:pt>
                <c:pt idx="6">
                  <c:v>Apr '23</c:v>
                </c:pt>
                <c:pt idx="7">
                  <c:v>May '23</c:v>
                </c:pt>
                <c:pt idx="8">
                  <c:v>Jun '23</c:v>
                </c:pt>
                <c:pt idx="9">
                  <c:v>Jul '23</c:v>
                </c:pt>
                <c:pt idx="10">
                  <c:v>Aug '23</c:v>
                </c:pt>
                <c:pt idx="11">
                  <c:v>Sep '23</c:v>
                </c:pt>
                <c:pt idx="12">
                  <c:v>Oct '23</c:v>
                </c:pt>
                <c:pt idx="13">
                  <c:v>Nov '23</c:v>
                </c:pt>
                <c:pt idx="14">
                  <c:v>Dec '23</c:v>
                </c:pt>
                <c:pt idx="15">
                  <c:v>Jan '24</c:v>
                </c:pt>
                <c:pt idx="16">
                  <c:v>Feb '24</c:v>
                </c:pt>
                <c:pt idx="17">
                  <c:v>Mar '24</c:v>
                </c:pt>
                <c:pt idx="18">
                  <c:v>Apr '24</c:v>
                </c:pt>
                <c:pt idx="19">
                  <c:v>May '24</c:v>
                </c:pt>
                <c:pt idx="20">
                  <c:v>Jun '24</c:v>
                </c:pt>
                <c:pt idx="21">
                  <c:v>Jul '24</c:v>
                </c:pt>
                <c:pt idx="22">
                  <c:v>Aug '24</c:v>
                </c:pt>
                <c:pt idx="23">
                  <c:v>Sep '24</c:v>
                </c:pt>
                <c:pt idx="24">
                  <c:v>Oct '24</c:v>
                </c:pt>
              </c:strCache>
            </c:strRef>
          </c:cat>
          <c:val>
            <c:numRef>
              <c:f>Sheet1!$B$2:$B$26</c:f>
              <c:numCache>
                <c:formatCode>General</c:formatCode>
                <c:ptCount val="25"/>
                <c:pt idx="0">
                  <c:v>49.2</c:v>
                </c:pt>
                <c:pt idx="1">
                  <c:v>48</c:v>
                </c:pt>
                <c:pt idx="2">
                  <c:v>47</c:v>
                </c:pt>
                <c:pt idx="3">
                  <c:v>50.1</c:v>
                </c:pt>
                <c:pt idx="4">
                  <c:v>52.6</c:v>
                </c:pt>
                <c:pt idx="5">
                  <c:v>51.9</c:v>
                </c:pt>
                <c:pt idx="6">
                  <c:v>49.2</c:v>
                </c:pt>
                <c:pt idx="7">
                  <c:v>48.8</c:v>
                </c:pt>
                <c:pt idx="8">
                  <c:v>49</c:v>
                </c:pt>
                <c:pt idx="9">
                  <c:v>49.3</c:v>
                </c:pt>
                <c:pt idx="10">
                  <c:v>49.7</c:v>
                </c:pt>
                <c:pt idx="11">
                  <c:v>50.2</c:v>
                </c:pt>
                <c:pt idx="12">
                  <c:v>49.5</c:v>
                </c:pt>
                <c:pt idx="13">
                  <c:v>49.4</c:v>
                </c:pt>
                <c:pt idx="14">
                  <c:v>49</c:v>
                </c:pt>
                <c:pt idx="15">
                  <c:v>49.2</c:v>
                </c:pt>
                <c:pt idx="16">
                  <c:v>49.1</c:v>
                </c:pt>
                <c:pt idx="17">
                  <c:v>50.8</c:v>
                </c:pt>
                <c:pt idx="18">
                  <c:v>50.4</c:v>
                </c:pt>
                <c:pt idx="19">
                  <c:v>49.5</c:v>
                </c:pt>
                <c:pt idx="20">
                  <c:v>49.5</c:v>
                </c:pt>
                <c:pt idx="21">
                  <c:v>49.4</c:v>
                </c:pt>
                <c:pt idx="22">
                  <c:v>49.1</c:v>
                </c:pt>
                <c:pt idx="23">
                  <c:v>49.8</c:v>
                </c:pt>
                <c:pt idx="24">
                  <c:v>50.1</c:v>
                </c:pt>
              </c:numCache>
            </c:numRef>
          </c:val>
          <c:smooth val="0"/>
          <c:extLst>
            <c:ext xmlns:c16="http://schemas.microsoft.com/office/drawing/2014/chart" uri="{C3380CC4-5D6E-409C-BE32-E72D297353CC}">
              <c16:uniqueId val="{00000019-7771-4E51-9AF0-A0E9241C609D}"/>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46"/>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Index value (50 = no change)</a:t>
                </a:r>
              </a:p>
            </c:rich>
          </c:tx>
          <c:overlay val="0"/>
        </c:title>
        <c:numFmt formatCode="#,##0.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cat>
            <c:strRef>
              <c:f>Sheet1!$A$2:$A$26</c:f>
              <c:strCache>
                <c:ptCount val="25"/>
                <c:pt idx="0">
                  <c:v>Oct '22</c:v>
                </c:pt>
                <c:pt idx="1">
                  <c:v>Nov '22</c:v>
                </c:pt>
                <c:pt idx="2">
                  <c:v>Dec '22</c:v>
                </c:pt>
                <c:pt idx="3">
                  <c:v>Jan '23</c:v>
                </c:pt>
                <c:pt idx="4">
                  <c:v>Feb '23</c:v>
                </c:pt>
                <c:pt idx="5">
                  <c:v>Mar '23</c:v>
                </c:pt>
                <c:pt idx="6">
                  <c:v>Apr '23</c:v>
                </c:pt>
                <c:pt idx="7">
                  <c:v>May '23</c:v>
                </c:pt>
                <c:pt idx="8">
                  <c:v>Jun '23</c:v>
                </c:pt>
                <c:pt idx="9">
                  <c:v>Jul '23</c:v>
                </c:pt>
                <c:pt idx="10">
                  <c:v>Aug '23</c:v>
                </c:pt>
                <c:pt idx="11">
                  <c:v>Sep '23</c:v>
                </c:pt>
                <c:pt idx="12">
                  <c:v>Oct '23</c:v>
                </c:pt>
                <c:pt idx="13">
                  <c:v>Nov '23</c:v>
                </c:pt>
                <c:pt idx="14">
                  <c:v>Dec '23</c:v>
                </c:pt>
                <c:pt idx="15">
                  <c:v>Jan '24</c:v>
                </c:pt>
                <c:pt idx="16">
                  <c:v>Feb '24</c:v>
                </c:pt>
                <c:pt idx="17">
                  <c:v>Mar '24</c:v>
                </c:pt>
                <c:pt idx="18">
                  <c:v>Apr '24</c:v>
                </c:pt>
                <c:pt idx="19">
                  <c:v>May '24</c:v>
                </c:pt>
                <c:pt idx="20">
                  <c:v>Jun '24</c:v>
                </c:pt>
                <c:pt idx="21">
                  <c:v>Jul '24</c:v>
                </c:pt>
                <c:pt idx="22">
                  <c:v>Aug '24</c:v>
                </c:pt>
                <c:pt idx="23">
                  <c:v>Sep '24</c:v>
                </c:pt>
                <c:pt idx="24">
                  <c:v>Oct '24</c:v>
                </c:pt>
              </c:strCache>
            </c:strRef>
          </c:cat>
          <c:val>
            <c:numRef>
              <c:f>Sheet1!$B$2:$B$26</c:f>
              <c:numCache>
                <c:formatCode>General</c:formatCode>
                <c:ptCount val="25"/>
                <c:pt idx="0">
                  <c:v>48.7</c:v>
                </c:pt>
                <c:pt idx="1">
                  <c:v>46.7</c:v>
                </c:pt>
                <c:pt idx="2">
                  <c:v>41.6</c:v>
                </c:pt>
                <c:pt idx="3">
                  <c:v>54.4</c:v>
                </c:pt>
                <c:pt idx="4">
                  <c:v>56.3</c:v>
                </c:pt>
                <c:pt idx="5">
                  <c:v>58.2</c:v>
                </c:pt>
                <c:pt idx="6">
                  <c:v>56.4</c:v>
                </c:pt>
                <c:pt idx="7">
                  <c:v>54.5</c:v>
                </c:pt>
                <c:pt idx="8">
                  <c:v>53.2</c:v>
                </c:pt>
                <c:pt idx="9">
                  <c:v>51.5</c:v>
                </c:pt>
                <c:pt idx="10">
                  <c:v>51</c:v>
                </c:pt>
                <c:pt idx="11">
                  <c:v>51.7</c:v>
                </c:pt>
                <c:pt idx="12">
                  <c:v>50.6</c:v>
                </c:pt>
                <c:pt idx="13">
                  <c:v>50.2</c:v>
                </c:pt>
                <c:pt idx="14">
                  <c:v>50.4</c:v>
                </c:pt>
                <c:pt idx="15">
                  <c:v>50.7</c:v>
                </c:pt>
                <c:pt idx="16">
                  <c:v>51.4</c:v>
                </c:pt>
                <c:pt idx="17">
                  <c:v>53</c:v>
                </c:pt>
                <c:pt idx="18">
                  <c:v>51.2</c:v>
                </c:pt>
                <c:pt idx="19">
                  <c:v>51.1</c:v>
                </c:pt>
                <c:pt idx="20">
                  <c:v>50.5</c:v>
                </c:pt>
                <c:pt idx="21">
                  <c:v>50.2</c:v>
                </c:pt>
                <c:pt idx="22">
                  <c:v>50.3</c:v>
                </c:pt>
                <c:pt idx="23">
                  <c:v>50</c:v>
                </c:pt>
                <c:pt idx="24">
                  <c:v>50.2</c:v>
                </c:pt>
              </c:numCache>
            </c:numRef>
          </c:val>
          <c:smooth val="0"/>
          <c:extLst>
            <c:ext xmlns:c16="http://schemas.microsoft.com/office/drawing/2014/chart" uri="{C3380CC4-5D6E-409C-BE32-E72D297353CC}">
              <c16:uniqueId val="{00000019-905A-4E52-847B-54C9DB28E7CA}"/>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3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Index value (50 = no change)</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Compared to the same month of the previous year</c:v>
                </c:pt>
              </c:strCache>
            </c:strRef>
          </c:tx>
          <c:spPr>
            <a:ln>
              <a:solidFill>
                <a:srgbClr val="2875DD"/>
              </a:solidFill>
            </a:ln>
          </c:spPr>
          <c:marker>
            <c:symbol val="circle"/>
            <c:size val="5"/>
            <c:spPr>
              <a:solidFill>
                <a:srgbClr val="2875DD"/>
              </a:solidFill>
              <a:ln>
                <a:solidFill>
                  <a:srgbClr val="2875DD"/>
                </a:solidFill>
              </a:ln>
            </c:spPr>
          </c:marker>
          <c:dLbls>
            <c:dLbl>
              <c:idx val="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A976-4146-9168-0B162A5B5739}"/>
                </c:ext>
              </c:extLst>
            </c:dLbl>
            <c:dLbl>
              <c:idx val="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A976-4146-9168-0B162A5B5739}"/>
                </c:ext>
              </c:extLst>
            </c:dLbl>
            <c:dLbl>
              <c:idx val="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A976-4146-9168-0B162A5B5739}"/>
                </c:ext>
              </c:extLst>
            </c:dLbl>
            <c:dLbl>
              <c:idx val="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A976-4146-9168-0B162A5B5739}"/>
                </c:ext>
              </c:extLst>
            </c:dLbl>
            <c:dLbl>
              <c:idx val="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A976-4146-9168-0B162A5B5739}"/>
                </c:ext>
              </c:extLst>
            </c:dLbl>
            <c:dLbl>
              <c:idx val="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A976-4146-9168-0B162A5B5739}"/>
                </c:ext>
              </c:extLst>
            </c:dLbl>
            <c:dLbl>
              <c:idx val="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A976-4146-9168-0B162A5B5739}"/>
                </c:ext>
              </c:extLst>
            </c:dLbl>
            <c:dLbl>
              <c:idx val="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A976-4146-9168-0B162A5B5739}"/>
                </c:ext>
              </c:extLst>
            </c:dLbl>
            <c:dLbl>
              <c:idx val="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A976-4146-9168-0B162A5B5739}"/>
                </c:ext>
              </c:extLst>
            </c:dLbl>
            <c:dLbl>
              <c:idx val="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A976-4146-9168-0B162A5B5739}"/>
                </c:ext>
              </c:extLst>
            </c:dLbl>
            <c:dLbl>
              <c:idx val="1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A976-4146-9168-0B162A5B5739}"/>
                </c:ext>
              </c:extLst>
            </c:dLbl>
            <c:dLbl>
              <c:idx val="11"/>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A976-4146-9168-0B162A5B5739}"/>
                </c:ext>
              </c:extLst>
            </c:dLbl>
            <c:dLbl>
              <c:idx val="1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A976-4146-9168-0B162A5B5739}"/>
                </c:ext>
              </c:extLst>
            </c:dLbl>
            <c:dLbl>
              <c:idx val="1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A976-4146-9168-0B162A5B5739}"/>
                </c:ext>
              </c:extLst>
            </c:dLbl>
            <c:dLbl>
              <c:idx val="14"/>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A976-4146-9168-0B162A5B5739}"/>
                </c:ext>
              </c:extLst>
            </c:dLbl>
            <c:dLbl>
              <c:idx val="1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A976-4146-9168-0B162A5B5739}"/>
                </c:ext>
              </c:extLst>
            </c:dLbl>
            <c:dLbl>
              <c:idx val="1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A976-4146-9168-0B162A5B5739}"/>
                </c:ext>
              </c:extLst>
            </c:dLbl>
            <c:dLbl>
              <c:idx val="1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A976-4146-9168-0B162A5B5739}"/>
                </c:ext>
              </c:extLst>
            </c:dLbl>
            <c:dLbl>
              <c:idx val="1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2-A976-4146-9168-0B162A5B5739}"/>
                </c:ext>
              </c:extLst>
            </c:dLbl>
            <c:dLbl>
              <c:idx val="1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3-A976-4146-9168-0B162A5B5739}"/>
                </c:ext>
              </c:extLst>
            </c:dLbl>
            <c:dLbl>
              <c:idx val="2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4-A976-4146-9168-0B162A5B5739}"/>
                </c:ext>
              </c:extLst>
            </c:dLbl>
            <c:dLbl>
              <c:idx val="2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5-A976-4146-9168-0B162A5B5739}"/>
                </c:ext>
              </c:extLst>
            </c:dLbl>
            <c:dLbl>
              <c:idx val="2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6-A976-4146-9168-0B162A5B5739}"/>
                </c:ext>
              </c:extLst>
            </c:dLbl>
            <c:dLbl>
              <c:idx val="2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7-A976-4146-9168-0B162A5B5739}"/>
                </c:ext>
              </c:extLst>
            </c:dLbl>
            <c:dLbl>
              <c:idx val="2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8-A976-4146-9168-0B162A5B5739}"/>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Sheet1!$A$2:$A$26</c:f>
              <c:strCache>
                <c:ptCount val="25"/>
                <c:pt idx="0">
                  <c:v>Sep '22</c:v>
                </c:pt>
                <c:pt idx="1">
                  <c:v>Oct '22</c:v>
                </c:pt>
                <c:pt idx="2">
                  <c:v>Nov '22</c:v>
                </c:pt>
                <c:pt idx="3">
                  <c:v>Dec '22</c:v>
                </c:pt>
                <c:pt idx="4">
                  <c:v>Jan '23</c:v>
                </c:pt>
                <c:pt idx="5">
                  <c:v>Feb '23</c:v>
                </c:pt>
                <c:pt idx="6">
                  <c:v>Mar '23</c:v>
                </c:pt>
                <c:pt idx="7">
                  <c:v>Apr '23</c:v>
                </c:pt>
                <c:pt idx="8">
                  <c:v>May '23</c:v>
                </c:pt>
                <c:pt idx="9">
                  <c:v>Jun '23</c:v>
                </c:pt>
                <c:pt idx="10">
                  <c:v>Jul '23</c:v>
                </c:pt>
                <c:pt idx="11">
                  <c:v>Aug '23</c:v>
                </c:pt>
                <c:pt idx="12">
                  <c:v>Sep '23</c:v>
                </c:pt>
                <c:pt idx="13">
                  <c:v>Oct '23</c:v>
                </c:pt>
                <c:pt idx="14">
                  <c:v>Nov '23</c:v>
                </c:pt>
                <c:pt idx="15">
                  <c:v>Dec '23</c:v>
                </c:pt>
                <c:pt idx="16">
                  <c:v>Jan '24</c:v>
                </c:pt>
                <c:pt idx="17">
                  <c:v>Feb '24</c:v>
                </c:pt>
                <c:pt idx="18">
                  <c:v>Mar '24</c:v>
                </c:pt>
                <c:pt idx="19">
                  <c:v>Apr '24</c:v>
                </c:pt>
                <c:pt idx="20">
                  <c:v>May '24</c:v>
                </c:pt>
                <c:pt idx="21">
                  <c:v>Jun '24</c:v>
                </c:pt>
                <c:pt idx="22">
                  <c:v>Jul '24</c:v>
                </c:pt>
                <c:pt idx="23">
                  <c:v>Aug '24</c:v>
                </c:pt>
                <c:pt idx="24">
                  <c:v>Sep '24</c:v>
                </c:pt>
              </c:strCache>
            </c:strRef>
          </c:cat>
          <c:val>
            <c:numRef>
              <c:f>Sheet1!$B$2:$B$26</c:f>
              <c:numCache>
                <c:formatCode>General</c:formatCode>
                <c:ptCount val="25"/>
                <c:pt idx="0">
                  <c:v>8.9999999999999993E-3</c:v>
                </c:pt>
                <c:pt idx="1">
                  <c:v>-1.2999999999999999E-2</c:v>
                </c:pt>
                <c:pt idx="2">
                  <c:v>-1.2999999999999999E-2</c:v>
                </c:pt>
                <c:pt idx="3">
                  <c:v>-7.0000000000000001E-3</c:v>
                </c:pt>
                <c:pt idx="4">
                  <c:v>-8.0000000000000002E-3</c:v>
                </c:pt>
                <c:pt idx="5">
                  <c:v>-1.4E-2</c:v>
                </c:pt>
                <c:pt idx="6">
                  <c:v>-2.5000000000000001E-2</c:v>
                </c:pt>
                <c:pt idx="7">
                  <c:v>-3.5999999999999997E-2</c:v>
                </c:pt>
                <c:pt idx="8">
                  <c:v>-4.5999999999999999E-2</c:v>
                </c:pt>
                <c:pt idx="9">
                  <c:v>-5.3999999999999999E-2</c:v>
                </c:pt>
                <c:pt idx="10">
                  <c:v>-4.3999999999999997E-2</c:v>
                </c:pt>
                <c:pt idx="11">
                  <c:v>-0.03</c:v>
                </c:pt>
                <c:pt idx="12">
                  <c:v>-2.5000000000000001E-2</c:v>
                </c:pt>
                <c:pt idx="13">
                  <c:v>-2.5999999999999999E-2</c:v>
                </c:pt>
                <c:pt idx="14">
                  <c:v>-0.03</c:v>
                </c:pt>
                <c:pt idx="15">
                  <c:v>-2.7E-2</c:v>
                </c:pt>
                <c:pt idx="16">
                  <c:v>-2.5000000000000001E-2</c:v>
                </c:pt>
                <c:pt idx="17">
                  <c:v>-2.7E-2</c:v>
                </c:pt>
                <c:pt idx="18">
                  <c:v>-2.8000000000000001E-2</c:v>
                </c:pt>
                <c:pt idx="19">
                  <c:v>-2.5000000000000001E-2</c:v>
                </c:pt>
                <c:pt idx="20">
                  <c:v>-1.4E-2</c:v>
                </c:pt>
                <c:pt idx="21">
                  <c:v>-8.0000000000000002E-3</c:v>
                </c:pt>
                <c:pt idx="22">
                  <c:v>-8.0000000000000002E-3</c:v>
                </c:pt>
                <c:pt idx="23">
                  <c:v>-1.7999999999999999E-2</c:v>
                </c:pt>
                <c:pt idx="24">
                  <c:v>-2.8000000000000001E-2</c:v>
                </c:pt>
              </c:numCache>
            </c:numRef>
          </c:val>
          <c:smooth val="0"/>
          <c:extLst>
            <c:ext xmlns:c16="http://schemas.microsoft.com/office/drawing/2014/chart" uri="{C3380CC4-5D6E-409C-BE32-E72D297353CC}">
              <c16:uniqueId val="{00000019-A976-4146-9168-0B162A5B5739}"/>
            </c:ext>
          </c:extLst>
        </c:ser>
        <c:ser>
          <c:idx val="1"/>
          <c:order val="1"/>
          <c:tx>
            <c:strRef>
              <c:f>Sheet1!$C$1</c:f>
              <c:strCache>
                <c:ptCount val="1"/>
                <c:pt idx="0">
                  <c:v>Compared to the previous month</c:v>
                </c:pt>
              </c:strCache>
            </c:strRef>
          </c:tx>
          <c:spPr>
            <a:ln>
              <a:solidFill>
                <a:srgbClr val="0F283E"/>
              </a:solidFill>
            </a:ln>
          </c:spPr>
          <c:marker>
            <c:symbol val="circle"/>
            <c:size val="5"/>
            <c:spPr>
              <a:solidFill>
                <a:srgbClr val="0F283E"/>
              </a:solidFill>
              <a:ln>
                <a:solidFill>
                  <a:srgbClr val="0F283E"/>
                </a:solidFill>
              </a:ln>
            </c:spPr>
          </c:marker>
          <c:dLbls>
            <c:dLbl>
              <c:idx val="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A-A976-4146-9168-0B162A5B5739}"/>
                </c:ext>
              </c:extLst>
            </c:dLbl>
            <c:dLbl>
              <c:idx val="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B-A976-4146-9168-0B162A5B5739}"/>
                </c:ext>
              </c:extLst>
            </c:dLbl>
            <c:dLbl>
              <c:idx val="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C-A976-4146-9168-0B162A5B5739}"/>
                </c:ext>
              </c:extLst>
            </c:dLbl>
            <c:dLbl>
              <c:idx val="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D-A976-4146-9168-0B162A5B5739}"/>
                </c:ext>
              </c:extLst>
            </c:dLbl>
            <c:dLbl>
              <c:idx val="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E-A976-4146-9168-0B162A5B5739}"/>
                </c:ext>
              </c:extLst>
            </c:dLbl>
            <c:dLbl>
              <c:idx val="5"/>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F-A976-4146-9168-0B162A5B5739}"/>
                </c:ext>
              </c:extLst>
            </c:dLbl>
            <c:dLbl>
              <c:idx val="6"/>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0-A976-4146-9168-0B162A5B5739}"/>
                </c:ext>
              </c:extLst>
            </c:dLbl>
            <c:dLbl>
              <c:idx val="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1-A976-4146-9168-0B162A5B5739}"/>
                </c:ext>
              </c:extLst>
            </c:dLbl>
            <c:dLbl>
              <c:idx val="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2-A976-4146-9168-0B162A5B5739}"/>
                </c:ext>
              </c:extLst>
            </c:dLbl>
            <c:dLbl>
              <c:idx val="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3-A976-4146-9168-0B162A5B5739}"/>
                </c:ext>
              </c:extLst>
            </c:dLbl>
            <c:dLbl>
              <c:idx val="1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4-A976-4146-9168-0B162A5B5739}"/>
                </c:ext>
              </c:extLst>
            </c:dLbl>
            <c:dLbl>
              <c:idx val="1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5-A976-4146-9168-0B162A5B5739}"/>
                </c:ext>
              </c:extLst>
            </c:dLbl>
            <c:dLbl>
              <c:idx val="1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6-A976-4146-9168-0B162A5B5739}"/>
                </c:ext>
              </c:extLst>
            </c:dLbl>
            <c:dLbl>
              <c:idx val="13"/>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7-A976-4146-9168-0B162A5B5739}"/>
                </c:ext>
              </c:extLst>
            </c:dLbl>
            <c:dLbl>
              <c:idx val="1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8-A976-4146-9168-0B162A5B5739}"/>
                </c:ext>
              </c:extLst>
            </c:dLbl>
            <c:dLbl>
              <c:idx val="1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9-A976-4146-9168-0B162A5B5739}"/>
                </c:ext>
              </c:extLst>
            </c:dLbl>
            <c:dLbl>
              <c:idx val="1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A-A976-4146-9168-0B162A5B5739}"/>
                </c:ext>
              </c:extLst>
            </c:dLbl>
            <c:dLbl>
              <c:idx val="1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B-A976-4146-9168-0B162A5B5739}"/>
                </c:ext>
              </c:extLst>
            </c:dLbl>
            <c:dLbl>
              <c:idx val="1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C-A976-4146-9168-0B162A5B5739}"/>
                </c:ext>
              </c:extLst>
            </c:dLbl>
            <c:dLbl>
              <c:idx val="1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D-A976-4146-9168-0B162A5B5739}"/>
                </c:ext>
              </c:extLst>
            </c:dLbl>
            <c:dLbl>
              <c:idx val="2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E-A976-4146-9168-0B162A5B5739}"/>
                </c:ext>
              </c:extLst>
            </c:dLbl>
            <c:dLbl>
              <c:idx val="2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F-A976-4146-9168-0B162A5B5739}"/>
                </c:ext>
              </c:extLst>
            </c:dLbl>
            <c:dLbl>
              <c:idx val="2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30-A976-4146-9168-0B162A5B5739}"/>
                </c:ext>
              </c:extLst>
            </c:dLbl>
            <c:dLbl>
              <c:idx val="2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31-A976-4146-9168-0B162A5B5739}"/>
                </c:ext>
              </c:extLst>
            </c:dLbl>
            <c:dLbl>
              <c:idx val="2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32-A976-4146-9168-0B162A5B5739}"/>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Sheet1!$A$2:$A$26</c:f>
              <c:strCache>
                <c:ptCount val="25"/>
                <c:pt idx="0">
                  <c:v>Sep '22</c:v>
                </c:pt>
                <c:pt idx="1">
                  <c:v>Oct '22</c:v>
                </c:pt>
                <c:pt idx="2">
                  <c:v>Nov '22</c:v>
                </c:pt>
                <c:pt idx="3">
                  <c:v>Dec '22</c:v>
                </c:pt>
                <c:pt idx="4">
                  <c:v>Jan '23</c:v>
                </c:pt>
                <c:pt idx="5">
                  <c:v>Feb '23</c:v>
                </c:pt>
                <c:pt idx="6">
                  <c:v>Mar '23</c:v>
                </c:pt>
                <c:pt idx="7">
                  <c:v>Apr '23</c:v>
                </c:pt>
                <c:pt idx="8">
                  <c:v>May '23</c:v>
                </c:pt>
                <c:pt idx="9">
                  <c:v>Jun '23</c:v>
                </c:pt>
                <c:pt idx="10">
                  <c:v>Jul '23</c:v>
                </c:pt>
                <c:pt idx="11">
                  <c:v>Aug '23</c:v>
                </c:pt>
                <c:pt idx="12">
                  <c:v>Sep '23</c:v>
                </c:pt>
                <c:pt idx="13">
                  <c:v>Oct '23</c:v>
                </c:pt>
                <c:pt idx="14">
                  <c:v>Nov '23</c:v>
                </c:pt>
                <c:pt idx="15">
                  <c:v>Dec '23</c:v>
                </c:pt>
                <c:pt idx="16">
                  <c:v>Jan '24</c:v>
                </c:pt>
                <c:pt idx="17">
                  <c:v>Feb '24</c:v>
                </c:pt>
                <c:pt idx="18">
                  <c:v>Mar '24</c:v>
                </c:pt>
                <c:pt idx="19">
                  <c:v>Apr '24</c:v>
                </c:pt>
                <c:pt idx="20">
                  <c:v>May '24</c:v>
                </c:pt>
                <c:pt idx="21">
                  <c:v>Jun '24</c:v>
                </c:pt>
                <c:pt idx="22">
                  <c:v>Jul '24</c:v>
                </c:pt>
                <c:pt idx="23">
                  <c:v>Aug '24</c:v>
                </c:pt>
                <c:pt idx="24">
                  <c:v>Sep '24</c:v>
                </c:pt>
              </c:strCache>
            </c:strRef>
          </c:cat>
          <c:val>
            <c:numRef>
              <c:f>Sheet1!$C$2:$C$26</c:f>
              <c:numCache>
                <c:formatCode>General</c:formatCode>
                <c:ptCount val="25"/>
                <c:pt idx="0">
                  <c:v>-1E-3</c:v>
                </c:pt>
                <c:pt idx="1">
                  <c:v>2E-3</c:v>
                </c:pt>
                <c:pt idx="2">
                  <c:v>1E-3</c:v>
                </c:pt>
                <c:pt idx="3">
                  <c:v>-5.0000000000000001E-3</c:v>
                </c:pt>
                <c:pt idx="4">
                  <c:v>-4.0000000000000001E-3</c:v>
                </c:pt>
                <c:pt idx="5">
                  <c:v>0</c:v>
                </c:pt>
                <c:pt idx="6">
                  <c:v>0</c:v>
                </c:pt>
                <c:pt idx="7">
                  <c:v>-5.0000000000000001E-3</c:v>
                </c:pt>
                <c:pt idx="8">
                  <c:v>-8.9999999999999993E-3</c:v>
                </c:pt>
                <c:pt idx="9">
                  <c:v>-8.0000000000000002E-3</c:v>
                </c:pt>
                <c:pt idx="10">
                  <c:v>-2E-3</c:v>
                </c:pt>
                <c:pt idx="11">
                  <c:v>2E-3</c:v>
                </c:pt>
                <c:pt idx="12">
                  <c:v>4.0000000000000001E-3</c:v>
                </c:pt>
                <c:pt idx="13">
                  <c:v>0</c:v>
                </c:pt>
                <c:pt idx="14">
                  <c:v>-3.0000000000000001E-3</c:v>
                </c:pt>
                <c:pt idx="15">
                  <c:v>-3.0000000000000001E-3</c:v>
                </c:pt>
                <c:pt idx="16">
                  <c:v>-2E-3</c:v>
                </c:pt>
                <c:pt idx="17">
                  <c:v>-2E-3</c:v>
                </c:pt>
                <c:pt idx="18">
                  <c:v>-1E-3</c:v>
                </c:pt>
                <c:pt idx="19">
                  <c:v>-2E-3</c:v>
                </c:pt>
                <c:pt idx="20">
                  <c:v>2E-3</c:v>
                </c:pt>
                <c:pt idx="21">
                  <c:v>-2E-3</c:v>
                </c:pt>
                <c:pt idx="22">
                  <c:v>-2E-3</c:v>
                </c:pt>
                <c:pt idx="23">
                  <c:v>-7.0000000000000001E-3</c:v>
                </c:pt>
                <c:pt idx="24">
                  <c:v>-6.0000000000000001E-3</c:v>
                </c:pt>
              </c:numCache>
            </c:numRef>
          </c:val>
          <c:smooth val="0"/>
          <c:extLst>
            <c:ext xmlns:c16="http://schemas.microsoft.com/office/drawing/2014/chart" uri="{C3380CC4-5D6E-409C-BE32-E72D297353CC}">
              <c16:uniqueId val="{00000033-A976-4146-9168-0B162A5B5739}"/>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Year-on-year and month-on-month change</a:t>
                </a:r>
              </a:p>
            </c:rich>
          </c:tx>
          <c:overlay val="0"/>
        </c:title>
        <c:numFmt formatCode="#,##0.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en-US"/>
        </a:p>
      </c:txPr>
    </c:legend>
    <c:plotVisOnly val="1"/>
    <c:dispBlanksAs val="gap"/>
    <c:showDLblsOverMax val="1"/>
  </c:chart>
  <c:txPr>
    <a:bodyPr/>
    <a:lstStyle/>
    <a:p>
      <a:pPr>
        <a:defRPr sz="800" smtId="4294967295"/>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Pt>
            <c:idx val="0"/>
            <c:invertIfNegative val="0"/>
            <c:bubble3D val="0"/>
            <c:spPr>
              <a:solidFill>
                <a:srgbClr val="999999"/>
              </a:solidFill>
            </c:spPr>
            <c:extLst>
              <c:ext xmlns:c16="http://schemas.microsoft.com/office/drawing/2014/chart" uri="{C3380CC4-5D6E-409C-BE32-E72D297353CC}">
                <c16:uniqueId val="{00000001-9B6A-45D1-85B5-B6E0366E3F78}"/>
              </c:ext>
            </c:extLst>
          </c:dPt>
          <c:dPt>
            <c:idx val="1"/>
            <c:invertIfNegative val="0"/>
            <c:bubble3D val="0"/>
            <c:spPr>
              <a:solidFill>
                <a:srgbClr val="C0C0C0"/>
              </a:solidFill>
            </c:spPr>
            <c:extLst>
              <c:ext xmlns:c16="http://schemas.microsoft.com/office/drawing/2014/chart" uri="{C3380CC4-5D6E-409C-BE32-E72D297353CC}">
                <c16:uniqueId val="{00000003-9B6A-45D1-85B5-B6E0366E3F78}"/>
              </c:ext>
            </c:extLst>
          </c:dPt>
          <c:dPt>
            <c:idx val="6"/>
            <c:invertIfNegative val="0"/>
            <c:bubble3D val="0"/>
            <c:spPr>
              <a:solidFill>
                <a:srgbClr val="C0C0C0"/>
              </a:solidFill>
            </c:spPr>
            <c:extLst>
              <c:ext xmlns:c16="http://schemas.microsoft.com/office/drawing/2014/chart" uri="{C3380CC4-5D6E-409C-BE32-E72D297353CC}">
                <c16:uniqueId val="{00000005-9B6A-45D1-85B5-B6E0366E3F78}"/>
              </c:ext>
            </c:extLst>
          </c:dPt>
          <c:dLbls>
            <c:dLbl>
              <c:idx val="0"/>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9B6A-45D1-85B5-B6E0366E3F78}"/>
                </c:ext>
              </c:extLst>
            </c:dLbl>
            <c:dLbl>
              <c:idx val="1"/>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9B6A-45D1-85B5-B6E0366E3F78}"/>
                </c:ext>
              </c:extLst>
            </c:dLbl>
            <c:dLbl>
              <c:idx val="2"/>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9B6A-45D1-85B5-B6E0366E3F78}"/>
                </c:ext>
              </c:extLst>
            </c:dLbl>
            <c:dLbl>
              <c:idx val="3"/>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9B6A-45D1-85B5-B6E0366E3F78}"/>
                </c:ext>
              </c:extLst>
            </c:dLbl>
            <c:dLbl>
              <c:idx val="4"/>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9B6A-45D1-85B5-B6E0366E3F78}"/>
                </c:ext>
              </c:extLst>
            </c:dLbl>
            <c:dLbl>
              <c:idx val="5"/>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9B6A-45D1-85B5-B6E0366E3F78}"/>
                </c:ext>
              </c:extLst>
            </c:dLbl>
            <c:dLbl>
              <c:idx val="6"/>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9B6A-45D1-85B5-B6E0366E3F78}"/>
                </c:ext>
              </c:extLst>
            </c:dLbl>
            <c:dLbl>
              <c:idx val="7"/>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9B6A-45D1-85B5-B6E0366E3F78}"/>
                </c:ext>
              </c:extLst>
            </c:dLbl>
            <c:dLbl>
              <c:idx val="8"/>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9B6A-45D1-85B5-B6E0366E3F78}"/>
                </c:ext>
              </c:extLst>
            </c:dLbl>
            <c:dLbl>
              <c:idx val="9"/>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9B6A-45D1-85B5-B6E0366E3F78}"/>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Sheet1!$A$2:$A$11</c:f>
              <c:strCache>
                <c:ptCount val="10"/>
                <c:pt idx="0">
                  <c:v>Producer Price Index</c:v>
                </c:pt>
                <c:pt idx="1">
                  <c:v>Living provisions</c:v>
                </c:pt>
                <c:pt idx="2">
                  <c:v># Food</c:v>
                </c:pt>
                <c:pt idx="3">
                  <c:v># Clothing</c:v>
                </c:pt>
                <c:pt idx="4">
                  <c:v># Products for daily use</c:v>
                </c:pt>
                <c:pt idx="5">
                  <c:v># Durable consumer goods</c:v>
                </c:pt>
                <c:pt idx="6">
                  <c:v>Production supply</c:v>
                </c:pt>
                <c:pt idx="7">
                  <c:v># Mining and quarrying</c:v>
                </c:pt>
                <c:pt idx="8">
                  <c:v># Raw materials</c:v>
                </c:pt>
                <c:pt idx="9">
                  <c:v># Industrial processing</c:v>
                </c:pt>
              </c:strCache>
            </c:strRef>
          </c:cat>
          <c:val>
            <c:numRef>
              <c:f>Sheet1!$B$2:$B$11</c:f>
              <c:numCache>
                <c:formatCode>General</c:formatCode>
                <c:ptCount val="10"/>
                <c:pt idx="0">
                  <c:v>-0.03</c:v>
                </c:pt>
                <c:pt idx="1">
                  <c:v>-1E-3</c:v>
                </c:pt>
                <c:pt idx="2">
                  <c:v>2E-3</c:v>
                </c:pt>
                <c:pt idx="3">
                  <c:v>1.0999999999999999E-2</c:v>
                </c:pt>
                <c:pt idx="4">
                  <c:v>5.0000000000000001E-3</c:v>
                </c:pt>
                <c:pt idx="5">
                  <c:v>-1.0999999999999999E-2</c:v>
                </c:pt>
                <c:pt idx="6">
                  <c:v>-3.9E-2</c:v>
                </c:pt>
                <c:pt idx="7">
                  <c:v>-7.6999999999999999E-2</c:v>
                </c:pt>
                <c:pt idx="8">
                  <c:v>-4.3999999999999997E-2</c:v>
                </c:pt>
                <c:pt idx="9">
                  <c:v>-3.3000000000000002E-2</c:v>
                </c:pt>
              </c:numCache>
            </c:numRef>
          </c:val>
          <c:extLst>
            <c:ext xmlns:c16="http://schemas.microsoft.com/office/drawing/2014/chart" uri="{C3380CC4-5D6E-409C-BE32-E72D297353CC}">
              <c16:uniqueId val="{0000000D-9B6A-45D1-85B5-B6E0366E3F78}"/>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scaling>
        <c:delete val="0"/>
        <c:axPos val="t"/>
        <c:majorGridlines>
          <c:spPr>
            <a:ln w="9525">
              <a:solidFill>
                <a:srgbClr val="2F2F2F"/>
              </a:solidFill>
              <a:prstDash val="dot"/>
            </a:ln>
          </c:spPr>
        </c:majorGridlines>
        <c:numFmt formatCode="#,##0.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cat>
            <c:strRef>
              <c:f>Sheet1!$A$2:$A$50</c:f>
              <c:strCache>
                <c:ptCount val="4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2018</c:v>
                </c:pt>
                <c:pt idx="39">
                  <c:v>2019</c:v>
                </c:pt>
                <c:pt idx="40">
                  <c:v>2020</c:v>
                </c:pt>
                <c:pt idx="41">
                  <c:v>2021</c:v>
                </c:pt>
                <c:pt idx="42">
                  <c:v>2022</c:v>
                </c:pt>
                <c:pt idx="43">
                  <c:v>2023*</c:v>
                </c:pt>
                <c:pt idx="44">
                  <c:v>2024*</c:v>
                </c:pt>
                <c:pt idx="45">
                  <c:v>2025*</c:v>
                </c:pt>
                <c:pt idx="46">
                  <c:v>2026*</c:v>
                </c:pt>
                <c:pt idx="47">
                  <c:v>2027*</c:v>
                </c:pt>
                <c:pt idx="48">
                  <c:v>2028*</c:v>
                </c:pt>
              </c:strCache>
            </c:strRef>
          </c:cat>
          <c:val>
            <c:numRef>
              <c:f>Sheet1!$B$2:$B$50</c:f>
              <c:numCache>
                <c:formatCode>General</c:formatCode>
                <c:ptCount val="49"/>
                <c:pt idx="0">
                  <c:v>0.34960000000000002</c:v>
                </c:pt>
                <c:pt idx="1">
                  <c:v>0.33040000000000003</c:v>
                </c:pt>
                <c:pt idx="2">
                  <c:v>0.31900000000000001</c:v>
                </c:pt>
                <c:pt idx="3">
                  <c:v>0.31859999999999999</c:v>
                </c:pt>
                <c:pt idx="4">
                  <c:v>0.34320000000000001</c:v>
                </c:pt>
                <c:pt idx="5">
                  <c:v>0.39019999999999999</c:v>
                </c:pt>
                <c:pt idx="6">
                  <c:v>0.37680000000000002</c:v>
                </c:pt>
                <c:pt idx="7">
                  <c:v>0.3725</c:v>
                </c:pt>
                <c:pt idx="8">
                  <c:v>0.39</c:v>
                </c:pt>
                <c:pt idx="9">
                  <c:v>0.37059999999999998</c:v>
                </c:pt>
                <c:pt idx="10">
                  <c:v>0.33979999999999999</c:v>
                </c:pt>
                <c:pt idx="11">
                  <c:v>0.35249999999999998</c:v>
                </c:pt>
                <c:pt idx="12">
                  <c:v>0.39150000000000001</c:v>
                </c:pt>
                <c:pt idx="13">
                  <c:v>0.434</c:v>
                </c:pt>
                <c:pt idx="14">
                  <c:v>0.40239999999999998</c:v>
                </c:pt>
                <c:pt idx="15">
                  <c:v>0.39019999999999999</c:v>
                </c:pt>
                <c:pt idx="16">
                  <c:v>0.37690000000000001</c:v>
                </c:pt>
                <c:pt idx="17">
                  <c:v>0.35659999999999997</c:v>
                </c:pt>
                <c:pt idx="18">
                  <c:v>0.3498</c:v>
                </c:pt>
                <c:pt idx="19">
                  <c:v>0.34289999999999998</c:v>
                </c:pt>
                <c:pt idx="20">
                  <c:v>0.33739999999999998</c:v>
                </c:pt>
                <c:pt idx="21">
                  <c:v>0.3569</c:v>
                </c:pt>
                <c:pt idx="22">
                  <c:v>0.36270000000000002</c:v>
                </c:pt>
                <c:pt idx="23">
                  <c:v>0.39700000000000002</c:v>
                </c:pt>
                <c:pt idx="24">
                  <c:v>0.41970000000000002</c:v>
                </c:pt>
                <c:pt idx="25">
                  <c:v>0.4027</c:v>
                </c:pt>
                <c:pt idx="26">
                  <c:v>0.39879999999999999</c:v>
                </c:pt>
                <c:pt idx="27">
                  <c:v>0.4042</c:v>
                </c:pt>
                <c:pt idx="28">
                  <c:v>0.42420000000000002</c:v>
                </c:pt>
                <c:pt idx="29">
                  <c:v>0.45469999999999999</c:v>
                </c:pt>
                <c:pt idx="30">
                  <c:v>0.46970000000000001</c:v>
                </c:pt>
                <c:pt idx="31">
                  <c:v>0.4703</c:v>
                </c:pt>
                <c:pt idx="32">
                  <c:v>0.46189999999999998</c:v>
                </c:pt>
                <c:pt idx="33">
                  <c:v>0.46139999999999998</c:v>
                </c:pt>
                <c:pt idx="34">
                  <c:v>0.45610000000000001</c:v>
                </c:pt>
                <c:pt idx="35">
                  <c:v>0.43030000000000002</c:v>
                </c:pt>
                <c:pt idx="36">
                  <c:v>0.42659999999999998</c:v>
                </c:pt>
                <c:pt idx="37">
                  <c:v>0.43169999999999997</c:v>
                </c:pt>
                <c:pt idx="38">
                  <c:v>0.43959999999999999</c:v>
                </c:pt>
                <c:pt idx="39">
                  <c:v>0.43070000000000003</c:v>
                </c:pt>
                <c:pt idx="40">
                  <c:v>0.42859999999999998</c:v>
                </c:pt>
                <c:pt idx="41">
                  <c:v>0.43290000000000001</c:v>
                </c:pt>
                <c:pt idx="42">
                  <c:v>0.43480000000000002</c:v>
                </c:pt>
                <c:pt idx="43">
                  <c:v>0.42509999999999998</c:v>
                </c:pt>
                <c:pt idx="44">
                  <c:v>0.42109999999999997</c:v>
                </c:pt>
                <c:pt idx="45">
                  <c:v>0.41920000000000002</c:v>
                </c:pt>
                <c:pt idx="46">
                  <c:v>0.41839999999999999</c:v>
                </c:pt>
                <c:pt idx="47">
                  <c:v>0.41760000000000003</c:v>
                </c:pt>
                <c:pt idx="48">
                  <c:v>0.41689999999999999</c:v>
                </c:pt>
              </c:numCache>
            </c:numRef>
          </c:val>
          <c:smooth val="0"/>
          <c:extLst>
            <c:ext xmlns:c16="http://schemas.microsoft.com/office/drawing/2014/chart" uri="{C3380CC4-5D6E-409C-BE32-E72D297353CC}">
              <c16:uniqueId val="{00000031-6ECC-49B5-975E-DA4F78660954}"/>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3"/>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Investment as share of GDP</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dLbls>
            <c:dLbl>
              <c:idx val="0"/>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A7BD-4DB6-9753-CB65D91CDAF7}"/>
                </c:ext>
              </c:extLst>
            </c:dLbl>
            <c:dLbl>
              <c:idx val="1"/>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A7BD-4DB6-9753-CB65D91CDAF7}"/>
                </c:ext>
              </c:extLst>
            </c:dLbl>
            <c:dLbl>
              <c:idx val="2"/>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A7BD-4DB6-9753-CB65D91CDAF7}"/>
                </c:ext>
              </c:extLst>
            </c:dLbl>
            <c:dLbl>
              <c:idx val="3"/>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A7BD-4DB6-9753-CB65D91CDAF7}"/>
                </c:ext>
              </c:extLst>
            </c:dLbl>
            <c:dLbl>
              <c:idx val="4"/>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A7BD-4DB6-9753-CB65D91CDAF7}"/>
                </c:ext>
              </c:extLst>
            </c:dLbl>
            <c:dLbl>
              <c:idx val="5"/>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A7BD-4DB6-9753-CB65D91CDAF7}"/>
                </c:ext>
              </c:extLst>
            </c:dLbl>
            <c:dLbl>
              <c:idx val="6"/>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A7BD-4DB6-9753-CB65D91CDAF7}"/>
                </c:ext>
              </c:extLst>
            </c:dLbl>
            <c:dLbl>
              <c:idx val="7"/>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A7BD-4DB6-9753-CB65D91CDAF7}"/>
                </c:ext>
              </c:extLst>
            </c:dLbl>
            <c:dLbl>
              <c:idx val="8"/>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A7BD-4DB6-9753-CB65D91CDAF7}"/>
                </c:ext>
              </c:extLst>
            </c:dLbl>
            <c:dLbl>
              <c:idx val="9"/>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A7BD-4DB6-9753-CB65D91CDAF7}"/>
                </c:ext>
              </c:extLst>
            </c:dLbl>
            <c:dLbl>
              <c:idx val="10"/>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A7BD-4DB6-9753-CB65D91CDAF7}"/>
                </c:ext>
              </c:extLst>
            </c:dLbl>
            <c:dLbl>
              <c:idx val="11"/>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A7BD-4DB6-9753-CB65D91CDAF7}"/>
                </c:ext>
              </c:extLst>
            </c:dLbl>
            <c:dLbl>
              <c:idx val="12"/>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A7BD-4DB6-9753-CB65D91CDAF7}"/>
                </c:ext>
              </c:extLst>
            </c:dLbl>
            <c:dLbl>
              <c:idx val="1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A7BD-4DB6-9753-CB65D91CDAF7}"/>
                </c:ext>
              </c:extLst>
            </c:dLbl>
            <c:dLbl>
              <c:idx val="14"/>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A7BD-4DB6-9753-CB65D91CDAF7}"/>
                </c:ext>
              </c:extLst>
            </c:dLbl>
            <c:dLbl>
              <c:idx val="15"/>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A7BD-4DB6-9753-CB65D91CDAF7}"/>
                </c:ext>
              </c:extLst>
            </c:dLbl>
            <c:dLbl>
              <c:idx val="16"/>
              <c:numFmt formatCode="#,##0.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A7BD-4DB6-9753-CB65D91CDAF7}"/>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Sheet1!$A$2:$A$18</c:f>
              <c:strCache>
                <c:ptCount val="17"/>
                <c:pt idx="0">
                  <c:v>2013</c:v>
                </c:pt>
                <c:pt idx="1">
                  <c:v>2014</c:v>
                </c:pt>
                <c:pt idx="2">
                  <c:v>2015</c:v>
                </c:pt>
                <c:pt idx="3">
                  <c:v>2016</c:v>
                </c:pt>
                <c:pt idx="4">
                  <c:v>2017</c:v>
                </c:pt>
                <c:pt idx="5">
                  <c:v>2018</c:v>
                </c:pt>
                <c:pt idx="6">
                  <c:v>2019</c:v>
                </c:pt>
                <c:pt idx="7">
                  <c:v>2020</c:v>
                </c:pt>
                <c:pt idx="8">
                  <c:v>2021</c:v>
                </c:pt>
                <c:pt idx="9">
                  <c:v>2022</c:v>
                </c:pt>
                <c:pt idx="10">
                  <c:v>2023</c:v>
                </c:pt>
                <c:pt idx="11">
                  <c:v>2024*</c:v>
                </c:pt>
                <c:pt idx="12">
                  <c:v>2025*</c:v>
                </c:pt>
                <c:pt idx="13">
                  <c:v>2026*</c:v>
                </c:pt>
                <c:pt idx="14">
                  <c:v>2027*</c:v>
                </c:pt>
                <c:pt idx="15">
                  <c:v>2028*</c:v>
                </c:pt>
                <c:pt idx="16">
                  <c:v>2029*</c:v>
                </c:pt>
              </c:strCache>
            </c:strRef>
          </c:cat>
          <c:val>
            <c:numRef>
              <c:f>Sheet1!$B$2:$B$18</c:f>
              <c:numCache>
                <c:formatCode>General</c:formatCode>
                <c:ptCount val="17"/>
                <c:pt idx="0">
                  <c:v>7.7700000000000005E-2</c:v>
                </c:pt>
                <c:pt idx="1">
                  <c:v>7.3899999999999993E-2</c:v>
                </c:pt>
                <c:pt idx="2">
                  <c:v>7.0199999999999999E-2</c:v>
                </c:pt>
                <c:pt idx="3">
                  <c:v>6.8500000000000005E-2</c:v>
                </c:pt>
                <c:pt idx="4">
                  <c:v>6.9500000000000006E-2</c:v>
                </c:pt>
                <c:pt idx="5">
                  <c:v>6.7500000000000004E-2</c:v>
                </c:pt>
                <c:pt idx="6">
                  <c:v>5.9499999999999997E-2</c:v>
                </c:pt>
                <c:pt idx="7">
                  <c:v>2.24E-2</c:v>
                </c:pt>
                <c:pt idx="8">
                  <c:v>8.4500000000000006E-2</c:v>
                </c:pt>
                <c:pt idx="9">
                  <c:v>2.9499999999999998E-2</c:v>
                </c:pt>
                <c:pt idx="10">
                  <c:v>5.2499999999999998E-2</c:v>
                </c:pt>
                <c:pt idx="11">
                  <c:v>4.82E-2</c:v>
                </c:pt>
                <c:pt idx="12">
                  <c:v>4.48E-2</c:v>
                </c:pt>
                <c:pt idx="13">
                  <c:v>4.1000000000000002E-2</c:v>
                </c:pt>
                <c:pt idx="14">
                  <c:v>3.5799999999999998E-2</c:v>
                </c:pt>
                <c:pt idx="15">
                  <c:v>3.3700000000000001E-2</c:v>
                </c:pt>
                <c:pt idx="16">
                  <c:v>3.2899999999999999E-2</c:v>
                </c:pt>
              </c:numCache>
            </c:numRef>
          </c:val>
          <c:smooth val="0"/>
          <c:extLst>
            <c:ext xmlns:c16="http://schemas.microsoft.com/office/drawing/2014/chart" uri="{C3380CC4-5D6E-409C-BE32-E72D297353CC}">
              <c16:uniqueId val="{00000011-A7BD-4DB6-9753-CB65D91CDAF7}"/>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1.4999999999999999E-2"/>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GDP year-on-year change</a:t>
                </a:r>
              </a:p>
            </c:rich>
          </c:tx>
          <c:overlay val="0"/>
        </c:title>
        <c:numFmt formatCode="#,##0.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800" smtId="4294967295"/>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F794-4E1F-920E-E0D3DD44893D}"/>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F794-4E1F-920E-E0D3DD44893D}"/>
                </c:ext>
              </c:extLst>
            </c:dLbl>
            <c:dLbl>
              <c:idx val="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F794-4E1F-920E-E0D3DD44893D}"/>
                </c:ext>
              </c:extLst>
            </c:dLbl>
            <c:dLbl>
              <c:idx val="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F794-4E1F-920E-E0D3DD44893D}"/>
                </c:ext>
              </c:extLst>
            </c:dLbl>
            <c:dLbl>
              <c:idx val="4"/>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F794-4E1F-920E-E0D3DD44893D}"/>
                </c:ext>
              </c:extLst>
            </c:dLbl>
            <c:dLbl>
              <c:idx val="5"/>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F794-4E1F-920E-E0D3DD44893D}"/>
                </c:ext>
              </c:extLst>
            </c:dLbl>
            <c:dLbl>
              <c:idx val="6"/>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F794-4E1F-920E-E0D3DD44893D}"/>
                </c:ext>
              </c:extLst>
            </c:dLbl>
            <c:dLbl>
              <c:idx val="7"/>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F794-4E1F-920E-E0D3DD44893D}"/>
                </c:ext>
              </c:extLst>
            </c:dLbl>
            <c:dLbl>
              <c:idx val="8"/>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F794-4E1F-920E-E0D3DD44893D}"/>
                </c:ext>
              </c:extLst>
            </c:dLbl>
            <c:dLbl>
              <c:idx val="9"/>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F794-4E1F-920E-E0D3DD44893D}"/>
                </c:ext>
              </c:extLst>
            </c:dLbl>
            <c:dLbl>
              <c:idx val="1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F794-4E1F-920E-E0D3DD44893D}"/>
                </c:ext>
              </c:extLst>
            </c:dLbl>
            <c:dLbl>
              <c:idx val="1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F794-4E1F-920E-E0D3DD44893D}"/>
                </c:ext>
              </c:extLst>
            </c:dLbl>
            <c:dLbl>
              <c:idx val="1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F794-4E1F-920E-E0D3DD44893D}"/>
                </c:ext>
              </c:extLst>
            </c:dLbl>
            <c:dLbl>
              <c:idx val="1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F794-4E1F-920E-E0D3DD44893D}"/>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Sheet1!$A$2:$A$15</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Sheet1!$B$2:$B$15</c:f>
              <c:numCache>
                <c:formatCode>General</c:formatCode>
                <c:ptCount val="14"/>
                <c:pt idx="0">
                  <c:v>114.73</c:v>
                </c:pt>
                <c:pt idx="1">
                  <c:v>123.99</c:v>
                </c:pt>
                <c:pt idx="2">
                  <c:v>121.07</c:v>
                </c:pt>
                <c:pt idx="3">
                  <c:v>123.91</c:v>
                </c:pt>
                <c:pt idx="4">
                  <c:v>128.5</c:v>
                </c:pt>
                <c:pt idx="5">
                  <c:v>135.58000000000001</c:v>
                </c:pt>
                <c:pt idx="6">
                  <c:v>133.71</c:v>
                </c:pt>
                <c:pt idx="7">
                  <c:v>136.32</c:v>
                </c:pt>
                <c:pt idx="8">
                  <c:v>138.31</c:v>
                </c:pt>
                <c:pt idx="9">
                  <c:v>141.22999999999999</c:v>
                </c:pt>
                <c:pt idx="10">
                  <c:v>149.34</c:v>
                </c:pt>
                <c:pt idx="11">
                  <c:v>180.96</c:v>
                </c:pt>
                <c:pt idx="12">
                  <c:v>189.13</c:v>
                </c:pt>
                <c:pt idx="13">
                  <c:v>163.25</c:v>
                </c:pt>
              </c:numCache>
            </c:numRef>
          </c:val>
          <c:extLst>
            <c:ext xmlns:c16="http://schemas.microsoft.com/office/drawing/2014/chart" uri="{C3380CC4-5D6E-409C-BE32-E72D297353CC}">
              <c16:uniqueId val="{0000000E-F794-4E1F-920E-E0D3DD44893D}"/>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inflows in billion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8044-44EA-9E96-86B258C872B9}"/>
                </c:ext>
              </c:extLst>
            </c:dLbl>
            <c:dLbl>
              <c:idx val="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8044-44EA-9E96-86B258C872B9}"/>
                </c:ext>
              </c:extLst>
            </c:dLbl>
            <c:dLbl>
              <c:idx val="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8044-44EA-9E96-86B258C872B9}"/>
                </c:ext>
              </c:extLst>
            </c:dLbl>
            <c:dLbl>
              <c:idx val="3"/>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8044-44EA-9E96-86B258C872B9}"/>
                </c:ext>
              </c:extLst>
            </c:dLbl>
            <c:dLbl>
              <c:idx val="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8044-44EA-9E96-86B258C872B9}"/>
                </c:ext>
              </c:extLst>
            </c:dLbl>
            <c:dLbl>
              <c:idx val="5"/>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8044-44EA-9E96-86B258C872B9}"/>
                </c:ext>
              </c:extLst>
            </c:dLbl>
            <c:dLbl>
              <c:idx val="6"/>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8044-44EA-9E96-86B258C872B9}"/>
                </c:ext>
              </c:extLst>
            </c:dLbl>
            <c:dLbl>
              <c:idx val="7"/>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8044-44EA-9E96-86B258C872B9}"/>
                </c:ext>
              </c:extLst>
            </c:dLbl>
            <c:dLbl>
              <c:idx val="8"/>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8044-44EA-9E96-86B258C872B9}"/>
                </c:ext>
              </c:extLst>
            </c:dLbl>
            <c:dLbl>
              <c:idx val="9"/>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8044-44EA-9E96-86B258C872B9}"/>
                </c:ext>
              </c:extLst>
            </c:dLbl>
            <c:dLbl>
              <c:idx val="1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8044-44EA-9E96-86B258C872B9}"/>
                </c:ext>
              </c:extLst>
            </c:dLbl>
            <c:dLbl>
              <c:idx val="1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8044-44EA-9E96-86B258C872B9}"/>
                </c:ext>
              </c:extLst>
            </c:dLbl>
            <c:dLbl>
              <c:idx val="1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8044-44EA-9E96-86B258C872B9}"/>
                </c:ext>
              </c:extLst>
            </c:dLbl>
            <c:dLbl>
              <c:idx val="13"/>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8044-44EA-9E96-86B258C872B9}"/>
                </c:ext>
              </c:extLst>
            </c:dLbl>
            <c:dLbl>
              <c:idx val="1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8044-44EA-9E96-86B258C872B9}"/>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Manufacturing</c:v>
                </c:pt>
                <c:pt idx="1">
                  <c:v>Leasing and business services</c:v>
                </c:pt>
                <c:pt idx="2">
                  <c:v>Scientific research and technical services</c:v>
                </c:pt>
                <c:pt idx="3">
                  <c:v>Information transmission, software, and information technology</c:v>
                </c:pt>
                <c:pt idx="4">
                  <c:v>Wholesale and retail trade</c:v>
                </c:pt>
                <c:pt idx="5">
                  <c:v>Real estate</c:v>
                </c:pt>
                <c:pt idx="6">
                  <c:v>Financial intermediation</c:v>
                </c:pt>
                <c:pt idx="7">
                  <c:v>Transport, storage, post, and telecommunication services</c:v>
                </c:pt>
                <c:pt idx="8">
                  <c:v>Production and supply of electricity, heat, gas, and water</c:v>
                </c:pt>
                <c:pt idx="9">
                  <c:v>Construction</c:v>
                </c:pt>
                <c:pt idx="10">
                  <c:v>Mining</c:v>
                </c:pt>
                <c:pt idx="11">
                  <c:v>Agriculture, forestry, animal husbandry, and fishing</c:v>
                </c:pt>
                <c:pt idx="12">
                  <c:v>Management of water conservancy, environment, and public facilities</c:v>
                </c:pt>
                <c:pt idx="13">
                  <c:v>Health and social services</c:v>
                </c:pt>
                <c:pt idx="14">
                  <c:v>Hotels and catering services</c:v>
                </c:pt>
              </c:strCache>
            </c:strRef>
          </c:cat>
          <c:val>
            <c:numRef>
              <c:f>Sheet1!$B$2:$B$16</c:f>
              <c:numCache>
                <c:formatCode>General</c:formatCode>
                <c:ptCount val="15"/>
                <c:pt idx="0">
                  <c:v>49.67</c:v>
                </c:pt>
                <c:pt idx="1">
                  <c:v>33.06</c:v>
                </c:pt>
                <c:pt idx="2">
                  <c:v>30.18</c:v>
                </c:pt>
                <c:pt idx="3">
                  <c:v>23.87</c:v>
                </c:pt>
                <c:pt idx="4">
                  <c:v>14.56</c:v>
                </c:pt>
                <c:pt idx="5">
                  <c:v>14.15</c:v>
                </c:pt>
                <c:pt idx="6">
                  <c:v>6.85</c:v>
                </c:pt>
                <c:pt idx="7">
                  <c:v>5.32</c:v>
                </c:pt>
                <c:pt idx="8">
                  <c:v>4.1500000000000004</c:v>
                </c:pt>
                <c:pt idx="9">
                  <c:v>1.79</c:v>
                </c:pt>
                <c:pt idx="10">
                  <c:v>1.54</c:v>
                </c:pt>
                <c:pt idx="11">
                  <c:v>1.24</c:v>
                </c:pt>
                <c:pt idx="12">
                  <c:v>0.71</c:v>
                </c:pt>
                <c:pt idx="13">
                  <c:v>0.56999999999999995</c:v>
                </c:pt>
                <c:pt idx="14">
                  <c:v>0.52</c:v>
                </c:pt>
              </c:numCache>
            </c:numRef>
          </c:val>
          <c:extLst>
            <c:ext xmlns:c16="http://schemas.microsoft.com/office/drawing/2014/chart" uri="{C3380CC4-5D6E-409C-BE32-E72D297353CC}">
              <c16:uniqueId val="{0000000F-8044-44EA-9E96-86B258C872B9}"/>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5641-42C1-BAD4-5C68D15CCD74}"/>
                </c:ext>
              </c:extLst>
            </c:dLbl>
            <c:dLbl>
              <c:idx val="1"/>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5641-42C1-BAD4-5C68D15CCD74}"/>
                </c:ext>
              </c:extLst>
            </c:dLbl>
            <c:dLbl>
              <c:idx val="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5641-42C1-BAD4-5C68D15CCD74}"/>
                </c:ext>
              </c:extLst>
            </c:dLbl>
            <c:dLbl>
              <c:idx val="3"/>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5641-42C1-BAD4-5C68D15CCD74}"/>
                </c:ext>
              </c:extLst>
            </c:dLbl>
            <c:dLbl>
              <c:idx val="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5641-42C1-BAD4-5C68D15CCD74}"/>
                </c:ext>
              </c:extLst>
            </c:dLbl>
            <c:dLbl>
              <c:idx val="5"/>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5641-42C1-BAD4-5C68D15CCD74}"/>
                </c:ext>
              </c:extLst>
            </c:dLbl>
            <c:dLbl>
              <c:idx val="6"/>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5641-42C1-BAD4-5C68D15CCD74}"/>
                </c:ext>
              </c:extLst>
            </c:dLbl>
            <c:dLbl>
              <c:idx val="7"/>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5641-42C1-BAD4-5C68D15CCD74}"/>
                </c:ext>
              </c:extLst>
            </c:dLbl>
            <c:dLbl>
              <c:idx val="8"/>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5641-42C1-BAD4-5C68D15CCD74}"/>
                </c:ext>
              </c:extLst>
            </c:dLbl>
            <c:dLbl>
              <c:idx val="9"/>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5641-42C1-BAD4-5C68D15CCD74}"/>
                </c:ext>
              </c:extLst>
            </c:dLbl>
            <c:dLbl>
              <c:idx val="1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5641-42C1-BAD4-5C68D15CCD74}"/>
                </c:ext>
              </c:extLst>
            </c:dLbl>
            <c:dLbl>
              <c:idx val="1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5641-42C1-BAD4-5C68D15CCD74}"/>
                </c:ext>
              </c:extLst>
            </c:dLbl>
            <c:dLbl>
              <c:idx val="1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5641-42C1-BAD4-5C68D15CCD74}"/>
                </c:ext>
              </c:extLst>
            </c:dLbl>
            <c:dLbl>
              <c:idx val="13"/>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5641-42C1-BAD4-5C68D15CCD74}"/>
                </c:ext>
              </c:extLst>
            </c:dLbl>
            <c:dLbl>
              <c:idx val="1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5641-42C1-BAD4-5C68D15CCD74}"/>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Hong Kong</c:v>
                </c:pt>
                <c:pt idx="1">
                  <c:v>Singapore</c:v>
                </c:pt>
                <c:pt idx="2">
                  <c:v>Virgin Islands</c:v>
                </c:pt>
                <c:pt idx="3">
                  <c:v>South Korea</c:v>
                </c:pt>
                <c:pt idx="4">
                  <c:v>Japan</c:v>
                </c:pt>
                <c:pt idx="5">
                  <c:v>Netherlands</c:v>
                </c:pt>
                <c:pt idx="6">
                  <c:v>Germany</c:v>
                </c:pt>
                <c:pt idx="7">
                  <c:v>Cayman Islands</c:v>
                </c:pt>
                <c:pt idx="8">
                  <c:v>United States</c:v>
                </c:pt>
                <c:pt idx="9">
                  <c:v>United Kingdom</c:v>
                </c:pt>
                <c:pt idx="10">
                  <c:v>Macao</c:v>
                </c:pt>
                <c:pt idx="11">
                  <c:v>Malaysia</c:v>
                </c:pt>
                <c:pt idx="12">
                  <c:v>United Arab Emirates</c:v>
                </c:pt>
                <c:pt idx="13">
                  <c:v>France</c:v>
                </c:pt>
                <c:pt idx="14">
                  <c:v>Samoa</c:v>
                </c:pt>
              </c:strCache>
            </c:strRef>
          </c:cat>
          <c:val>
            <c:numRef>
              <c:f>Sheet1!$B$2:$B$16</c:f>
              <c:numCache>
                <c:formatCode>General</c:formatCode>
                <c:ptCount val="15"/>
                <c:pt idx="0">
                  <c:v>137.24</c:v>
                </c:pt>
                <c:pt idx="1">
                  <c:v>10.6</c:v>
                </c:pt>
                <c:pt idx="2">
                  <c:v>6.63</c:v>
                </c:pt>
                <c:pt idx="3">
                  <c:v>6.6</c:v>
                </c:pt>
                <c:pt idx="4">
                  <c:v>4.6100000000000003</c:v>
                </c:pt>
                <c:pt idx="5">
                  <c:v>4.49</c:v>
                </c:pt>
                <c:pt idx="6">
                  <c:v>2.57</c:v>
                </c:pt>
                <c:pt idx="7">
                  <c:v>2.42</c:v>
                </c:pt>
                <c:pt idx="8">
                  <c:v>2.21</c:v>
                </c:pt>
                <c:pt idx="9">
                  <c:v>1.6</c:v>
                </c:pt>
                <c:pt idx="10">
                  <c:v>1.24</c:v>
                </c:pt>
                <c:pt idx="11">
                  <c:v>1.1299999999999999</c:v>
                </c:pt>
                <c:pt idx="12">
                  <c:v>0.96</c:v>
                </c:pt>
                <c:pt idx="13">
                  <c:v>0.76</c:v>
                </c:pt>
                <c:pt idx="14">
                  <c:v>0.75</c:v>
                </c:pt>
              </c:numCache>
            </c:numRef>
          </c:val>
          <c:extLst>
            <c:ext xmlns:c16="http://schemas.microsoft.com/office/drawing/2014/chart" uri="{C3380CC4-5D6E-409C-BE32-E72D297353CC}">
              <c16:uniqueId val="{0000000F-5641-42C1-BAD4-5C68D15CCD74}"/>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9CD2-45BD-8B95-02CA280906C2}"/>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9CD2-45BD-8B95-02CA280906C2}"/>
                </c:ext>
              </c:extLst>
            </c:dLbl>
            <c:dLbl>
              <c:idx val="2"/>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9CD2-45BD-8B95-02CA280906C2}"/>
                </c:ext>
              </c:extLst>
            </c:dLbl>
            <c:dLbl>
              <c:idx val="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9CD2-45BD-8B95-02CA280906C2}"/>
                </c:ext>
              </c:extLst>
            </c:dLbl>
            <c:dLbl>
              <c:idx val="4"/>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9CD2-45BD-8B95-02CA280906C2}"/>
                </c:ext>
              </c:extLst>
            </c:dLbl>
            <c:dLbl>
              <c:idx val="5"/>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9CD2-45BD-8B95-02CA280906C2}"/>
                </c:ext>
              </c:extLst>
            </c:dLbl>
            <c:dLbl>
              <c:idx val="6"/>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9CD2-45BD-8B95-02CA280906C2}"/>
                </c:ext>
              </c:extLst>
            </c:dLbl>
            <c:dLbl>
              <c:idx val="7"/>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9CD2-45BD-8B95-02CA280906C2}"/>
                </c:ext>
              </c:extLst>
            </c:dLbl>
            <c:dLbl>
              <c:idx val="8"/>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9CD2-45BD-8B95-02CA280906C2}"/>
                </c:ext>
              </c:extLst>
            </c:dLbl>
            <c:dLbl>
              <c:idx val="9"/>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9CD2-45BD-8B95-02CA280906C2}"/>
                </c:ext>
              </c:extLst>
            </c:dLbl>
            <c:dLbl>
              <c:idx val="1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9CD2-45BD-8B95-02CA280906C2}"/>
                </c:ext>
              </c:extLst>
            </c:dLbl>
            <c:dLbl>
              <c:idx val="1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9CD2-45BD-8B95-02CA280906C2}"/>
                </c:ext>
              </c:extLst>
            </c:dLbl>
            <c:dLbl>
              <c:idx val="1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9CD2-45BD-8B95-02CA280906C2}"/>
                </c:ext>
              </c:extLst>
            </c:dLbl>
            <c:dLbl>
              <c:idx val="1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9CD2-45BD-8B95-02CA280906C2}"/>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Sheet1!$A$2:$A$15</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Sheet1!$B$2:$B$15</c:f>
              <c:numCache>
                <c:formatCode>General</c:formatCode>
                <c:ptCount val="14"/>
                <c:pt idx="0">
                  <c:v>68.81</c:v>
                </c:pt>
                <c:pt idx="1">
                  <c:v>74.650000000000006</c:v>
                </c:pt>
                <c:pt idx="2">
                  <c:v>87.8</c:v>
                </c:pt>
                <c:pt idx="3">
                  <c:v>107.84</c:v>
                </c:pt>
                <c:pt idx="4">
                  <c:v>123.12</c:v>
                </c:pt>
                <c:pt idx="5">
                  <c:v>145.66999999999999</c:v>
                </c:pt>
                <c:pt idx="6">
                  <c:v>196.15</c:v>
                </c:pt>
                <c:pt idx="7">
                  <c:v>158.29</c:v>
                </c:pt>
                <c:pt idx="8">
                  <c:v>143.04</c:v>
                </c:pt>
                <c:pt idx="9">
                  <c:v>136.91</c:v>
                </c:pt>
                <c:pt idx="10">
                  <c:v>153.71</c:v>
                </c:pt>
                <c:pt idx="11">
                  <c:v>178.82</c:v>
                </c:pt>
                <c:pt idx="12">
                  <c:v>163.12</c:v>
                </c:pt>
                <c:pt idx="13">
                  <c:v>177.29</c:v>
                </c:pt>
              </c:numCache>
            </c:numRef>
          </c:val>
          <c:extLst>
            <c:ext xmlns:c16="http://schemas.microsoft.com/office/drawing/2014/chart" uri="{C3380CC4-5D6E-409C-BE32-E72D297353CC}">
              <c16:uniqueId val="{0000000E-9CD2-45BD-8B95-02CA280906C2}"/>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ODI in billion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A8D6-46A1-B290-E94438434829}"/>
                </c:ext>
              </c:extLst>
            </c:dLbl>
            <c:dLbl>
              <c:idx val="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A8D6-46A1-B290-E94438434829}"/>
                </c:ext>
              </c:extLst>
            </c:dLbl>
            <c:dLbl>
              <c:idx val="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A8D6-46A1-B290-E94438434829}"/>
                </c:ext>
              </c:extLst>
            </c:dLbl>
            <c:dLbl>
              <c:idx val="3"/>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A8D6-46A1-B290-E94438434829}"/>
                </c:ext>
              </c:extLst>
            </c:dLbl>
            <c:dLbl>
              <c:idx val="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A8D6-46A1-B290-E94438434829}"/>
                </c:ext>
              </c:extLst>
            </c:dLbl>
            <c:dLbl>
              <c:idx val="5"/>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A8D6-46A1-B290-E94438434829}"/>
                </c:ext>
              </c:extLst>
            </c:dLbl>
            <c:dLbl>
              <c:idx val="6"/>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A8D6-46A1-B290-E94438434829}"/>
                </c:ext>
              </c:extLst>
            </c:dLbl>
            <c:dLbl>
              <c:idx val="7"/>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A8D6-46A1-B290-E94438434829}"/>
                </c:ext>
              </c:extLst>
            </c:dLbl>
            <c:dLbl>
              <c:idx val="8"/>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A8D6-46A1-B290-E94438434829}"/>
                </c:ext>
              </c:extLst>
            </c:dLbl>
            <c:dLbl>
              <c:idx val="9"/>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A8D6-46A1-B290-E94438434829}"/>
                </c:ext>
              </c:extLst>
            </c:dLbl>
            <c:dLbl>
              <c:idx val="1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A8D6-46A1-B290-E94438434829}"/>
                </c:ext>
              </c:extLst>
            </c:dLbl>
            <c:dLbl>
              <c:idx val="1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A8D6-46A1-B290-E94438434829}"/>
                </c:ext>
              </c:extLst>
            </c:dLbl>
            <c:dLbl>
              <c:idx val="1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A8D6-46A1-B290-E94438434829}"/>
                </c:ext>
              </c:extLst>
            </c:dLbl>
            <c:dLbl>
              <c:idx val="13"/>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A8D6-46A1-B290-E94438434829}"/>
                </c:ext>
              </c:extLst>
            </c:dLbl>
            <c:dLbl>
              <c:idx val="1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A8D6-46A1-B290-E94438434829}"/>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Hong Kong</c:v>
                </c:pt>
                <c:pt idx="1">
                  <c:v>British Virgin Islands</c:v>
                </c:pt>
                <c:pt idx="2">
                  <c:v>Cayman Islands</c:v>
                </c:pt>
                <c:pt idx="3">
                  <c:v>Singapore</c:v>
                </c:pt>
                <c:pt idx="4">
                  <c:v>United States</c:v>
                </c:pt>
                <c:pt idx="5">
                  <c:v>Australia</c:v>
                </c:pt>
                <c:pt idx="6">
                  <c:v>Netherlands</c:v>
                </c:pt>
                <c:pt idx="7">
                  <c:v>UK</c:v>
                </c:pt>
                <c:pt idx="8">
                  <c:v>Indonesia</c:v>
                </c:pt>
                <c:pt idx="9">
                  <c:v>Luxembourg</c:v>
                </c:pt>
                <c:pt idx="10">
                  <c:v>Germany</c:v>
                </c:pt>
                <c:pt idx="11">
                  <c:v>Bermuda</c:v>
                </c:pt>
                <c:pt idx="12">
                  <c:v>Macao</c:v>
                </c:pt>
                <c:pt idx="13">
                  <c:v>Vietnam</c:v>
                </c:pt>
                <c:pt idx="14">
                  <c:v>Malaysia</c:v>
                </c:pt>
              </c:strCache>
            </c:strRef>
          </c:cat>
          <c:val>
            <c:numRef>
              <c:f>Sheet1!$B$2:$B$16</c:f>
              <c:numCache>
                <c:formatCode>General</c:formatCode>
                <c:ptCount val="15"/>
                <c:pt idx="0">
                  <c:v>1752.52</c:v>
                </c:pt>
                <c:pt idx="1">
                  <c:v>358.89</c:v>
                </c:pt>
                <c:pt idx="2">
                  <c:v>221.91</c:v>
                </c:pt>
                <c:pt idx="3">
                  <c:v>86.45</c:v>
                </c:pt>
                <c:pt idx="4">
                  <c:v>83.69</c:v>
                </c:pt>
                <c:pt idx="5">
                  <c:v>34.770000000000003</c:v>
                </c:pt>
                <c:pt idx="6">
                  <c:v>31.89</c:v>
                </c:pt>
                <c:pt idx="7">
                  <c:v>29.26</c:v>
                </c:pt>
                <c:pt idx="8">
                  <c:v>26.35</c:v>
                </c:pt>
                <c:pt idx="9">
                  <c:v>22.87</c:v>
                </c:pt>
                <c:pt idx="10">
                  <c:v>17.059999999999999</c:v>
                </c:pt>
                <c:pt idx="11">
                  <c:v>15.82</c:v>
                </c:pt>
                <c:pt idx="12">
                  <c:v>13.95</c:v>
                </c:pt>
                <c:pt idx="13">
                  <c:v>13.59</c:v>
                </c:pt>
                <c:pt idx="14">
                  <c:v>13.48</c:v>
                </c:pt>
              </c:numCache>
            </c:numRef>
          </c:val>
          <c:extLst>
            <c:ext xmlns:c16="http://schemas.microsoft.com/office/drawing/2014/chart" uri="{C3380CC4-5D6E-409C-BE32-E72D297353CC}">
              <c16:uniqueId val="{0000000F-A8D6-46A1-B290-E94438434829}"/>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Capital stock</c:v>
                </c:pt>
              </c:strCache>
            </c:strRef>
          </c:tx>
          <c:spPr>
            <a:solidFill>
              <a:srgbClr val="0F283E"/>
            </a:solidFill>
            <a:ln>
              <a:solidFill>
                <a:srgbClr val="0F283E"/>
              </a:solidFill>
            </a:ln>
          </c:spPr>
          <c:invertIfNegative val="0"/>
          <c:dLbls>
            <c:dLbl>
              <c:idx val="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3EF7-41A6-982C-922BCF4AA8D1}"/>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3EF7-41A6-982C-922BCF4AA8D1}"/>
                </c:ext>
              </c:extLst>
            </c:dLbl>
            <c:dLbl>
              <c:idx val="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3EF7-41A6-982C-922BCF4AA8D1}"/>
                </c:ext>
              </c:extLst>
            </c:dLbl>
            <c:dLbl>
              <c:idx val="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3EF7-41A6-982C-922BCF4AA8D1}"/>
                </c:ext>
              </c:extLst>
            </c:dLbl>
            <c:dLbl>
              <c:idx val="4"/>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3EF7-41A6-982C-922BCF4AA8D1}"/>
                </c:ext>
              </c:extLst>
            </c:dLbl>
            <c:dLbl>
              <c:idx val="5"/>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3EF7-41A6-982C-922BCF4AA8D1}"/>
                </c:ext>
              </c:extLst>
            </c:dLbl>
            <c:dLbl>
              <c:idx val="6"/>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3EF7-41A6-982C-922BCF4AA8D1}"/>
                </c:ext>
              </c:extLst>
            </c:dLbl>
            <c:dLbl>
              <c:idx val="7"/>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3EF7-41A6-982C-922BCF4AA8D1}"/>
                </c:ext>
              </c:extLst>
            </c:dLbl>
            <c:dLbl>
              <c:idx val="8"/>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3EF7-41A6-982C-922BCF4AA8D1}"/>
                </c:ext>
              </c:extLst>
            </c:dLbl>
            <c:dLbl>
              <c:idx val="9"/>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3EF7-41A6-982C-922BCF4AA8D1}"/>
                </c:ext>
              </c:extLst>
            </c:dLbl>
            <c:dLbl>
              <c:idx val="1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3EF7-41A6-982C-922BCF4AA8D1}"/>
                </c:ext>
              </c:extLst>
            </c:dLbl>
            <c:dLbl>
              <c:idx val="1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3EF7-41A6-982C-922BCF4AA8D1}"/>
                </c:ext>
              </c:extLst>
            </c:dLbl>
            <c:dLbl>
              <c:idx val="1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3EF7-41A6-982C-922BCF4AA8D1}"/>
                </c:ext>
              </c:extLst>
            </c:dLbl>
            <c:dLbl>
              <c:idx val="1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3EF7-41A6-982C-922BCF4AA8D1}"/>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Sheet1!$A$2:$A$15</c:f>
              <c:strCache>
                <c:ptCount val="14"/>
                <c:pt idx="0">
                  <c:v>Manufacturing</c:v>
                </c:pt>
                <c:pt idx="1">
                  <c:v>Mining</c:v>
                </c:pt>
                <c:pt idx="2">
                  <c:v>Financial services</c:v>
                </c:pt>
                <c:pt idx="3">
                  <c:v>Leasing and business services</c:v>
                </c:pt>
                <c:pt idx="4">
                  <c:v>Information transmission, software, IT services</c:v>
                </c:pt>
                <c:pt idx="5">
                  <c:v>Wholesale and retail</c:v>
                </c:pt>
                <c:pt idx="6">
                  <c:v>Energy production and supply</c:v>
                </c:pt>
                <c:pt idx="7">
                  <c:v>Scientific research and technical services</c:v>
                </c:pt>
                <c:pt idx="8">
                  <c:v>Residential services, repairs and other services</c:v>
                </c:pt>
                <c:pt idx="9">
                  <c:v>Transport and logistics</c:v>
                </c:pt>
                <c:pt idx="10">
                  <c:v>Hotels and catering</c:v>
                </c:pt>
                <c:pt idx="11">
                  <c:v>Agriculture, forestry, animal husbandry and fishery</c:v>
                </c:pt>
                <c:pt idx="12">
                  <c:v>Construction</c:v>
                </c:pt>
                <c:pt idx="13">
                  <c:v>Real estate</c:v>
                </c:pt>
              </c:strCache>
            </c:strRef>
          </c:cat>
          <c:val>
            <c:numRef>
              <c:f>Sheet1!$B$2:$B$15</c:f>
              <c:numCache>
                <c:formatCode>General</c:formatCode>
                <c:ptCount val="14"/>
                <c:pt idx="0">
                  <c:v>36066.21</c:v>
                </c:pt>
                <c:pt idx="1">
                  <c:v>18367.080000000002</c:v>
                </c:pt>
                <c:pt idx="2">
                  <c:v>17104.509999999998</c:v>
                </c:pt>
                <c:pt idx="3">
                  <c:v>8682.67</c:v>
                </c:pt>
                <c:pt idx="4">
                  <c:v>6168.99</c:v>
                </c:pt>
                <c:pt idx="5">
                  <c:v>6024.66</c:v>
                </c:pt>
                <c:pt idx="6">
                  <c:v>2388.87</c:v>
                </c:pt>
                <c:pt idx="7">
                  <c:v>2264.25</c:v>
                </c:pt>
                <c:pt idx="8">
                  <c:v>1518.42</c:v>
                </c:pt>
                <c:pt idx="9">
                  <c:v>1398.35</c:v>
                </c:pt>
                <c:pt idx="10">
                  <c:v>873.81</c:v>
                </c:pt>
                <c:pt idx="11">
                  <c:v>598.24</c:v>
                </c:pt>
                <c:pt idx="12">
                  <c:v>383.08</c:v>
                </c:pt>
                <c:pt idx="13">
                  <c:v>262.64</c:v>
                </c:pt>
              </c:numCache>
            </c:numRef>
          </c:val>
          <c:extLst>
            <c:ext xmlns:c16="http://schemas.microsoft.com/office/drawing/2014/chart" uri="{C3380CC4-5D6E-409C-BE32-E72D297353CC}">
              <c16:uniqueId val="{0000000E-3EF7-41A6-982C-922BCF4AA8D1}"/>
            </c:ext>
          </c:extLst>
        </c:ser>
        <c:ser>
          <c:idx val="1"/>
          <c:order val="1"/>
          <c:tx>
            <c:strRef>
              <c:f>Sheet1!$C$1</c:f>
              <c:strCache>
                <c:ptCount val="1"/>
                <c:pt idx="0">
                  <c:v>Cash flow</c:v>
                </c:pt>
              </c:strCache>
            </c:strRef>
          </c:tx>
          <c:spPr>
            <a:solidFill>
              <a:srgbClr val="2875DD"/>
            </a:solidFill>
            <a:ln>
              <a:solidFill>
                <a:srgbClr val="2875DD"/>
              </a:solidFill>
            </a:ln>
          </c:spPr>
          <c:invertIfNegative val="0"/>
          <c:dLbls>
            <c:dLbl>
              <c:idx val="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3EF7-41A6-982C-922BCF4AA8D1}"/>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3EF7-41A6-982C-922BCF4AA8D1}"/>
                </c:ext>
              </c:extLst>
            </c:dLbl>
            <c:dLbl>
              <c:idx val="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3EF7-41A6-982C-922BCF4AA8D1}"/>
                </c:ext>
              </c:extLst>
            </c:dLbl>
            <c:dLbl>
              <c:idx val="3"/>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2-3EF7-41A6-982C-922BCF4AA8D1}"/>
                </c:ext>
              </c:extLst>
            </c:dLbl>
            <c:dLbl>
              <c:idx val="4"/>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3-3EF7-41A6-982C-922BCF4AA8D1}"/>
                </c:ext>
              </c:extLst>
            </c:dLbl>
            <c:dLbl>
              <c:idx val="5"/>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4-3EF7-41A6-982C-922BCF4AA8D1}"/>
                </c:ext>
              </c:extLst>
            </c:dLbl>
            <c:dLbl>
              <c:idx val="6"/>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5-3EF7-41A6-982C-922BCF4AA8D1}"/>
                </c:ext>
              </c:extLst>
            </c:dLbl>
            <c:dLbl>
              <c:idx val="7"/>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6-3EF7-41A6-982C-922BCF4AA8D1}"/>
                </c:ext>
              </c:extLst>
            </c:dLbl>
            <c:dLbl>
              <c:idx val="8"/>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7-3EF7-41A6-982C-922BCF4AA8D1}"/>
                </c:ext>
              </c:extLst>
            </c:dLbl>
            <c:dLbl>
              <c:idx val="9"/>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8-3EF7-41A6-982C-922BCF4AA8D1}"/>
                </c:ext>
              </c:extLst>
            </c:dLbl>
            <c:dLbl>
              <c:idx val="10"/>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9-3EF7-41A6-982C-922BCF4AA8D1}"/>
                </c:ext>
              </c:extLst>
            </c:dLbl>
            <c:dLbl>
              <c:idx val="1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A-3EF7-41A6-982C-922BCF4AA8D1}"/>
                </c:ext>
              </c:extLst>
            </c:dLbl>
            <c:dLbl>
              <c:idx val="1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B-3EF7-41A6-982C-922BCF4AA8D1}"/>
                </c:ext>
              </c:extLst>
            </c:dLbl>
            <c:dLbl>
              <c:idx val="1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C-3EF7-41A6-982C-922BCF4AA8D1}"/>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Sheet1!$A$2:$A$15</c:f>
              <c:strCache>
                <c:ptCount val="14"/>
                <c:pt idx="0">
                  <c:v>Manufacturing</c:v>
                </c:pt>
                <c:pt idx="1">
                  <c:v>Mining</c:v>
                </c:pt>
                <c:pt idx="2">
                  <c:v>Financial services</c:v>
                </c:pt>
                <c:pt idx="3">
                  <c:v>Leasing and business services</c:v>
                </c:pt>
                <c:pt idx="4">
                  <c:v>Information transmission, software, IT services</c:v>
                </c:pt>
                <c:pt idx="5">
                  <c:v>Wholesale and retail</c:v>
                </c:pt>
                <c:pt idx="6">
                  <c:v>Energy production and supply</c:v>
                </c:pt>
                <c:pt idx="7">
                  <c:v>Scientific research and technical services</c:v>
                </c:pt>
                <c:pt idx="8">
                  <c:v>Residential services, repairs and other services</c:v>
                </c:pt>
                <c:pt idx="9">
                  <c:v>Transport and logistics</c:v>
                </c:pt>
                <c:pt idx="10">
                  <c:v>Hotels and catering</c:v>
                </c:pt>
                <c:pt idx="11">
                  <c:v>Agriculture, forestry, animal husbandry and fishery</c:v>
                </c:pt>
                <c:pt idx="12">
                  <c:v>Construction</c:v>
                </c:pt>
                <c:pt idx="13">
                  <c:v>Real estate</c:v>
                </c:pt>
              </c:strCache>
            </c:strRef>
          </c:cat>
          <c:val>
            <c:numRef>
              <c:f>Sheet1!$C$2:$C$15</c:f>
              <c:numCache>
                <c:formatCode>General</c:formatCode>
                <c:ptCount val="14"/>
                <c:pt idx="0">
                  <c:v>1865.92</c:v>
                </c:pt>
                <c:pt idx="1">
                  <c:v>208.14</c:v>
                </c:pt>
                <c:pt idx="2">
                  <c:v>2522.15</c:v>
                </c:pt>
                <c:pt idx="3">
                  <c:v>543.4</c:v>
                </c:pt>
                <c:pt idx="4">
                  <c:v>-716.79</c:v>
                </c:pt>
                <c:pt idx="5">
                  <c:v>1730.64</c:v>
                </c:pt>
                <c:pt idx="6">
                  <c:v>97.89</c:v>
                </c:pt>
                <c:pt idx="7">
                  <c:v>103.45</c:v>
                </c:pt>
                <c:pt idx="8">
                  <c:v>90.58</c:v>
                </c:pt>
                <c:pt idx="9">
                  <c:v>-52.6</c:v>
                </c:pt>
                <c:pt idx="10">
                  <c:v>1.5</c:v>
                </c:pt>
                <c:pt idx="11">
                  <c:v>-28.06</c:v>
                </c:pt>
                <c:pt idx="12">
                  <c:v>100.76</c:v>
                </c:pt>
                <c:pt idx="13">
                  <c:v>2.0299999999999998</c:v>
                </c:pt>
              </c:numCache>
            </c:numRef>
          </c:val>
          <c:extLst>
            <c:ext xmlns:c16="http://schemas.microsoft.com/office/drawing/2014/chart" uri="{C3380CC4-5D6E-409C-BE32-E72D297353CC}">
              <c16:uniqueId val="{0000001D-3EF7-41A6-982C-922BCF4AA8D1}"/>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en-US"/>
        </a:p>
      </c:txPr>
    </c:legend>
    <c:plotVisOnly val="1"/>
    <c:dispBlanksAs val="gap"/>
    <c:showDLblsOverMax val="1"/>
  </c:chart>
  <c:txPr>
    <a:bodyPr/>
    <a:lstStyle/>
    <a:p>
      <a:pPr>
        <a:defRPr sz="1800" smtId="4294967295"/>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Capital stock</c:v>
                </c:pt>
              </c:strCache>
            </c:strRef>
          </c:tx>
          <c:spPr>
            <a:solidFill>
              <a:srgbClr val="0F283E"/>
            </a:solidFill>
            <a:ln>
              <a:solidFill>
                <a:srgbClr val="0F283E"/>
              </a:solidFill>
            </a:ln>
          </c:spPr>
          <c:invertIfNegative val="0"/>
          <c:dLbls>
            <c:dLbl>
              <c:idx val="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8240-4E55-9239-A8FCD40BC89F}"/>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8240-4E55-9239-A8FCD40BC89F}"/>
                </c:ext>
              </c:extLst>
            </c:dLbl>
            <c:dLbl>
              <c:idx val="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8240-4E55-9239-A8FCD40BC89F}"/>
                </c:ext>
              </c:extLst>
            </c:dLbl>
            <c:dLbl>
              <c:idx val="3"/>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8240-4E55-9239-A8FCD40BC89F}"/>
                </c:ext>
              </c:extLst>
            </c:dLbl>
            <c:dLbl>
              <c:idx val="4"/>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8240-4E55-9239-A8FCD40BC89F}"/>
                </c:ext>
              </c:extLst>
            </c:dLbl>
            <c:dLbl>
              <c:idx val="5"/>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8240-4E55-9239-A8FCD40BC89F}"/>
                </c:ext>
              </c:extLst>
            </c:dLbl>
            <c:dLbl>
              <c:idx val="6"/>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8240-4E55-9239-A8FCD40BC89F}"/>
                </c:ext>
              </c:extLst>
            </c:dLbl>
            <c:dLbl>
              <c:idx val="7"/>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8240-4E55-9239-A8FCD40BC89F}"/>
                </c:ext>
              </c:extLst>
            </c:dLbl>
            <c:dLbl>
              <c:idx val="8"/>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8240-4E55-9239-A8FCD40BC89F}"/>
                </c:ext>
              </c:extLst>
            </c:dLbl>
            <c:dLbl>
              <c:idx val="9"/>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8240-4E55-9239-A8FCD40BC89F}"/>
                </c:ext>
              </c:extLst>
            </c:dLbl>
            <c:dLbl>
              <c:idx val="1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8240-4E55-9239-A8FCD40BC89F}"/>
                </c:ext>
              </c:extLst>
            </c:dLbl>
            <c:dLbl>
              <c:idx val="1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8240-4E55-9239-A8FCD40BC89F}"/>
                </c:ext>
              </c:extLst>
            </c:dLbl>
            <c:dLbl>
              <c:idx val="1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8240-4E55-9239-A8FCD40BC89F}"/>
                </c:ext>
              </c:extLst>
            </c:dLbl>
            <c:dLbl>
              <c:idx val="13"/>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8240-4E55-9239-A8FCD40BC89F}"/>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Sheet1!$A$2:$A$15</c:f>
              <c:strCache>
                <c:ptCount val="14"/>
                <c:pt idx="0">
                  <c:v>Manufacturing industry</c:v>
                </c:pt>
                <c:pt idx="1">
                  <c:v>Financial services</c:v>
                </c:pt>
                <c:pt idx="2">
                  <c:v>Wholesale and retail</c:v>
                </c:pt>
                <c:pt idx="3">
                  <c:v>Mining</c:v>
                </c:pt>
                <c:pt idx="4">
                  <c:v>Leasing and business services</c:v>
                </c:pt>
                <c:pt idx="5">
                  <c:v>Scientific research and technical services</c:v>
                </c:pt>
                <c:pt idx="6">
                  <c:v>Real estate</c:v>
                </c:pt>
                <c:pt idx="7">
                  <c:v>Information transmission, software and IT services</c:v>
                </c:pt>
                <c:pt idx="8">
                  <c:v>Construction</c:v>
                </c:pt>
                <c:pt idx="9">
                  <c:v>Culture, sports and entertainment</c:v>
                </c:pt>
                <c:pt idx="10">
                  <c:v>Transport and logistics</c:v>
                </c:pt>
                <c:pt idx="11">
                  <c:v>Agriculture, forestry, animal husbandry and fishery</c:v>
                </c:pt>
                <c:pt idx="12">
                  <c:v>Energy production and supply</c:v>
                </c:pt>
                <c:pt idx="13">
                  <c:v>Hotels and catering</c:v>
                </c:pt>
              </c:strCache>
            </c:strRef>
          </c:cat>
          <c:val>
            <c:numRef>
              <c:f>Sheet1!$B$2:$B$15</c:f>
              <c:numCache>
                <c:formatCode>General</c:formatCode>
                <c:ptCount val="14"/>
                <c:pt idx="0">
                  <c:v>25576.14</c:v>
                </c:pt>
                <c:pt idx="1">
                  <c:v>19437.849999999999</c:v>
                </c:pt>
                <c:pt idx="2">
                  <c:v>7736.72</c:v>
                </c:pt>
                <c:pt idx="3">
                  <c:v>6811.3</c:v>
                </c:pt>
                <c:pt idx="4">
                  <c:v>6764</c:v>
                </c:pt>
                <c:pt idx="5">
                  <c:v>4434.7</c:v>
                </c:pt>
                <c:pt idx="6">
                  <c:v>3798.61</c:v>
                </c:pt>
                <c:pt idx="7">
                  <c:v>1997.44</c:v>
                </c:pt>
                <c:pt idx="8">
                  <c:v>1652.47</c:v>
                </c:pt>
                <c:pt idx="9">
                  <c:v>1442.53</c:v>
                </c:pt>
                <c:pt idx="10">
                  <c:v>1165.8800000000001</c:v>
                </c:pt>
                <c:pt idx="11">
                  <c:v>834.38</c:v>
                </c:pt>
                <c:pt idx="12">
                  <c:v>726.95</c:v>
                </c:pt>
                <c:pt idx="13">
                  <c:v>426.8</c:v>
                </c:pt>
              </c:numCache>
            </c:numRef>
          </c:val>
          <c:extLst>
            <c:ext xmlns:c16="http://schemas.microsoft.com/office/drawing/2014/chart" uri="{C3380CC4-5D6E-409C-BE32-E72D297353CC}">
              <c16:uniqueId val="{0000000E-8240-4E55-9239-A8FCD40BC89F}"/>
            </c:ext>
          </c:extLst>
        </c:ser>
        <c:ser>
          <c:idx val="1"/>
          <c:order val="1"/>
          <c:tx>
            <c:strRef>
              <c:f>Sheet1!$C$1</c:f>
              <c:strCache>
                <c:ptCount val="1"/>
                <c:pt idx="0">
                  <c:v>Cash flow</c:v>
                </c:pt>
              </c:strCache>
            </c:strRef>
          </c:tx>
          <c:spPr>
            <a:solidFill>
              <a:srgbClr val="2875DD"/>
            </a:solidFill>
            <a:ln>
              <a:solidFill>
                <a:srgbClr val="2875DD"/>
              </a:solidFill>
            </a:ln>
          </c:spPr>
          <c:invertIfNegative val="0"/>
          <c:dLbls>
            <c:dLbl>
              <c:idx val="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8240-4E55-9239-A8FCD40BC89F}"/>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8240-4E55-9239-A8FCD40BC89F}"/>
                </c:ext>
              </c:extLst>
            </c:dLbl>
            <c:dLbl>
              <c:idx val="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8240-4E55-9239-A8FCD40BC89F}"/>
                </c:ext>
              </c:extLst>
            </c:dLbl>
            <c:dLbl>
              <c:idx val="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2-8240-4E55-9239-A8FCD40BC89F}"/>
                </c:ext>
              </c:extLst>
            </c:dLbl>
            <c:dLbl>
              <c:idx val="4"/>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3-8240-4E55-9239-A8FCD40BC89F}"/>
                </c:ext>
              </c:extLst>
            </c:dLbl>
            <c:dLbl>
              <c:idx val="5"/>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4-8240-4E55-9239-A8FCD40BC89F}"/>
                </c:ext>
              </c:extLst>
            </c:dLbl>
            <c:dLbl>
              <c:idx val="6"/>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5-8240-4E55-9239-A8FCD40BC89F}"/>
                </c:ext>
              </c:extLst>
            </c:dLbl>
            <c:dLbl>
              <c:idx val="7"/>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6-8240-4E55-9239-A8FCD40BC89F}"/>
                </c:ext>
              </c:extLst>
            </c:dLbl>
            <c:dLbl>
              <c:idx val="8"/>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7-8240-4E55-9239-A8FCD40BC89F}"/>
                </c:ext>
              </c:extLst>
            </c:dLbl>
            <c:dLbl>
              <c:idx val="9"/>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8-8240-4E55-9239-A8FCD40BC89F}"/>
                </c:ext>
              </c:extLst>
            </c:dLbl>
            <c:dLbl>
              <c:idx val="1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9-8240-4E55-9239-A8FCD40BC89F}"/>
                </c:ext>
              </c:extLst>
            </c:dLbl>
            <c:dLbl>
              <c:idx val="1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A-8240-4E55-9239-A8FCD40BC89F}"/>
                </c:ext>
              </c:extLst>
            </c:dLbl>
            <c:dLbl>
              <c:idx val="12"/>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B-8240-4E55-9239-A8FCD40BC89F}"/>
                </c:ext>
              </c:extLst>
            </c:dLbl>
            <c:dLbl>
              <c:idx val="1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C-8240-4E55-9239-A8FCD40BC89F}"/>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Sheet1!$A$2:$A$15</c:f>
              <c:strCache>
                <c:ptCount val="14"/>
                <c:pt idx="0">
                  <c:v>Manufacturing industry</c:v>
                </c:pt>
                <c:pt idx="1">
                  <c:v>Financial services</c:v>
                </c:pt>
                <c:pt idx="2">
                  <c:v>Wholesale and retail</c:v>
                </c:pt>
                <c:pt idx="3">
                  <c:v>Mining</c:v>
                </c:pt>
                <c:pt idx="4">
                  <c:v>Leasing and business services</c:v>
                </c:pt>
                <c:pt idx="5">
                  <c:v>Scientific research and technical services</c:v>
                </c:pt>
                <c:pt idx="6">
                  <c:v>Real estate</c:v>
                </c:pt>
                <c:pt idx="7">
                  <c:v>Information transmission, software and IT services</c:v>
                </c:pt>
                <c:pt idx="8">
                  <c:v>Construction</c:v>
                </c:pt>
                <c:pt idx="9">
                  <c:v>Culture, sports and entertainment</c:v>
                </c:pt>
                <c:pt idx="10">
                  <c:v>Transport and logistics</c:v>
                </c:pt>
                <c:pt idx="11">
                  <c:v>Agriculture, forestry, animal husbandry and fishery</c:v>
                </c:pt>
                <c:pt idx="12">
                  <c:v>Energy production and supply</c:v>
                </c:pt>
                <c:pt idx="13">
                  <c:v>Hotels and catering</c:v>
                </c:pt>
              </c:strCache>
            </c:strRef>
          </c:cat>
          <c:val>
            <c:numRef>
              <c:f>Sheet1!$C$2:$C$15</c:f>
              <c:numCache>
                <c:formatCode>General</c:formatCode>
                <c:ptCount val="14"/>
                <c:pt idx="0">
                  <c:v>1228.77</c:v>
                </c:pt>
                <c:pt idx="1">
                  <c:v>2249.63</c:v>
                </c:pt>
                <c:pt idx="2">
                  <c:v>1228.57</c:v>
                </c:pt>
                <c:pt idx="3">
                  <c:v>417.49</c:v>
                </c:pt>
                <c:pt idx="4">
                  <c:v>276.11</c:v>
                </c:pt>
                <c:pt idx="5">
                  <c:v>820</c:v>
                </c:pt>
                <c:pt idx="6">
                  <c:v>-11.98</c:v>
                </c:pt>
                <c:pt idx="7">
                  <c:v>273.05</c:v>
                </c:pt>
                <c:pt idx="8">
                  <c:v>54.15</c:v>
                </c:pt>
                <c:pt idx="9">
                  <c:v>-65.14</c:v>
                </c:pt>
                <c:pt idx="10">
                  <c:v>118.22</c:v>
                </c:pt>
                <c:pt idx="11">
                  <c:v>273.76</c:v>
                </c:pt>
                <c:pt idx="12">
                  <c:v>24.7</c:v>
                </c:pt>
                <c:pt idx="13">
                  <c:v>1.19</c:v>
                </c:pt>
              </c:numCache>
            </c:numRef>
          </c:val>
          <c:extLst>
            <c:ext xmlns:c16="http://schemas.microsoft.com/office/drawing/2014/chart" uri="{C3380CC4-5D6E-409C-BE32-E72D297353CC}">
              <c16:uniqueId val="{0000001D-8240-4E55-9239-A8FCD40BC89F}"/>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en-US"/>
        </a:p>
      </c:txPr>
    </c:legend>
    <c:plotVisOnly val="1"/>
    <c:dispBlanksAs val="gap"/>
    <c:showDLblsOverMax val="1"/>
  </c:chart>
  <c:txPr>
    <a:bodyPr/>
    <a:lstStyle/>
    <a:p>
      <a:pPr>
        <a:defRPr sz="1800" smtId="4294967295"/>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8992-4237-A664-C9C2BE63A488}"/>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8992-4237-A664-C9C2BE63A488}"/>
                </c:ext>
              </c:extLst>
            </c:dLbl>
            <c:dLbl>
              <c:idx val="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8992-4237-A664-C9C2BE63A488}"/>
                </c:ext>
              </c:extLst>
            </c:dLbl>
            <c:dLbl>
              <c:idx val="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8992-4237-A664-C9C2BE63A488}"/>
                </c:ext>
              </c:extLst>
            </c:dLbl>
            <c:dLbl>
              <c:idx val="4"/>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8992-4237-A664-C9C2BE63A488}"/>
                </c:ext>
              </c:extLst>
            </c:dLbl>
            <c:dLbl>
              <c:idx val="5"/>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8992-4237-A664-C9C2BE63A488}"/>
                </c:ext>
              </c:extLst>
            </c:dLbl>
            <c:dLbl>
              <c:idx val="6"/>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8992-4237-A664-C9C2BE63A488}"/>
                </c:ext>
              </c:extLst>
            </c:dLbl>
            <c:dLbl>
              <c:idx val="7"/>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8992-4237-A664-C9C2BE63A488}"/>
                </c:ext>
              </c:extLst>
            </c:dLbl>
            <c:dLbl>
              <c:idx val="8"/>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8992-4237-A664-C9C2BE63A488}"/>
                </c:ext>
              </c:extLst>
            </c:dLbl>
            <c:dLbl>
              <c:idx val="9"/>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8992-4237-A664-C9C2BE63A488}"/>
                </c:ext>
              </c:extLst>
            </c:dLbl>
            <c:dLbl>
              <c:idx val="1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8992-4237-A664-C9C2BE63A488}"/>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formatCode>General</c:formatCode>
                <c:ptCount val="11"/>
                <c:pt idx="0">
                  <c:v>2209</c:v>
                </c:pt>
                <c:pt idx="1">
                  <c:v>2342.29</c:v>
                </c:pt>
                <c:pt idx="2">
                  <c:v>2273.4699999999998</c:v>
                </c:pt>
                <c:pt idx="3">
                  <c:v>2097.63</c:v>
                </c:pt>
                <c:pt idx="4">
                  <c:v>2263.35</c:v>
                </c:pt>
                <c:pt idx="5">
                  <c:v>2486.6999999999998</c:v>
                </c:pt>
                <c:pt idx="6">
                  <c:v>2499.48</c:v>
                </c:pt>
                <c:pt idx="7">
                  <c:v>2589.9499999999998</c:v>
                </c:pt>
                <c:pt idx="8">
                  <c:v>3316.02</c:v>
                </c:pt>
                <c:pt idx="9">
                  <c:v>3544.43</c:v>
                </c:pt>
                <c:pt idx="10">
                  <c:v>3380.02</c:v>
                </c:pt>
              </c:numCache>
            </c:numRef>
          </c:val>
          <c:extLst>
            <c:ext xmlns:c16="http://schemas.microsoft.com/office/drawing/2014/chart" uri="{C3380CC4-5D6E-409C-BE32-E72D297353CC}">
              <c16:uniqueId val="{0000000B-8992-4237-A664-C9C2BE63A488}"/>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Exports in billion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83EC-48AB-92C4-E0BB01ED93D4}"/>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83EC-48AB-92C4-E0BB01ED93D4}"/>
                </c:ext>
              </c:extLst>
            </c:dLbl>
            <c:dLbl>
              <c:idx val="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83EC-48AB-92C4-E0BB01ED93D4}"/>
                </c:ext>
              </c:extLst>
            </c:dLbl>
            <c:dLbl>
              <c:idx val="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83EC-48AB-92C4-E0BB01ED93D4}"/>
                </c:ext>
              </c:extLst>
            </c:dLbl>
            <c:dLbl>
              <c:idx val="4"/>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83EC-48AB-92C4-E0BB01ED93D4}"/>
                </c:ext>
              </c:extLst>
            </c:dLbl>
            <c:dLbl>
              <c:idx val="5"/>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83EC-48AB-92C4-E0BB01ED93D4}"/>
                </c:ext>
              </c:extLst>
            </c:dLbl>
            <c:dLbl>
              <c:idx val="6"/>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83EC-48AB-92C4-E0BB01ED93D4}"/>
                </c:ext>
              </c:extLst>
            </c:dLbl>
            <c:dLbl>
              <c:idx val="7"/>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83EC-48AB-92C4-E0BB01ED93D4}"/>
                </c:ext>
              </c:extLst>
            </c:dLbl>
            <c:dLbl>
              <c:idx val="8"/>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83EC-48AB-92C4-E0BB01ED93D4}"/>
                </c:ext>
              </c:extLst>
            </c:dLbl>
            <c:dLbl>
              <c:idx val="9"/>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83EC-48AB-92C4-E0BB01ED93D4}"/>
                </c:ext>
              </c:extLst>
            </c:dLbl>
            <c:dLbl>
              <c:idx val="10"/>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83EC-48AB-92C4-E0BB01ED93D4}"/>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formatCode>General</c:formatCode>
                <c:ptCount val="11"/>
                <c:pt idx="0">
                  <c:v>1949.99</c:v>
                </c:pt>
                <c:pt idx="1">
                  <c:v>1959.24</c:v>
                </c:pt>
                <c:pt idx="2">
                  <c:v>1679.56</c:v>
                </c:pt>
                <c:pt idx="3">
                  <c:v>1587.93</c:v>
                </c:pt>
                <c:pt idx="4">
                  <c:v>1843.79</c:v>
                </c:pt>
                <c:pt idx="5">
                  <c:v>2135.75</c:v>
                </c:pt>
                <c:pt idx="6">
                  <c:v>2078.41</c:v>
                </c:pt>
                <c:pt idx="7">
                  <c:v>2065.96</c:v>
                </c:pt>
                <c:pt idx="8">
                  <c:v>2679.41</c:v>
                </c:pt>
                <c:pt idx="9">
                  <c:v>2706.51</c:v>
                </c:pt>
                <c:pt idx="10">
                  <c:v>2556.8000000000002</c:v>
                </c:pt>
              </c:numCache>
            </c:numRef>
          </c:val>
          <c:extLst>
            <c:ext xmlns:c16="http://schemas.microsoft.com/office/drawing/2014/chart" uri="{C3380CC4-5D6E-409C-BE32-E72D297353CC}">
              <c16:uniqueId val="{0000000B-83EC-48AB-92C4-E0BB01ED93D4}"/>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Imports in billion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B1DD-486B-9ECB-9694A9701EDF}"/>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B1DD-486B-9ECB-9694A9701EDF}"/>
                </c:ext>
              </c:extLst>
            </c:dLbl>
            <c:dLbl>
              <c:idx val="2"/>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B1DD-486B-9ECB-9694A9701EDF}"/>
                </c:ext>
              </c:extLst>
            </c:dLbl>
            <c:dLbl>
              <c:idx val="3"/>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B1DD-486B-9ECB-9694A9701EDF}"/>
                </c:ext>
              </c:extLst>
            </c:dLbl>
            <c:dLbl>
              <c:idx val="4"/>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B1DD-486B-9ECB-9694A9701EDF}"/>
                </c:ext>
              </c:extLst>
            </c:dLbl>
            <c:dLbl>
              <c:idx val="5"/>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B1DD-486B-9ECB-9694A9701EDF}"/>
                </c:ext>
              </c:extLst>
            </c:dLbl>
            <c:dLbl>
              <c:idx val="6"/>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B1DD-486B-9ECB-9694A9701EDF}"/>
                </c:ext>
              </c:extLst>
            </c:dLbl>
            <c:dLbl>
              <c:idx val="7"/>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B1DD-486B-9ECB-9694A9701EDF}"/>
                </c:ext>
              </c:extLst>
            </c:dLbl>
            <c:dLbl>
              <c:idx val="8"/>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B1DD-486B-9ECB-9694A9701EDF}"/>
                </c:ext>
              </c:extLst>
            </c:dLbl>
            <c:dLbl>
              <c:idx val="9"/>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B1DD-486B-9ECB-9694A9701EDF}"/>
                </c:ext>
              </c:extLst>
            </c:dLbl>
            <c:dLbl>
              <c:idx val="1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B1DD-486B-9ECB-9694A9701EDF}"/>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formatCode>General</c:formatCode>
                <c:ptCount val="11"/>
                <c:pt idx="0">
                  <c:v>259.02</c:v>
                </c:pt>
                <c:pt idx="1">
                  <c:v>383.06</c:v>
                </c:pt>
                <c:pt idx="2">
                  <c:v>593.9</c:v>
                </c:pt>
                <c:pt idx="3">
                  <c:v>509.71</c:v>
                </c:pt>
                <c:pt idx="4">
                  <c:v>419.55</c:v>
                </c:pt>
                <c:pt idx="5">
                  <c:v>350.95</c:v>
                </c:pt>
                <c:pt idx="6">
                  <c:v>421.07</c:v>
                </c:pt>
                <c:pt idx="7">
                  <c:v>523.99</c:v>
                </c:pt>
                <c:pt idx="8">
                  <c:v>636.61</c:v>
                </c:pt>
                <c:pt idx="9">
                  <c:v>837.93</c:v>
                </c:pt>
                <c:pt idx="10">
                  <c:v>823.22</c:v>
                </c:pt>
              </c:numCache>
            </c:numRef>
          </c:val>
          <c:extLst>
            <c:ext xmlns:c16="http://schemas.microsoft.com/office/drawing/2014/chart" uri="{C3380CC4-5D6E-409C-BE32-E72D297353CC}">
              <c16:uniqueId val="{0000000B-B1DD-486B-9ECB-9694A9701EDF}"/>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Trade balance in billion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Compared to the same quarter of the previous year</c:v>
                </c:pt>
              </c:strCache>
            </c:strRef>
          </c:tx>
          <c:spPr>
            <a:ln>
              <a:solidFill>
                <a:srgbClr val="2875DD"/>
              </a:solidFill>
            </a:ln>
          </c:spPr>
          <c:marker>
            <c:symbol val="circle"/>
            <c:size val="5"/>
            <c:spPr>
              <a:solidFill>
                <a:srgbClr val="2875DD"/>
              </a:solidFill>
              <a:ln>
                <a:solidFill>
                  <a:srgbClr val="2875DD"/>
                </a:solidFill>
              </a:ln>
            </c:spPr>
          </c:marker>
          <c:dLbls>
            <c:dLbl>
              <c:idx val="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F4DC-4E58-8C16-9F55073B73E1}"/>
                </c:ext>
              </c:extLst>
            </c:dLbl>
            <c:dLbl>
              <c:idx val="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F4DC-4E58-8C16-9F55073B73E1}"/>
                </c:ext>
              </c:extLst>
            </c:dLbl>
            <c:dLbl>
              <c:idx val="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F4DC-4E58-8C16-9F55073B73E1}"/>
                </c:ext>
              </c:extLst>
            </c:dLbl>
            <c:dLbl>
              <c:idx val="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F4DC-4E58-8C16-9F55073B73E1}"/>
                </c:ext>
              </c:extLst>
            </c:dLbl>
            <c:dLbl>
              <c:idx val="4"/>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F4DC-4E58-8C16-9F55073B73E1}"/>
                </c:ext>
              </c:extLst>
            </c:dLbl>
            <c:dLbl>
              <c:idx val="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F4DC-4E58-8C16-9F55073B73E1}"/>
                </c:ext>
              </c:extLst>
            </c:dLbl>
            <c:dLbl>
              <c:idx val="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F4DC-4E58-8C16-9F55073B73E1}"/>
                </c:ext>
              </c:extLst>
            </c:dLbl>
            <c:dLbl>
              <c:idx val="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F4DC-4E58-8C16-9F55073B73E1}"/>
                </c:ext>
              </c:extLst>
            </c:dLbl>
            <c:dLbl>
              <c:idx val="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F4DC-4E58-8C16-9F55073B73E1}"/>
                </c:ext>
              </c:extLst>
            </c:dLbl>
            <c:dLbl>
              <c:idx val="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F4DC-4E58-8C16-9F55073B73E1}"/>
                </c:ext>
              </c:extLst>
            </c:dLbl>
            <c:dLbl>
              <c:idx val="1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F4DC-4E58-8C16-9F55073B73E1}"/>
                </c:ext>
              </c:extLst>
            </c:dLbl>
            <c:dLbl>
              <c:idx val="1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F4DC-4E58-8C16-9F55073B73E1}"/>
                </c:ext>
              </c:extLst>
            </c:dLbl>
            <c:dLbl>
              <c:idx val="1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F4DC-4E58-8C16-9F55073B73E1}"/>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Sheet1!$A$2:$A$14</c:f>
              <c:strCache>
                <c:ptCount val="13"/>
                <c:pt idx="0">
                  <c:v>Q3 2021</c:v>
                </c:pt>
                <c:pt idx="1">
                  <c:v>Q4 2021</c:v>
                </c:pt>
                <c:pt idx="2">
                  <c:v>Q1 2022</c:v>
                </c:pt>
                <c:pt idx="3">
                  <c:v>Q2 2022</c:v>
                </c:pt>
                <c:pt idx="4">
                  <c:v>Q3 2022</c:v>
                </c:pt>
                <c:pt idx="5">
                  <c:v>Q4 2022</c:v>
                </c:pt>
                <c:pt idx="6">
                  <c:v>Q1 2023</c:v>
                </c:pt>
                <c:pt idx="7">
                  <c:v>Q2 2023</c:v>
                </c:pt>
                <c:pt idx="8">
                  <c:v>Q3 2023</c:v>
                </c:pt>
                <c:pt idx="9">
                  <c:v>Q4 2023</c:v>
                </c:pt>
                <c:pt idx="10">
                  <c:v>Q1 2024</c:v>
                </c:pt>
                <c:pt idx="11">
                  <c:v>Q2 2024</c:v>
                </c:pt>
                <c:pt idx="12">
                  <c:v>Q3 2024</c:v>
                </c:pt>
              </c:strCache>
            </c:strRef>
          </c:cat>
          <c:val>
            <c:numRef>
              <c:f>Sheet1!$B$2:$B$14</c:f>
              <c:numCache>
                <c:formatCode>General</c:formatCode>
                <c:ptCount val="13"/>
                <c:pt idx="0">
                  <c:v>5.1999999999999998E-2</c:v>
                </c:pt>
                <c:pt idx="1">
                  <c:v>4.2999999999999997E-2</c:v>
                </c:pt>
                <c:pt idx="2">
                  <c:v>4.8000000000000001E-2</c:v>
                </c:pt>
                <c:pt idx="3">
                  <c:v>4.0000000000000001E-3</c:v>
                </c:pt>
                <c:pt idx="4">
                  <c:v>3.9E-2</c:v>
                </c:pt>
                <c:pt idx="5">
                  <c:v>2.9000000000000001E-2</c:v>
                </c:pt>
                <c:pt idx="6">
                  <c:v>4.4999999999999998E-2</c:v>
                </c:pt>
                <c:pt idx="7">
                  <c:v>6.3E-2</c:v>
                </c:pt>
                <c:pt idx="8">
                  <c:v>4.9000000000000002E-2</c:v>
                </c:pt>
                <c:pt idx="9">
                  <c:v>5.1999999999999998E-2</c:v>
                </c:pt>
                <c:pt idx="10">
                  <c:v>5.2999999999999999E-2</c:v>
                </c:pt>
                <c:pt idx="11">
                  <c:v>4.7E-2</c:v>
                </c:pt>
                <c:pt idx="12">
                  <c:v>4.5999999999999999E-2</c:v>
                </c:pt>
              </c:numCache>
            </c:numRef>
          </c:val>
          <c:smooth val="0"/>
          <c:extLst>
            <c:ext xmlns:c16="http://schemas.microsoft.com/office/drawing/2014/chart" uri="{C3380CC4-5D6E-409C-BE32-E72D297353CC}">
              <c16:uniqueId val="{0000000D-F4DC-4E58-8C16-9F55073B73E1}"/>
            </c:ext>
          </c:extLst>
        </c:ser>
        <c:ser>
          <c:idx val="1"/>
          <c:order val="1"/>
          <c:tx>
            <c:strRef>
              <c:f>Sheet1!$C$1</c:f>
              <c:strCache>
                <c:ptCount val="1"/>
                <c:pt idx="0">
                  <c:v>Compared to the previous quarter (seasonally adjusted)</c:v>
                </c:pt>
              </c:strCache>
            </c:strRef>
          </c:tx>
          <c:spPr>
            <a:ln>
              <a:solidFill>
                <a:srgbClr val="0F283E"/>
              </a:solidFill>
            </a:ln>
          </c:spPr>
          <c:marker>
            <c:symbol val="circle"/>
            <c:size val="5"/>
            <c:spPr>
              <a:solidFill>
                <a:srgbClr val="0F283E"/>
              </a:solidFill>
              <a:ln>
                <a:solidFill>
                  <a:srgbClr val="0F283E"/>
                </a:solidFill>
              </a:ln>
            </c:spPr>
          </c:marker>
          <c:dLbls>
            <c:dLbl>
              <c:idx val="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F4DC-4E58-8C16-9F55073B73E1}"/>
                </c:ext>
              </c:extLst>
            </c:dLbl>
            <c:dLbl>
              <c:idx val="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F4DC-4E58-8C16-9F55073B73E1}"/>
                </c:ext>
              </c:extLst>
            </c:dLbl>
            <c:dLbl>
              <c:idx val="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F4DC-4E58-8C16-9F55073B73E1}"/>
                </c:ext>
              </c:extLst>
            </c:dLbl>
            <c:dLbl>
              <c:idx val="3"/>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F4DC-4E58-8C16-9F55073B73E1}"/>
                </c:ext>
              </c:extLst>
            </c:dLbl>
            <c:dLbl>
              <c:idx val="4"/>
              <c:numFmt formatCode="#,##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2-F4DC-4E58-8C16-9F55073B73E1}"/>
                </c:ext>
              </c:extLst>
            </c:dLbl>
            <c:dLbl>
              <c:idx val="5"/>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3-F4DC-4E58-8C16-9F55073B73E1}"/>
                </c:ext>
              </c:extLst>
            </c:dLbl>
            <c:dLbl>
              <c:idx val="6"/>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4-F4DC-4E58-8C16-9F55073B73E1}"/>
                </c:ext>
              </c:extLst>
            </c:dLbl>
            <c:dLbl>
              <c:idx val="7"/>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5-F4DC-4E58-8C16-9F55073B73E1}"/>
                </c:ext>
              </c:extLst>
            </c:dLbl>
            <c:dLbl>
              <c:idx val="8"/>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6-F4DC-4E58-8C16-9F55073B73E1}"/>
                </c:ext>
              </c:extLst>
            </c:dLbl>
            <c:dLbl>
              <c:idx val="9"/>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7-F4DC-4E58-8C16-9F55073B73E1}"/>
                </c:ext>
              </c:extLst>
            </c:dLbl>
            <c:dLbl>
              <c:idx val="10"/>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8-F4DC-4E58-8C16-9F55073B73E1}"/>
                </c:ext>
              </c:extLst>
            </c:dLbl>
            <c:dLbl>
              <c:idx val="11"/>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9-F4DC-4E58-8C16-9F55073B73E1}"/>
                </c:ext>
              </c:extLst>
            </c:dLbl>
            <c:dLbl>
              <c:idx val="12"/>
              <c:numFmt formatCode="#,##0.0%" sourceLinked="0"/>
              <c:spPr/>
              <c:txPr>
                <a:bodyPr/>
                <a:lstStyle/>
                <a:p>
                  <a:pPr>
                    <a:defRPr sz="1100" b="0" smtId="4294967295">
                      <a:solidFill>
                        <a:srgbClr val="0F2741"/>
                      </a:solidFill>
                      <a:latin typeface="Open Sans"/>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A-F4DC-4E58-8C16-9F55073B73E1}"/>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Sheet1!$A$2:$A$14</c:f>
              <c:strCache>
                <c:ptCount val="13"/>
                <c:pt idx="0">
                  <c:v>Q3 2021</c:v>
                </c:pt>
                <c:pt idx="1">
                  <c:v>Q4 2021</c:v>
                </c:pt>
                <c:pt idx="2">
                  <c:v>Q1 2022</c:v>
                </c:pt>
                <c:pt idx="3">
                  <c:v>Q2 2022</c:v>
                </c:pt>
                <c:pt idx="4">
                  <c:v>Q3 2022</c:v>
                </c:pt>
                <c:pt idx="5">
                  <c:v>Q4 2022</c:v>
                </c:pt>
                <c:pt idx="6">
                  <c:v>Q1 2023</c:v>
                </c:pt>
                <c:pt idx="7">
                  <c:v>Q2 2023</c:v>
                </c:pt>
                <c:pt idx="8">
                  <c:v>Q3 2023</c:v>
                </c:pt>
                <c:pt idx="9">
                  <c:v>Q4 2023</c:v>
                </c:pt>
                <c:pt idx="10">
                  <c:v>Q1 2024</c:v>
                </c:pt>
                <c:pt idx="11">
                  <c:v>Q2 2024</c:v>
                </c:pt>
                <c:pt idx="12">
                  <c:v>Q3 2024</c:v>
                </c:pt>
              </c:strCache>
            </c:strRef>
          </c:cat>
          <c:val>
            <c:numRef>
              <c:f>Sheet1!$C$2:$C$14</c:f>
              <c:numCache>
                <c:formatCode>General</c:formatCode>
                <c:ptCount val="13"/>
                <c:pt idx="0">
                  <c:v>6.0000000000000001E-3</c:v>
                </c:pt>
                <c:pt idx="1">
                  <c:v>1.7999999999999999E-2</c:v>
                </c:pt>
                <c:pt idx="2">
                  <c:v>4.0000000000000001E-3</c:v>
                </c:pt>
                <c:pt idx="3">
                  <c:v>-2.1000000000000001E-2</c:v>
                </c:pt>
                <c:pt idx="4">
                  <c:v>0.04</c:v>
                </c:pt>
                <c:pt idx="5">
                  <c:v>8.0000000000000002E-3</c:v>
                </c:pt>
                <c:pt idx="6">
                  <c:v>1.7999999999999999E-2</c:v>
                </c:pt>
                <c:pt idx="7">
                  <c:v>7.0000000000000001E-3</c:v>
                </c:pt>
                <c:pt idx="8">
                  <c:v>1.4999999999999999E-2</c:v>
                </c:pt>
                <c:pt idx="9">
                  <c:v>1.2999999999999999E-2</c:v>
                </c:pt>
                <c:pt idx="10">
                  <c:v>1.4999999999999999E-2</c:v>
                </c:pt>
                <c:pt idx="11">
                  <c:v>5.0000000000000001E-3</c:v>
                </c:pt>
                <c:pt idx="12">
                  <c:v>8.9999999999999993E-3</c:v>
                </c:pt>
              </c:numCache>
            </c:numRef>
          </c:val>
          <c:smooth val="0"/>
          <c:extLst>
            <c:ext xmlns:c16="http://schemas.microsoft.com/office/drawing/2014/chart" uri="{C3380CC4-5D6E-409C-BE32-E72D297353CC}">
              <c16:uniqueId val="{0000001B-F4DC-4E58-8C16-9F55073B73E1}"/>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GDP growth rate</a:t>
                </a:r>
              </a:p>
            </c:rich>
          </c:tx>
          <c:overlay val="0"/>
        </c:title>
        <c:numFmt formatCode="#,##0.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en-US"/>
        </a:p>
      </c:txPr>
    </c:legend>
    <c:plotVisOnly val="1"/>
    <c:dispBlanksAs val="gap"/>
    <c:showDLblsOverMax val="1"/>
  </c:chart>
  <c:txPr>
    <a:bodyPr/>
    <a:lstStyle/>
    <a:p>
      <a:pPr>
        <a:defRPr sz="800" smtId="4294967295"/>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cat>
            <c:strRef>
              <c:f>Sheet1!$A$2:$A$26</c:f>
              <c:strCache>
                <c:ptCount val="25"/>
                <c:pt idx="0">
                  <c:v>Sep '22</c:v>
                </c:pt>
                <c:pt idx="1">
                  <c:v>Oct '22</c:v>
                </c:pt>
                <c:pt idx="2">
                  <c:v>Nov '22</c:v>
                </c:pt>
                <c:pt idx="3">
                  <c:v>Dec '22</c:v>
                </c:pt>
                <c:pt idx="4">
                  <c:v>Jan '23</c:v>
                </c:pt>
                <c:pt idx="5">
                  <c:v>Feb '23</c:v>
                </c:pt>
                <c:pt idx="6">
                  <c:v>Mar '23</c:v>
                </c:pt>
                <c:pt idx="7">
                  <c:v>Apr '23</c:v>
                </c:pt>
                <c:pt idx="8">
                  <c:v>May '23</c:v>
                </c:pt>
                <c:pt idx="9">
                  <c:v>Jun '23</c:v>
                </c:pt>
                <c:pt idx="10">
                  <c:v>Jul '23</c:v>
                </c:pt>
                <c:pt idx="11">
                  <c:v>Aug '23</c:v>
                </c:pt>
                <c:pt idx="12">
                  <c:v>Sep '23</c:v>
                </c:pt>
                <c:pt idx="13">
                  <c:v>Oct '23</c:v>
                </c:pt>
                <c:pt idx="14">
                  <c:v>Nov '23</c:v>
                </c:pt>
                <c:pt idx="15">
                  <c:v>Dec '23</c:v>
                </c:pt>
                <c:pt idx="16">
                  <c:v>Jan '24</c:v>
                </c:pt>
                <c:pt idx="17">
                  <c:v>Feb '24</c:v>
                </c:pt>
                <c:pt idx="18">
                  <c:v>Mar '24</c:v>
                </c:pt>
                <c:pt idx="19">
                  <c:v>Apr '24</c:v>
                </c:pt>
                <c:pt idx="20">
                  <c:v>May '24</c:v>
                </c:pt>
                <c:pt idx="21">
                  <c:v>Jun '24</c:v>
                </c:pt>
                <c:pt idx="22">
                  <c:v>Jul '24</c:v>
                </c:pt>
                <c:pt idx="23">
                  <c:v>Aug '24</c:v>
                </c:pt>
                <c:pt idx="24">
                  <c:v>Sep '24</c:v>
                </c:pt>
              </c:strCache>
            </c:strRef>
          </c:cat>
          <c:val>
            <c:numRef>
              <c:f>Sheet1!$B$2:$B$26</c:f>
              <c:numCache>
                <c:formatCode>General</c:formatCode>
                <c:ptCount val="25"/>
                <c:pt idx="0">
                  <c:v>318.24</c:v>
                </c:pt>
                <c:pt idx="1">
                  <c:v>293.61</c:v>
                </c:pt>
                <c:pt idx="2">
                  <c:v>290.62</c:v>
                </c:pt>
                <c:pt idx="3">
                  <c:v>296.89999999999998</c:v>
                </c:pt>
                <c:pt idx="4">
                  <c:v>284.41000000000003</c:v>
                </c:pt>
                <c:pt idx="5">
                  <c:v>208.64</c:v>
                </c:pt>
                <c:pt idx="6">
                  <c:v>302.45</c:v>
                </c:pt>
                <c:pt idx="7">
                  <c:v>288.08999999999997</c:v>
                </c:pt>
                <c:pt idx="8">
                  <c:v>280.92</c:v>
                </c:pt>
                <c:pt idx="9">
                  <c:v>283.38</c:v>
                </c:pt>
                <c:pt idx="10">
                  <c:v>280.79000000000002</c:v>
                </c:pt>
                <c:pt idx="11">
                  <c:v>283.85000000000002</c:v>
                </c:pt>
                <c:pt idx="12">
                  <c:v>296.47000000000003</c:v>
                </c:pt>
                <c:pt idx="13">
                  <c:v>274.2</c:v>
                </c:pt>
                <c:pt idx="14">
                  <c:v>292.63</c:v>
                </c:pt>
                <c:pt idx="15">
                  <c:v>303.27999999999997</c:v>
                </c:pt>
                <c:pt idx="16">
                  <c:v>306.48</c:v>
                </c:pt>
                <c:pt idx="17">
                  <c:v>219.5</c:v>
                </c:pt>
                <c:pt idx="18">
                  <c:v>278.43</c:v>
                </c:pt>
                <c:pt idx="19">
                  <c:v>291.35000000000002</c:v>
                </c:pt>
                <c:pt idx="20">
                  <c:v>301.83</c:v>
                </c:pt>
                <c:pt idx="21">
                  <c:v>307.39999999999998</c:v>
                </c:pt>
                <c:pt idx="22">
                  <c:v>300.42</c:v>
                </c:pt>
                <c:pt idx="23">
                  <c:v>308.55</c:v>
                </c:pt>
                <c:pt idx="24">
                  <c:v>303.70999999999998</c:v>
                </c:pt>
              </c:numCache>
            </c:numRef>
          </c:val>
          <c:smooth val="0"/>
          <c:extLst>
            <c:ext xmlns:c16="http://schemas.microsoft.com/office/drawing/2014/chart" uri="{C3380CC4-5D6E-409C-BE32-E72D297353CC}">
              <c16:uniqueId val="{00000019-BE35-41B7-8DD1-4F2340FB6761}"/>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15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Exports in billion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cat>
            <c:strRef>
              <c:f>Sheet1!$A$2:$A$26</c:f>
              <c:strCache>
                <c:ptCount val="25"/>
                <c:pt idx="0">
                  <c:v>Sep '22</c:v>
                </c:pt>
                <c:pt idx="1">
                  <c:v>Oct '22</c:v>
                </c:pt>
                <c:pt idx="2">
                  <c:v>Nov '22</c:v>
                </c:pt>
                <c:pt idx="3">
                  <c:v>Dec '22</c:v>
                </c:pt>
                <c:pt idx="4">
                  <c:v>Jan '23</c:v>
                </c:pt>
                <c:pt idx="5">
                  <c:v>Feb '23</c:v>
                </c:pt>
                <c:pt idx="6">
                  <c:v>Mar '23</c:v>
                </c:pt>
                <c:pt idx="7">
                  <c:v>Apr '23</c:v>
                </c:pt>
                <c:pt idx="8">
                  <c:v>May '23</c:v>
                </c:pt>
                <c:pt idx="9">
                  <c:v>Jun '23</c:v>
                </c:pt>
                <c:pt idx="10">
                  <c:v>Jul '23</c:v>
                </c:pt>
                <c:pt idx="11">
                  <c:v>Aug '23</c:v>
                </c:pt>
                <c:pt idx="12">
                  <c:v>Sep '23</c:v>
                </c:pt>
                <c:pt idx="13">
                  <c:v>Oct '23</c:v>
                </c:pt>
                <c:pt idx="14">
                  <c:v>Nov '23</c:v>
                </c:pt>
                <c:pt idx="15">
                  <c:v>Dec '23</c:v>
                </c:pt>
                <c:pt idx="16">
                  <c:v>Jan '24</c:v>
                </c:pt>
                <c:pt idx="17">
                  <c:v>Feb '24</c:v>
                </c:pt>
                <c:pt idx="18">
                  <c:v>Mar '24</c:v>
                </c:pt>
                <c:pt idx="19">
                  <c:v>Apr '24</c:v>
                </c:pt>
                <c:pt idx="20">
                  <c:v>May '24</c:v>
                </c:pt>
                <c:pt idx="21">
                  <c:v>Jun '24</c:v>
                </c:pt>
                <c:pt idx="22">
                  <c:v>Jul '24</c:v>
                </c:pt>
                <c:pt idx="23">
                  <c:v>Aug '24</c:v>
                </c:pt>
                <c:pt idx="24">
                  <c:v>Sep '24</c:v>
                </c:pt>
              </c:strCache>
            </c:strRef>
          </c:cat>
          <c:val>
            <c:numRef>
              <c:f>Sheet1!$B$2:$B$26</c:f>
              <c:numCache>
                <c:formatCode>General</c:formatCode>
                <c:ptCount val="25"/>
                <c:pt idx="0">
                  <c:v>236.09</c:v>
                </c:pt>
                <c:pt idx="1">
                  <c:v>211.91</c:v>
                </c:pt>
                <c:pt idx="2">
                  <c:v>224.83</c:v>
                </c:pt>
                <c:pt idx="3">
                  <c:v>227.89</c:v>
                </c:pt>
                <c:pt idx="4">
                  <c:v>192.55</c:v>
                </c:pt>
                <c:pt idx="5">
                  <c:v>196.62</c:v>
                </c:pt>
                <c:pt idx="6">
                  <c:v>225.38</c:v>
                </c:pt>
                <c:pt idx="7">
                  <c:v>203.03</c:v>
                </c:pt>
                <c:pt idx="8">
                  <c:v>215.78</c:v>
                </c:pt>
                <c:pt idx="9">
                  <c:v>213.82</c:v>
                </c:pt>
                <c:pt idx="10">
                  <c:v>201.38</c:v>
                </c:pt>
                <c:pt idx="11">
                  <c:v>216.62</c:v>
                </c:pt>
                <c:pt idx="12">
                  <c:v>221.33</c:v>
                </c:pt>
                <c:pt idx="13">
                  <c:v>218.34</c:v>
                </c:pt>
                <c:pt idx="14">
                  <c:v>223.56</c:v>
                </c:pt>
                <c:pt idx="15">
                  <c:v>228.55</c:v>
                </c:pt>
                <c:pt idx="16">
                  <c:v>222.48</c:v>
                </c:pt>
                <c:pt idx="17">
                  <c:v>180.88</c:v>
                </c:pt>
                <c:pt idx="18">
                  <c:v>220.98</c:v>
                </c:pt>
                <c:pt idx="19">
                  <c:v>219.93</c:v>
                </c:pt>
                <c:pt idx="20">
                  <c:v>219.97</c:v>
                </c:pt>
                <c:pt idx="21">
                  <c:v>208.75</c:v>
                </c:pt>
                <c:pt idx="22">
                  <c:v>215.61</c:v>
                </c:pt>
                <c:pt idx="23">
                  <c:v>217.55</c:v>
                </c:pt>
                <c:pt idx="24">
                  <c:v>222</c:v>
                </c:pt>
              </c:numCache>
            </c:numRef>
          </c:val>
          <c:smooth val="0"/>
          <c:extLst>
            <c:ext xmlns:c16="http://schemas.microsoft.com/office/drawing/2014/chart" uri="{C3380CC4-5D6E-409C-BE32-E72D297353CC}">
              <c16:uniqueId val="{00000019-8939-423A-AC0F-2CFF10EAA8FB}"/>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17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Imports in billion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cat>
            <c:strRef>
              <c:f>Sheet1!$A$2:$A$26</c:f>
              <c:strCache>
                <c:ptCount val="25"/>
                <c:pt idx="0">
                  <c:v>Sep '22</c:v>
                </c:pt>
                <c:pt idx="1">
                  <c:v>Oct '22</c:v>
                </c:pt>
                <c:pt idx="2">
                  <c:v>Nov '22</c:v>
                </c:pt>
                <c:pt idx="3">
                  <c:v>Dec '22</c:v>
                </c:pt>
                <c:pt idx="4">
                  <c:v>Jan '23</c:v>
                </c:pt>
                <c:pt idx="5">
                  <c:v>Feb '23</c:v>
                </c:pt>
                <c:pt idx="6">
                  <c:v>Mar '23</c:v>
                </c:pt>
                <c:pt idx="7">
                  <c:v>Apr '23</c:v>
                </c:pt>
                <c:pt idx="8">
                  <c:v>May '23</c:v>
                </c:pt>
                <c:pt idx="9">
                  <c:v>Jun '23</c:v>
                </c:pt>
                <c:pt idx="10">
                  <c:v>Jul '23</c:v>
                </c:pt>
                <c:pt idx="11">
                  <c:v>Aug '23</c:v>
                </c:pt>
                <c:pt idx="12">
                  <c:v>Sep '23</c:v>
                </c:pt>
                <c:pt idx="13">
                  <c:v>Oct '23</c:v>
                </c:pt>
                <c:pt idx="14">
                  <c:v>Nov '23</c:v>
                </c:pt>
                <c:pt idx="15">
                  <c:v>Dec '23</c:v>
                </c:pt>
                <c:pt idx="16">
                  <c:v>Jan '24</c:v>
                </c:pt>
                <c:pt idx="17">
                  <c:v>Feb '24</c:v>
                </c:pt>
                <c:pt idx="18">
                  <c:v>Mar '24</c:v>
                </c:pt>
                <c:pt idx="19">
                  <c:v>Apr '24</c:v>
                </c:pt>
                <c:pt idx="20">
                  <c:v>May '24</c:v>
                </c:pt>
                <c:pt idx="21">
                  <c:v>Jun '24</c:v>
                </c:pt>
                <c:pt idx="22">
                  <c:v>Jul '24</c:v>
                </c:pt>
                <c:pt idx="23">
                  <c:v>Aug '24</c:v>
                </c:pt>
                <c:pt idx="24">
                  <c:v>Sep '24</c:v>
                </c:pt>
              </c:strCache>
            </c:strRef>
          </c:cat>
          <c:val>
            <c:numRef>
              <c:f>Sheet1!$B$2:$B$26</c:f>
              <c:numCache>
                <c:formatCode>General</c:formatCode>
                <c:ptCount val="25"/>
                <c:pt idx="0">
                  <c:v>82.15</c:v>
                </c:pt>
                <c:pt idx="1">
                  <c:v>81.709999999999994</c:v>
                </c:pt>
                <c:pt idx="2">
                  <c:v>65.78</c:v>
                </c:pt>
                <c:pt idx="3">
                  <c:v>69.010000000000005</c:v>
                </c:pt>
                <c:pt idx="4">
                  <c:v>91.86</c:v>
                </c:pt>
                <c:pt idx="5">
                  <c:v>12.02</c:v>
                </c:pt>
                <c:pt idx="6">
                  <c:v>77.069999999999993</c:v>
                </c:pt>
                <c:pt idx="7">
                  <c:v>85.05</c:v>
                </c:pt>
                <c:pt idx="8">
                  <c:v>65.150000000000006</c:v>
                </c:pt>
                <c:pt idx="9">
                  <c:v>69.56</c:v>
                </c:pt>
                <c:pt idx="10">
                  <c:v>79.400000000000006</c:v>
                </c:pt>
                <c:pt idx="11">
                  <c:v>67.22</c:v>
                </c:pt>
                <c:pt idx="12">
                  <c:v>75.12</c:v>
                </c:pt>
                <c:pt idx="13">
                  <c:v>55.86</c:v>
                </c:pt>
                <c:pt idx="14">
                  <c:v>69.069999999999993</c:v>
                </c:pt>
                <c:pt idx="15">
                  <c:v>74.73</c:v>
                </c:pt>
                <c:pt idx="16">
                  <c:v>83.99</c:v>
                </c:pt>
                <c:pt idx="17">
                  <c:v>38.619999999999997</c:v>
                </c:pt>
                <c:pt idx="18">
                  <c:v>57.45</c:v>
                </c:pt>
                <c:pt idx="19">
                  <c:v>71.42</c:v>
                </c:pt>
                <c:pt idx="20">
                  <c:v>82.86</c:v>
                </c:pt>
                <c:pt idx="21">
                  <c:v>98.64</c:v>
                </c:pt>
                <c:pt idx="22">
                  <c:v>84.8</c:v>
                </c:pt>
                <c:pt idx="23">
                  <c:v>91</c:v>
                </c:pt>
                <c:pt idx="24">
                  <c:v>81.709999999999994</c:v>
                </c:pt>
              </c:numCache>
            </c:numRef>
          </c:val>
          <c:smooth val="0"/>
          <c:extLst>
            <c:ext xmlns:c16="http://schemas.microsoft.com/office/drawing/2014/chart" uri="{C3380CC4-5D6E-409C-BE32-E72D297353CC}">
              <c16:uniqueId val="{00000019-A108-42CF-BA68-ABCBCB379055}"/>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Trade balance in billion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8DEB-4553-8897-D9C3D9D254F8}"/>
                </c:ext>
              </c:extLst>
            </c:dLbl>
            <c:dLbl>
              <c:idx val="1"/>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8DEB-4553-8897-D9C3D9D254F8}"/>
                </c:ext>
              </c:extLst>
            </c:dLbl>
            <c:dLbl>
              <c:idx val="2"/>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8DEB-4553-8897-D9C3D9D254F8}"/>
                </c:ext>
              </c:extLst>
            </c:dLbl>
            <c:dLbl>
              <c:idx val="3"/>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8DEB-4553-8897-D9C3D9D254F8}"/>
                </c:ext>
              </c:extLst>
            </c:dLbl>
            <c:dLbl>
              <c:idx val="4"/>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8DEB-4553-8897-D9C3D9D254F8}"/>
                </c:ext>
              </c:extLst>
            </c:dLbl>
            <c:dLbl>
              <c:idx val="5"/>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8DEB-4553-8897-D9C3D9D254F8}"/>
                </c:ext>
              </c:extLst>
            </c:dLbl>
            <c:dLbl>
              <c:idx val="6"/>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8DEB-4553-8897-D9C3D9D254F8}"/>
                </c:ext>
              </c:extLst>
            </c:dLbl>
            <c:dLbl>
              <c:idx val="7"/>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8DEB-4553-8897-D9C3D9D254F8}"/>
                </c:ext>
              </c:extLst>
            </c:dLbl>
            <c:dLbl>
              <c:idx val="8"/>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8DEB-4553-8897-D9C3D9D254F8}"/>
                </c:ext>
              </c:extLst>
            </c:dLbl>
            <c:dLbl>
              <c:idx val="9"/>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8DEB-4553-8897-D9C3D9D254F8}"/>
                </c:ext>
              </c:extLst>
            </c:dLbl>
            <c:dLbl>
              <c:idx val="10"/>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8DEB-4553-8897-D9C3D9D254F8}"/>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Sheet1!$A$2:$A$12</c:f>
              <c:strCache>
                <c:ptCount val="11"/>
                <c:pt idx="0">
                  <c:v>ASEAN</c:v>
                </c:pt>
                <c:pt idx="1">
                  <c:v>European Union</c:v>
                </c:pt>
                <c:pt idx="2">
                  <c:v>United States</c:v>
                </c:pt>
                <c:pt idx="3">
                  <c:v>Hong Kong</c:v>
                </c:pt>
                <c:pt idx="4">
                  <c:v>Japan</c:v>
                </c:pt>
                <c:pt idx="5">
                  <c:v>South Korea</c:v>
                </c:pt>
                <c:pt idx="6">
                  <c:v>India</c:v>
                </c:pt>
                <c:pt idx="7">
                  <c:v>Russia</c:v>
                </c:pt>
                <c:pt idx="8">
                  <c:v>Taiwan</c:v>
                </c:pt>
                <c:pt idx="9">
                  <c:v>Brazil</c:v>
                </c:pt>
                <c:pt idx="10">
                  <c:v>South Africa</c:v>
                </c:pt>
              </c:strCache>
            </c:strRef>
          </c:cat>
          <c:val>
            <c:numRef>
              <c:f>Sheet1!$B$2:$B$12</c:f>
              <c:numCache>
                <c:formatCode>General</c:formatCode>
                <c:ptCount val="11"/>
                <c:pt idx="0">
                  <c:v>0.155</c:v>
                </c:pt>
                <c:pt idx="1">
                  <c:v>0.14799999999999999</c:v>
                </c:pt>
                <c:pt idx="2">
                  <c:v>0.14799999999999999</c:v>
                </c:pt>
                <c:pt idx="3">
                  <c:v>8.1000000000000003E-2</c:v>
                </c:pt>
                <c:pt idx="4">
                  <c:v>4.7E-2</c:v>
                </c:pt>
                <c:pt idx="5">
                  <c:v>4.3999999999999997E-2</c:v>
                </c:pt>
                <c:pt idx="6">
                  <c:v>3.5000000000000003E-2</c:v>
                </c:pt>
                <c:pt idx="7">
                  <c:v>3.3000000000000002E-2</c:v>
                </c:pt>
                <c:pt idx="8">
                  <c:v>0.02</c:v>
                </c:pt>
                <c:pt idx="9">
                  <c:v>1.7000000000000001E-2</c:v>
                </c:pt>
                <c:pt idx="10">
                  <c:v>7.0000000000000001E-3</c:v>
                </c:pt>
              </c:numCache>
            </c:numRef>
          </c:val>
          <c:extLst>
            <c:ext xmlns:c16="http://schemas.microsoft.com/office/drawing/2014/chart" uri="{C3380CC4-5D6E-409C-BE32-E72D297353CC}">
              <c16:uniqueId val="{0000000B-8DEB-4553-8897-D9C3D9D254F8}"/>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4C57-469C-843C-DDC1C63E7D4D}"/>
                </c:ext>
              </c:extLst>
            </c:dLbl>
            <c:dLbl>
              <c:idx val="1"/>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4C57-469C-843C-DDC1C63E7D4D}"/>
                </c:ext>
              </c:extLst>
            </c:dLbl>
            <c:dLbl>
              <c:idx val="2"/>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4C57-469C-843C-DDC1C63E7D4D}"/>
                </c:ext>
              </c:extLst>
            </c:dLbl>
            <c:dLbl>
              <c:idx val="3"/>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4C57-469C-843C-DDC1C63E7D4D}"/>
                </c:ext>
              </c:extLst>
            </c:dLbl>
            <c:dLbl>
              <c:idx val="4"/>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4C57-469C-843C-DDC1C63E7D4D}"/>
                </c:ext>
              </c:extLst>
            </c:dLbl>
            <c:dLbl>
              <c:idx val="5"/>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4C57-469C-843C-DDC1C63E7D4D}"/>
                </c:ext>
              </c:extLst>
            </c:dLbl>
            <c:dLbl>
              <c:idx val="6"/>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4C57-469C-843C-DDC1C63E7D4D}"/>
                </c:ext>
              </c:extLst>
            </c:dLbl>
            <c:dLbl>
              <c:idx val="7"/>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4C57-469C-843C-DDC1C63E7D4D}"/>
                </c:ext>
              </c:extLst>
            </c:dLbl>
            <c:dLbl>
              <c:idx val="8"/>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4C57-469C-843C-DDC1C63E7D4D}"/>
                </c:ext>
              </c:extLst>
            </c:dLbl>
            <c:dLbl>
              <c:idx val="9"/>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4C57-469C-843C-DDC1C63E7D4D}"/>
                </c:ext>
              </c:extLst>
            </c:dLbl>
            <c:dLbl>
              <c:idx val="10"/>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4C57-469C-843C-DDC1C63E7D4D}"/>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Sheet1!$A$2:$A$12</c:f>
              <c:strCache>
                <c:ptCount val="11"/>
                <c:pt idx="0">
                  <c:v>ASEAN</c:v>
                </c:pt>
                <c:pt idx="1">
                  <c:v>European Union</c:v>
                </c:pt>
                <c:pt idx="2">
                  <c:v>Taiwan</c:v>
                </c:pt>
                <c:pt idx="3">
                  <c:v>United States</c:v>
                </c:pt>
                <c:pt idx="4">
                  <c:v>Japan</c:v>
                </c:pt>
                <c:pt idx="5">
                  <c:v>South Korea</c:v>
                </c:pt>
                <c:pt idx="6">
                  <c:v>Russia</c:v>
                </c:pt>
                <c:pt idx="7">
                  <c:v>Brazil</c:v>
                </c:pt>
                <c:pt idx="8">
                  <c:v>South Africa</c:v>
                </c:pt>
                <c:pt idx="9">
                  <c:v>India</c:v>
                </c:pt>
                <c:pt idx="10">
                  <c:v>Hong Kong</c:v>
                </c:pt>
              </c:strCache>
            </c:strRef>
          </c:cat>
          <c:val>
            <c:numRef>
              <c:f>Sheet1!$B$2:$B$12</c:f>
              <c:numCache>
                <c:formatCode>General</c:formatCode>
                <c:ptCount val="11"/>
                <c:pt idx="0">
                  <c:v>0.152</c:v>
                </c:pt>
                <c:pt idx="1">
                  <c:v>0.11</c:v>
                </c:pt>
                <c:pt idx="2">
                  <c:v>7.8E-2</c:v>
                </c:pt>
                <c:pt idx="3">
                  <c:v>6.4000000000000001E-2</c:v>
                </c:pt>
                <c:pt idx="4">
                  <c:v>6.3E-2</c:v>
                </c:pt>
                <c:pt idx="5">
                  <c:v>6.3E-2</c:v>
                </c:pt>
                <c:pt idx="6">
                  <c:v>5.0999999999999997E-2</c:v>
                </c:pt>
                <c:pt idx="7">
                  <c:v>4.8000000000000001E-2</c:v>
                </c:pt>
                <c:pt idx="8">
                  <c:v>1.2E-2</c:v>
                </c:pt>
                <c:pt idx="9">
                  <c:v>7.0000000000000001E-3</c:v>
                </c:pt>
                <c:pt idx="10">
                  <c:v>5.0000000000000001E-3</c:v>
                </c:pt>
              </c:numCache>
            </c:numRef>
          </c:val>
          <c:extLst>
            <c:ext xmlns:c16="http://schemas.microsoft.com/office/drawing/2014/chart" uri="{C3380CC4-5D6E-409C-BE32-E72D297353CC}">
              <c16:uniqueId val="{0000000B-4C57-469C-843C-DDC1C63E7D4D}"/>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8567-47F8-90AD-645384873D77}"/>
                </c:ext>
              </c:extLst>
            </c:dLbl>
            <c:dLbl>
              <c:idx val="1"/>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8567-47F8-90AD-645384873D77}"/>
                </c:ext>
              </c:extLst>
            </c:dLbl>
            <c:dLbl>
              <c:idx val="2"/>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8567-47F8-90AD-645384873D77}"/>
                </c:ext>
              </c:extLst>
            </c:dLbl>
            <c:dLbl>
              <c:idx val="3"/>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8567-47F8-90AD-645384873D77}"/>
                </c:ext>
              </c:extLst>
            </c:dLbl>
            <c:dLbl>
              <c:idx val="4"/>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8567-47F8-90AD-645384873D77}"/>
                </c:ext>
              </c:extLst>
            </c:dLbl>
            <c:dLbl>
              <c:idx val="5"/>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8567-47F8-90AD-645384873D77}"/>
                </c:ext>
              </c:extLst>
            </c:dLbl>
            <c:dLbl>
              <c:idx val="6"/>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8567-47F8-90AD-645384873D77}"/>
                </c:ext>
              </c:extLst>
            </c:dLbl>
            <c:dLbl>
              <c:idx val="7"/>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8567-47F8-90AD-645384873D77}"/>
                </c:ext>
              </c:extLst>
            </c:dLbl>
            <c:dLbl>
              <c:idx val="8"/>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8567-47F8-90AD-645384873D77}"/>
                </c:ext>
              </c:extLst>
            </c:dLbl>
            <c:dLbl>
              <c:idx val="9"/>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8567-47F8-90AD-645384873D77}"/>
                </c:ext>
              </c:extLst>
            </c:dLbl>
            <c:dLbl>
              <c:idx val="10"/>
              <c:numFmt formatCode="#,##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8567-47F8-90AD-645384873D77}"/>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formatCode>General</c:formatCode>
                <c:ptCount val="11"/>
                <c:pt idx="0">
                  <c:v>-79.7</c:v>
                </c:pt>
                <c:pt idx="1">
                  <c:v>-123.6</c:v>
                </c:pt>
                <c:pt idx="2">
                  <c:v>-213.7</c:v>
                </c:pt>
                <c:pt idx="3">
                  <c:v>-218.3</c:v>
                </c:pt>
                <c:pt idx="4">
                  <c:v>-233.1</c:v>
                </c:pt>
                <c:pt idx="5">
                  <c:v>-258.89999999999998</c:v>
                </c:pt>
                <c:pt idx="6">
                  <c:v>-292.2</c:v>
                </c:pt>
                <c:pt idx="7">
                  <c:v>-261.10000000000002</c:v>
                </c:pt>
                <c:pt idx="8">
                  <c:v>-152.5</c:v>
                </c:pt>
                <c:pt idx="9">
                  <c:v>-101.2</c:v>
                </c:pt>
                <c:pt idx="10">
                  <c:v>-92.3</c:v>
                </c:pt>
              </c:numCache>
            </c:numRef>
          </c:val>
          <c:extLst>
            <c:ext xmlns:c16="http://schemas.microsoft.com/office/drawing/2014/chart" uri="{C3380CC4-5D6E-409C-BE32-E72D297353CC}">
              <c16:uniqueId val="{0000000B-8567-47F8-90AD-645384873D77}"/>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ax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Trade balance in billion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Agriculture</c:v>
                </c:pt>
              </c:strCache>
            </c:strRef>
          </c:tx>
          <c:spPr>
            <a:solidFill>
              <a:srgbClr val="2875DD"/>
            </a:solidFill>
            <a:ln>
              <a:solidFill>
                <a:srgbClr val="2875DD"/>
              </a:solidFill>
            </a:ln>
          </c:spPr>
          <c:invertIfNegative val="0"/>
          <c:dLbls>
            <c:dLbl>
              <c:idx val="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EE44-4AD3-9D76-F7E53ACD90A8}"/>
                </c:ext>
              </c:extLst>
            </c:dLbl>
            <c:dLbl>
              <c:idx val="1"/>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EE44-4AD3-9D76-F7E53ACD90A8}"/>
                </c:ext>
              </c:extLst>
            </c:dLbl>
            <c:dLbl>
              <c:idx val="2"/>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EE44-4AD3-9D76-F7E53ACD90A8}"/>
                </c:ext>
              </c:extLst>
            </c:dLbl>
            <c:dLbl>
              <c:idx val="3"/>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EE44-4AD3-9D76-F7E53ACD90A8}"/>
                </c:ext>
              </c:extLst>
            </c:dLbl>
            <c:dLbl>
              <c:idx val="4"/>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EE44-4AD3-9D76-F7E53ACD90A8}"/>
                </c:ext>
              </c:extLst>
            </c:dLbl>
            <c:dLbl>
              <c:idx val="5"/>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EE44-4AD3-9D76-F7E53ACD90A8}"/>
                </c:ext>
              </c:extLst>
            </c:dLbl>
            <c:dLbl>
              <c:idx val="6"/>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EE44-4AD3-9D76-F7E53ACD90A8}"/>
                </c:ext>
              </c:extLst>
            </c:dLbl>
            <c:dLbl>
              <c:idx val="7"/>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EE44-4AD3-9D76-F7E53ACD90A8}"/>
                </c:ext>
              </c:extLst>
            </c:dLbl>
            <c:dLbl>
              <c:idx val="8"/>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EE44-4AD3-9D76-F7E53ACD90A8}"/>
                </c:ext>
              </c:extLst>
            </c:dLbl>
            <c:dLbl>
              <c:idx val="9"/>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EE44-4AD3-9D76-F7E53ACD90A8}"/>
                </c:ext>
              </c:extLst>
            </c:dLbl>
            <c:dLbl>
              <c:idx val="1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EE44-4AD3-9D76-F7E53ACD90A8}"/>
                </c:ext>
              </c:extLst>
            </c:dLbl>
            <c:spPr>
              <a:noFill/>
              <a:ln>
                <a:noFill/>
              </a:ln>
              <a:effectLst/>
            </c:spPr>
            <c:txPr>
              <a:bodyPr/>
              <a:lstStyle/>
              <a:p>
                <a:pPr>
                  <a:defRPr sz="1100" b="0" smtId="4294967295">
                    <a:solidFill>
                      <a:prstClr val="black"/>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Sheet1!$A$2:$A$12</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Sheet1!$B$2:$B$12</c:f>
              <c:numCache>
                <c:formatCode>General</c:formatCode>
                <c:ptCount val="11"/>
                <c:pt idx="0">
                  <c:v>8.8999999999999996E-2</c:v>
                </c:pt>
                <c:pt idx="1">
                  <c:v>8.5999999999999993E-2</c:v>
                </c:pt>
                <c:pt idx="2">
                  <c:v>8.4000000000000005E-2</c:v>
                </c:pt>
                <c:pt idx="3">
                  <c:v>8.1000000000000003E-2</c:v>
                </c:pt>
                <c:pt idx="4">
                  <c:v>7.4999999999999997E-2</c:v>
                </c:pt>
                <c:pt idx="5">
                  <c:v>7.0000000000000007E-2</c:v>
                </c:pt>
                <c:pt idx="6">
                  <c:v>7.0999999999999994E-2</c:v>
                </c:pt>
                <c:pt idx="7">
                  <c:v>7.6999999999999999E-2</c:v>
                </c:pt>
                <c:pt idx="8">
                  <c:v>7.1999999999999995E-2</c:v>
                </c:pt>
                <c:pt idx="9">
                  <c:v>7.2999999999999995E-2</c:v>
                </c:pt>
                <c:pt idx="10">
                  <c:v>7.0999999999999994E-2</c:v>
                </c:pt>
              </c:numCache>
            </c:numRef>
          </c:val>
          <c:extLst>
            <c:ext xmlns:c16="http://schemas.microsoft.com/office/drawing/2014/chart" uri="{C3380CC4-5D6E-409C-BE32-E72D297353CC}">
              <c16:uniqueId val="{0000000B-EE44-4AD3-9D76-F7E53ACD90A8}"/>
            </c:ext>
          </c:extLst>
        </c:ser>
        <c:ser>
          <c:idx val="1"/>
          <c:order val="1"/>
          <c:tx>
            <c:strRef>
              <c:f>Sheet1!$C$1</c:f>
              <c:strCache>
                <c:ptCount val="1"/>
                <c:pt idx="0">
                  <c:v>Industry</c:v>
                </c:pt>
              </c:strCache>
            </c:strRef>
          </c:tx>
          <c:spPr>
            <a:solidFill>
              <a:srgbClr val="0F283E"/>
            </a:solidFill>
            <a:ln>
              <a:solidFill>
                <a:srgbClr val="0F283E"/>
              </a:solidFill>
            </a:ln>
          </c:spPr>
          <c:invertIfNegative val="0"/>
          <c:dLbls>
            <c:dLbl>
              <c:idx val="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EE44-4AD3-9D76-F7E53ACD90A8}"/>
                </c:ext>
              </c:extLst>
            </c:dLbl>
            <c:dLbl>
              <c:idx val="1"/>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EE44-4AD3-9D76-F7E53ACD90A8}"/>
                </c:ext>
              </c:extLst>
            </c:dLbl>
            <c:dLbl>
              <c:idx val="2"/>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EE44-4AD3-9D76-F7E53ACD90A8}"/>
                </c:ext>
              </c:extLst>
            </c:dLbl>
            <c:dLbl>
              <c:idx val="3"/>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EE44-4AD3-9D76-F7E53ACD90A8}"/>
                </c:ext>
              </c:extLst>
            </c:dLbl>
            <c:dLbl>
              <c:idx val="4"/>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EE44-4AD3-9D76-F7E53ACD90A8}"/>
                </c:ext>
              </c:extLst>
            </c:dLbl>
            <c:dLbl>
              <c:idx val="5"/>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EE44-4AD3-9D76-F7E53ACD90A8}"/>
                </c:ext>
              </c:extLst>
            </c:dLbl>
            <c:dLbl>
              <c:idx val="6"/>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2-EE44-4AD3-9D76-F7E53ACD90A8}"/>
                </c:ext>
              </c:extLst>
            </c:dLbl>
            <c:dLbl>
              <c:idx val="7"/>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3-EE44-4AD3-9D76-F7E53ACD90A8}"/>
                </c:ext>
              </c:extLst>
            </c:dLbl>
            <c:dLbl>
              <c:idx val="8"/>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4-EE44-4AD3-9D76-F7E53ACD90A8}"/>
                </c:ext>
              </c:extLst>
            </c:dLbl>
            <c:dLbl>
              <c:idx val="9"/>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5-EE44-4AD3-9D76-F7E53ACD90A8}"/>
                </c:ext>
              </c:extLst>
            </c:dLbl>
            <c:dLbl>
              <c:idx val="1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6-EE44-4AD3-9D76-F7E53ACD90A8}"/>
                </c:ext>
              </c:extLst>
            </c:dLbl>
            <c:spPr>
              <a:noFill/>
              <a:ln>
                <a:noFill/>
              </a:ln>
              <a:effectLst/>
            </c:spPr>
            <c:txPr>
              <a:bodyPr/>
              <a:lstStyle/>
              <a:p>
                <a:pPr>
                  <a:defRPr sz="1100" b="0" smtId="4294967295">
                    <a:solidFill>
                      <a:prstClr val="black"/>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Sheet1!$A$2:$A$12</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Sheet1!$C$2:$C$12</c:f>
              <c:numCache>
                <c:formatCode>General</c:formatCode>
                <c:ptCount val="11"/>
                <c:pt idx="0">
                  <c:v>0.442</c:v>
                </c:pt>
                <c:pt idx="1">
                  <c:v>0.43099999999999999</c:v>
                </c:pt>
                <c:pt idx="2">
                  <c:v>0.40799999999999997</c:v>
                </c:pt>
                <c:pt idx="3">
                  <c:v>0.39600000000000002</c:v>
                </c:pt>
                <c:pt idx="4">
                  <c:v>0.39900000000000002</c:v>
                </c:pt>
                <c:pt idx="5">
                  <c:v>0.39700000000000002</c:v>
                </c:pt>
                <c:pt idx="6">
                  <c:v>0.38600000000000001</c:v>
                </c:pt>
                <c:pt idx="7">
                  <c:v>0.378</c:v>
                </c:pt>
                <c:pt idx="8">
                  <c:v>0.39300000000000002</c:v>
                </c:pt>
                <c:pt idx="9">
                  <c:v>0.39300000000000002</c:v>
                </c:pt>
                <c:pt idx="10">
                  <c:v>0.38300000000000001</c:v>
                </c:pt>
              </c:numCache>
            </c:numRef>
          </c:val>
          <c:extLst>
            <c:ext xmlns:c16="http://schemas.microsoft.com/office/drawing/2014/chart" uri="{C3380CC4-5D6E-409C-BE32-E72D297353CC}">
              <c16:uniqueId val="{00000017-EE44-4AD3-9D76-F7E53ACD90A8}"/>
            </c:ext>
          </c:extLst>
        </c:ser>
        <c:ser>
          <c:idx val="2"/>
          <c:order val="2"/>
          <c:tx>
            <c:strRef>
              <c:f>Sheet1!$D$1</c:f>
              <c:strCache>
                <c:ptCount val="1"/>
                <c:pt idx="0">
                  <c:v>Services</c:v>
                </c:pt>
              </c:strCache>
            </c:strRef>
          </c:tx>
          <c:spPr>
            <a:solidFill>
              <a:srgbClr val="BABABA"/>
            </a:solidFill>
            <a:ln>
              <a:solidFill>
                <a:srgbClr val="BABABA"/>
              </a:solidFill>
            </a:ln>
          </c:spPr>
          <c:invertIfNegative val="0"/>
          <c:dLbls>
            <c:dLbl>
              <c:idx val="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8-EE44-4AD3-9D76-F7E53ACD90A8}"/>
                </c:ext>
              </c:extLst>
            </c:dLbl>
            <c:dLbl>
              <c:idx val="1"/>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9-EE44-4AD3-9D76-F7E53ACD90A8}"/>
                </c:ext>
              </c:extLst>
            </c:dLbl>
            <c:dLbl>
              <c:idx val="2"/>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A-EE44-4AD3-9D76-F7E53ACD90A8}"/>
                </c:ext>
              </c:extLst>
            </c:dLbl>
            <c:dLbl>
              <c:idx val="3"/>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B-EE44-4AD3-9D76-F7E53ACD90A8}"/>
                </c:ext>
              </c:extLst>
            </c:dLbl>
            <c:dLbl>
              <c:idx val="4"/>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C-EE44-4AD3-9D76-F7E53ACD90A8}"/>
                </c:ext>
              </c:extLst>
            </c:dLbl>
            <c:dLbl>
              <c:idx val="5"/>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D-EE44-4AD3-9D76-F7E53ACD90A8}"/>
                </c:ext>
              </c:extLst>
            </c:dLbl>
            <c:dLbl>
              <c:idx val="6"/>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E-EE44-4AD3-9D76-F7E53ACD90A8}"/>
                </c:ext>
              </c:extLst>
            </c:dLbl>
            <c:dLbl>
              <c:idx val="7"/>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F-EE44-4AD3-9D76-F7E53ACD90A8}"/>
                </c:ext>
              </c:extLst>
            </c:dLbl>
            <c:dLbl>
              <c:idx val="8"/>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0-EE44-4AD3-9D76-F7E53ACD90A8}"/>
                </c:ext>
              </c:extLst>
            </c:dLbl>
            <c:dLbl>
              <c:idx val="9"/>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1-EE44-4AD3-9D76-F7E53ACD90A8}"/>
                </c:ext>
              </c:extLst>
            </c:dLbl>
            <c:dLbl>
              <c:idx val="10"/>
              <c:numFmt formatCode="#,##0.0%" sourceLinked="0"/>
              <c:spPr/>
              <c:txPr>
                <a:bodyPr/>
                <a:lstStyle/>
                <a:p>
                  <a:pPr>
                    <a:defRPr sz="1100" b="0" smtId="4294967295">
                      <a:solidFill>
                        <a:srgbClr val="FFFFFF"/>
                      </a:solidFill>
                      <a:effectLst>
                        <a:outerShdw dist="38100" dir="2700000">
                          <a:srgbClr val="0F2741"/>
                        </a:outerShdw>
                      </a:effectLst>
                      <a:latin typeface="Open Sans"/>
                    </a:defRPr>
                  </a:pPr>
                  <a:endParaRPr lang="en-US"/>
                </a:p>
              </c:txPr>
              <c:dLblPos val="ct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2-EE44-4AD3-9D76-F7E53ACD90A8}"/>
                </c:ext>
              </c:extLst>
            </c:dLbl>
            <c:spPr>
              <a:noFill/>
              <a:ln>
                <a:noFill/>
              </a:ln>
              <a:effectLst/>
            </c:spPr>
            <c:txPr>
              <a:bodyPr/>
              <a:lstStyle/>
              <a:p>
                <a:pPr>
                  <a:defRPr sz="1100" b="0" smtId="4294967295">
                    <a:solidFill>
                      <a:prstClr val="black"/>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Sheet1!$A$2:$A$12</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Sheet1!$D$2:$D$12</c:f>
              <c:numCache>
                <c:formatCode>General</c:formatCode>
                <c:ptCount val="11"/>
                <c:pt idx="0">
                  <c:v>0.46899999999999997</c:v>
                </c:pt>
                <c:pt idx="1">
                  <c:v>0.48299999999999998</c:v>
                </c:pt>
                <c:pt idx="2">
                  <c:v>0.50800000000000001</c:v>
                </c:pt>
                <c:pt idx="3">
                  <c:v>0.52400000000000002</c:v>
                </c:pt>
                <c:pt idx="4">
                  <c:v>0.52700000000000002</c:v>
                </c:pt>
                <c:pt idx="5">
                  <c:v>0.53300000000000003</c:v>
                </c:pt>
                <c:pt idx="6">
                  <c:v>0.54300000000000004</c:v>
                </c:pt>
                <c:pt idx="7">
                  <c:v>0.54500000000000004</c:v>
                </c:pt>
                <c:pt idx="8">
                  <c:v>0.53500000000000003</c:v>
                </c:pt>
                <c:pt idx="9">
                  <c:v>0.53400000000000003</c:v>
                </c:pt>
                <c:pt idx="10">
                  <c:v>0.54600000000000004</c:v>
                </c:pt>
              </c:numCache>
            </c:numRef>
          </c:val>
          <c:extLst>
            <c:ext xmlns:c16="http://schemas.microsoft.com/office/drawing/2014/chart" uri="{C3380CC4-5D6E-409C-BE32-E72D297353CC}">
              <c16:uniqueId val="{00000023-EE44-4AD3-9D76-F7E53ACD90A8}"/>
            </c:ext>
          </c:extLst>
        </c:ser>
        <c:dLbls>
          <c:showLegendKey val="0"/>
          <c:showVal val="0"/>
          <c:showCatName val="0"/>
          <c:showSerName val="0"/>
          <c:showPercent val="0"/>
          <c:showBubbleSize val="0"/>
        </c:dLbls>
        <c:gapWidth val="80"/>
        <c:overlap val="10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ax val="1"/>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GDP</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en-US"/>
        </a:p>
      </c:txPr>
    </c:legend>
    <c:plotVisOnly val="1"/>
    <c:dispBlanksAs val="gap"/>
    <c:showDLblsOverMax val="1"/>
  </c:chart>
  <c:txPr>
    <a:bodyPr/>
    <a:lstStyle/>
    <a:p>
      <a:pPr>
        <a:defRPr sz="1800" smtId="4294967295"/>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Pt>
            <c:idx val="10"/>
            <c:invertIfNegative val="0"/>
            <c:bubble3D val="0"/>
            <c:spPr>
              <a:solidFill>
                <a:srgbClr val="C0C0C0"/>
              </a:solidFill>
            </c:spPr>
            <c:extLst>
              <c:ext xmlns:c16="http://schemas.microsoft.com/office/drawing/2014/chart" uri="{C3380CC4-5D6E-409C-BE32-E72D297353CC}">
                <c16:uniqueId val="{00000001-F186-44BA-AEF1-BDE75F2166FC}"/>
              </c:ext>
            </c:extLst>
          </c:dPt>
          <c:dLbls>
            <c:dLbl>
              <c:idx val="0"/>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F186-44BA-AEF1-BDE75F2166FC}"/>
                </c:ext>
              </c:extLst>
            </c:dLbl>
            <c:dLbl>
              <c:idx val="1"/>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F186-44BA-AEF1-BDE75F2166FC}"/>
                </c:ext>
              </c:extLst>
            </c:dLbl>
            <c:dLbl>
              <c:idx val="2"/>
              <c:numFmt formatCode="#,##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F186-44BA-AEF1-BDE75F2166FC}"/>
                </c:ext>
              </c:extLst>
            </c:dLbl>
            <c:dLbl>
              <c:idx val="3"/>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F186-44BA-AEF1-BDE75F2166FC}"/>
                </c:ext>
              </c:extLst>
            </c:dLbl>
            <c:dLbl>
              <c:idx val="4"/>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F186-44BA-AEF1-BDE75F2166FC}"/>
                </c:ext>
              </c:extLst>
            </c:dLbl>
            <c:dLbl>
              <c:idx val="5"/>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F186-44BA-AEF1-BDE75F2166FC}"/>
                </c:ext>
              </c:extLst>
            </c:dLbl>
            <c:dLbl>
              <c:idx val="6"/>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F186-44BA-AEF1-BDE75F2166FC}"/>
                </c:ext>
              </c:extLst>
            </c:dLbl>
            <c:dLbl>
              <c:idx val="7"/>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F186-44BA-AEF1-BDE75F2166FC}"/>
                </c:ext>
              </c:extLst>
            </c:dLbl>
            <c:dLbl>
              <c:idx val="8"/>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F186-44BA-AEF1-BDE75F2166FC}"/>
                </c:ext>
              </c:extLst>
            </c:dLbl>
            <c:dLbl>
              <c:idx val="9"/>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F186-44BA-AEF1-BDE75F2166FC}"/>
                </c:ext>
              </c:extLst>
            </c:dLbl>
            <c:dLbl>
              <c:idx val="10"/>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F186-44BA-AEF1-BDE75F2166FC}"/>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Sheet1!$A$2:$A$12</c:f>
              <c:strCache>
                <c:ptCount val="11"/>
                <c:pt idx="0">
                  <c:v>Industrial sector</c:v>
                </c:pt>
                <c:pt idx="1">
                  <c:v>Wholesale and retail trade</c:v>
                </c:pt>
                <c:pt idx="2">
                  <c:v>Financial intermediation</c:v>
                </c:pt>
                <c:pt idx="3">
                  <c:v>Agriculture, forestry, animal husbandry, and fishery</c:v>
                </c:pt>
                <c:pt idx="4">
                  <c:v>Construction</c:v>
                </c:pt>
                <c:pt idx="5">
                  <c:v>Real estate</c:v>
                </c:pt>
                <c:pt idx="6">
                  <c:v>Transport, storage, and post</c:v>
                </c:pt>
                <c:pt idx="7">
                  <c:v>Information transmission, Software, and IT services</c:v>
                </c:pt>
                <c:pt idx="8">
                  <c:v>Leasing and business services</c:v>
                </c:pt>
                <c:pt idx="9">
                  <c:v>Hotels and catering services</c:v>
                </c:pt>
                <c:pt idx="10">
                  <c:v>Others</c:v>
                </c:pt>
              </c:strCache>
            </c:strRef>
          </c:cat>
          <c:val>
            <c:numRef>
              <c:f>Sheet1!$B$2:$B$12</c:f>
              <c:numCache>
                <c:formatCode>General</c:formatCode>
                <c:ptCount val="11"/>
                <c:pt idx="0">
                  <c:v>0.317</c:v>
                </c:pt>
                <c:pt idx="1">
                  <c:v>9.8000000000000004E-2</c:v>
                </c:pt>
                <c:pt idx="2">
                  <c:v>0.08</c:v>
                </c:pt>
                <c:pt idx="3">
                  <c:v>7.4999999999999997E-2</c:v>
                </c:pt>
                <c:pt idx="4">
                  <c:v>6.8000000000000005E-2</c:v>
                </c:pt>
                <c:pt idx="5">
                  <c:v>5.8000000000000003E-2</c:v>
                </c:pt>
                <c:pt idx="6">
                  <c:v>4.5999999999999999E-2</c:v>
                </c:pt>
                <c:pt idx="7">
                  <c:v>4.3999999999999997E-2</c:v>
                </c:pt>
                <c:pt idx="8">
                  <c:v>3.5000000000000003E-2</c:v>
                </c:pt>
                <c:pt idx="9">
                  <c:v>1.7000000000000001E-2</c:v>
                </c:pt>
                <c:pt idx="10">
                  <c:v>0.16300000000000001</c:v>
                </c:pt>
              </c:numCache>
            </c:numRef>
          </c:val>
          <c:extLst>
            <c:ext xmlns:c16="http://schemas.microsoft.com/office/drawing/2014/chart" uri="{C3380CC4-5D6E-409C-BE32-E72D297353CC}">
              <c16:uniqueId val="{0000000C-F186-44BA-AEF1-BDE75F2166FC}"/>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B30B-40AD-A68B-83CC18F43E84}"/>
                </c:ext>
              </c:extLst>
            </c:dLbl>
            <c:dLbl>
              <c:idx val="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B30B-40AD-A68B-83CC18F43E84}"/>
                </c:ext>
              </c:extLst>
            </c:dLbl>
            <c:dLbl>
              <c:idx val="2"/>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B30B-40AD-A68B-83CC18F43E84}"/>
                </c:ext>
              </c:extLst>
            </c:dLbl>
            <c:dLbl>
              <c:idx val="3"/>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B30B-40AD-A68B-83CC18F43E84}"/>
                </c:ext>
              </c:extLst>
            </c:dLbl>
            <c:dLbl>
              <c:idx val="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B30B-40AD-A68B-83CC18F43E84}"/>
                </c:ext>
              </c:extLst>
            </c:dLbl>
            <c:dLbl>
              <c:idx val="5"/>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B30B-40AD-A68B-83CC18F43E84}"/>
                </c:ext>
              </c:extLst>
            </c:dLbl>
            <c:dLbl>
              <c:idx val="6"/>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B30B-40AD-A68B-83CC18F43E84}"/>
                </c:ext>
              </c:extLst>
            </c:dLbl>
            <c:dLbl>
              <c:idx val="7"/>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B30B-40AD-A68B-83CC18F43E84}"/>
                </c:ext>
              </c:extLst>
            </c:dLbl>
            <c:dLbl>
              <c:idx val="8"/>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B30B-40AD-A68B-83CC18F43E84}"/>
                </c:ext>
              </c:extLst>
            </c:dLbl>
            <c:dLbl>
              <c:idx val="9"/>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B30B-40AD-A68B-83CC18F43E84}"/>
                </c:ext>
              </c:extLst>
            </c:dLbl>
            <c:dLbl>
              <c:idx val="1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B30B-40AD-A68B-83CC18F43E84}"/>
                </c:ext>
              </c:extLst>
            </c:dLbl>
            <c:dLbl>
              <c:idx val="1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B30B-40AD-A68B-83CC18F43E84}"/>
                </c:ext>
              </c:extLst>
            </c:dLbl>
            <c:dLbl>
              <c:idx val="1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B30B-40AD-A68B-83CC18F43E84}"/>
                </c:ext>
              </c:extLst>
            </c:dLbl>
            <c:dLbl>
              <c:idx val="13"/>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B30B-40AD-A68B-83CC18F43E84}"/>
                </c:ext>
              </c:extLst>
            </c:dLbl>
            <c:dLbl>
              <c:idx val="1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B30B-40AD-A68B-83CC18F43E84}"/>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Guangdong</c:v>
                </c:pt>
                <c:pt idx="1">
                  <c:v>Jiangsu</c:v>
                </c:pt>
                <c:pt idx="2">
                  <c:v>Shandong</c:v>
                </c:pt>
                <c:pt idx="3">
                  <c:v>Zhejiang</c:v>
                </c:pt>
                <c:pt idx="4">
                  <c:v>Sichuan</c:v>
                </c:pt>
                <c:pt idx="5">
                  <c:v>Henan</c:v>
                </c:pt>
                <c:pt idx="6">
                  <c:v>Hubei</c:v>
                </c:pt>
                <c:pt idx="7">
                  <c:v>Fujian</c:v>
                </c:pt>
                <c:pt idx="8">
                  <c:v>Hunan</c:v>
                </c:pt>
                <c:pt idx="9">
                  <c:v>Shanghai</c:v>
                </c:pt>
                <c:pt idx="10">
                  <c:v>Anhui</c:v>
                </c:pt>
                <c:pt idx="11">
                  <c:v>Hebei</c:v>
                </c:pt>
                <c:pt idx="12">
                  <c:v>Beijing</c:v>
                </c:pt>
                <c:pt idx="13">
                  <c:v>Shaanxi</c:v>
                </c:pt>
                <c:pt idx="14">
                  <c:v>Jiangxi</c:v>
                </c:pt>
              </c:strCache>
            </c:strRef>
          </c:cat>
          <c:val>
            <c:numRef>
              <c:f>Sheet1!$B$2:$B$16</c:f>
              <c:numCache>
                <c:formatCode>General</c:formatCode>
                <c:ptCount val="15"/>
                <c:pt idx="0">
                  <c:v>13567.32</c:v>
                </c:pt>
                <c:pt idx="1">
                  <c:v>12822.22</c:v>
                </c:pt>
                <c:pt idx="2">
                  <c:v>9206.9</c:v>
                </c:pt>
                <c:pt idx="3">
                  <c:v>8255.2999999999993</c:v>
                </c:pt>
                <c:pt idx="4">
                  <c:v>6013.29</c:v>
                </c:pt>
                <c:pt idx="5">
                  <c:v>5913.24</c:v>
                </c:pt>
                <c:pt idx="6">
                  <c:v>5580.36</c:v>
                </c:pt>
                <c:pt idx="7">
                  <c:v>5435.5</c:v>
                </c:pt>
                <c:pt idx="8">
                  <c:v>5001.29</c:v>
                </c:pt>
                <c:pt idx="9">
                  <c:v>4721.87</c:v>
                </c:pt>
                <c:pt idx="10">
                  <c:v>4705.0600000000004</c:v>
                </c:pt>
                <c:pt idx="11">
                  <c:v>4394.41</c:v>
                </c:pt>
                <c:pt idx="12">
                  <c:v>4376.07</c:v>
                </c:pt>
                <c:pt idx="13">
                  <c:v>3378.61</c:v>
                </c:pt>
                <c:pt idx="14">
                  <c:v>3220.01</c:v>
                </c:pt>
              </c:numCache>
            </c:numRef>
          </c:val>
          <c:extLst>
            <c:ext xmlns:c16="http://schemas.microsoft.com/office/drawing/2014/chart" uri="{C3380CC4-5D6E-409C-BE32-E72D297353CC}">
              <c16:uniqueId val="{0000000F-B30B-40AD-A68B-83CC18F43E84}"/>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27AD-4355-9D2A-859AC29CD6AD}"/>
                </c:ext>
              </c:extLst>
            </c:dLbl>
            <c:dLbl>
              <c:idx val="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27AD-4355-9D2A-859AC29CD6AD}"/>
                </c:ext>
              </c:extLst>
            </c:dLbl>
            <c:dLbl>
              <c:idx val="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27AD-4355-9D2A-859AC29CD6AD}"/>
                </c:ext>
              </c:extLst>
            </c:dLbl>
            <c:dLbl>
              <c:idx val="3"/>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27AD-4355-9D2A-859AC29CD6AD}"/>
                </c:ext>
              </c:extLst>
            </c:dLbl>
            <c:dLbl>
              <c:idx val="4"/>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27AD-4355-9D2A-859AC29CD6AD}"/>
                </c:ext>
              </c:extLst>
            </c:dLbl>
            <c:dLbl>
              <c:idx val="5"/>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27AD-4355-9D2A-859AC29CD6AD}"/>
                </c:ext>
              </c:extLst>
            </c:dLbl>
            <c:dLbl>
              <c:idx val="6"/>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27AD-4355-9D2A-859AC29CD6AD}"/>
                </c:ext>
              </c:extLst>
            </c:dLbl>
            <c:dLbl>
              <c:idx val="7"/>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27AD-4355-9D2A-859AC29CD6AD}"/>
                </c:ext>
              </c:extLst>
            </c:dLbl>
            <c:dLbl>
              <c:idx val="8"/>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27AD-4355-9D2A-859AC29CD6AD}"/>
                </c:ext>
              </c:extLst>
            </c:dLbl>
            <c:dLbl>
              <c:idx val="9"/>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27AD-4355-9D2A-859AC29CD6AD}"/>
                </c:ext>
              </c:extLst>
            </c:dLbl>
            <c:dLbl>
              <c:idx val="1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27AD-4355-9D2A-859AC29CD6AD}"/>
                </c:ext>
              </c:extLst>
            </c:dLbl>
            <c:dLbl>
              <c:idx val="1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27AD-4355-9D2A-859AC29CD6AD}"/>
                </c:ext>
              </c:extLst>
            </c:dLbl>
            <c:dLbl>
              <c:idx val="1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27AD-4355-9D2A-859AC29CD6AD}"/>
                </c:ext>
              </c:extLst>
            </c:dLbl>
            <c:dLbl>
              <c:idx val="13"/>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27AD-4355-9D2A-859AC29CD6AD}"/>
                </c:ext>
              </c:extLst>
            </c:dLbl>
            <c:dLbl>
              <c:idx val="1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27AD-4355-9D2A-859AC29CD6AD}"/>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Shanghai</c:v>
                </c:pt>
                <c:pt idx="1">
                  <c:v>Beijing</c:v>
                </c:pt>
                <c:pt idx="2">
                  <c:v>Shenzhen</c:v>
                </c:pt>
                <c:pt idx="3">
                  <c:v>Chongqing</c:v>
                </c:pt>
                <c:pt idx="4">
                  <c:v>Guangzhou</c:v>
                </c:pt>
                <c:pt idx="5">
                  <c:v>Chengdu</c:v>
                </c:pt>
                <c:pt idx="6">
                  <c:v>Wuhan</c:v>
                </c:pt>
                <c:pt idx="7">
                  <c:v>Hangzhou</c:v>
                </c:pt>
                <c:pt idx="8">
                  <c:v>Nanjing</c:v>
                </c:pt>
                <c:pt idx="9">
                  <c:v>Tianjin</c:v>
                </c:pt>
                <c:pt idx="10">
                  <c:v>Ningbo</c:v>
                </c:pt>
                <c:pt idx="11">
                  <c:v>Qingdao</c:v>
                </c:pt>
                <c:pt idx="12">
                  <c:v>Changsha</c:v>
                </c:pt>
                <c:pt idx="13">
                  <c:v>Zhengzhou</c:v>
                </c:pt>
                <c:pt idx="14">
                  <c:v>Fuzhou</c:v>
                </c:pt>
              </c:strCache>
            </c:strRef>
          </c:cat>
          <c:val>
            <c:numRef>
              <c:f>Sheet1!$B$2:$B$16</c:f>
              <c:numCache>
                <c:formatCode>General</c:formatCode>
                <c:ptCount val="15"/>
                <c:pt idx="0">
                  <c:v>4465.28</c:v>
                </c:pt>
                <c:pt idx="1">
                  <c:v>4161.09</c:v>
                </c:pt>
                <c:pt idx="2">
                  <c:v>3238.77</c:v>
                </c:pt>
                <c:pt idx="3">
                  <c:v>2912.9</c:v>
                </c:pt>
                <c:pt idx="4">
                  <c:v>2883.9</c:v>
                </c:pt>
                <c:pt idx="5">
                  <c:v>2081.75</c:v>
                </c:pt>
                <c:pt idx="6">
                  <c:v>1886.64</c:v>
                </c:pt>
                <c:pt idx="7">
                  <c:v>1875.31</c:v>
                </c:pt>
                <c:pt idx="8">
                  <c:v>1690.79</c:v>
                </c:pt>
                <c:pt idx="9">
                  <c:v>1631.13</c:v>
                </c:pt>
                <c:pt idx="10">
                  <c:v>1570.43</c:v>
                </c:pt>
                <c:pt idx="11">
                  <c:v>1492.08</c:v>
                </c:pt>
                <c:pt idx="12">
                  <c:v>1396.61</c:v>
                </c:pt>
                <c:pt idx="13">
                  <c:v>1293.47</c:v>
                </c:pt>
                <c:pt idx="14">
                  <c:v>1230.82</c:v>
                </c:pt>
              </c:numCache>
            </c:numRef>
          </c:val>
          <c:extLst>
            <c:ext xmlns:c16="http://schemas.microsoft.com/office/drawing/2014/chart" uri="{C3380CC4-5D6E-409C-BE32-E72D297353CC}">
              <c16:uniqueId val="{0000000F-27AD-4355-9D2A-859AC29CD6AD}"/>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cat>
            <c:strRef>
              <c:f>Sheet1!$A$2:$A$46</c:f>
              <c:strCache>
                <c:ptCount val="45"/>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pt idx="32">
                  <c:v>2017</c:v>
                </c:pt>
                <c:pt idx="33">
                  <c:v>2018</c:v>
                </c:pt>
                <c:pt idx="34">
                  <c:v>2019</c:v>
                </c:pt>
                <c:pt idx="35">
                  <c:v>2020</c:v>
                </c:pt>
                <c:pt idx="36">
                  <c:v>2021</c:v>
                </c:pt>
                <c:pt idx="37">
                  <c:v>2022</c:v>
                </c:pt>
                <c:pt idx="38">
                  <c:v>2023</c:v>
                </c:pt>
                <c:pt idx="39">
                  <c:v>2024*</c:v>
                </c:pt>
                <c:pt idx="40">
                  <c:v>2025*</c:v>
                </c:pt>
                <c:pt idx="41">
                  <c:v>2026*</c:v>
                </c:pt>
                <c:pt idx="42">
                  <c:v>2027*</c:v>
                </c:pt>
                <c:pt idx="43">
                  <c:v>2028*</c:v>
                </c:pt>
                <c:pt idx="44">
                  <c:v>2029*</c:v>
                </c:pt>
              </c:strCache>
            </c:strRef>
          </c:cat>
          <c:val>
            <c:numRef>
              <c:f>Sheet1!$B$2:$B$46</c:f>
              <c:numCache>
                <c:formatCode>General</c:formatCode>
                <c:ptCount val="45"/>
                <c:pt idx="0">
                  <c:v>292.99</c:v>
                </c:pt>
                <c:pt idx="1">
                  <c:v>279.91000000000003</c:v>
                </c:pt>
                <c:pt idx="2">
                  <c:v>299.83999999999997</c:v>
                </c:pt>
                <c:pt idx="3">
                  <c:v>368.08</c:v>
                </c:pt>
                <c:pt idx="4">
                  <c:v>406.53</c:v>
                </c:pt>
                <c:pt idx="5">
                  <c:v>346.87</c:v>
                </c:pt>
                <c:pt idx="6">
                  <c:v>356.76</c:v>
                </c:pt>
                <c:pt idx="7">
                  <c:v>420.03</c:v>
                </c:pt>
                <c:pt idx="8">
                  <c:v>520.97</c:v>
                </c:pt>
                <c:pt idx="9">
                  <c:v>468.66</c:v>
                </c:pt>
                <c:pt idx="10">
                  <c:v>603.53</c:v>
                </c:pt>
                <c:pt idx="11">
                  <c:v>703.06</c:v>
                </c:pt>
                <c:pt idx="12">
                  <c:v>774.91</c:v>
                </c:pt>
                <c:pt idx="13">
                  <c:v>820.9</c:v>
                </c:pt>
                <c:pt idx="14">
                  <c:v>865.24</c:v>
                </c:pt>
                <c:pt idx="15">
                  <c:v>951.16</c:v>
                </c:pt>
                <c:pt idx="16">
                  <c:v>1044.96</c:v>
                </c:pt>
                <c:pt idx="17">
                  <c:v>1141.1400000000001</c:v>
                </c:pt>
                <c:pt idx="18">
                  <c:v>1282.21</c:v>
                </c:pt>
                <c:pt idx="19">
                  <c:v>1499.71</c:v>
                </c:pt>
                <c:pt idx="20">
                  <c:v>1751.37</c:v>
                </c:pt>
                <c:pt idx="21">
                  <c:v>2095.2399999999998</c:v>
                </c:pt>
                <c:pt idx="22">
                  <c:v>2691.05</c:v>
                </c:pt>
                <c:pt idx="23">
                  <c:v>3446.7</c:v>
                </c:pt>
                <c:pt idx="24">
                  <c:v>3813.41</c:v>
                </c:pt>
                <c:pt idx="25">
                  <c:v>4499.8</c:v>
                </c:pt>
                <c:pt idx="26">
                  <c:v>5553.24</c:v>
                </c:pt>
                <c:pt idx="27">
                  <c:v>6282.71</c:v>
                </c:pt>
                <c:pt idx="28">
                  <c:v>7039.57</c:v>
                </c:pt>
                <c:pt idx="29">
                  <c:v>7645.88</c:v>
                </c:pt>
                <c:pt idx="30">
                  <c:v>8034.29</c:v>
                </c:pt>
                <c:pt idx="31">
                  <c:v>8063.45</c:v>
                </c:pt>
                <c:pt idx="32">
                  <c:v>8760.26</c:v>
                </c:pt>
                <c:pt idx="33">
                  <c:v>9848.9500000000007</c:v>
                </c:pt>
                <c:pt idx="34">
                  <c:v>10170.06</c:v>
                </c:pt>
                <c:pt idx="35">
                  <c:v>10525</c:v>
                </c:pt>
                <c:pt idx="36">
                  <c:v>12572.07</c:v>
                </c:pt>
                <c:pt idx="37">
                  <c:v>12642.85</c:v>
                </c:pt>
                <c:pt idx="38">
                  <c:v>12597.31</c:v>
                </c:pt>
                <c:pt idx="39">
                  <c:v>12968.57</c:v>
                </c:pt>
                <c:pt idx="40">
                  <c:v>13873.31</c:v>
                </c:pt>
                <c:pt idx="41">
                  <c:v>14792.96</c:v>
                </c:pt>
                <c:pt idx="42">
                  <c:v>15692.06</c:v>
                </c:pt>
                <c:pt idx="43">
                  <c:v>16617.490000000002</c:v>
                </c:pt>
                <c:pt idx="44">
                  <c:v>17546.14</c:v>
                </c:pt>
              </c:numCache>
            </c:numRef>
          </c:val>
          <c:smooth val="0"/>
          <c:extLst>
            <c:ext xmlns:c16="http://schemas.microsoft.com/office/drawing/2014/chart" uri="{C3380CC4-5D6E-409C-BE32-E72D297353CC}">
              <c16:uniqueId val="{0000002D-6483-489F-A59D-0238D3824D97}"/>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GDP per capita in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75F2AB5D-38EC-4FB3-94EC-D656CC8EC8B3}" type="datetimeFigureOut">
              <a:rPr lang="en-US" smtClean="0"/>
              <a:t>11/5/2024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5A5D019-34DC-42D1-9CD1-C3A3BE73F846}" type="datetimeFigureOut">
              <a:rPr lang="en-US" smtClean="0"/>
              <a:t>11/5/2024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5C84B1E-C01B-47EA-9541-84EB1A9F42ED}" type="datetimeFigureOut">
              <a:rPr lang="en-US" smtClean="0"/>
              <a:t>11/5/2024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6B51B2B-F870-496A-A3A5-060A51BCA314}" type="datetimeFigureOut">
              <a:rPr lang="en-US" smtClean="0"/>
              <a:t>11/5/2024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41666D09-A9FA-437E-999A-E404BAD4F013}" type="datetimeFigureOut">
              <a:rPr lang="en-US" smtClean="0"/>
              <a:t>11/5/2024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6C94C47B-67F9-41A8-9A22-5381E028D28F}" type="datetimeFigureOut">
              <a:rPr lang="en-US" smtClean="0"/>
              <a:t>11/5/2024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1B2468BC-D15E-4D3D-BCAE-178933585CC7}" type="datetimeFigureOut">
              <a:rPr lang="en-US" smtClean="0"/>
              <a:t>11/5/2024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043F8BA1-952D-4311-A4CC-680D4AA74EA7}" type="datetimeFigureOut">
              <a:rPr lang="en-US" smtClean="0"/>
              <a:t>11/5/2024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8CD06A4-80E1-45FE-8585-128303F5A5CC}" type="datetimeFigureOut">
              <a:rPr lang="en-US" smtClean="0"/>
              <a:t>11/5/2024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4CBD4CC-9A4E-4DD1-BA5A-141438DC09E9}" type="datetimeFigureOut">
              <a:rPr lang="en-US" smtClean="0"/>
              <a:t>11/5/2024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8BD63985-51CE-4989-987D-44587F922ED5}" type="datetimeFigureOut">
              <a:rPr lang="en-US" smtClean="0"/>
              <a:t>11/5/2024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6.xml"/><Relationship Id="rId5" Type="http://schemas.openxmlformats.org/officeDocument/2006/relationships/hyperlink" Target="http://www.statista.com/statistics/1124008/china-composition-of-gdp-by-industry" TargetMode="Externa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4.emf"/><Relationship Id="rId7"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7.xml"/><Relationship Id="rId5" Type="http://schemas.openxmlformats.org/officeDocument/2006/relationships/hyperlink" Target="http://www.statista.com/statistics/278557/gdp-of-china-by-region" TargetMode="External"/><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4.emf"/><Relationship Id="rId7"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hyperlink" Target="http://www.statista.com/statistics/278939/chinese-cities-with-the-highest-gdp" TargetMode="External"/><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9.xml"/><Relationship Id="rId5" Type="http://schemas.openxmlformats.org/officeDocument/2006/relationships/hyperlink" Target="http://www.statista.com/statistics/263775/gross-domestic-product-gdp-per-capita-in-china" TargetMode="Externa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emf"/><Relationship Id="rId7"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hyperlink" Target="http://www.statista.com/statistics/1093666/china-per-capita-gross-domestic-product-gdp-by-province" TargetMode="External"/><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11.xml"/><Relationship Id="rId5" Type="http://schemas.openxmlformats.org/officeDocument/2006/relationships/hyperlink" Target="http://www.statista.com/statistics/270338/inflation-rate-in-china" TargetMode="Externa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12.xml"/><Relationship Id="rId5" Type="http://schemas.openxmlformats.org/officeDocument/2006/relationships/hyperlink" Target="http://www.statista.com/statistics/1204351/china-annual-inflation-rate-by-sector" TargetMode="Externa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13.xml"/><Relationship Id="rId5" Type="http://schemas.openxmlformats.org/officeDocument/2006/relationships/hyperlink" Target="http://www.statista.com/statistics/271667/monthly-inflation-rate-in-china" TargetMode="Externa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5" Type="http://schemas.openxmlformats.org/officeDocument/2006/relationships/hyperlink" Target="http://www.statista.com/statistics/252086/monthly-consumer-price-index-cpi-in-china-by-sector" TargetMode="Externa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3" Type="http://schemas.openxmlformats.org/officeDocument/2006/relationships/slide" Target="slide13.xml"/><Relationship Id="rId18" Type="http://schemas.openxmlformats.org/officeDocument/2006/relationships/slide" Target="slide19.xml"/><Relationship Id="rId26" Type="http://schemas.openxmlformats.org/officeDocument/2006/relationships/slide" Target="slide28.xml"/><Relationship Id="rId21" Type="http://schemas.openxmlformats.org/officeDocument/2006/relationships/slide" Target="slide22.xml"/><Relationship Id="rId34" Type="http://schemas.openxmlformats.org/officeDocument/2006/relationships/slide" Target="slide38.xml"/><Relationship Id="rId7" Type="http://schemas.openxmlformats.org/officeDocument/2006/relationships/slide" Target="slide7.xml"/><Relationship Id="rId12" Type="http://schemas.openxmlformats.org/officeDocument/2006/relationships/slide" Target="slide12.xml"/><Relationship Id="rId17" Type="http://schemas.openxmlformats.org/officeDocument/2006/relationships/slide" Target="slide18.xml"/><Relationship Id="rId25" Type="http://schemas.openxmlformats.org/officeDocument/2006/relationships/slide" Target="slide27.xml"/><Relationship Id="rId33" Type="http://schemas.openxmlformats.org/officeDocument/2006/relationships/slide" Target="slide36.xml"/><Relationship Id="rId2" Type="http://schemas.openxmlformats.org/officeDocument/2006/relationships/image" Target="../media/image3.emf"/><Relationship Id="rId16" Type="http://schemas.openxmlformats.org/officeDocument/2006/relationships/slide" Target="slide17.xml"/><Relationship Id="rId20" Type="http://schemas.openxmlformats.org/officeDocument/2006/relationships/slide" Target="slide21.xml"/><Relationship Id="rId29" Type="http://schemas.openxmlformats.org/officeDocument/2006/relationships/slide" Target="slide32.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1.xml"/><Relationship Id="rId24" Type="http://schemas.openxmlformats.org/officeDocument/2006/relationships/slide" Target="slide26.xml"/><Relationship Id="rId32" Type="http://schemas.openxmlformats.org/officeDocument/2006/relationships/slide" Target="slide35.xml"/><Relationship Id="rId37" Type="http://schemas.openxmlformats.org/officeDocument/2006/relationships/slide" Target="slide41.xml"/><Relationship Id="rId5" Type="http://schemas.openxmlformats.org/officeDocument/2006/relationships/slide" Target="slide5.xml"/><Relationship Id="rId15" Type="http://schemas.openxmlformats.org/officeDocument/2006/relationships/slide" Target="slide16.xml"/><Relationship Id="rId23" Type="http://schemas.openxmlformats.org/officeDocument/2006/relationships/slide" Target="slide25.xml"/><Relationship Id="rId28" Type="http://schemas.openxmlformats.org/officeDocument/2006/relationships/slide" Target="slide31.xml"/><Relationship Id="rId36" Type="http://schemas.openxmlformats.org/officeDocument/2006/relationships/slide" Target="slide40.xml"/><Relationship Id="rId10" Type="http://schemas.openxmlformats.org/officeDocument/2006/relationships/slide" Target="slide10.xml"/><Relationship Id="rId19" Type="http://schemas.openxmlformats.org/officeDocument/2006/relationships/slide" Target="slide20.xml"/><Relationship Id="rId31" Type="http://schemas.openxmlformats.org/officeDocument/2006/relationships/slide" Target="slide34.xml"/><Relationship Id="rId4" Type="http://schemas.openxmlformats.org/officeDocument/2006/relationships/image" Target="../media/image5.emf"/><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24.xml"/><Relationship Id="rId27" Type="http://schemas.openxmlformats.org/officeDocument/2006/relationships/slide" Target="slide29.xml"/><Relationship Id="rId30" Type="http://schemas.openxmlformats.org/officeDocument/2006/relationships/slide" Target="slide33.xml"/><Relationship Id="rId35" Type="http://schemas.openxmlformats.org/officeDocument/2006/relationships/slide" Target="slide39.xml"/><Relationship Id="rId8" Type="http://schemas.openxmlformats.org/officeDocument/2006/relationships/slide" Target="slide8.xml"/><Relationship Id="rId3" Type="http://schemas.openxmlformats.org/officeDocument/2006/relationships/image" Target="../media/image4.e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emf"/><Relationship Id="rId7"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14.xml"/><Relationship Id="rId5" Type="http://schemas.openxmlformats.org/officeDocument/2006/relationships/hyperlink" Target="http://www.statista.com/statistics/252095/monthly-consumer-price-index-cpi-in-china-by-region" TargetMode="External"/><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15.xml"/><Relationship Id="rId5" Type="http://schemas.openxmlformats.org/officeDocument/2006/relationships/hyperlink" Target="http://www.statista.com/statistics/250400/inequality-of-income-distribution-in-china-based-on-the-gini-index" TargetMode="Externa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4.emf"/><Relationship Id="rId7"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16.xml"/><Relationship Id="rId5" Type="http://schemas.openxmlformats.org/officeDocument/2006/relationships/hyperlink" Target="http://www.statista.com/statistics/274326/big-mac-index-global-prices-for-a-big-mac" TargetMode="External"/><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17.xml"/><Relationship Id="rId5" Type="http://schemas.openxmlformats.org/officeDocument/2006/relationships/hyperlink" Target="http://www.statista.com/statistics/282134/china-labor-force" TargetMode="External"/><Relationship Id="rId4" Type="http://schemas.openxmlformats.org/officeDocument/2006/relationships/image" Target="../media/image5.emf"/></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18.xml"/><Relationship Id="rId5" Type="http://schemas.openxmlformats.org/officeDocument/2006/relationships/hyperlink" Target="http://www.statista.com/statistics/251380/number-of-employed-persons-in-china" TargetMode="Externa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19.xml"/><Relationship Id="rId5" Type="http://schemas.openxmlformats.org/officeDocument/2006/relationships/hyperlink" Target="http://www.statista.com/statistics/270327/distribution-of-the-workforce-across-economic-sectors-in-china" TargetMode="Externa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20.xml"/><Relationship Id="rId5" Type="http://schemas.openxmlformats.org/officeDocument/2006/relationships/hyperlink" Target="http://www.statista.com/statistics/270320/unemployment-rate-in-china" TargetMode="Externa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21.xml"/><Relationship Id="rId5" Type="http://schemas.openxmlformats.org/officeDocument/2006/relationships/hyperlink" Target="http://www.statista.com/statistics/1109881/surveyed-monthly-unemployment-rate-in-china" TargetMode="Externa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22.xml"/><Relationship Id="rId5" Type="http://schemas.openxmlformats.org/officeDocument/2006/relationships/hyperlink" Target="http://www.statista.com/statistics/1244339/surveyed-monthly-youth-unemployment-rate-in-china" TargetMode="Externa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8" Type="http://schemas.openxmlformats.org/officeDocument/2006/relationships/slide" Target="slide45.xml"/><Relationship Id="rId13" Type="http://schemas.openxmlformats.org/officeDocument/2006/relationships/slide" Target="slide51.xml"/><Relationship Id="rId3" Type="http://schemas.openxmlformats.org/officeDocument/2006/relationships/image" Target="../media/image4.emf"/><Relationship Id="rId7" Type="http://schemas.openxmlformats.org/officeDocument/2006/relationships/slide" Target="slide44.xml"/><Relationship Id="rId12" Type="http://schemas.openxmlformats.org/officeDocument/2006/relationships/slide" Target="slide50.xml"/><Relationship Id="rId17" Type="http://schemas.openxmlformats.org/officeDocument/2006/relationships/slide" Target="slide55.xml"/><Relationship Id="rId2" Type="http://schemas.openxmlformats.org/officeDocument/2006/relationships/image" Target="../media/image3.emf"/><Relationship Id="rId16" Type="http://schemas.openxmlformats.org/officeDocument/2006/relationships/slide" Target="slide54.xml"/><Relationship Id="rId1" Type="http://schemas.openxmlformats.org/officeDocument/2006/relationships/slideLayout" Target="../slideLayouts/slideLayout7.xml"/><Relationship Id="rId6" Type="http://schemas.openxmlformats.org/officeDocument/2006/relationships/slide" Target="slide43.xml"/><Relationship Id="rId11" Type="http://schemas.openxmlformats.org/officeDocument/2006/relationships/slide" Target="slide49.xml"/><Relationship Id="rId5" Type="http://schemas.openxmlformats.org/officeDocument/2006/relationships/slide" Target="slide42.xml"/><Relationship Id="rId15" Type="http://schemas.openxmlformats.org/officeDocument/2006/relationships/slide" Target="slide53.xml"/><Relationship Id="rId10" Type="http://schemas.openxmlformats.org/officeDocument/2006/relationships/slide" Target="slide48.xml"/><Relationship Id="rId4" Type="http://schemas.openxmlformats.org/officeDocument/2006/relationships/image" Target="../media/image5.emf"/><Relationship Id="rId9" Type="http://schemas.openxmlformats.org/officeDocument/2006/relationships/slide" Target="slide47.xml"/><Relationship Id="rId14" Type="http://schemas.openxmlformats.org/officeDocument/2006/relationships/slide" Target="slide52.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23.xml"/><Relationship Id="rId5" Type="http://schemas.openxmlformats.org/officeDocument/2006/relationships/hyperlink" Target="http://www.statista.com/statistics/276443/development-of-the-industrial-production-in-china" TargetMode="Externa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24.xml"/><Relationship Id="rId5" Type="http://schemas.openxmlformats.org/officeDocument/2006/relationships/hyperlink" Target="http://www.statista.com/statistics/232771/industrial-production-change-in-china-compared-to-same-month-previous-year" TargetMode="Externa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25.xml"/><Relationship Id="rId5" Type="http://schemas.openxmlformats.org/officeDocument/2006/relationships/hyperlink" Target="http://www.statista.com/statistics/271770/china-manufacturing-purchasing-managers-index" TargetMode="Externa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26.xml"/><Relationship Id="rId5" Type="http://schemas.openxmlformats.org/officeDocument/2006/relationships/hyperlink" Target="http://www.statista.com/statistics/283512/china-non-manufacturing-purchasing-managers-index" TargetMode="External"/><Relationship Id="rId4" Type="http://schemas.openxmlformats.org/officeDocument/2006/relationships/image" Target="../media/image5.emf"/></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27.xml"/><Relationship Id="rId5" Type="http://schemas.openxmlformats.org/officeDocument/2006/relationships/hyperlink" Target="http://www.statista.com/statistics/236204/producer-prices-for-the-industrial-sector-in-china" TargetMode="External"/><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28.xml"/><Relationship Id="rId5" Type="http://schemas.openxmlformats.org/officeDocument/2006/relationships/hyperlink" Target="http://www.statista.com/statistics/252180/producer-prices-for-the-industrial-sector-in-china-by-products" TargetMode="Externa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29.xml"/><Relationship Id="rId5" Type="http://schemas.openxmlformats.org/officeDocument/2006/relationships/hyperlink" Target="http://www.statista.com/statistics/1197064/china-total-investment-as-gdp-share" TargetMode="External"/><Relationship Id="rId4" Type="http://schemas.openxmlformats.org/officeDocument/2006/relationships/image" Target="../media/image5.emf"/></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30.xml"/><Relationship Id="rId5" Type="http://schemas.openxmlformats.org/officeDocument/2006/relationships/hyperlink" Target="http://www.statista.com/statistics/1016973/china-foreign-direct-investment-inflows" TargetMode="Externa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4.emf"/><Relationship Id="rId7"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31.xml"/><Relationship Id="rId5" Type="http://schemas.openxmlformats.org/officeDocument/2006/relationships/hyperlink" Target="http://www.statista.com/statistics/257086/value-of-foreign-direct-investment-in-china-by-sector" TargetMode="External"/><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32.xml"/><Relationship Id="rId5" Type="http://schemas.openxmlformats.org/officeDocument/2006/relationships/hyperlink" Target="http://www.statista.com/statistics/257099/value-of-foreign-direct-investment-in-china-by-country" TargetMode="External"/><Relationship Id="rId4" Type="http://schemas.openxmlformats.org/officeDocument/2006/relationships/image" Target="../media/image5.emf"/></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33.xml"/><Relationship Id="rId5" Type="http://schemas.openxmlformats.org/officeDocument/2006/relationships/hyperlink" Target="http://www.statista.com/statistics/858019/china-outward-foreign-direct-investment-flows" TargetMode="External"/><Relationship Id="rId4" Type="http://schemas.openxmlformats.org/officeDocument/2006/relationships/image" Target="../media/image5.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emf"/><Relationship Id="rId7"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34.xml"/><Relationship Id="rId5" Type="http://schemas.openxmlformats.org/officeDocument/2006/relationships/hyperlink" Target="http://www.statista.com/statistics/278087/countries-with-the-highest-capital-stock-in-chinese-direct-investments" TargetMode="External"/><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image" Target="../media/image8.png"/></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4.emf"/><Relationship Id="rId7"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35.xml"/><Relationship Id="rId5" Type="http://schemas.openxmlformats.org/officeDocument/2006/relationships/hyperlink" Target="http://www.statista.com/statistics/278090/chinese-direct-investments-in-the-european-union" TargetMode="External"/><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image" Target="../media/image8.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4.emf"/><Relationship Id="rId7"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36.xml"/><Relationship Id="rId5" Type="http://schemas.openxmlformats.org/officeDocument/2006/relationships/hyperlink" Target="http://www.statista.com/statistics/278193/chinese-direct-investments-in-the-united-states-by-sector" TargetMode="External"/><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37.xml"/><Relationship Id="rId5" Type="http://schemas.openxmlformats.org/officeDocument/2006/relationships/hyperlink" Target="http://www.statista.com/statistics/263661/export-of-goods-from-china" TargetMode="External"/><Relationship Id="rId4" Type="http://schemas.openxmlformats.org/officeDocument/2006/relationships/image" Target="../media/image5.emf"/></Relationships>
</file>

<file path=ppt/slides/_rels/slide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38.xml"/><Relationship Id="rId5" Type="http://schemas.openxmlformats.org/officeDocument/2006/relationships/hyperlink" Target="http://www.statista.com/statistics/263646/import-of-goods-to-china" TargetMode="External"/><Relationship Id="rId4" Type="http://schemas.openxmlformats.org/officeDocument/2006/relationships/image" Target="../media/image5.emf"/></Relationships>
</file>

<file path=ppt/slides/_rels/slide4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39.xml"/><Relationship Id="rId5" Type="http://schemas.openxmlformats.org/officeDocument/2006/relationships/hyperlink" Target="http://www.statista.com/statistics/263632/trade-balance-of-china" TargetMode="Externa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hyperlink" Target="http://www.statista.com/statistics/263770/gross-domestic-product-gdp-of-china" TargetMode="Externa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40.xml"/><Relationship Id="rId5" Type="http://schemas.openxmlformats.org/officeDocument/2006/relationships/hyperlink" Target="http://www.statista.com/statistics/271616/monthly-value-of-exports-from-china" TargetMode="External"/><Relationship Id="rId4" Type="http://schemas.openxmlformats.org/officeDocument/2006/relationships/image" Target="../media/image5.emf"/></Relationships>
</file>

<file path=ppt/slides/_rels/slide5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41.xml"/><Relationship Id="rId5" Type="http://schemas.openxmlformats.org/officeDocument/2006/relationships/hyperlink" Target="http://www.statista.com/statistics/271615/monthly-value-of-imports-into-china" TargetMode="External"/><Relationship Id="rId4" Type="http://schemas.openxmlformats.org/officeDocument/2006/relationships/image" Target="../media/image5.emf"/></Relationships>
</file>

<file path=ppt/slides/_rels/slide5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42.xml"/><Relationship Id="rId5" Type="http://schemas.openxmlformats.org/officeDocument/2006/relationships/hyperlink" Target="http://www.statista.com/statistics/271637/monthly-trade-balance-of-china" TargetMode="External"/><Relationship Id="rId4" Type="http://schemas.openxmlformats.org/officeDocument/2006/relationships/image" Target="../media/image5.emf"/></Relationships>
</file>

<file path=ppt/slides/_rels/slide5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43.xml"/><Relationship Id="rId5" Type="http://schemas.openxmlformats.org/officeDocument/2006/relationships/hyperlink" Target="http://www.statista.com/statistics/270326/main-export-partners-for-china" TargetMode="External"/><Relationship Id="rId4" Type="http://schemas.openxmlformats.org/officeDocument/2006/relationships/image" Target="../media/image5.emf"/></Relationships>
</file>

<file path=ppt/slides/_rels/slide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44.xml"/><Relationship Id="rId5" Type="http://schemas.openxmlformats.org/officeDocument/2006/relationships/hyperlink" Target="http://www.statista.com/statistics/1199613/main-import-partners-for-china" TargetMode="External"/><Relationship Id="rId4" Type="http://schemas.openxmlformats.org/officeDocument/2006/relationships/image" Target="../media/image5.emf"/></Relationships>
</file>

<file path=ppt/slides/_rels/slide5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45.xml"/><Relationship Id="rId5" Type="http://schemas.openxmlformats.org/officeDocument/2006/relationships/hyperlink" Target="http://www.statista.com/statistics/236007/chinas-invisible-trade-balance" TargetMode="External"/><Relationship Id="rId4" Type="http://schemas.openxmlformats.org/officeDocument/2006/relationships/image" Target="../media/image5.emf"/></Relationships>
</file>

<file path=ppt/slides/_rels/slide5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hyperlink" Target="http://www.statista.com/statistics/270439/chinas-share-of-global-gross-domestic-product-gdp" TargetMode="Externa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hyperlink" Target="http://www.statista.com/statistics/263616/gross-domestic-product-gdp-growth-rate-in-china" TargetMode="Externa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hyperlink" Target="http://www.statista.com/statistics/271769/quarterly-gross-domestic-product-gdp-growth-rate-in-china" TargetMode="Externa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hyperlink" Target="http://www.statista.com/statistics/270325/distribution-of-gross-domestic-product-gdp-across-economic-sectors-in-china" TargetMode="Externa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ew shap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COUNTRIES &amp; REGIONS</a:t>
            </a:r>
          </a:p>
        </p:txBody>
      </p:sp>
      <p:sp>
        <p:nvSpPr>
          <p:cNvPr id="3"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Key economic indicators of China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industrial sector generated around 31.7 percent of China's GDP. It was by far the largest contributor, followed by the wholesale and retail industry that was responsible for 9.8 percent and the financial sector that produced 8.0 percent of the country's economic output. Since China is the second-largest economy in the world, the industrial sector’s output alone exceeded the entire economy of Germany.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339150" y="1882800"/>
            <a:ext cx="1511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GDP</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the gross domestic product (GDP) in China in 2023, by industry</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GDP composition in China 2023, by industry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Regional gross domestic product (GDP) in China varies tremendously across the country. In 2023, the GDP of Guangdong province amounted to around 13.6 trillion yuan, whereas that of Tibet only reached about 239 billion yuan. While Guangdong has a thriving economy and is densely populated, Tibet is located in a remote mountain area and has a population of only around 3.5 million people.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 * Updated from National Bureau of Statistics of China. One yuan equals approximately 0.14 U.S. dollars and 0.13 euros (as of March 2024). According to the official Chinese definition, Eastern, Central, Western, and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National Bureau of Statistics of China (local statistics bureaus); People's Daily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5142300" y="1882800"/>
            <a:ext cx="1905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GDP in billion yuan</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Gross domestic product (GDP) of China in 2023, by region (in billion yuan)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Gross domestic product (GDP) of China 2023, by region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Shanghai was the city with the largest GDP in China, reaching a value added of approximately 4.5 trillion yuan. The four Chinese first-tier cites Beijing, Shanghai, Shenzhen, and Guangzhou had by far the strongest economic performance.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2022</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5142300" y="1882800"/>
            <a:ext cx="1905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GDP in billion yuan</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Chinese cities with the highest gross domestic product (GDP) in 2022 (in billion yuan)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Chinese cities with the highest GDP in 2022</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graph shows per capita gross domestic product (GDP) in China until 2023, with forecasts until 2029. In 2023, per capita GDP reached around 12,600 U.S. dollars in China. That year, the overall GDP of China had amounted to 17.8 trillion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1985 to 2023; * Estimate. Estimates are routinely adjusted according to changes in exchange rates. Values have been rounded.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Gross domestic product (GDP) per capita in current prices in China from 1985 to 2023 with forecasts until 2029 (in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Gross domestic product (GDP) per capita in China 1985-2029</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annual per capita gross domestic product (GDP) in different provinces, municipalities, and autonomous regions in China varied from approximately 200,300 yuan in Beijing municipality to roughly 47,900 yuan in Gansu province. The average national per capita GDP crossed the threshold of 10,000 U.S. dollars in 2019 and reached around 89,400 yuan in 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 * Figures apply to the total administrative area of the respective municipality, which are often quite large compared to cities in western countries, including distant suburbs and villages on the outskirts. One yuan equals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4964500" y="1882800"/>
            <a:ext cx="2260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GDP per capita in yuan</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 capita gross domestic product (GDP) in China in 2023, by province or region (in yuan)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Per capita gross domestic product (GDP) in China 2023, by region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Consumer prices</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average annual inflation rate in China ranged at around 0.2 percent compared to the previous year. Projections by the IMF expect the inflation rate to reach around 0.4 percent in 2024. The monthly inflation rate in China dropped to negative values in the second half of 2023 and remained comparatively low in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 * Estimate. Values have been rounded.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Inflation rate in China from 2013 to 2023 with forecasts until 2029</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Inflation rate in China 2013-2029</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consumer inflation in China was comparatively low for a broad range of products and services. Falling prices for transportation and communication further pushed down overall inflation. The average annual consumer price inflation rate in China ranged at about 0.2 percent in 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059750" y="1882800"/>
            <a:ext cx="2070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Year-on-year change</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Annual inflation rate in China in 2023, by sector</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Annual inflation rate in China 2023, by sector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September 2024, the monthly inflation rate in China ranged at 0.4 percent compared to the same month in the previous year. Inflation had peaked at 2.8 percent in September 2022, but eased recently. The annual average inflation rate in China ranged at 0.2 percent in 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September 2022 to September 2024</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Monthly inflation rate in China from September 2022 to September 2024</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Monthly inflation rate in China September 2024</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graph shows the Consumer Price Index (CPI) in China as of September 2024, by sector and area. That month, the CPI for transportation and communication in urban areas resided at 95.8 index points.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as of September 2024; same month last year = 100</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p:cNvGraphicFramePr>
            <a:graphicFrameLocks noGrp="1"/>
          </p:cNvGraphicFramePr>
          <p:nvPr/>
        </p:nvGraphicFramePr>
        <p:xfrm>
          <a:off x="586800" y="1882800"/>
          <a:ext cx="11016000" cy="2590800"/>
        </p:xfrm>
        <a:graphic>
          <a:graphicData uri="http://schemas.openxmlformats.org/drawingml/2006/table">
            <a:tbl>
              <a:tblPr firstRow="1" bandRow="1">
                <a:tableStyleId>{5C22544A-7EE6-4342-B048-85BDC9FD1C3A}</a:tableStyleId>
              </a:tblPr>
              <a:tblGrid>
                <a:gridCol w="4343250">
                  <a:extLst>
                    <a:ext uri="{9D8B030D-6E8A-4147-A177-3AD203B41FA5}">
                      <a16:colId xmlns:a16="http://schemas.microsoft.com/office/drawing/2014/main" val="20000"/>
                    </a:ext>
                  </a:extLst>
                </a:gridCol>
                <a:gridCol w="2224250">
                  <a:extLst>
                    <a:ext uri="{9D8B030D-6E8A-4147-A177-3AD203B41FA5}">
                      <a16:colId xmlns:a16="http://schemas.microsoft.com/office/drawing/2014/main" val="20001"/>
                    </a:ext>
                  </a:extLst>
                </a:gridCol>
                <a:gridCol w="2224250">
                  <a:extLst>
                    <a:ext uri="{9D8B030D-6E8A-4147-A177-3AD203B41FA5}">
                      <a16:colId xmlns:a16="http://schemas.microsoft.com/office/drawing/2014/main" val="20002"/>
                    </a:ext>
                  </a:extLst>
                </a:gridCol>
                <a:gridCol w="2224250">
                  <a:extLst>
                    <a:ext uri="{9D8B030D-6E8A-4147-A177-3AD203B41FA5}">
                      <a16:colId xmlns:a16="http://schemas.microsoft.com/office/drawing/2014/main" val="20003"/>
                    </a:ext>
                  </a:extLst>
                </a:gridCol>
              </a:tblGrid>
              <a:tr h="0">
                <a:tc>
                  <a:txBody>
                    <a:bodyPr/>
                    <a:lstStyle/>
                    <a:p>
                      <a:pPr algn="l"/>
                      <a:r>
                        <a:rPr sz="1100" b="1">
                          <a:solidFill>
                            <a:srgbClr val="0F2741"/>
                          </a:solidFill>
                          <a:latin typeface="Open Sans"/>
                        </a:rPr>
                        <a:t>Sector</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Total</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Urban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Rural</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extLst>
                  <a:ext uri="{0D108BD9-81ED-4DB2-BD59-A6C34878D82A}">
                    <a16:rowId xmlns:a16="http://schemas.microsoft.com/office/drawing/2014/main" val="10000"/>
                  </a:ext>
                </a:extLst>
              </a:tr>
              <a:tr h="0">
                <a:tc>
                  <a:txBody>
                    <a:bodyPr/>
                    <a:lstStyle/>
                    <a:p>
                      <a:r>
                        <a:rPr sz="1100">
                          <a:solidFill>
                            <a:srgbClr val="0F2741"/>
                          </a:solidFill>
                          <a:latin typeface="Open Sans"/>
                        </a:rPr>
                        <a:t>Overall</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100.4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100.4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100.6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extLst>
                  <a:ext uri="{0D108BD9-81ED-4DB2-BD59-A6C34878D82A}">
                    <a16:rowId xmlns:a16="http://schemas.microsoft.com/office/drawing/2014/main" val="10001"/>
                  </a:ext>
                </a:extLst>
              </a:tr>
              <a:tr h="0">
                <a:tc>
                  <a:txBody>
                    <a:bodyPr/>
                    <a:lstStyle/>
                    <a:p>
                      <a:r>
                        <a:rPr sz="1100">
                          <a:solidFill>
                            <a:srgbClr val="0F2741"/>
                          </a:solidFill>
                          <a:latin typeface="Open Sans"/>
                        </a:rPr>
                        <a:t>Other items and services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103.5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103.6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103.2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extLst>
                  <a:ext uri="{0D108BD9-81ED-4DB2-BD59-A6C34878D82A}">
                    <a16:rowId xmlns:a16="http://schemas.microsoft.com/office/drawing/2014/main" val="10002"/>
                  </a:ext>
                </a:extLst>
              </a:tr>
              <a:tr h="0">
                <a:tc>
                  <a:txBody>
                    <a:bodyPr/>
                    <a:lstStyle/>
                    <a:p>
                      <a:r>
                        <a:rPr sz="1100">
                          <a:solidFill>
                            <a:srgbClr val="0F2741"/>
                          </a:solidFill>
                          <a:latin typeface="Open Sans"/>
                        </a:rPr>
                        <a:t>Food, tobacco and liquor</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102.3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102.3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102.4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extLst>
                  <a:ext uri="{0D108BD9-81ED-4DB2-BD59-A6C34878D82A}">
                    <a16:rowId xmlns:a16="http://schemas.microsoft.com/office/drawing/2014/main" val="10003"/>
                  </a:ext>
                </a:extLst>
              </a:tr>
              <a:tr h="0">
                <a:tc>
                  <a:txBody>
                    <a:bodyPr/>
                    <a:lstStyle/>
                    <a:p>
                      <a:r>
                        <a:rPr sz="1100">
                          <a:solidFill>
                            <a:srgbClr val="0F2741"/>
                          </a:solidFill>
                          <a:latin typeface="Open Sans"/>
                        </a:rPr>
                        <a:t>Clothing</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101.3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101.4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100.9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extLst>
                  <a:ext uri="{0D108BD9-81ED-4DB2-BD59-A6C34878D82A}">
                    <a16:rowId xmlns:a16="http://schemas.microsoft.com/office/drawing/2014/main" val="10004"/>
                  </a:ext>
                </a:extLst>
              </a:tr>
              <a:tr h="0">
                <a:tc>
                  <a:txBody>
                    <a:bodyPr/>
                    <a:lstStyle/>
                    <a:p>
                      <a:r>
                        <a:rPr sz="1100">
                          <a:solidFill>
                            <a:srgbClr val="0F2741"/>
                          </a:solidFill>
                          <a:latin typeface="Open Sans"/>
                        </a:rPr>
                        <a:t>Healthcare and medical services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101.2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101.1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101.4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extLst>
                  <a:ext uri="{0D108BD9-81ED-4DB2-BD59-A6C34878D82A}">
                    <a16:rowId xmlns:a16="http://schemas.microsoft.com/office/drawing/2014/main" val="10005"/>
                  </a:ext>
                </a:extLst>
              </a:tr>
              <a:tr h="0">
                <a:tc>
                  <a:txBody>
                    <a:bodyPr/>
                    <a:lstStyle/>
                    <a:p>
                      <a:r>
                        <a:rPr sz="1100">
                          <a:solidFill>
                            <a:srgbClr val="0F2741"/>
                          </a:solidFill>
                          <a:latin typeface="Open Sans"/>
                        </a:rPr>
                        <a:t>Recreation, education, culture articles and services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100.6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100.4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extLst>
                  <a:ext uri="{0D108BD9-81ED-4DB2-BD59-A6C34878D82A}">
                    <a16:rowId xmlns:a16="http://schemas.microsoft.com/office/drawing/2014/main" val="10006"/>
                  </a:ext>
                </a:extLst>
              </a:tr>
              <a:tr h="0">
                <a:tc>
                  <a:txBody>
                    <a:bodyPr/>
                    <a:lstStyle/>
                    <a:p>
                      <a:r>
                        <a:rPr sz="1100">
                          <a:solidFill>
                            <a:srgbClr val="0F2741"/>
                          </a:solidFill>
                          <a:latin typeface="Open Sans"/>
                        </a:rPr>
                        <a:t>Household items and services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100.1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100.3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extLst>
                  <a:ext uri="{0D108BD9-81ED-4DB2-BD59-A6C34878D82A}">
                    <a16:rowId xmlns:a16="http://schemas.microsoft.com/office/drawing/2014/main" val="10007"/>
                  </a:ext>
                </a:extLst>
              </a:tr>
              <a:tr h="0">
                <a:tc>
                  <a:txBody>
                    <a:bodyPr/>
                    <a:lstStyle/>
                    <a:p>
                      <a:r>
                        <a:rPr sz="1100">
                          <a:solidFill>
                            <a:srgbClr val="0F2741"/>
                          </a:solidFill>
                          <a:latin typeface="Open Sans"/>
                        </a:rPr>
                        <a:t>Residence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99.9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99.9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99.9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extLst>
                  <a:ext uri="{0D108BD9-81ED-4DB2-BD59-A6C34878D82A}">
                    <a16:rowId xmlns:a16="http://schemas.microsoft.com/office/drawing/2014/main" val="10008"/>
                  </a:ext>
                </a:extLst>
              </a:tr>
              <a:tr h="0">
                <a:tc>
                  <a:txBody>
                    <a:bodyPr/>
                    <a:lstStyle/>
                    <a:p>
                      <a:r>
                        <a:rPr sz="1100">
                          <a:solidFill>
                            <a:srgbClr val="0F2741"/>
                          </a:solidFill>
                          <a:latin typeface="Open Sans"/>
                        </a:rPr>
                        <a:t>Transportation and communication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95.9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95.8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96.4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extLst>
                  <a:ext uri="{0D108BD9-81ED-4DB2-BD59-A6C34878D82A}">
                    <a16:rowId xmlns:a16="http://schemas.microsoft.com/office/drawing/2014/main" val="10009"/>
                  </a:ext>
                </a:extLst>
              </a:tr>
            </a:tbl>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Consumer Price Index (CPI) in China as of September 2024, by sector and area</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Consumer Price Index (CPI) in China by sector and area September 2024</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National accounts</a:t>
            </a:r>
          </a:p>
        </p:txBody>
      </p:sp>
      <p:sp>
        <p:nvSpPr>
          <p:cNvPr id="8" name="New shap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04</a:t>
            </a:r>
          </a:p>
        </p:txBody>
      </p:sp>
      <p:sp>
        <p:nvSpPr>
          <p:cNvPr id="9" name="New shap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Gross domestic product (GDP) of China 1985-2029</a:t>
            </a:r>
          </a:p>
        </p:txBody>
      </p:sp>
      <p:sp>
        <p:nvSpPr>
          <p:cNvPr id="10" name="New shap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05</a:t>
            </a:r>
          </a:p>
        </p:txBody>
      </p:sp>
      <p:sp>
        <p:nvSpPr>
          <p:cNvPr id="11" name="New shap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China's share of global gross domestic product (GDP) 1980-2029</a:t>
            </a:r>
          </a:p>
        </p:txBody>
      </p:sp>
      <p:sp>
        <p:nvSpPr>
          <p:cNvPr id="12" name="New shap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06</a:t>
            </a:r>
          </a:p>
        </p:txBody>
      </p:sp>
      <p:sp>
        <p:nvSpPr>
          <p:cNvPr id="13" name="New shap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Gross domestic product (GDP) growth rate in China 2013-2029</a:t>
            </a:r>
          </a:p>
        </p:txBody>
      </p:sp>
      <p:sp>
        <p:nvSpPr>
          <p:cNvPr id="14" name="New shap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07</a:t>
            </a:r>
          </a:p>
        </p:txBody>
      </p:sp>
      <p:sp>
        <p:nvSpPr>
          <p:cNvPr id="15" name="New shap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Quarterly gross domestic product (GDP) growth rate in China Q3 2021-Q3 2024</a:t>
            </a:r>
          </a:p>
        </p:txBody>
      </p:sp>
      <p:sp>
        <p:nvSpPr>
          <p:cNvPr id="16" name="New shap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08</a:t>
            </a:r>
          </a:p>
        </p:txBody>
      </p:sp>
      <p:sp>
        <p:nvSpPr>
          <p:cNvPr id="17" name="New shap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GDP distribution across economic sectors in China 2013-2023</a:t>
            </a:r>
          </a:p>
        </p:txBody>
      </p:sp>
      <p:sp>
        <p:nvSpPr>
          <p:cNvPr id="18" name="New shape"/>
          <p:cNvSpPr/>
          <p:nvPr/>
        </p:nvSpPr>
        <p:spPr>
          <a:xfrm>
            <a:off x="5544000" y="2967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19" name="New shape"/>
          <p:cNvSpPr/>
          <p:nvPr/>
        </p:nvSpPr>
        <p:spPr>
          <a:xfrm>
            <a:off x="586800" y="2967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GDP composition in China 2023, by industry</a:t>
            </a:r>
          </a:p>
        </p:txBody>
      </p:sp>
      <p:sp>
        <p:nvSpPr>
          <p:cNvPr id="20" name="New shape"/>
          <p:cNvSpPr/>
          <p:nvPr/>
        </p:nvSpPr>
        <p:spPr>
          <a:xfrm>
            <a:off x="5544000" y="3137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1" name="New shape"/>
          <p:cNvSpPr/>
          <p:nvPr/>
        </p:nvSpPr>
        <p:spPr>
          <a:xfrm>
            <a:off x="586800" y="3137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Gross domestic product (GDP) of China 2023, by region</a:t>
            </a:r>
          </a:p>
        </p:txBody>
      </p:sp>
      <p:sp>
        <p:nvSpPr>
          <p:cNvPr id="22" name="New shape"/>
          <p:cNvSpPr/>
          <p:nvPr/>
        </p:nvSpPr>
        <p:spPr>
          <a:xfrm>
            <a:off x="5544000" y="3308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3" name="New shape"/>
          <p:cNvSpPr/>
          <p:nvPr/>
        </p:nvSpPr>
        <p:spPr>
          <a:xfrm>
            <a:off x="586800" y="3308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Chinese cities with the highest GDP in 2022</a:t>
            </a:r>
          </a:p>
        </p:txBody>
      </p:sp>
      <p:sp>
        <p:nvSpPr>
          <p:cNvPr id="24" name="New shape"/>
          <p:cNvSpPr/>
          <p:nvPr/>
        </p:nvSpPr>
        <p:spPr>
          <a:xfrm>
            <a:off x="5544000" y="3478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5" name="New shape"/>
          <p:cNvSpPr/>
          <p:nvPr/>
        </p:nvSpPr>
        <p:spPr>
          <a:xfrm>
            <a:off x="586800" y="3478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Gross domestic product (GDP) per capita in China 1985-2029</a:t>
            </a:r>
          </a:p>
        </p:txBody>
      </p:sp>
      <p:sp>
        <p:nvSpPr>
          <p:cNvPr id="26" name="New shape"/>
          <p:cNvSpPr/>
          <p:nvPr/>
        </p:nvSpPr>
        <p:spPr>
          <a:xfrm>
            <a:off x="5544000" y="3648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13</a:t>
            </a:r>
          </a:p>
        </p:txBody>
      </p:sp>
      <p:sp>
        <p:nvSpPr>
          <p:cNvPr id="27" name="New shape"/>
          <p:cNvSpPr/>
          <p:nvPr/>
        </p:nvSpPr>
        <p:spPr>
          <a:xfrm>
            <a:off x="586800" y="3648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Per capita gross domestic product (GDP) in China 2023, by region</a:t>
            </a:r>
          </a:p>
        </p:txBody>
      </p:sp>
      <p:sp>
        <p:nvSpPr>
          <p:cNvPr id="28" name="New shape"/>
          <p:cNvSpPr/>
          <p:nvPr/>
        </p:nvSpPr>
        <p:spPr>
          <a:xfrm>
            <a:off x="586800" y="394602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Consumer prices</a:t>
            </a:r>
          </a:p>
        </p:txBody>
      </p:sp>
      <p:sp>
        <p:nvSpPr>
          <p:cNvPr id="29" name="New shap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0" name="New shap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Inflation rate in China 2013-2029</a:t>
            </a:r>
          </a:p>
        </p:txBody>
      </p:sp>
      <p:sp>
        <p:nvSpPr>
          <p:cNvPr id="31" name="New shape"/>
          <p:cNvSpPr/>
          <p:nvPr/>
        </p:nvSpPr>
        <p:spPr>
          <a:xfrm>
            <a:off x="55440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2" name="New shape"/>
          <p:cNvSpPr/>
          <p:nvPr/>
        </p:nvSpPr>
        <p:spPr>
          <a:xfrm>
            <a:off x="5868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Annual inflation rate in China 2023, by sector</a:t>
            </a:r>
          </a:p>
        </p:txBody>
      </p:sp>
      <p:sp>
        <p:nvSpPr>
          <p:cNvPr id="33" name="New shape"/>
          <p:cNvSpPr/>
          <p:nvPr/>
        </p:nvSpPr>
        <p:spPr>
          <a:xfrm>
            <a:off x="5544000" y="4520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4" name="New shape"/>
          <p:cNvSpPr/>
          <p:nvPr/>
        </p:nvSpPr>
        <p:spPr>
          <a:xfrm>
            <a:off x="586800" y="4520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Monthly inflation rate in China September 2024</a:t>
            </a:r>
          </a:p>
        </p:txBody>
      </p:sp>
      <p:sp>
        <p:nvSpPr>
          <p:cNvPr id="35" name="New shape"/>
          <p:cNvSpPr/>
          <p:nvPr/>
        </p:nvSpPr>
        <p:spPr>
          <a:xfrm>
            <a:off x="5544000" y="46903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6" name="New shape"/>
          <p:cNvSpPr/>
          <p:nvPr/>
        </p:nvSpPr>
        <p:spPr>
          <a:xfrm>
            <a:off x="586800" y="46903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Consumer Price Index (CPI) in China by sector and area September 2024</a:t>
            </a:r>
          </a:p>
        </p:txBody>
      </p:sp>
      <p:sp>
        <p:nvSpPr>
          <p:cNvPr id="37" name="New shape"/>
          <p:cNvSpPr/>
          <p:nvPr/>
        </p:nvSpPr>
        <p:spPr>
          <a:xfrm>
            <a:off x="5544000" y="48605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19</a:t>
            </a:r>
          </a:p>
        </p:txBody>
      </p:sp>
      <p:sp>
        <p:nvSpPr>
          <p:cNvPr id="38" name="New shape"/>
          <p:cNvSpPr/>
          <p:nvPr/>
        </p:nvSpPr>
        <p:spPr>
          <a:xfrm>
            <a:off x="586800" y="48605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Monthly Consumer Price Index (CPI) in China by region September 2024</a:t>
            </a:r>
          </a:p>
        </p:txBody>
      </p:sp>
      <p:sp>
        <p:nvSpPr>
          <p:cNvPr id="39" name="New shape"/>
          <p:cNvSpPr/>
          <p:nvPr/>
        </p:nvSpPr>
        <p:spPr>
          <a:xfrm>
            <a:off x="5544000" y="50308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20</a:t>
            </a:r>
          </a:p>
        </p:txBody>
      </p:sp>
      <p:sp>
        <p:nvSpPr>
          <p:cNvPr id="40" name="New shape"/>
          <p:cNvSpPr/>
          <p:nvPr/>
        </p:nvSpPr>
        <p:spPr>
          <a:xfrm>
            <a:off x="586800" y="50308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Gini index: inequality of income distribution in China 2005-2022</a:t>
            </a:r>
          </a:p>
        </p:txBody>
      </p:sp>
      <p:sp>
        <p:nvSpPr>
          <p:cNvPr id="41" name="New shape"/>
          <p:cNvSpPr/>
          <p:nvPr/>
        </p:nvSpPr>
        <p:spPr>
          <a:xfrm>
            <a:off x="5544000" y="52011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21</a:t>
            </a:r>
          </a:p>
        </p:txBody>
      </p:sp>
      <p:sp>
        <p:nvSpPr>
          <p:cNvPr id="42" name="New shape"/>
          <p:cNvSpPr/>
          <p:nvPr/>
        </p:nvSpPr>
        <p:spPr>
          <a:xfrm>
            <a:off x="586800" y="52011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Big Mac index worldwide 2024</a:t>
            </a:r>
          </a:p>
        </p:txBody>
      </p:sp>
      <p:sp>
        <p:nvSpPr>
          <p:cNvPr id="43" name="New shape"/>
          <p:cNvSpPr/>
          <p:nvPr/>
        </p:nvSpPr>
        <p:spPr>
          <a:xfrm>
            <a:off x="59580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Employment</a:t>
            </a:r>
          </a:p>
        </p:txBody>
      </p:sp>
      <p:sp>
        <p:nvSpPr>
          <p:cNvPr id="44" name="New shape"/>
          <p:cNvSpPr/>
          <p:nvPr/>
        </p:nvSpPr>
        <p:spPr>
          <a:xfrm>
            <a:off x="109152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23</a:t>
            </a:r>
          </a:p>
        </p:txBody>
      </p:sp>
      <p:sp>
        <p:nvSpPr>
          <p:cNvPr id="45" name="New shape"/>
          <p:cNvSpPr/>
          <p:nvPr/>
        </p:nvSpPr>
        <p:spPr>
          <a:xfrm>
            <a:off x="59580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Labor force in China 2000-2022</a:t>
            </a:r>
          </a:p>
        </p:txBody>
      </p:sp>
      <p:sp>
        <p:nvSpPr>
          <p:cNvPr id="46" name="New shape"/>
          <p:cNvSpPr/>
          <p:nvPr/>
        </p:nvSpPr>
        <p:spPr>
          <a:xfrm>
            <a:off x="109152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7" name="New shape"/>
          <p:cNvSpPr/>
          <p:nvPr/>
        </p:nvSpPr>
        <p:spPr>
          <a:xfrm>
            <a:off x="59580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employees in China 2013-2023</a:t>
            </a:r>
          </a:p>
        </p:txBody>
      </p:sp>
      <p:sp>
        <p:nvSpPr>
          <p:cNvPr id="48" name="New shape"/>
          <p:cNvSpPr/>
          <p:nvPr/>
        </p:nvSpPr>
        <p:spPr>
          <a:xfrm>
            <a:off x="109152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25</a:t>
            </a:r>
          </a:p>
        </p:txBody>
      </p:sp>
      <p:sp>
        <p:nvSpPr>
          <p:cNvPr id="49" name="New shape"/>
          <p:cNvSpPr/>
          <p:nvPr/>
        </p:nvSpPr>
        <p:spPr>
          <a:xfrm>
            <a:off x="59580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Distribution of the workforce across economic sectors in China 2013-2023</a:t>
            </a:r>
          </a:p>
        </p:txBody>
      </p:sp>
      <p:sp>
        <p:nvSpPr>
          <p:cNvPr id="50" name="New shape"/>
          <p:cNvSpPr/>
          <p:nvPr/>
        </p:nvSpPr>
        <p:spPr>
          <a:xfrm>
            <a:off x="109152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26</a:t>
            </a:r>
          </a:p>
        </p:txBody>
      </p:sp>
      <p:sp>
        <p:nvSpPr>
          <p:cNvPr id="51" name="New shape"/>
          <p:cNvSpPr/>
          <p:nvPr/>
        </p:nvSpPr>
        <p:spPr>
          <a:xfrm>
            <a:off x="59580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Unemployment rate in China 2017-2029</a:t>
            </a:r>
          </a:p>
        </p:txBody>
      </p:sp>
      <p:sp>
        <p:nvSpPr>
          <p:cNvPr id="52" name="New shape"/>
          <p:cNvSpPr/>
          <p:nvPr/>
        </p:nvSpPr>
        <p:spPr>
          <a:xfrm>
            <a:off x="109152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27</a:t>
            </a:r>
          </a:p>
        </p:txBody>
      </p:sp>
      <p:sp>
        <p:nvSpPr>
          <p:cNvPr id="53" name="New shape"/>
          <p:cNvSpPr/>
          <p:nvPr/>
        </p:nvSpPr>
        <p:spPr>
          <a:xfrm>
            <a:off x="59580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Monthly surveyed urban unemployment rate in China September 2022-2024</a:t>
            </a:r>
          </a:p>
        </p:txBody>
      </p:sp>
      <p:sp>
        <p:nvSpPr>
          <p:cNvPr id="54" name="New shape"/>
          <p:cNvSpPr/>
          <p:nvPr/>
        </p:nvSpPr>
        <p:spPr>
          <a:xfrm>
            <a:off x="10915200" y="2967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28</a:t>
            </a:r>
          </a:p>
        </p:txBody>
      </p:sp>
      <p:sp>
        <p:nvSpPr>
          <p:cNvPr id="55" name="New shape"/>
          <p:cNvSpPr/>
          <p:nvPr/>
        </p:nvSpPr>
        <p:spPr>
          <a:xfrm>
            <a:off x="5958000" y="2967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Monthly surveyed urban youth unemployment rate in China September 2021-2024</a:t>
            </a:r>
          </a:p>
        </p:txBody>
      </p:sp>
      <p:sp>
        <p:nvSpPr>
          <p:cNvPr id="56" name="New shape"/>
          <p:cNvSpPr/>
          <p:nvPr/>
        </p:nvSpPr>
        <p:spPr>
          <a:xfrm>
            <a:off x="5958000" y="3264911"/>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Productivity</a:t>
            </a:r>
          </a:p>
        </p:txBody>
      </p:sp>
      <p:sp>
        <p:nvSpPr>
          <p:cNvPr id="57" name="New shape"/>
          <p:cNvSpPr/>
          <p:nvPr/>
        </p:nvSpPr>
        <p:spPr>
          <a:xfrm>
            <a:off x="109152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30</a:t>
            </a:r>
          </a:p>
        </p:txBody>
      </p:sp>
      <p:sp>
        <p:nvSpPr>
          <p:cNvPr id="58" name="New shape"/>
          <p:cNvSpPr/>
          <p:nvPr/>
        </p:nvSpPr>
        <p:spPr>
          <a:xfrm>
            <a:off x="59580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Annual change of industrial production in China 2013-2023</a:t>
            </a:r>
          </a:p>
        </p:txBody>
      </p:sp>
      <p:sp>
        <p:nvSpPr>
          <p:cNvPr id="59" name="New shape"/>
          <p:cNvSpPr/>
          <p:nvPr/>
        </p:nvSpPr>
        <p:spPr>
          <a:xfrm>
            <a:off x="109152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31</a:t>
            </a:r>
          </a:p>
        </p:txBody>
      </p:sp>
      <p:sp>
        <p:nvSpPr>
          <p:cNvPr id="60" name="New shape"/>
          <p:cNvSpPr/>
          <p:nvPr/>
        </p:nvSpPr>
        <p:spPr>
          <a:xfrm>
            <a:off x="59580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Change in industrial production in China September 2024</a:t>
            </a:r>
          </a:p>
        </p:txBody>
      </p:sp>
      <p:sp>
        <p:nvSpPr>
          <p:cNvPr id="61" name="New shape"/>
          <p:cNvSpPr/>
          <p:nvPr/>
        </p:nvSpPr>
        <p:spPr>
          <a:xfrm>
            <a:off x="109152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32</a:t>
            </a:r>
          </a:p>
        </p:txBody>
      </p:sp>
      <p:sp>
        <p:nvSpPr>
          <p:cNvPr id="62" name="New shape"/>
          <p:cNvSpPr/>
          <p:nvPr/>
        </p:nvSpPr>
        <p:spPr>
          <a:xfrm>
            <a:off x="59580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Manufacturing Purchasing Managers' Index (PMI) in China by month October 2024</a:t>
            </a:r>
          </a:p>
        </p:txBody>
      </p:sp>
      <p:sp>
        <p:nvSpPr>
          <p:cNvPr id="63" name="New shape"/>
          <p:cNvSpPr/>
          <p:nvPr/>
        </p:nvSpPr>
        <p:spPr>
          <a:xfrm>
            <a:off x="109152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33</a:t>
            </a:r>
          </a:p>
        </p:txBody>
      </p:sp>
      <p:sp>
        <p:nvSpPr>
          <p:cNvPr id="64" name="New shape"/>
          <p:cNvSpPr/>
          <p:nvPr/>
        </p:nvSpPr>
        <p:spPr>
          <a:xfrm>
            <a:off x="59580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Non-manufacturing Purchasing Managers' Index (PMI) in China October 2024</a:t>
            </a:r>
          </a:p>
        </p:txBody>
      </p:sp>
      <p:sp>
        <p:nvSpPr>
          <p:cNvPr id="65" name="New shape"/>
          <p:cNvSpPr/>
          <p:nvPr/>
        </p:nvSpPr>
        <p:spPr>
          <a:xfrm>
            <a:off x="109152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2" action="ppaction://hlinksldjump">
                  <a:extLst>
                    <a:ext uri="{A12FA001-AC4F-418D-AE19-62706E023703}">
                      <ahyp:hlinkClr xmlns:ahyp="http://schemas.microsoft.com/office/drawing/2018/hyperlinkcolor" val="tx"/>
                    </a:ext>
                  </a:extLst>
                </a:hlinkClick>
              </a:rPr>
              <a:t>34</a:t>
            </a:r>
          </a:p>
        </p:txBody>
      </p:sp>
      <p:sp>
        <p:nvSpPr>
          <p:cNvPr id="66" name="New shape"/>
          <p:cNvSpPr/>
          <p:nvPr/>
        </p:nvSpPr>
        <p:spPr>
          <a:xfrm>
            <a:off x="59580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Producer Price Index for the industrial sector in China August 2024</a:t>
            </a:r>
          </a:p>
        </p:txBody>
      </p:sp>
      <p:sp>
        <p:nvSpPr>
          <p:cNvPr id="67" name="New shape"/>
          <p:cNvSpPr/>
          <p:nvPr/>
        </p:nvSpPr>
        <p:spPr>
          <a:xfrm>
            <a:off x="109152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3" action="ppaction://hlinksldjump">
                  <a:extLst>
                    <a:ext uri="{A12FA001-AC4F-418D-AE19-62706E023703}">
                      <ahyp:hlinkClr xmlns:ahyp="http://schemas.microsoft.com/office/drawing/2018/hyperlinkcolor" val="tx"/>
                    </a:ext>
                  </a:extLst>
                </a:hlinkClick>
              </a:rPr>
              <a:t>35</a:t>
            </a:r>
          </a:p>
        </p:txBody>
      </p:sp>
      <p:sp>
        <p:nvSpPr>
          <p:cNvPr id="68" name="New shape"/>
          <p:cNvSpPr/>
          <p:nvPr/>
        </p:nvSpPr>
        <p:spPr>
          <a:xfrm>
            <a:off x="59580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Ex factory producer prices for the industrial sector in China 2023, by product</a:t>
            </a:r>
          </a:p>
        </p:txBody>
      </p:sp>
      <p:sp>
        <p:nvSpPr>
          <p:cNvPr id="69" name="New shape"/>
          <p:cNvSpPr/>
          <p:nvPr/>
        </p:nvSpPr>
        <p:spPr>
          <a:xfrm>
            <a:off x="5958000" y="4647022"/>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Investment</a:t>
            </a:r>
          </a:p>
        </p:txBody>
      </p:sp>
      <p:sp>
        <p:nvSpPr>
          <p:cNvPr id="70" name="New shape"/>
          <p:cNvSpPr/>
          <p:nvPr/>
        </p:nvSpPr>
        <p:spPr>
          <a:xfrm>
            <a:off x="109152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4" action="ppaction://hlinksldjump">
                  <a:extLst>
                    <a:ext uri="{A12FA001-AC4F-418D-AE19-62706E023703}">
                      <ahyp:hlinkClr xmlns:ahyp="http://schemas.microsoft.com/office/drawing/2018/hyperlinkcolor" val="tx"/>
                    </a:ext>
                  </a:extLst>
                </a:hlinkClick>
              </a:rPr>
              <a:t>37</a:t>
            </a:r>
          </a:p>
        </p:txBody>
      </p:sp>
      <p:sp>
        <p:nvSpPr>
          <p:cNvPr id="71" name="New shape"/>
          <p:cNvSpPr/>
          <p:nvPr/>
        </p:nvSpPr>
        <p:spPr>
          <a:xfrm>
            <a:off x="59580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Total investment as a share of GDP in China 1980-2028</a:t>
            </a:r>
          </a:p>
        </p:txBody>
      </p:sp>
      <p:sp>
        <p:nvSpPr>
          <p:cNvPr id="72" name="New shape"/>
          <p:cNvSpPr/>
          <p:nvPr/>
        </p:nvSpPr>
        <p:spPr>
          <a:xfrm>
            <a:off x="109152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5" action="ppaction://hlinksldjump">
                  <a:extLst>
                    <a:ext uri="{A12FA001-AC4F-418D-AE19-62706E023703}">
                      <ahyp:hlinkClr xmlns:ahyp="http://schemas.microsoft.com/office/drawing/2018/hyperlinkcolor" val="tx"/>
                    </a:ext>
                  </a:extLst>
                </a:hlinkClick>
              </a:rPr>
              <a:t>38</a:t>
            </a:r>
          </a:p>
        </p:txBody>
      </p:sp>
      <p:sp>
        <p:nvSpPr>
          <p:cNvPr id="73" name="New shape"/>
          <p:cNvSpPr/>
          <p:nvPr/>
        </p:nvSpPr>
        <p:spPr>
          <a:xfrm>
            <a:off x="59580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Annual FDI inflows to China 2010-2023</a:t>
            </a:r>
          </a:p>
        </p:txBody>
      </p:sp>
      <p:sp>
        <p:nvSpPr>
          <p:cNvPr id="74" name="New shape"/>
          <p:cNvSpPr/>
          <p:nvPr/>
        </p:nvSpPr>
        <p:spPr>
          <a:xfrm>
            <a:off x="10915200" y="52210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6" action="ppaction://hlinksldjump">
                  <a:extLst>
                    <a:ext uri="{A12FA001-AC4F-418D-AE19-62706E023703}">
                      <ahyp:hlinkClr xmlns:ahyp="http://schemas.microsoft.com/office/drawing/2018/hyperlinkcolor" val="tx"/>
                    </a:ext>
                  </a:extLst>
                </a:hlinkClick>
              </a:rPr>
              <a:t>39</a:t>
            </a:r>
          </a:p>
        </p:txBody>
      </p:sp>
      <p:sp>
        <p:nvSpPr>
          <p:cNvPr id="75" name="New shape"/>
          <p:cNvSpPr/>
          <p:nvPr/>
        </p:nvSpPr>
        <p:spPr>
          <a:xfrm>
            <a:off x="5958000" y="52210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Value of foreign direct investments in China by sector 2022</a:t>
            </a:r>
          </a:p>
        </p:txBody>
      </p:sp>
      <p:sp>
        <p:nvSpPr>
          <p:cNvPr id="76" name="New shape"/>
          <p:cNvSpPr/>
          <p:nvPr/>
        </p:nvSpPr>
        <p:spPr>
          <a:xfrm>
            <a:off x="10915200" y="53912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7" action="ppaction://hlinksldjump">
                  <a:extLst>
                    <a:ext uri="{A12FA001-AC4F-418D-AE19-62706E023703}">
                      <ahyp:hlinkClr xmlns:ahyp="http://schemas.microsoft.com/office/drawing/2018/hyperlinkcolor" val="tx"/>
                    </a:ext>
                  </a:extLst>
                </a:hlinkClick>
              </a:rPr>
              <a:t>40</a:t>
            </a:r>
          </a:p>
        </p:txBody>
      </p:sp>
      <p:sp>
        <p:nvSpPr>
          <p:cNvPr id="77" name="New shape"/>
          <p:cNvSpPr/>
          <p:nvPr/>
        </p:nvSpPr>
        <p:spPr>
          <a:xfrm>
            <a:off x="5958000" y="53912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inflows in China 2022, by country or region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 regional breakdown of the Consumer Price Index (CPI) in China reveals considerable variations across different regions. In September 2024, Ningxia autonomous region displayed a CPI of about 99.6 points (same month previous year = 100), whereas the CPI in Xinjiang reached 101.3 points.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as of September 2024</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4367600" y="1882800"/>
            <a:ext cx="3454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CPI (the same month last year = 100)</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Monthly Consumer Price Index (CPI) in China in September 2024, by region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Monthly Consumer Price Index (CPI) in China by region September 2024</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shows the inequality of income distribution in China from 2005 to 2022 based on the Gini Index. In 2022, China reached a score of 46.7 (0.467) points. The Gini Index is a statistical measure that is used to represent unequal distributions, e.g. income distribution. It can take any value between 1 and 100 points (or 0 and 1). The closer the value is to 100 the greater is the inequality. 40 or 0.4 is the warning level set by the United Nations. The Gini Index for South Korea had ranged at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2005 to 2022</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Inequality of income distribution based on the Gini coefficient in China from 2005 to 2022</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Gini index: inequality of income distribution in China 2005-2022</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At 8.07 U.S. dollars, Switzerland has the most expensive Big Macs in the world, according to the July 2024 Big Mac index. Concurrently, the cost of a Big Mac was 5.69 dollars in the U.S., and 6.06 U.S. dollars in the Euro area.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July 2024; GDP-adjusted</a:t>
            </a:r>
          </a:p>
          <a:p>
            <a:r>
              <a:rPr sz="600" b="1">
                <a:solidFill>
                  <a:srgbClr val="0F2741"/>
                </a:solidFill>
                <a:latin typeface="Open Sans"/>
              </a:rPr>
              <a:t>Source(s): </a:t>
            </a:r>
            <a:r>
              <a:rPr sz="600" b="0">
                <a:solidFill>
                  <a:srgbClr val="0F2741"/>
                </a:solidFill>
                <a:latin typeface="Open Sans"/>
              </a:rPr>
              <a:t>IMF; McDonald's; The Economist; Thomson Reuters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4754950" y="1882800"/>
            <a:ext cx="2679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price in U.S. dollars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Global price of a Big Mac as of July 2024, by country (in U.S. dollars)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Big Mac index worldwide 2024</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Employment</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China's labor force amounted to approximately 768.6 million people. The labor force in China indicated a general decreasing trend in recent years. As both the size of the population in working age and the share of the population participating in the labor market are declining, this downward trend will most likely persist in the foreseeable future. A country’s labor force is defined as the total number of employable people and incorporates both the employed and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2000 to 2022</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Labor force in China from 2000 to 2022 (in millions)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Labor force in China 2000-2022</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graph shows the number of employed people in China from 2013 to 2023. In 2023, the workforce in China amounted to around 740.4 million people. This marked an annual increase of 7 million, indicating a strong rebound from 2022, a year strongly influenced by the coronavirus pandemic.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a:t>
            </a:r>
          </a:p>
          <a:p>
            <a:r>
              <a:rPr sz="600" b="1">
                <a:solidFill>
                  <a:srgbClr val="0F2741"/>
                </a:solidFill>
                <a:latin typeface="Open Sans"/>
              </a:rPr>
              <a:t>Source(s): </a:t>
            </a:r>
            <a:r>
              <a:rPr sz="600" b="0">
                <a:solidFill>
                  <a:srgbClr val="0F2741"/>
                </a:solidFill>
                <a:latin typeface="Open Sans"/>
              </a:rPr>
              <a:t>MOHRSS; 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Number of employed people in China from 2013 to 2023 (in millions)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employees in China 2013-2023</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distribution of the workforce across economic sectors in China from 2013 to 2023. In 2023, around 22.8 percent of the workforce were employed in the agricultural sector, 29.1 percent in the industrial sector and 48.1 percent in the service sector. This year, the share of agriculture increased for the first time in more than two decades, which highlights the difficult situation of the labor market due to the pandemic and economic downturn at the end of the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a:t>
            </a:r>
          </a:p>
          <a:p>
            <a:r>
              <a:rPr sz="600" b="1">
                <a:solidFill>
                  <a:srgbClr val="0F2741"/>
                </a:solidFill>
                <a:latin typeface="Open Sans"/>
              </a:rPr>
              <a:t>Source(s): </a:t>
            </a:r>
            <a:r>
              <a:rPr sz="600" b="0">
                <a:solidFill>
                  <a:srgbClr val="0F2741"/>
                </a:solidFill>
                <a:latin typeface="Open Sans"/>
              </a:rPr>
              <a:t>MOHRSS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the workforce across economic sectors in China from 2013 to 2023</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Distribution of the workforce across economic sectors in China 2013-2023</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rate of surveyed unemployment in urban areas of China amounted to approximately 5.2 percent. The unemployment rate is expected to decrease slightly to 5.1 percent in 2024 and the following years. Monthly unemployment ranged at a level of around 5.2 percent in the third quarter of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2017 to 2023; * Estimate. Non-estimates are identical to figures from the National Bureau of Statistics of China.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Unemployment rate in urban China from 2017 to 2023 with forecasts until 2029</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Unemployment rate in China 2017-2029</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September 2024, the surveyed unemployment rate in urban areas of China ranged at 5.1 percent, down from 5.3 percent in the previous month. During the first three quarters of 2024, unemployment stood at 5.1 percent. The annual unemployment rate in China was 5.2 percent in 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September 2022 to September 2024</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Monthly surveyed urban unemployment rate in China from September 2022 to September 2024</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Monthly surveyed urban unemployment rate in China September 2022-2024</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China resumed the release of youth unemployment data in January 2024 after publication had been suspended for six months, using a new statistical methodology. Youth unemployment hit a record high of 21.3 percent in June 2023 after having increased for several years in a row, when a spokesman of the National Bureau of Statistics of China announced that the statistical methodology for calculating age specific unemployment rates needed improvement and publication would be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September 2021 to September 2024</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Monthly surveyed urban unemployment rate of people aged 16 to 24 in China from September 2021 to September 2024</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Monthly surveyed urban youth unemployment rate in China September 2021-2024</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a:t>
            </a:r>
          </a:p>
        </p:txBody>
      </p:sp>
      <p:sp>
        <p:nvSpPr>
          <p:cNvPr id="7" name="New shape"/>
          <p:cNvSpPr/>
          <p:nvPr/>
        </p:nvSpPr>
        <p:spPr>
          <a:xfrm>
            <a:off x="55440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41</a:t>
            </a:r>
          </a:p>
        </p:txBody>
      </p:sp>
      <p:sp>
        <p:nvSpPr>
          <p:cNvPr id="8" name="New shape"/>
          <p:cNvSpPr/>
          <p:nvPr/>
        </p:nvSpPr>
        <p:spPr>
          <a:xfrm>
            <a:off x="5868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Annual FDI outflows from China 2010-2023</a:t>
            </a:r>
          </a:p>
        </p:txBody>
      </p:sp>
      <p:sp>
        <p:nvSpPr>
          <p:cNvPr id="9" name="New shape"/>
          <p:cNvSpPr/>
          <p:nvPr/>
        </p:nvSpPr>
        <p:spPr>
          <a:xfrm>
            <a:off x="55440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42</a:t>
            </a:r>
          </a:p>
        </p:txBody>
      </p:sp>
      <p:sp>
        <p:nvSpPr>
          <p:cNvPr id="10" name="New shape"/>
          <p:cNvSpPr/>
          <p:nvPr/>
        </p:nvSpPr>
        <p:spPr>
          <a:xfrm>
            <a:off x="5868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Countries with the highest stock of Chinese outward FDI 2023</a:t>
            </a:r>
          </a:p>
        </p:txBody>
      </p:sp>
      <p:sp>
        <p:nvSpPr>
          <p:cNvPr id="11" name="New shape"/>
          <p:cNvSpPr/>
          <p:nvPr/>
        </p:nvSpPr>
        <p:spPr>
          <a:xfrm>
            <a:off x="55440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43</a:t>
            </a:r>
          </a:p>
        </p:txBody>
      </p:sp>
      <p:sp>
        <p:nvSpPr>
          <p:cNvPr id="12" name="New shape"/>
          <p:cNvSpPr/>
          <p:nvPr/>
        </p:nvSpPr>
        <p:spPr>
          <a:xfrm>
            <a:off x="5868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Chinese FDI in the European Union 2023, by sector</a:t>
            </a:r>
          </a:p>
        </p:txBody>
      </p:sp>
      <p:sp>
        <p:nvSpPr>
          <p:cNvPr id="13" name="New shape"/>
          <p:cNvSpPr/>
          <p:nvPr/>
        </p:nvSpPr>
        <p:spPr>
          <a:xfrm>
            <a:off x="55440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44</a:t>
            </a:r>
          </a:p>
        </p:txBody>
      </p:sp>
      <p:sp>
        <p:nvSpPr>
          <p:cNvPr id="14" name="New shape"/>
          <p:cNvSpPr/>
          <p:nvPr/>
        </p:nvSpPr>
        <p:spPr>
          <a:xfrm>
            <a:off x="5868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Chinese direct investments in the U.S. 2023, by sector</a:t>
            </a:r>
          </a:p>
        </p:txBody>
      </p:sp>
      <p:sp>
        <p:nvSpPr>
          <p:cNvPr id="15" name="New shape"/>
          <p:cNvSpPr/>
          <p:nvPr/>
        </p:nvSpPr>
        <p:spPr>
          <a:xfrm>
            <a:off x="586800" y="2690912"/>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06 International trade</a:t>
            </a:r>
          </a:p>
        </p:txBody>
      </p:sp>
      <p:sp>
        <p:nvSpPr>
          <p:cNvPr id="16" name="New shape"/>
          <p:cNvSpPr/>
          <p:nvPr/>
        </p:nvSpPr>
        <p:spPr>
          <a:xfrm>
            <a:off x="5544000" y="2924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46</a:t>
            </a:r>
          </a:p>
        </p:txBody>
      </p:sp>
      <p:sp>
        <p:nvSpPr>
          <p:cNvPr id="17" name="New shape"/>
          <p:cNvSpPr/>
          <p:nvPr/>
        </p:nvSpPr>
        <p:spPr>
          <a:xfrm>
            <a:off x="586800" y="2924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Export of goods from China 2013-2023</a:t>
            </a:r>
          </a:p>
        </p:txBody>
      </p:sp>
      <p:sp>
        <p:nvSpPr>
          <p:cNvPr id="18" name="New shape"/>
          <p:cNvSpPr/>
          <p:nvPr/>
        </p:nvSpPr>
        <p:spPr>
          <a:xfrm>
            <a:off x="55440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47</a:t>
            </a:r>
          </a:p>
        </p:txBody>
      </p:sp>
      <p:sp>
        <p:nvSpPr>
          <p:cNvPr id="19" name="New shape"/>
          <p:cNvSpPr/>
          <p:nvPr/>
        </p:nvSpPr>
        <p:spPr>
          <a:xfrm>
            <a:off x="5868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Import of goods to China 2013-2023</a:t>
            </a:r>
          </a:p>
        </p:txBody>
      </p:sp>
      <p:sp>
        <p:nvSpPr>
          <p:cNvPr id="20" name="New shape"/>
          <p:cNvSpPr/>
          <p:nvPr/>
        </p:nvSpPr>
        <p:spPr>
          <a:xfrm>
            <a:off x="55440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48</a:t>
            </a:r>
          </a:p>
        </p:txBody>
      </p:sp>
      <p:sp>
        <p:nvSpPr>
          <p:cNvPr id="21" name="New shape"/>
          <p:cNvSpPr/>
          <p:nvPr/>
        </p:nvSpPr>
        <p:spPr>
          <a:xfrm>
            <a:off x="5868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Merchandise trade balance of China 2013-2023</a:t>
            </a:r>
          </a:p>
        </p:txBody>
      </p:sp>
      <p:sp>
        <p:nvSpPr>
          <p:cNvPr id="22" name="New shape"/>
          <p:cNvSpPr/>
          <p:nvPr/>
        </p:nvSpPr>
        <p:spPr>
          <a:xfrm>
            <a:off x="55440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49</a:t>
            </a:r>
          </a:p>
        </p:txBody>
      </p:sp>
      <p:sp>
        <p:nvSpPr>
          <p:cNvPr id="23" name="New shape"/>
          <p:cNvSpPr/>
          <p:nvPr/>
        </p:nvSpPr>
        <p:spPr>
          <a:xfrm>
            <a:off x="5868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Monthly value of exports from China 2022-2024</a:t>
            </a:r>
          </a:p>
        </p:txBody>
      </p:sp>
      <p:sp>
        <p:nvSpPr>
          <p:cNvPr id="24" name="New shape"/>
          <p:cNvSpPr/>
          <p:nvPr/>
        </p:nvSpPr>
        <p:spPr>
          <a:xfrm>
            <a:off x="55440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50</a:t>
            </a:r>
          </a:p>
        </p:txBody>
      </p:sp>
      <p:sp>
        <p:nvSpPr>
          <p:cNvPr id="25" name="New shape"/>
          <p:cNvSpPr/>
          <p:nvPr/>
        </p:nvSpPr>
        <p:spPr>
          <a:xfrm>
            <a:off x="5868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Value of imports into China by month 2022-2024</a:t>
            </a:r>
          </a:p>
        </p:txBody>
      </p:sp>
      <p:sp>
        <p:nvSpPr>
          <p:cNvPr id="26" name="New shape"/>
          <p:cNvSpPr/>
          <p:nvPr/>
        </p:nvSpPr>
        <p:spPr>
          <a:xfrm>
            <a:off x="5544000" y="3775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51</a:t>
            </a:r>
          </a:p>
        </p:txBody>
      </p:sp>
      <p:sp>
        <p:nvSpPr>
          <p:cNvPr id="27" name="New shape"/>
          <p:cNvSpPr/>
          <p:nvPr/>
        </p:nvSpPr>
        <p:spPr>
          <a:xfrm>
            <a:off x="586800" y="3775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Trade balance of goods China by month 2022-2024</a:t>
            </a:r>
          </a:p>
        </p:txBody>
      </p:sp>
      <p:sp>
        <p:nvSpPr>
          <p:cNvPr id="28" name="New shape"/>
          <p:cNvSpPr/>
          <p:nvPr/>
        </p:nvSpPr>
        <p:spPr>
          <a:xfrm>
            <a:off x="5544000" y="394602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52</a:t>
            </a:r>
          </a:p>
        </p:txBody>
      </p:sp>
      <p:sp>
        <p:nvSpPr>
          <p:cNvPr id="29" name="New shape"/>
          <p:cNvSpPr/>
          <p:nvPr/>
        </p:nvSpPr>
        <p:spPr>
          <a:xfrm>
            <a:off x="586800" y="394602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main export partners of China 2023</a:t>
            </a:r>
          </a:p>
        </p:txBody>
      </p:sp>
      <p:sp>
        <p:nvSpPr>
          <p:cNvPr id="30" name="New shape"/>
          <p:cNvSpPr/>
          <p:nvPr/>
        </p:nvSpPr>
        <p:spPr>
          <a:xfrm>
            <a:off x="5544000" y="411630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53</a:t>
            </a:r>
          </a:p>
        </p:txBody>
      </p:sp>
      <p:sp>
        <p:nvSpPr>
          <p:cNvPr id="31" name="New shape"/>
          <p:cNvSpPr/>
          <p:nvPr/>
        </p:nvSpPr>
        <p:spPr>
          <a:xfrm>
            <a:off x="586800" y="411630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main import partners of China 2023</a:t>
            </a:r>
          </a:p>
        </p:txBody>
      </p:sp>
      <p:sp>
        <p:nvSpPr>
          <p:cNvPr id="32" name="New shape"/>
          <p:cNvSpPr/>
          <p:nvPr/>
        </p:nvSpPr>
        <p:spPr>
          <a:xfrm>
            <a:off x="5544000" y="428657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54</a:t>
            </a:r>
          </a:p>
        </p:txBody>
      </p:sp>
      <p:sp>
        <p:nvSpPr>
          <p:cNvPr id="33" name="New shape"/>
          <p:cNvSpPr/>
          <p:nvPr/>
        </p:nvSpPr>
        <p:spPr>
          <a:xfrm>
            <a:off x="586800" y="428657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China's invisible trade balance 2012-2022</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Productivity</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shows the development of China's industrial production from 2013 to 2023. In 2023, China's industrial production increased by about 4.6 percent compared to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 * Preliminary figure. Figures for earlier years have been taken from previous publications.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Development of China's industrial production from 2013 to 2023</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Annual change of industrial production in China 2013-2023</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September 2024, industrial production in China increased by 5.4 percent. On a month-to-month basis, industrial production grew by 0.59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September 2022 to September 2024; * According to the source, figures for January and February were combined to curb the effects of the Chinese new year on the data. Chinese New Year falls between January and February each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Change of industrial production in China from September 2022 to September 2024</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Change in industrial production in China September 2024</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October 2024, the Purchasing Managers' Index (PMI) in China resided at about 50.1 percent. An indicator of the economic health of the manufacturing sector, the PMI is based on five major indicators: new orders, inventory levels, production, supplier deliveries, and the employment environment. An index value above 50 percent indicates a positive development in the industrial sector, whereas a value below 50 percent indicates a negative situation.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October 2022 to October 2024; seasonally adjusted</a:t>
            </a:r>
          </a:p>
          <a:p>
            <a:r>
              <a:rPr sz="600" b="1">
                <a:solidFill>
                  <a:srgbClr val="0F2741"/>
                </a:solidFill>
                <a:latin typeface="Open Sans"/>
              </a:rPr>
              <a:t>Source(s): </a:t>
            </a:r>
            <a:r>
              <a:rPr sz="600" b="0">
                <a:solidFill>
                  <a:srgbClr val="0F2741"/>
                </a:solidFill>
                <a:latin typeface="Open Sans"/>
              </a:rPr>
              <a:t>China Federation of Logistics &amp; Purchasing; 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Manufacturing Purchasing Managers' Index (PMI) in China from October 2022 to October 2024 (50 = no change)</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Manufacturing Purchasing Managers' Index (PMI) in China by month October 2024</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shows the Non-manufacturing Purchasing Managers' Index (PMI) in China from October 2022 to October 2024. In October 2024, the non-manufacturing PMI resided at 50.2 points.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October 2022 to October 2024; seasonally adjusted</a:t>
            </a:r>
          </a:p>
          <a:p>
            <a:r>
              <a:rPr sz="600" b="1">
                <a:solidFill>
                  <a:srgbClr val="0F2741"/>
                </a:solidFill>
                <a:latin typeface="Open Sans"/>
              </a:rPr>
              <a:t>Source(s): </a:t>
            </a:r>
            <a:r>
              <a:rPr sz="600" b="0">
                <a:solidFill>
                  <a:srgbClr val="0F2741"/>
                </a:solidFill>
                <a:latin typeface="Open Sans"/>
              </a:rPr>
              <a:t>China Federation of Logistics &amp; Purchasing; 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Non-manufacturing Purchasing Managers' Index (PMI) in China from October 2022 to October 2024 (50 = no change)</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Non-manufacturing Purchasing Managers' Index (PMI) in China October 2024</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graph shows the Producer Price Index for the industrial sector in China from September 2022 to September 2024. In September 2024, producer prices in the industrial sector decreased by 2.8 percent compared with the same month of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September 2022 to September 2024</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Producer Price Index (PPI) for the industrial sector in China from September 2022 to September 2024</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Producer Price Index for the industrial sector in China August 2024</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graph shows the PPI change for the industrial sector in 2023, by production factor. In 2023, the prices for production supplies decreased by 3.9 percent, having a strong effect on falling producer prices.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059750" y="1882800"/>
            <a:ext cx="2070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Year-on-year change</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Ex factory Producer Price Index (PPI) for the industrial sector in China in 2023, by product</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Ex factory producer prices for the industrial sector in China 2023, by product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Investment</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China’s level of total investment reached around 43.5 percent of the gross domestic product (GDP). This value is expected to decrease gradually to 41.7 percent until 2028. Final consumption accounted for only 53.2 percent in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1980 to 2028; * IMF estimate. Non-estimates are identical to figures from the National Bureau of Statistics of China. Values have been rounded.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37</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Total investment as a share of the gross domestic product (GDP) in China from 1980 to 2023 with forecasts until 2028</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Total investment as a share of GDP in China 1980-2028</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value of foreign direct investment (FDI) inflows to China reached approximately 163.25 billion U.S. dollars. This was a decrease of around 13.7 percent compared to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2010 to 2023; * Preliminary figure. Figures for earlier years have been taken from the separate annex, table 1. Figures have been rounded.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UNCTAD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38</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inflow of foreign direct investment (FDI) to China from 2010 to 2023 (in billion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Annual FDI inflows to China 2010-2023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National accounts</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about 49.7 billion U.S. dollars of foreign direct investments (FDI) have been invested into the manufacturing sector in China. Total FDI inflows to China amounted to around 189 billion U.S. dollars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2022</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4215200" y="1882800"/>
            <a:ext cx="3759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Value of investments in billion U.S. dollars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39</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foreign direct investments (FDI) in China in 2022, by sector (in billion U.S. dollars)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Value of foreign direct investments in China by sector 2022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total annual foreign direct investment (FDI) inflows into China amounted to around 189.13 billion U.S. dollars. According to official accounts, approximately 137.24 billion U.S. dollars were invested from Hong Kong and 2.21 billion from the U.S. However, this picture might not be representative for the actual origin of these money flows.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2022</a:t>
            </a:r>
          </a:p>
          <a:p>
            <a:r>
              <a:rPr sz="600" b="1">
                <a:solidFill>
                  <a:srgbClr val="0F2741"/>
                </a:solidFill>
                <a:latin typeface="Open Sans"/>
              </a:rPr>
              <a:t>Source(s): </a:t>
            </a:r>
            <a:r>
              <a:rPr sz="600" b="0">
                <a:solidFill>
                  <a:srgbClr val="0F2741"/>
                </a:solidFill>
                <a:latin typeface="Open Sans"/>
              </a:rPr>
              <a:t>MOFCOM China; 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4659700" y="1882800"/>
            <a:ext cx="2870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FDI inflow in billion U.S. dollars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40</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Actually utilized foreign direct investment (FDI) in China in 2022, by leading country or region (in billion U.S. dollars)</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inflows in China 2022, by country or region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preliminary data, the value of outward foreign direct investment (FDI) from China amounted to approximately 177.29 billion U.S. dollars in 2023. That year, Chinese outward FDI flows ranked third in the world, while global FDI outflows declined by two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2010 to 2023; * Revised figure.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MOFCOM China; UNCTAD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41</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outflow of foreign direct investment (FDI) from China between 2010 and 2023 (in billion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Annual FDI outflows from China 2010-2023</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shows the leading countries and regions in capital stock of Chinese direct investments in 2023. That year, China's FDI capital stock in Hong Kong reached approximately 1.75 trillion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a:t>
            </a:r>
          </a:p>
          <a:p>
            <a:r>
              <a:rPr sz="600" b="1">
                <a:solidFill>
                  <a:srgbClr val="0F2741"/>
                </a:solidFill>
                <a:latin typeface="Open Sans"/>
              </a:rPr>
              <a:t>Source(s): </a:t>
            </a:r>
            <a:r>
              <a:rPr sz="600" b="0">
                <a:solidFill>
                  <a:srgbClr val="0F2741"/>
                </a:solidFill>
                <a:latin typeface="Open Sans"/>
              </a:rPr>
              <a:t>MOFCOM China; National Bureau of Statistics of China; State Administration of Foreign Exchange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4367600" y="1882800"/>
            <a:ext cx="3454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Investment stock in billion U.S. dollars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42</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Countries and regions with the highest stock of direct investments from China in 2023 (in billion U.S. dollars)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Countries with the highest stock of Chinese outward FDI 2023</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shows the cash flows and capital stocks of Chinese foreign direct investments (FDI) in the European Union in 2023, by sector. That year, the manufacturing sector of the European Union received about 1.87 billion U.S. dollars of Chinese direct investments, while capital stocks amounted to around 36.07 billion U.S. dollars in that sector.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a:t>
            </a:r>
          </a:p>
          <a:p>
            <a:r>
              <a:rPr sz="600" b="1">
                <a:solidFill>
                  <a:srgbClr val="0F2741"/>
                </a:solidFill>
                <a:latin typeface="Open Sans"/>
              </a:rPr>
              <a:t>Source(s): </a:t>
            </a:r>
            <a:r>
              <a:rPr sz="600" b="0">
                <a:solidFill>
                  <a:srgbClr val="0F2741"/>
                </a:solidFill>
                <a:latin typeface="Open Sans"/>
              </a:rPr>
              <a:t>MOFCOM China; National Bureau of Statistics of China; State Administration of Foreign Exchange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4532700" y="1882800"/>
            <a:ext cx="3124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Investments in million U.S. dollars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43</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Cash flow and capital stock of Chinese direct investments (FDI) in the European Union in 2023, by sector (in million U.S. dollars)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Chinese FDI in the European Union 2023, by sector</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graph shows Chinese cash flows and capital stocks of direct investments in the United States in 2023, by sector. That year, Chinese investments in the U.S. manufacturing industry resulted in a cash flow of around 1.2 billion U.S. dollars and a capital stock of around 25.6 billion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United States; 2023</a:t>
            </a:r>
          </a:p>
          <a:p>
            <a:r>
              <a:rPr sz="600" b="1">
                <a:solidFill>
                  <a:srgbClr val="0F2741"/>
                </a:solidFill>
                <a:latin typeface="Open Sans"/>
              </a:rPr>
              <a:t>Source(s): </a:t>
            </a:r>
            <a:r>
              <a:rPr sz="600" b="0">
                <a:solidFill>
                  <a:srgbClr val="0F2741"/>
                </a:solidFill>
                <a:latin typeface="Open Sans"/>
              </a:rPr>
              <a:t>MOFCOM China; National Bureau of Statistics of China; State Administration of Foreign Exchange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4532700" y="1882800"/>
            <a:ext cx="3124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Investments in million U.S. dollars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44</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Cash flow and capital stock of direct investments from China in the United States in 2023, by sector (in million U.S. dollars)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Chinese direct investments in the U.S. 2023, by sector</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International trade</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06</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China exported approximately 3.38 trillion U.S. dollars worth of goods. This indicated a decrease in export value of about 4.6 percent compared to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a:t>
            </a:r>
          </a:p>
          <a:p>
            <a:r>
              <a:rPr sz="600" b="1">
                <a:solidFill>
                  <a:srgbClr val="0F2741"/>
                </a:solidFill>
                <a:latin typeface="Open Sans"/>
              </a:rPr>
              <a:t>Source(s): </a:t>
            </a:r>
            <a:r>
              <a:rPr sz="600" b="0">
                <a:solidFill>
                  <a:srgbClr val="0F2741"/>
                </a:solidFill>
                <a:latin typeface="Open Sans"/>
              </a:rPr>
              <a:t>China Customs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46</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export of goods from China from 2013 to 2023 (in billion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Export of goods from China 2013-2023</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China imported approximately 2.56 trillion U.S. dollars worth of goods. This indicated a decrease in import value by about 5.5 percent compared to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a:t>
            </a:r>
          </a:p>
          <a:p>
            <a:r>
              <a:rPr sz="600" b="1">
                <a:solidFill>
                  <a:srgbClr val="0F2741"/>
                </a:solidFill>
                <a:latin typeface="Open Sans"/>
              </a:rPr>
              <a:t>Source(s): </a:t>
            </a:r>
            <a:r>
              <a:rPr sz="600" b="0">
                <a:solidFill>
                  <a:srgbClr val="0F2741"/>
                </a:solidFill>
                <a:latin typeface="Open Sans"/>
              </a:rPr>
              <a:t>China Customs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47</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Value of import of goods in China from 2013 to 2023 (in billion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Import of goods to China 2013-2023</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China's merchandise trade surplus amounted to around 823.2 billion U.S. dollars, slightly lower than in the previous year. The merchandise trade balance is the value of exported goods minus the value of imported goods. A positive value indicates a trade surplus, while a negative value indicates a trade deficit.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a:t>
            </a:r>
          </a:p>
          <a:p>
            <a:r>
              <a:rPr sz="600" b="1">
                <a:solidFill>
                  <a:srgbClr val="0F2741"/>
                </a:solidFill>
                <a:latin typeface="Open Sans"/>
              </a:rPr>
              <a:t>Source(s): </a:t>
            </a:r>
            <a:r>
              <a:rPr sz="600" b="0">
                <a:solidFill>
                  <a:srgbClr val="0F2741"/>
                </a:solidFill>
                <a:latin typeface="Open Sans"/>
              </a:rPr>
              <a:t>China Customs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48</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Merchandise trade balance in China from 2013 to 2023 (in billion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Merchandise trade balance of China 2013-2023</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gross domestic product (GDP) of China amounted to around 17.8 trillion U.S. dollars. In comparison to the GDP of the other BRIC countries India, Russia and Brazil, China came first that year and second in the world GDP ranking. The stagnation of China's GDP in U.S. dollar terms in 2022 and 2023 was mainly due to the appreciation of the U.S. dollar. China's real GDP growth was three percent in 2022 and 5.2 percent in 2023. In 2023, per capita GDP in China reached around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1985 to 2023; * IMF estimate. ** Preliminary figure. Values have been rounded.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Gross domestic product (GDP) at current prices in China from 1985 to 2023 with forecasts until 2029 (in billion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Gross domestic product (GDP) of China 1985-2029</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September 2024, Chinese exports amounted to around 303.71 billion U.S. dollars. This indicated a significant increase in exports compared to the same period of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September 2022 to September 2024</a:t>
            </a:r>
          </a:p>
          <a:p>
            <a:r>
              <a:rPr sz="600" b="1">
                <a:solidFill>
                  <a:srgbClr val="0F2741"/>
                </a:solidFill>
                <a:latin typeface="Open Sans"/>
              </a:rPr>
              <a:t>Source(s): </a:t>
            </a:r>
            <a:r>
              <a:rPr sz="600" b="0">
                <a:solidFill>
                  <a:srgbClr val="0F2741"/>
                </a:solidFill>
                <a:latin typeface="Open Sans"/>
              </a:rPr>
              <a:t>China Customs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49</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monthly exports from China from September 2022 to September 2024 (in billion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Monthly value of exports from China 2022-2024</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September 2024, the total value of imports to China amounted to around 222 billion U.S. dollars. This indicated a slight increase in import value compared to the same period of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September 2022 to September 2024</a:t>
            </a:r>
          </a:p>
          <a:p>
            <a:r>
              <a:rPr sz="600" b="1">
                <a:solidFill>
                  <a:srgbClr val="0F2741"/>
                </a:solidFill>
                <a:latin typeface="Open Sans"/>
              </a:rPr>
              <a:t>Source(s): </a:t>
            </a:r>
            <a:r>
              <a:rPr sz="600" b="0">
                <a:solidFill>
                  <a:srgbClr val="0F2741"/>
                </a:solidFill>
                <a:latin typeface="Open Sans"/>
              </a:rPr>
              <a:t>China Customs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50</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monthly imports in China from September 2022 to September 2024 (in billion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Value of imports into China by month 2022-2024</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September 2024, the trade surplus in China amounted to approximately 81.71 billion U.S. dollars. A positive value implies a trade surplus, a negative trade balance implies a trade deficit.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September 2022 to September 2024</a:t>
            </a:r>
          </a:p>
          <a:p>
            <a:r>
              <a:rPr sz="600" b="1">
                <a:solidFill>
                  <a:srgbClr val="0F2741"/>
                </a:solidFill>
                <a:latin typeface="Open Sans"/>
              </a:rPr>
              <a:t>Source(s): </a:t>
            </a:r>
            <a:r>
              <a:rPr sz="600" b="0">
                <a:solidFill>
                  <a:srgbClr val="0F2741"/>
                </a:solidFill>
                <a:latin typeface="Open Sans"/>
              </a:rPr>
              <a:t>China Customs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51</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Monthly trade balance of goods in China from September 2022 to September 2024 (in billion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Trade balance of goods China by month 2022-2024</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European Union countries imported approximately 14.8 percent of the Chinese export volume. In that year, ASEAN was the largest Chinese merchandise importer.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040700" y="1882800"/>
            <a:ext cx="2108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total exports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52</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Distribution of Chinese exports in 2023, by trade partner</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main export partners of China 2023</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exports from the European Union accounted for approximately 11 percent of the Chinese import volume. The ASEAN region became China's largest trading partner for merchandise making up 15.2 percent of total imports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034350" y="1882800"/>
            <a:ext cx="2120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total imports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53</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Distribution of Chinese imports in 2023, by trade partner</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main import partners of China 2023</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20221, China's service trade deficit (also called invisible trade deficit) reached around 92.3 billion U.S. dollars. The invisible trade balance includes sales and purchases of services such as transportation services, insurance services, consulting services, and tourism. A negative trade balance value indicates that imports exceeded exports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2012 to 2022</a:t>
            </a:r>
          </a:p>
          <a:p>
            <a:r>
              <a:rPr sz="600" b="1">
                <a:solidFill>
                  <a:srgbClr val="0F2741"/>
                </a:solidFill>
                <a:latin typeface="Open Sans"/>
              </a:rPr>
              <a:t>Source(s): </a:t>
            </a:r>
            <a:r>
              <a:rPr sz="600" b="0">
                <a:solidFill>
                  <a:srgbClr val="0F2741"/>
                </a:solidFill>
                <a:latin typeface="Open Sans"/>
              </a:rPr>
              <a:t>OECD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54</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Service trade balance in China from 2012 to 2022 (in billion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China's invisible trade balance 2012-2022</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55</a:t>
            </a:r>
          </a:p>
        </p:txBody>
      </p:sp>
      <p:sp>
        <p:nvSpPr>
          <p:cNvPr id="7" name="New shap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China Customs</a:t>
            </a:r>
          </a:p>
        </p:txBody>
      </p:sp>
      <p:sp>
        <p:nvSpPr>
          <p:cNvPr id="8" name="New shap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China Federation of Logistics &amp; Purchasing</a:t>
            </a:r>
          </a:p>
        </p:txBody>
      </p:sp>
      <p:sp>
        <p:nvSpPr>
          <p:cNvPr id="9" name="New shap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IMF</a:t>
            </a:r>
          </a:p>
        </p:txBody>
      </p:sp>
      <p:sp>
        <p:nvSpPr>
          <p:cNvPr id="10" name="New shap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McDonald's</a:t>
            </a:r>
          </a:p>
        </p:txBody>
      </p:sp>
      <p:sp>
        <p:nvSpPr>
          <p:cNvPr id="11" name="New shap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MOFCOM China</a:t>
            </a:r>
          </a:p>
        </p:txBody>
      </p:sp>
      <p:sp>
        <p:nvSpPr>
          <p:cNvPr id="12" name="New shap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MOHRSS</a:t>
            </a:r>
          </a:p>
        </p:txBody>
      </p:sp>
      <p:sp>
        <p:nvSpPr>
          <p:cNvPr id="13" name="New shap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National Bureau of Statistics of China</a:t>
            </a:r>
          </a:p>
        </p:txBody>
      </p:sp>
      <p:sp>
        <p:nvSpPr>
          <p:cNvPr id="14" name="New shap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National Bureau of Statistics of China (local statistics bureaus)</a:t>
            </a:r>
          </a:p>
        </p:txBody>
      </p:sp>
      <p:sp>
        <p:nvSpPr>
          <p:cNvPr id="15" name="New shap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OECD</a:t>
            </a:r>
          </a:p>
        </p:txBody>
      </p:sp>
      <p:sp>
        <p:nvSpPr>
          <p:cNvPr id="16" name="New shap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People's Daily</a:t>
            </a:r>
          </a:p>
        </p:txBody>
      </p:sp>
      <p:sp>
        <p:nvSpPr>
          <p:cNvPr id="17" name="New shap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State Administration of Foreign Exchange</a:t>
            </a:r>
          </a:p>
        </p:txBody>
      </p:sp>
      <p:sp>
        <p:nvSpPr>
          <p:cNvPr id="18" name="New shap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The Economist</a:t>
            </a:r>
          </a:p>
        </p:txBody>
      </p:sp>
      <p:sp>
        <p:nvSpPr>
          <p:cNvPr id="19" name="New shape"/>
          <p:cNvSpPr/>
          <p:nvPr/>
        </p:nvSpPr>
        <p:spPr>
          <a:xfrm>
            <a:off x="496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Thomson Reuters</a:t>
            </a:r>
          </a:p>
        </p:txBody>
      </p:sp>
      <p:sp>
        <p:nvSpPr>
          <p:cNvPr id="20" name="New shape"/>
          <p:cNvSpPr/>
          <p:nvPr/>
        </p:nvSpPr>
        <p:spPr>
          <a:xfrm>
            <a:off x="496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UNCTAD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graph shows China's share in global gross domestic product adjusted for purchasing-power-parity until 2023, with a forecast until 2029. In 2023, China's share was about 18.75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1980 to 2023; * IMF estimate. Values have been rounded to provide a better understanding of the statistic.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China's share of global gross domestic product (GDP) adjusted for purchasing-power-parity (PPP) from 1980 to 2023 with forecasts until 2029</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China's share of global gross domestic product (GDP) 1980-2029</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growth of real gross domestic product (GDP) in China amounted to 5.2 percent. For 2024, the IMF expects a GDP growth rate of around 4.8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 *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Growth rate of real gross domestic product (GDP) in China from 2013 to 2023 with forecasts until 2029</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Gross domestic product (GDP) growth rate in China 2013-2029</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third quarter of 2024, the growth of the real gross domestic product (GDP) in China ranged at 4.6 percent compared to the same quarter of the previous year. GDP refers to the total market value of all goods and services that are produced within a country per year. It is an important indicator of the economic strength of a country. Real GDP is adjusted for price changes and is therefore regarded as a key indicator for economic growth.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Q3 2021 to Q3 2024</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Quarterly gross domestic product (GDP) growth rate in China from 3rd quarter 2021 to 3rd quarter 2024</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Quarterly gross domestic product (GDP) growth rate in China Q3 2021-Q3 2024</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agricultural sector had contributed around 7.1 percent to the gross domestic product (GDP) of China, whereas 38.3 percent of the economic value added had originated from the industry and 54.6 percent from the service sector, respectively. The total GDP of China at current prices amounted to approximately 126.06 trillion yuan in 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 * Preliminary data. Figures for earlier years have been taken from previous publications.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the gross domestic product (GDP) across economic sectors in China from 2013 to 2023</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GDP distribution across economic sectors in China 2013-2023</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6096</Words>
  <Application>Microsoft Office PowerPoint</Application>
  <PresentationFormat>Widescreen</PresentationFormat>
  <Paragraphs>493</Paragraphs>
  <Slides>56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2" baseType="lpstr">
      <vt:lpstr>Arial</vt:lpstr>
      <vt:lpstr>Calibri</vt:lpstr>
      <vt:lpstr>Open Sans</vt:lpstr>
      <vt:lpstr>Open Sans Light</vt:lpstr>
      <vt:lpstr>Office Theme</vt:lpstr>
      <vt:lpstr>Excel.Sheet.8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Teo Bing Xing Kenneth</cp:lastModifiedBy>
  <cp:revision>1</cp:revision>
  <cp:lastPrinted>2024-11-04T09:46:09Z</cp:lastPrinted>
  <dcterms:created xsi:type="dcterms:W3CDTF">2024-11-04T08:46:09Z</dcterms:created>
  <dcterms:modified xsi:type="dcterms:W3CDTF">2024-11-05T09:10:16Z</dcterms:modified>
</cp:coreProperties>
</file>