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2" d="100"/>
          <a:sy n="22" d="100"/>
        </p:scale>
        <p:origin x="89" y="708"/>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285750" eaLnBrk="1" hangingPunct="1"/>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a:t>
                </a:r>
                <a:r>
                  <a:rPr lang="en-US" sz="1667" dirty="0" smtClean="0">
                    <a:latin typeface="Calibri" pitchFamily="34" charset="0"/>
                  </a:rPr>
                  <a:t>. Each of </a:t>
                </a:r>
                <a:r>
                  <a:rPr lang="en-US" sz="1667" dirty="0">
                    <a:latin typeface="Calibri" pitchFamily="34" charset="0"/>
                  </a:rPr>
                  <a:t>these </a:t>
                </a:r>
                <a:r>
                  <a:rPr lang="en-US" sz="1667">
                    <a:latin typeface="Calibri" pitchFamily="34" charset="0"/>
                  </a:rPr>
                  <a:t>attacks </a:t>
                </a:r>
                <a:r>
                  <a:rPr lang="en-US" sz="1667" smtClean="0">
                    <a:latin typeface="Calibri" pitchFamily="34" charset="0"/>
                  </a:rPr>
                  <a:t>was then </a:t>
                </a:r>
                <a:r>
                  <a:rPr lang="en-US" sz="1667" dirty="0">
                    <a:latin typeface="Calibri" pitchFamily="34" charset="0"/>
                  </a:rPr>
                  <a:t>concatenated with a </a:t>
                </a:r>
                <a:r>
                  <a:rPr lang="en-US" sz="1667" dirty="0" err="1">
                    <a:latin typeface="Calibri" pitchFamily="34" charset="0"/>
                  </a:rPr>
                  <a:t>datapoint</a:t>
                </a:r>
                <a:r>
                  <a:rPr lang="en-US" sz="1667" dirty="0">
                    <a:latin typeface="Calibri" pitchFamily="34" charset="0"/>
                  </a:rPr>
                  <a:t> from its generating cluster</a:t>
                </a:r>
                <a:r>
                  <a:rPr lang="en-US" sz="1667" dirty="0" smtClean="0">
                    <a:latin typeface="Calibri" pitchFamily="34" charset="0"/>
                  </a:rPr>
                  <a:t>.</a:t>
                </a:r>
                <a:r>
                  <a:rPr lang="en-US" sz="1667" dirty="0" smtClean="0">
                    <a:latin typeface="Calibri" pitchFamily="34" charset="0"/>
                  </a:rPr>
                  <a:t> </a:t>
                </a:r>
                <a:r>
                  <a:rPr lang="en-US" sz="1667" dirty="0">
                    <a:latin typeface="Calibri" pitchFamily="34" charset="0"/>
                  </a:rPr>
                  <a:t>The feature data we generated was thus similar to the original feature data at frequencies proportionate to the density function </a:t>
                </a:r>
                <a:r>
                  <a:rPr lang="en-US" sz="1667" dirty="0" smtClean="0">
                    <a:latin typeface="Calibri" pitchFamily="34" charset="0"/>
                  </a:rPr>
                  <a:t>probabilities.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285750" eaLnBrk="1" hangingPunct="1"/>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a:t>
                </a:r>
                <a:r>
                  <a:rPr lang="en-US" sz="1667" dirty="0" smtClean="0">
                    <a:latin typeface="Calibri" pitchFamily="34" charset="0"/>
                  </a:rPr>
                  <a:t>		         vectors </a:t>
                </a:r>
                <a:r>
                  <a:rPr lang="en-US" sz="1667" dirty="0">
                    <a:latin typeface="Calibri" pitchFamily="34" charset="0"/>
                  </a:rPr>
                  <a:t>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5808811"/>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smtClean="0">
                <a:latin typeface="+mn-lt"/>
              </a:rPr>
              <a:t>The MEU-Mobile </a:t>
            </a:r>
            <a:r>
              <a:rPr lang="en-US" sz="1667" dirty="0">
                <a:latin typeface="+mn-lt"/>
              </a:rPr>
              <a:t>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a:p>
            <a:pPr marL="285750" indent="-285750" eaLnBrk="1" hangingPunct="1">
              <a:buFont typeface="Arial" panose="020B0604020202020204" pitchFamily="34" charset="0"/>
              <a:buChar char="•"/>
            </a:pPr>
            <a:r>
              <a:rPr lang="en-US" sz="1667" dirty="0" smtClean="0">
                <a:latin typeface="+mj-lt"/>
              </a:rPr>
              <a:t>We further transformed our data by concatenating the feature vectors of two </a:t>
            </a:r>
            <a:r>
              <a:rPr lang="en-US" sz="1667" dirty="0" err="1" smtClean="0">
                <a:latin typeface="+mj-lt"/>
              </a:rPr>
              <a:t>datapoints</a:t>
            </a:r>
            <a:r>
              <a:rPr lang="en-US" sz="1667" dirty="0">
                <a:latin typeface="+mj-lt"/>
              </a:rPr>
              <a:t> </a:t>
            </a:r>
            <a:r>
              <a:rPr lang="en-US" sz="1667" dirty="0" smtClean="0">
                <a:latin typeface="+mj-lt"/>
              </a:rPr>
              <a:t>to form a vector of 142 features. This allowed us </a:t>
            </a:r>
            <a:r>
              <a:rPr lang="en-US" sz="1667" dirty="0" smtClean="0">
                <a:latin typeface="+mj-lt"/>
              </a:rPr>
              <a:t>to augment</a:t>
            </a:r>
            <a:r>
              <a:rPr lang="en-US" sz="1667" dirty="0" smtClean="0">
                <a:latin typeface="+mj-lt"/>
              </a:rPr>
              <a:t> </a:t>
            </a:r>
            <a:r>
              <a:rPr lang="en-US" sz="1667" dirty="0" smtClean="0">
                <a:latin typeface="+mj-lt"/>
              </a:rPr>
              <a:t>our dataset and train our model to differentiate two feature vectors.</a:t>
            </a:r>
          </a:p>
          <a:p>
            <a:pPr eaLnBrk="1" hangingPunct="1"/>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p:txBody>
      </p:sp>
      <p:pic>
        <p:nvPicPr>
          <p:cNvPr id="1026" name="Picture 2" descr="K-mean center attack success rate.png">
            <a:extLst>
              <a:ext uri="{FF2B5EF4-FFF2-40B4-BE49-F238E27FC236}">
                <a16:creationId xmlns=""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897300" y="13182600"/>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 xmlns:a16="http://schemas.microsoft.com/office/drawing/2014/main" val="20000"/>
                      </a:ext>
                    </a:extLst>
                  </a:gridCol>
                  <a:gridCol w="1508878">
                    <a:extLst>
                      <a:ext uri="{9D8B030D-6E8A-4147-A177-3AD203B41FA5}">
                        <a16:colId xmlns="" xmlns:a16="http://schemas.microsoft.com/office/drawing/2014/main" val="20001"/>
                      </a:ext>
                    </a:extLst>
                  </a:gridCol>
                  <a:gridCol w="1508878">
                    <a:extLst>
                      <a:ext uri="{9D8B030D-6E8A-4147-A177-3AD203B41FA5}">
                        <a16:colId xmlns="" xmlns:a16="http://schemas.microsoft.com/office/drawing/2014/main" val="20002"/>
                      </a:ext>
                    </a:extLst>
                  </a:gridCol>
                  <a:gridCol w="1508878">
                    <a:extLst>
                      <a:ext uri="{9D8B030D-6E8A-4147-A177-3AD203B41FA5}">
                        <a16:colId xmlns="" xmlns:a16="http://schemas.microsoft.com/office/drawing/2014/main"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 xmlns:a16="http://schemas.microsoft.com/office/drawing/2014/main"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 xmlns:a16="http://schemas.microsoft.com/office/drawing/2014/main"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 xmlns:a16="http://schemas.microsoft.com/office/drawing/2014/main"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886844001"/>
                    </a:ext>
                  </a:extLst>
                </a:gridCol>
                <a:gridCol w="1371600">
                  <a:extLst>
                    <a:ext uri="{9D8B030D-6E8A-4147-A177-3AD203B41FA5}">
                      <a16:colId xmlns="" xmlns:a16="http://schemas.microsoft.com/office/drawing/2014/main"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7" name="Text Box 180">
            <a:extLst>
              <a:ext uri="{FF2B5EF4-FFF2-40B4-BE49-F238E27FC236}">
                <a16:creationId xmlns="" xmlns:a16="http://schemas.microsoft.com/office/drawing/2014/main"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8271</TotalTime>
  <Words>1318</Words>
  <Application>Microsoft Office PowerPoint</Application>
  <PresentationFormat>Custom</PresentationFormat>
  <Paragraphs>139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141</cp:revision>
  <cp:lastPrinted>2013-02-12T02:21:55Z</cp:lastPrinted>
  <dcterms:created xsi:type="dcterms:W3CDTF">2013-02-10T21:14:48Z</dcterms:created>
  <dcterms:modified xsi:type="dcterms:W3CDTF">2017-12-04T22:55:23Z</dcterms:modified>
</cp:coreProperties>
</file>