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p:scale>
          <a:sx n="30" d="100"/>
          <a:sy n="30" d="100"/>
        </p:scale>
        <p:origin x="-727" y="-55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12/10/2017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12/10/2017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Arial" panose="020B0604020202020204" pitchFamily="34" charset="0"/>
                <a:cs typeface="Arial" panose="020B0604020202020204" pitchFamily="34" charset="0"/>
              </a:rPr>
              <a:t>Supervised Learning Methods for Biometric Authentication on Mobile Devices</a:t>
            </a: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Arial" panose="020B0604020202020204" pitchFamily="34" charset="0"/>
                <a:cs typeface="Arial" panose="020B0604020202020204" pitchFamily="34" charset="0"/>
              </a:rPr>
              <a:t>Valerie Ding</a:t>
            </a:r>
            <a:r>
              <a:rPr lang="en-US" sz="2800" b="1" baseline="30000" dirty="0">
                <a:solidFill>
                  <a:schemeClr val="bg1"/>
                </a:solidFill>
                <a:latin typeface="Arial" panose="020B0604020202020204" pitchFamily="34" charset="0"/>
                <a:cs typeface="Arial" panose="020B0604020202020204" pitchFamily="34" charset="0"/>
              </a:rPr>
              <a:t>1</a:t>
            </a:r>
            <a:r>
              <a:rPr lang="en-US" sz="2800" b="1" dirty="0">
                <a:solidFill>
                  <a:schemeClr val="bg1"/>
                </a:solidFill>
                <a:latin typeface="Arial" panose="020B0604020202020204" pitchFamily="34" charset="0"/>
                <a:cs typeface="Arial" panose="020B0604020202020204" pitchFamily="34" charset="0"/>
              </a:rPr>
              <a:t>, Stephanie Dong</a:t>
            </a:r>
            <a:r>
              <a:rPr lang="en-US" sz="2800" b="1" baseline="30000" dirty="0">
                <a:solidFill>
                  <a:schemeClr val="bg1"/>
                </a:solidFill>
                <a:latin typeface="Arial" panose="020B0604020202020204" pitchFamily="34" charset="0"/>
                <a:cs typeface="Arial" panose="020B0604020202020204" pitchFamily="34" charset="0"/>
              </a:rPr>
              <a:t>2</a:t>
            </a:r>
            <a:r>
              <a:rPr lang="en-US" sz="2800" b="1" dirty="0">
                <a:solidFill>
                  <a:schemeClr val="bg1"/>
                </a:solidFill>
                <a:latin typeface="Arial" panose="020B0604020202020204" pitchFamily="34" charset="0"/>
                <a:cs typeface="Arial" panose="020B0604020202020204" pitchFamily="34" charset="0"/>
              </a:rPr>
              <a:t>, Jonathan Li</a:t>
            </a:r>
            <a:r>
              <a:rPr lang="en-US" sz="2800" b="1" baseline="30000" dirty="0">
                <a:solidFill>
                  <a:schemeClr val="bg1"/>
                </a:solidFill>
                <a:latin typeface="Arial" panose="020B0604020202020204" pitchFamily="34" charset="0"/>
                <a:cs typeface="Arial" panose="020B0604020202020204" pitchFamily="34" charset="0"/>
              </a:rPr>
              <a:t>3</a:t>
            </a:r>
          </a:p>
          <a:p>
            <a:pPr algn="ctr" eaLnBrk="1" hangingPunct="1"/>
            <a:r>
              <a:rPr lang="en-US" sz="2800" dirty="0">
                <a:solidFill>
                  <a:schemeClr val="bg1"/>
                </a:solidFill>
                <a:latin typeface="Arial" panose="020B0604020202020204" pitchFamily="34" charset="0"/>
                <a:cs typeface="Arial" panose="020B0604020202020204" pitchFamily="34" charset="0"/>
              </a:rPr>
              <a:t>Department of Computer Science, Stanford University</a:t>
            </a:r>
          </a:p>
          <a:p>
            <a:pPr algn="ctr" eaLnBrk="1" hangingPunct="1"/>
            <a:r>
              <a:rPr lang="en-US" sz="1800" baseline="30000"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dingv@stanford.edu, </a:t>
            </a:r>
            <a:r>
              <a:rPr lang="en-US" sz="1800" baseline="300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sxdong11@stanford.edu, </a:t>
            </a:r>
            <a:r>
              <a:rPr lang="en-US" sz="1800" baseline="30000" dirty="0">
                <a:solidFill>
                  <a:schemeClr val="bg1"/>
                </a:solidFill>
                <a:latin typeface="Arial" panose="020B0604020202020204" pitchFamily="34" charset="0"/>
                <a:cs typeface="Arial" panose="020B0604020202020204" pitchFamily="34" charset="0"/>
              </a:rPr>
              <a:t>3</a:t>
            </a:r>
            <a:r>
              <a:rPr lang="en-US" sz="1800" dirty="0">
                <a:solidFill>
                  <a:schemeClr val="bg1"/>
                </a:solidFill>
                <a:latin typeface="Arial" panose="020B0604020202020204" pitchFamily="34" charset="0"/>
                <a:cs typeface="Arial" panose="020B0604020202020204" pitchFamily="34" charset="0"/>
              </a:rPr>
              <a:t>johnnyli@stanford.edu</a:t>
            </a: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We would like to thank our mentor Steve </a:t>
            </a:r>
            <a:r>
              <a:rPr lang="en-US" sz="2000" dirty="0" err="1"/>
              <a:t>Mussmann</a:t>
            </a:r>
            <a:r>
              <a:rPr lang="en-US" sz="2000" dirty="0"/>
              <a:t> for extensive discussion and feedback. We would also like to thank Christopher Sauer, Alisha </a:t>
            </a:r>
            <a:r>
              <a:rPr lang="en-US" sz="2000" dirty="0" err="1"/>
              <a:t>Rege</a:t>
            </a:r>
            <a:r>
              <a:rPr lang="en-US" sz="2000" dirty="0"/>
              <a:t>, and Prof. Dan </a:t>
            </a:r>
            <a:r>
              <a:rPr lang="en-US" sz="2000" dirty="0" err="1"/>
              <a:t>Boneh</a:t>
            </a:r>
            <a:r>
              <a:rPr lang="en-US" sz="2000" dirty="0"/>
              <a:t> for advice on data and methods. Finally, we thank Prof. Percy Liang and Prof. Stefano </a:t>
            </a:r>
            <a:r>
              <a:rPr lang="en-US" sz="2000" dirty="0" err="1"/>
              <a:t>Ermon</a:t>
            </a:r>
            <a:r>
              <a:rPr lang="en-US" sz="2000" dirty="0"/>
              <a:t> for valuable insight on paradigms of artificial intelligence, especially adversarial systems and Bayesian networks. </a:t>
            </a:r>
          </a:p>
        </p:txBody>
      </p:sp>
      <p:sp>
        <p:nvSpPr>
          <p:cNvPr id="25" name="TextBox 24"/>
          <p:cNvSpPr txBox="1"/>
          <p:nvPr/>
        </p:nvSpPr>
        <p:spPr>
          <a:xfrm>
            <a:off x="1280161" y="19431002"/>
            <a:ext cx="3245786" cy="541893"/>
          </a:xfrm>
          <a:prstGeom prst="rect">
            <a:avLst/>
          </a:prstGeom>
          <a:noFill/>
        </p:spPr>
        <p:txBody>
          <a:bodyPr wrap="none" lIns="48971" tIns="24486" rIns="48971" bIns="24486" rtlCol="0">
            <a:spAutoFit/>
          </a:bodyPr>
          <a:lstStyle/>
          <a:p>
            <a:r>
              <a:rPr lang="en-US" sz="3200" b="1" dirty="0"/>
              <a:t>Acknowledgments</a:t>
            </a:r>
          </a:p>
        </p:txBody>
      </p:sp>
      <p:sp>
        <p:nvSpPr>
          <p:cNvPr id="10" name="Text Box 189"/>
          <p:cNvSpPr txBox="1">
            <a:spLocks noChangeArrowheads="1"/>
          </p:cNvSpPr>
          <p:nvPr/>
        </p:nvSpPr>
        <p:spPr bwMode="auto">
          <a:xfrm>
            <a:off x="109728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 </a:t>
            </a:r>
            <a:r>
              <a:rPr lang="en-US" sz="2000" b="1" dirty="0" smtClean="0">
                <a:latin typeface="Arial" panose="020B0604020202020204" pitchFamily="34" charset="0"/>
                <a:cs typeface="Arial" panose="020B0604020202020204" pitchFamily="34" charset="0"/>
              </a:rPr>
              <a:t>logistic regression </a:t>
            </a:r>
            <a:r>
              <a:rPr lang="en-US" sz="2000" dirty="0" smtClean="0">
                <a:latin typeface="Arial" panose="020B0604020202020204" pitchFamily="34" charset="0"/>
                <a:cs typeface="Arial" panose="020B0604020202020204" pitchFamily="34" charset="0"/>
              </a:rPr>
              <a:t>models and </a:t>
            </a:r>
            <a:r>
              <a:rPr lang="en-US" sz="2000" b="1" dirty="0" smtClean="0">
                <a:latin typeface="Arial" panose="020B0604020202020204" pitchFamily="34" charset="0"/>
                <a:cs typeface="Arial" panose="020B0604020202020204" pitchFamily="34" charset="0"/>
              </a:rPr>
              <a:t>deep </a:t>
            </a:r>
            <a:r>
              <a:rPr lang="en-US" sz="2000" b="1" dirty="0">
                <a:latin typeface="Arial" panose="020B0604020202020204" pitchFamily="34" charset="0"/>
                <a:cs typeface="Arial" panose="020B0604020202020204" pitchFamily="34" charset="0"/>
              </a:rPr>
              <a:t>neural </a:t>
            </a:r>
            <a:r>
              <a:rPr lang="en-US" sz="2000" b="1" dirty="0" smtClean="0">
                <a:latin typeface="Arial" panose="020B0604020202020204" pitchFamily="34" charset="0"/>
                <a:cs typeface="Arial" panose="020B0604020202020204" pitchFamily="34" charset="0"/>
              </a:rPr>
              <a:t>networks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classify mobile device users based on biometric typing pattern data. </a:t>
            </a: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present a secure, space-efficient, extensible framework for </a:t>
            </a:r>
            <a:r>
              <a:rPr lang="en-US" sz="2000" b="1" dirty="0" smtClean="0">
                <a:latin typeface="Arial" panose="020B0604020202020204" pitchFamily="34" charset="0"/>
                <a:cs typeface="Arial" panose="020B0604020202020204" pitchFamily="34" charset="0"/>
              </a:rPr>
              <a:t>real-time biometric fraud detection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on mobile devices. </a:t>
            </a:r>
            <a:endParaRPr lang="en-US" sz="2000" dirty="0">
              <a:latin typeface="Arial" panose="020B0604020202020204" pitchFamily="34" charset="0"/>
              <a:cs typeface="Arial" panose="020B0604020202020204"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Abstract</a:t>
            </a:r>
          </a:p>
        </p:txBody>
      </p:sp>
      <p:sp>
        <p:nvSpPr>
          <p:cNvPr id="33" name="Rectangle 32"/>
          <p:cNvSpPr/>
          <p:nvPr/>
        </p:nvSpPr>
        <p:spPr>
          <a:xfrm>
            <a:off x="1097280" y="5410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sp>
        <p:nvSpPr>
          <p:cNvPr id="13" name="Text Box 192"/>
          <p:cNvSpPr txBox="1">
            <a:spLocks noChangeArrowheads="1"/>
          </p:cNvSpPr>
          <p:nvPr/>
        </p:nvSpPr>
        <p:spPr bwMode="auto">
          <a:xfrm>
            <a:off x="11521440" y="3657601"/>
            <a:ext cx="9875520" cy="1158553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no resampling</a:t>
            </a:r>
          </a:p>
          <a:p>
            <a:r>
              <a:rPr lang="en-US" sz="2000" dirty="0">
                <a:latin typeface="Arial" panose="020B0604020202020204" pitchFamily="34" charset="0"/>
                <a:cs typeface="Arial" panose="020B0604020202020204" pitchFamily="34" charset="0"/>
              </a:rPr>
              <a:t>We trained a logistic regression model optimized using cross entropy loss. For this preliminary stage, we pulled from a subset of the dataset. We generated concatenated vectors for the first 10 examples each of the first 10 users and performed our data preprocessing method on the data subset with no under- or over-sampling. With 70%-30% train-validation split, we achieved </a:t>
            </a:r>
            <a:r>
              <a:rPr lang="en-US" sz="2000" b="1" dirty="0">
                <a:latin typeface="Arial" panose="020B0604020202020204" pitchFamily="34" charset="0"/>
                <a:cs typeface="Arial" panose="020B0604020202020204" pitchFamily="34" charset="0"/>
              </a:rPr>
              <a:t>89.6% accuracy </a:t>
            </a:r>
            <a:r>
              <a:rPr lang="en-US" sz="2000" dirty="0">
                <a:latin typeface="Arial" panose="020B0604020202020204" pitchFamily="34" charset="0"/>
                <a:cs typeface="Arial" panose="020B0604020202020204" pitchFamily="34" charset="0"/>
              </a:rPr>
              <a:t>with 0%</a:t>
            </a:r>
          </a:p>
          <a:p>
            <a:r>
              <a:rPr lang="en-US" sz="2000" dirty="0">
                <a:latin typeface="Arial" panose="020B0604020202020204" pitchFamily="34" charset="0"/>
                <a:cs typeface="Arial" panose="020B0604020202020204" pitchFamily="34" charset="0"/>
              </a:rPr>
              <a:t>precision, 0% recall, and 100% specificity. Upon inspection, the model consistently predicted the 0 label for every single validation example. We hypothesized that the disproportionate prediction of label 0 was due to heavily unbalanced data, with a significant majority class 0.</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our next attempt, we used resampling techniques to balance the majority and minority class to parity. With 50-50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using random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of the majority class, and using our entire post-processed dataset of 8 million comparative examples, we achieved 50.0% accuracy, 50.0% precision, 100% recall, and 00.02% specificity. This means 50% likelihood of predicting same user when the user was in fact different. This is not more effective than a random guess, so the challenge will be lowering the false positive count, as it is more important, from a security point of view, to minimize false positives (predict same user, but actually different) than false negatives (predict different user, but actually same).</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Fully Connected Deep Neural Nets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the results in the section above, we hypothesized a single logistic unit could not represent enough complexity to capture the relationship between the 142 features of our input. Hence, we trained a variety of fully connect deep neural networks and compared their validation accuracy. Deep neural nets ranging from 1 hidden layer to 5 hidden layers, with 10 neurons per hidden layer, with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activation, and sigmoid activation on the output layer. The loss function remained </a:t>
            </a:r>
            <a:r>
              <a:rPr lang="en-US" sz="2000" dirty="0" err="1">
                <a:latin typeface="Arial" panose="020B0604020202020204" pitchFamily="34" charset="0"/>
                <a:cs typeface="Arial" panose="020B0604020202020204" pitchFamily="34" charset="0"/>
              </a:rPr>
              <a:t>crossentropy</a:t>
            </a:r>
            <a:r>
              <a:rPr lang="en-US" sz="2000" dirty="0">
                <a:latin typeface="Arial" panose="020B0604020202020204" pitchFamily="34" charset="0"/>
                <a:cs typeface="Arial" panose="020B0604020202020204" pitchFamily="34" charset="0"/>
              </a:rPr>
              <a:t>. We trained each DNN model for 25 epochs from randomly initialized weights and measured their validation accuracy. This was repeated 10 times for each DNN model, and the  average of validation accuracy of 10 trials was recorded as a benchmark of how each additional layer improve the performance of the model</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Methods</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Results</a:t>
            </a:r>
          </a:p>
        </p:txBody>
      </p:sp>
      <p:sp>
        <p:nvSpPr>
          <p:cNvPr id="14" name="Text Box 193"/>
          <p:cNvSpPr txBox="1">
            <a:spLocks noChangeArrowheads="1"/>
          </p:cNvSpPr>
          <p:nvPr/>
        </p:nvSpPr>
        <p:spPr bwMode="auto">
          <a:xfrm>
            <a:off x="21945600" y="1441547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smtClean="0">
                <a:latin typeface="Calibri" pitchFamily="34" charset="0"/>
              </a:rPr>
              <a:t>We were able to build a classifier for user verification on mobile devices with 80% accuracy.</a:t>
            </a:r>
          </a:p>
          <a:p>
            <a:pPr marL="342900" indent="-342900" eaLnBrk="1" hangingPunct="1">
              <a:buFont typeface="Arial" panose="020B0604020202020204" pitchFamily="34" charset="0"/>
              <a:buChar char="•"/>
            </a:pPr>
            <a:r>
              <a:rPr lang="en-US" sz="2000" dirty="0" smtClean="0">
                <a:latin typeface="Calibri" pitchFamily="34" charset="0"/>
              </a:rPr>
              <a:t>This has potential applications</a:t>
            </a: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Conclusions</a:t>
            </a:r>
          </a:p>
        </p:txBody>
      </p:sp>
      <p:sp>
        <p:nvSpPr>
          <p:cNvPr id="11" name="Text Box 190"/>
          <p:cNvSpPr txBox="1">
            <a:spLocks noChangeArrowheads="1"/>
          </p:cNvSpPr>
          <p:nvPr/>
        </p:nvSpPr>
        <p:spPr bwMode="auto">
          <a:xfrm>
            <a:off x="1097280" y="5867403"/>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Keystroke pattern and dynamics classification is an important application of machine learning to computer security and authentication. The massive increase in popularity and </a:t>
            </a:r>
            <a:r>
              <a:rPr lang="en-US" sz="2000" b="1" dirty="0">
                <a:latin typeface="Arial" panose="020B0604020202020204" pitchFamily="34" charset="0"/>
                <a:cs typeface="Arial" panose="020B0604020202020204" pitchFamily="34" charset="0"/>
              </a:rPr>
              <a:t>computing power of mobile devices</a:t>
            </a:r>
            <a:r>
              <a:rPr lang="en-US" sz="2000" dirty="0">
                <a:latin typeface="Arial" panose="020B0604020202020204" pitchFamily="34" charset="0"/>
                <a:cs typeface="Arial" panose="020B0604020202020204" pitchFamily="34" charset="0"/>
              </a:rPr>
              <a:t> in the last ten years has spurred significant interest in </a:t>
            </a:r>
            <a:r>
              <a:rPr lang="en-US" sz="2000" dirty="0" smtClean="0">
                <a:latin typeface="Arial" panose="020B0604020202020204" pitchFamily="34" charset="0"/>
                <a:cs typeface="Arial" panose="020B0604020202020204" pitchFamily="34" charset="0"/>
              </a:rPr>
              <a:t>biometric authentication </a:t>
            </a:r>
            <a:r>
              <a:rPr lang="en-US" sz="2000" dirty="0">
                <a:latin typeface="Arial" panose="020B0604020202020204" pitchFamily="34" charset="0"/>
                <a:cs typeface="Arial" panose="020B0604020202020204" pitchFamily="34" charset="0"/>
              </a:rPr>
              <a:t>models for </a:t>
            </a:r>
            <a:r>
              <a:rPr lang="en-US" sz="2000" dirty="0" smtClean="0">
                <a:latin typeface="Arial" panose="020B0604020202020204" pitchFamily="34" charset="0"/>
                <a:cs typeface="Arial" panose="020B0604020202020204" pitchFamily="34" charset="0"/>
              </a:rPr>
              <a:t>mobile </a:t>
            </a:r>
            <a:r>
              <a:rPr lang="en-US" sz="2000" dirty="0">
                <a:latin typeface="Arial" panose="020B0604020202020204" pitchFamily="34" charset="0"/>
                <a:cs typeface="Arial" panose="020B0604020202020204" pitchFamily="34" charset="0"/>
              </a:rPr>
              <a:t>devices.</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Existing literature emphasizes need for more nuanced </a:t>
            </a:r>
            <a:r>
              <a:rPr lang="en-US" sz="2000" b="1" dirty="0">
                <a:latin typeface="Arial" panose="020B0604020202020204" pitchFamily="34" charset="0"/>
                <a:cs typeface="Arial" panose="020B0604020202020204" pitchFamily="34" charset="0"/>
              </a:rPr>
              <a:t>security protocols </a:t>
            </a:r>
            <a:r>
              <a:rPr lang="en-US" sz="2000" dirty="0">
                <a:latin typeface="Arial" panose="020B0604020202020204" pitchFamily="34" charset="0"/>
                <a:cs typeface="Arial" panose="020B0604020202020204" pitchFamily="34" charset="0"/>
              </a:rPr>
              <a:t>in personal devices. As mobile devices store increasingly valuable and confidential information, learning classifiers to detect fraud is becoming ever more applicable and important. </a:t>
            </a:r>
            <a:endParaRPr lang="en-US" sz="2000" dirty="0" smtClean="0">
              <a:latin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At </a:t>
            </a:r>
            <a:r>
              <a:rPr lang="en-US" sz="2000" dirty="0">
                <a:latin typeface="Arial" panose="020B0604020202020204" pitchFamily="34" charset="0"/>
                <a:cs typeface="Arial" panose="020B0604020202020204" pitchFamily="34" charset="0"/>
              </a:rPr>
              <a:t>the same time, a general, space-efficient, and real-time framework is required to be viable in practice. To this end, we develop fraud detection algorithms that use real-time keystroke dynamics data, and propose a </a:t>
            </a:r>
            <a:r>
              <a:rPr lang="en-US" sz="2000" b="1" dirty="0">
                <a:latin typeface="Arial" panose="020B0604020202020204" pitchFamily="34" charset="0"/>
                <a:cs typeface="Arial" panose="020B0604020202020204" pitchFamily="34" charset="0"/>
              </a:rPr>
              <a:t>space-efficient </a:t>
            </a:r>
            <a:r>
              <a:rPr lang="en-US" sz="2000" b="1" dirty="0" smtClean="0">
                <a:latin typeface="Arial" panose="020B0604020202020204" pitchFamily="34" charset="0"/>
                <a:cs typeface="Arial" panose="020B0604020202020204" pitchFamily="34" charset="0"/>
              </a:rPr>
              <a:t>real-time authentication framework</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can be integrated into native software across all mobile devices. </a:t>
            </a:r>
          </a:p>
        </p:txBody>
      </p:sp>
      <p:sp>
        <p:nvSpPr>
          <p:cNvPr id="38" name="Rectangle 37"/>
          <p:cNvSpPr/>
          <p:nvPr/>
        </p:nvSpPr>
        <p:spPr>
          <a:xfrm>
            <a:off x="1097280" y="1036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Data </a:t>
            </a: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and Classification Task</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9" name="Text Box 190"/>
          <p:cNvSpPr txBox="1">
            <a:spLocks noChangeArrowheads="1"/>
          </p:cNvSpPr>
          <p:nvPr/>
        </p:nvSpPr>
        <p:spPr bwMode="auto">
          <a:xfrm>
            <a:off x="1097280" y="10820403"/>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The MEU-Mobile KSD (Keystroke Dynamics) Data Set from the UCI Machine Learning Repository contains 51 records for each of 56 subjects - 2856 records total - of haptic, momentum, and timing features measured of a common sequence (.tie5Roanl) typed on a Nexus 7 mobile device. There are 71 features monitored, characterized by the attributes Hold, Up-Down, Down-Down, Pressure, Finger-Area, Average Hold, Average Pressure, Average Area.</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As part of data processing we implemented a flexible </a:t>
            </a:r>
            <a:r>
              <a:rPr lang="en-US" sz="2000" b="1" dirty="0">
                <a:latin typeface="Arial" panose="020B0604020202020204" pitchFamily="34" charset="0"/>
                <a:cs typeface="Arial" panose="020B0604020202020204" pitchFamily="34" charset="0"/>
              </a:rPr>
              <a:t>resampling framework </a:t>
            </a:r>
            <a:r>
              <a:rPr lang="en-US" sz="2000" dirty="0">
                <a:latin typeface="Arial" panose="020B0604020202020204" pitchFamily="34" charset="0"/>
                <a:cs typeface="Arial" panose="020B0604020202020204" pitchFamily="34" charset="0"/>
              </a:rPr>
              <a:t>that can utilize a variety of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and oversampling methods to </a:t>
            </a:r>
            <a:r>
              <a:rPr lang="en-US" sz="2000" dirty="0" err="1">
                <a:latin typeface="Arial" panose="020B0604020202020204" pitchFamily="34" charset="0"/>
                <a:cs typeface="Arial" panose="020B0604020202020204" pitchFamily="34" charset="0"/>
              </a:rPr>
              <a:t>undersample</a:t>
            </a:r>
            <a:r>
              <a:rPr lang="en-US" sz="2000" dirty="0">
                <a:latin typeface="Arial" panose="020B0604020202020204" pitchFamily="34" charset="0"/>
                <a:cs typeface="Arial" panose="020B0604020202020204" pitchFamily="34" charset="0"/>
              </a:rPr>
              <a:t> the majority class and oversample the minority class as necessary. This ensures parity between labels of different user and same user in the training data</a:t>
            </a:r>
            <a:r>
              <a:rPr lang="en-US" sz="2000" dirty="0" smtClean="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t>[1] N. Al-</a:t>
            </a:r>
            <a:r>
              <a:rPr lang="en-US" sz="1440" dirty="0" err="1"/>
              <a:t>Obaidi</a:t>
            </a:r>
            <a:r>
              <a:rPr lang="en-US" sz="1440" dirty="0"/>
              <a:t>. MEU-Mobile KSD Data Set. UCI Machine Learning Repository, 2016.</a:t>
            </a:r>
          </a:p>
          <a:p>
            <a:r>
              <a:rPr lang="en-US" sz="1440" dirty="0"/>
              <a:t>[2] I. de </a:t>
            </a:r>
            <a:r>
              <a:rPr lang="en-US" sz="1440" dirty="0" err="1"/>
              <a:t>Mendizabal</a:t>
            </a:r>
            <a:r>
              <a:rPr lang="en-US" sz="1440" dirty="0"/>
              <a:t>-Vazquez, D. de Santos-Sierra, J. Guerra-Casanova, and C. Sanchez-Avila. Supervised classification methods applied to</a:t>
            </a:r>
          </a:p>
          <a:p>
            <a:r>
              <a:rPr lang="en-US" sz="1440" dirty="0"/>
              <a:t>Keystroke Dynamics through Mobile Devices. </a:t>
            </a:r>
            <a:r>
              <a:rPr lang="en-US" sz="1440" i="1" dirty="0"/>
              <a:t>ICCST</a:t>
            </a:r>
            <a:r>
              <a:rPr lang="en-US" sz="1440" dirty="0"/>
              <a:t>, 2014.</a:t>
            </a:r>
          </a:p>
          <a:p>
            <a:r>
              <a:rPr lang="en-US" sz="1440" dirty="0"/>
              <a:t>[3] T. Cho. Pattern Classification Methods for Keystroke Analysis. </a:t>
            </a:r>
            <a:r>
              <a:rPr lang="en-US" sz="1440" i="1" dirty="0"/>
              <a:t>SICE-ICASE</a:t>
            </a:r>
            <a:r>
              <a:rPr lang="en-US" sz="1440" dirty="0"/>
              <a:t>, 2006.</a:t>
            </a:r>
          </a:p>
          <a:p>
            <a:r>
              <a:rPr lang="en-US" sz="1440" dirty="0"/>
              <a:t>[4] L.J.P. van der </a:t>
            </a:r>
            <a:r>
              <a:rPr lang="en-US" sz="1440" dirty="0" err="1"/>
              <a:t>Maaten</a:t>
            </a:r>
            <a:r>
              <a:rPr lang="en-US" sz="1440" dirty="0"/>
              <a:t>. Accelerating t-SNE using Tree-Based Algorithms. </a:t>
            </a:r>
            <a:r>
              <a:rPr lang="en-US" sz="1440" i="1" dirty="0"/>
              <a:t>Journal of Machine Learning Research</a:t>
            </a:r>
            <a:r>
              <a:rPr lang="en-US" sz="1440" dirty="0"/>
              <a:t>, 2014.</a:t>
            </a:r>
          </a:p>
          <a:p>
            <a:r>
              <a:rPr lang="en-US" sz="1440" dirty="0"/>
              <a:t>[5] A. </a:t>
            </a:r>
            <a:r>
              <a:rPr lang="en-US" sz="1440" dirty="0" err="1"/>
              <a:t>Fawzi</a:t>
            </a:r>
            <a:r>
              <a:rPr lang="en-US" sz="1440" dirty="0"/>
              <a:t>, S. </a:t>
            </a:r>
            <a:r>
              <a:rPr lang="en-US" sz="1440" dirty="0" err="1"/>
              <a:t>Moosavi-Dezfooli</a:t>
            </a:r>
            <a:r>
              <a:rPr lang="en-US" sz="1440" dirty="0"/>
              <a:t>, P. </a:t>
            </a:r>
            <a:r>
              <a:rPr lang="en-US" sz="1440" dirty="0" err="1"/>
              <a:t>Frossard</a:t>
            </a:r>
            <a:r>
              <a:rPr lang="en-US" sz="1440" dirty="0"/>
              <a:t>. Robustness of classifiers: from adversarial to random noise. </a:t>
            </a:r>
            <a:r>
              <a:rPr lang="en-US" sz="1440" i="1" dirty="0"/>
              <a:t>NIPS</a:t>
            </a:r>
            <a:r>
              <a:rPr lang="en-US" sz="1440" dirty="0"/>
              <a:t>, 2016.</a:t>
            </a:r>
          </a:p>
          <a:p>
            <a:r>
              <a:rPr lang="en-US" sz="1440" dirty="0"/>
              <a:t>[6] C. </a:t>
            </a:r>
            <a:r>
              <a:rPr lang="en-US" sz="1440" dirty="0" err="1"/>
              <a:t>Dwork</a:t>
            </a:r>
            <a:r>
              <a:rPr lang="en-US" sz="1440" dirty="0"/>
              <a:t>, A. Roth. Differential privacy. </a:t>
            </a:r>
            <a:r>
              <a:rPr lang="en-US" sz="1440" i="1" dirty="0"/>
              <a:t>Foundations and Trends in Computer Science</a:t>
            </a:r>
            <a:r>
              <a:rPr lang="en-US" sz="1440" dirty="0"/>
              <a:t>, 2014.</a:t>
            </a:r>
          </a:p>
          <a:p>
            <a:r>
              <a:rPr lang="en-US" sz="1440" dirty="0"/>
              <a:t>[7] Y. Gal, Z. </a:t>
            </a:r>
            <a:r>
              <a:rPr lang="en-US" sz="1440" dirty="0" err="1"/>
              <a:t>Ghahramani</a:t>
            </a:r>
            <a:r>
              <a:rPr lang="en-US" sz="1440" dirty="0"/>
              <a:t>. Bayesian Convolutional Neural Networks with Bernoulli Approximate </a:t>
            </a:r>
            <a:r>
              <a:rPr lang="en-US" sz="1440" dirty="0" err="1"/>
              <a:t>Variational</a:t>
            </a:r>
            <a:r>
              <a:rPr lang="en-US" sz="1440" dirty="0"/>
              <a:t> Inference. </a:t>
            </a:r>
            <a:r>
              <a:rPr lang="en-US" sz="1440" i="1" dirty="0"/>
              <a:t>arXiv:1506.02158</a:t>
            </a:r>
            <a:r>
              <a:rPr lang="en-US" sz="1440" dirty="0"/>
              <a:t>, 2016. </a:t>
            </a:r>
          </a:p>
          <a:p>
            <a:r>
              <a:rPr lang="en-US" sz="1440" dirty="0"/>
              <a:t>[8] P.S. </a:t>
            </a:r>
            <a:r>
              <a:rPr lang="en-US" sz="1440" dirty="0" err="1"/>
              <a:t>Teh</a:t>
            </a:r>
            <a:r>
              <a:rPr lang="en-US" sz="1440" dirty="0"/>
              <a:t>, N. Zhang, A.B.J. Teoh, K. Chen. A survey on touch dynamics authentication in mobile devices. </a:t>
            </a:r>
            <a:r>
              <a:rPr lang="en-US" sz="1440" i="1" dirty="0"/>
              <a:t>Computers &amp; Security</a:t>
            </a:r>
            <a:r>
              <a:rPr lang="en-US" sz="1440" dirty="0"/>
              <a:t>,</a:t>
            </a:r>
            <a:r>
              <a:rPr lang="en-US" sz="1440" i="1" dirty="0"/>
              <a:t> </a:t>
            </a:r>
            <a:r>
              <a:rPr lang="en-US" sz="1440" dirty="0"/>
              <a:t>2016.</a:t>
            </a:r>
          </a:p>
          <a:p>
            <a:r>
              <a:rPr lang="en-US" sz="1440" dirty="0"/>
              <a:t>[9] H. Bae, S. Monti, M. Montano, M.H. Steinberg, T.T. </a:t>
            </a:r>
            <a:r>
              <a:rPr lang="en-US" sz="1440" dirty="0" err="1"/>
              <a:t>Perls</a:t>
            </a:r>
            <a:r>
              <a:rPr lang="en-US" sz="1440" dirty="0"/>
              <a:t>, P. </a:t>
            </a:r>
            <a:r>
              <a:rPr lang="en-US" sz="1440" dirty="0" err="1"/>
              <a:t>Sebastiani</a:t>
            </a:r>
            <a:r>
              <a:rPr lang="en-US" sz="1440" dirty="0"/>
              <a:t>. Learning Bayesian Networks from Correlated Data. </a:t>
            </a:r>
            <a:r>
              <a:rPr lang="en-US" sz="1440" i="1" dirty="0"/>
              <a:t>Nature Scientific Reports, </a:t>
            </a:r>
            <a:r>
              <a:rPr lang="en-US" sz="1440" dirty="0"/>
              <a:t>2016.</a:t>
            </a:r>
          </a:p>
        </p:txBody>
      </p:sp>
      <p:sp>
        <p:nvSpPr>
          <p:cNvPr id="51" name="TextBox 50"/>
          <p:cNvSpPr txBox="1"/>
          <p:nvPr/>
        </p:nvSpPr>
        <p:spPr>
          <a:xfrm>
            <a:off x="10256519" y="19431002"/>
            <a:ext cx="1966333" cy="541893"/>
          </a:xfrm>
          <a:prstGeom prst="rect">
            <a:avLst/>
          </a:prstGeom>
          <a:noFill/>
        </p:spPr>
        <p:txBody>
          <a:bodyPr wrap="none" lIns="48971" tIns="24486" rIns="48971" bIns="24486" rtlCol="0">
            <a:spAutoFit/>
          </a:bodyPr>
          <a:lstStyle/>
          <a:p>
            <a:r>
              <a:rPr lang="en-US" sz="3200" b="1" dirty="0"/>
              <a:t>References</a:t>
            </a:r>
          </a:p>
        </p:txBody>
      </p:sp>
      <p:grpSp>
        <p:nvGrpSpPr>
          <p:cNvPr id="7" name="Group 6"/>
          <p:cNvGrpSpPr/>
          <p:nvPr/>
        </p:nvGrpSpPr>
        <p:grpSpPr>
          <a:xfrm>
            <a:off x="959898" y="15796680"/>
            <a:ext cx="5064159" cy="2521672"/>
            <a:chOff x="929418" y="15689790"/>
            <a:chExt cx="5064159" cy="2521672"/>
          </a:xfrm>
        </p:grpSpPr>
        <p:grpSp>
          <p:nvGrpSpPr>
            <p:cNvPr id="30" name="Group 29"/>
            <p:cNvGrpSpPr/>
            <p:nvPr/>
          </p:nvGrpSpPr>
          <p:grpSpPr>
            <a:xfrm>
              <a:off x="929418" y="15689790"/>
              <a:ext cx="5064159" cy="2521672"/>
              <a:chOff x="-453356" y="13331973"/>
              <a:chExt cx="9812582" cy="223585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3254531791"/>
                  </p:ext>
                </p:extLst>
              </p:nvPr>
            </p:nvGraphicFramePr>
            <p:xfrm>
              <a:off x="2666846" y="14107021"/>
              <a:ext cx="6692380" cy="1032613"/>
            </p:xfrm>
            <a:graphic>
              <a:graphicData uri="http://schemas.openxmlformats.org/drawingml/2006/table">
                <a:tbl>
                  <a:tblPr firstRow="1" bandRow="1">
                    <a:tableStyleId>{F5AB1C69-6EDB-4FF4-983F-18BD219EF322}</a:tableStyleId>
                  </a:tblPr>
                  <a:tblGrid>
                    <a:gridCol w="827251">
                      <a:extLst>
                        <a:ext uri="{9D8B030D-6E8A-4147-A177-3AD203B41FA5}">
                          <a16:colId xmlns="" xmlns:a16="http://schemas.microsoft.com/office/drawing/2014/main" val="20000"/>
                        </a:ext>
                      </a:extLst>
                    </a:gridCol>
                    <a:gridCol w="678823">
                      <a:extLst>
                        <a:ext uri="{9D8B030D-6E8A-4147-A177-3AD203B41FA5}">
                          <a16:colId xmlns="" xmlns:a16="http://schemas.microsoft.com/office/drawing/2014/main" val="20001"/>
                        </a:ext>
                      </a:extLst>
                    </a:gridCol>
                    <a:gridCol w="566635">
                      <a:extLst>
                        <a:ext uri="{9D8B030D-6E8A-4147-A177-3AD203B41FA5}">
                          <a16:colId xmlns="" xmlns:a16="http://schemas.microsoft.com/office/drawing/2014/main" val="20002"/>
                        </a:ext>
                      </a:extLst>
                    </a:gridCol>
                    <a:gridCol w="1381150">
                      <a:extLst>
                        <a:ext uri="{9D8B030D-6E8A-4147-A177-3AD203B41FA5}">
                          <a16:colId xmlns="" xmlns:a16="http://schemas.microsoft.com/office/drawing/2014/main" val="20003"/>
                        </a:ext>
                      </a:extLst>
                    </a:gridCol>
                  </a:tblGrid>
                  <a:tr h="221928">
                    <a:tc>
                      <a:txBody>
                        <a:bodyPr/>
                        <a:lstStyle/>
                        <a:p>
                          <a:pPr algn="ctr"/>
                          <a:r>
                            <a:rPr lang="en-US" sz="1400" dirty="0">
                              <a:latin typeface="Arial" panose="020B0604020202020204" pitchFamily="34" charset="0"/>
                              <a:cs typeface="Arial" panose="020B0604020202020204" pitchFamily="34" charset="0"/>
                            </a:rPr>
                            <a:t>Subject</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Hold .</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solidFill>
                          <a:schemeClr val="accent1">
                            <a:lumMod val="75000"/>
                          </a:schemeClr>
                        </a:solidFill>
                      </a:tcPr>
                    </a:tc>
                    <a:tc>
                      <a:txBody>
                        <a:bodyPr/>
                        <a:lstStyle/>
                        <a:p>
                          <a:pPr algn="ctr"/>
                          <a:r>
                            <a:rPr lang="en-US" sz="1400" dirty="0" err="1">
                              <a:latin typeface="Arial" panose="020B0604020202020204" pitchFamily="34" charset="0"/>
                              <a:cs typeface="Arial" panose="020B0604020202020204" pitchFamily="34" charset="0"/>
                            </a:rPr>
                            <a:t>AvA</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410229">
                    <a:tc>
                      <a:txBody>
                        <a:bodyPr/>
                        <a:lstStyle/>
                        <a:p>
                          <a:pPr algn="ctr"/>
                          <a:r>
                            <a:rPr lang="en-US" sz="1400" dirty="0">
                              <a:latin typeface="Arial" panose="020B0604020202020204" pitchFamily="34" charset="0"/>
                              <a:cs typeface="Arial" panose="020B0604020202020204" pitchFamily="34" charset="0"/>
                            </a:rPr>
                            <a:t>1</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89</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0.2880184</a:t>
                          </a:r>
                        </a:p>
                      </a:txBody>
                      <a:tcPr marL="76200" marR="76200" marT="19051" marB="19051" anchor="ctr"/>
                    </a:tc>
                    <a:extLst>
                      <a:ext uri="{0D108BD9-81ED-4DB2-BD59-A6C34878D82A}">
                        <a16:rowId xmlns="" xmlns:a16="http://schemas.microsoft.com/office/drawing/2014/main" val="10001"/>
                      </a:ext>
                    </a:extLst>
                  </a:tr>
                  <a:tr h="221928">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extLst>
                      <a:ext uri="{0D108BD9-81ED-4DB2-BD59-A6C34878D82A}">
                        <a16:rowId xmlns="" xmlns:a16="http://schemas.microsoft.com/office/drawing/2014/main" val="10002"/>
                      </a:ext>
                    </a:extLst>
                  </a:tr>
                  <a:tr h="221928">
                    <a:tc>
                      <a:txBody>
                        <a:bodyPr/>
                        <a:lstStyle/>
                        <a:p>
                          <a:pPr algn="ctr"/>
                          <a:r>
                            <a:rPr lang="en-US" sz="1400" dirty="0">
                              <a:latin typeface="Arial" panose="020B0604020202020204" pitchFamily="34" charset="0"/>
                              <a:cs typeface="Arial" panose="020B0604020202020204" pitchFamily="34" charset="0"/>
                            </a:rPr>
                            <a:t>56</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80</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37" name="Text Box 180"/>
              <p:cNvSpPr txBox="1">
                <a:spLocks noChangeArrowheads="1"/>
              </p:cNvSpPr>
              <p:nvPr/>
            </p:nvSpPr>
            <p:spPr bwMode="auto">
              <a:xfrm>
                <a:off x="1601862" y="15262006"/>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Table 1.</a:t>
                </a:r>
                <a:r>
                  <a:rPr lang="en-US" sz="1920" dirty="0">
                    <a:latin typeface="Arial" panose="020B0604020202020204" pitchFamily="34" charset="0"/>
                    <a:cs typeface="Arial" panose="020B0604020202020204" pitchFamily="34" charset="0"/>
                  </a:rPr>
                  <a:t> Feature vector format.</a:t>
                </a:r>
              </a:p>
            </p:txBody>
          </p:sp>
          <p:sp>
            <p:nvSpPr>
              <p:cNvPr id="41" name="Text Box 180"/>
              <p:cNvSpPr txBox="1">
                <a:spLocks noChangeArrowheads="1"/>
              </p:cNvSpPr>
              <p:nvPr/>
            </p:nvSpPr>
            <p:spPr bwMode="auto">
              <a:xfrm>
                <a:off x="-453356" y="14448181"/>
                <a:ext cx="2765843" cy="63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56 subjects</a:t>
                </a:r>
              </a:p>
              <a:p>
                <a:pPr algn="ctr" eaLnBrk="1" hangingPunct="1"/>
                <a:r>
                  <a:rPr lang="en-US" sz="1440" dirty="0">
                    <a:latin typeface="Arial" panose="020B0604020202020204" pitchFamily="34" charset="0"/>
                    <a:cs typeface="Arial" panose="020B0604020202020204" pitchFamily="34" charset="0"/>
                  </a:rPr>
                  <a:t>51 records/</a:t>
                </a:r>
              </a:p>
              <a:p>
                <a:pPr algn="ctr" eaLnBrk="1" hangingPunct="1"/>
                <a:r>
                  <a:rPr lang="en-US" sz="1440" dirty="0">
                    <a:latin typeface="Arial" panose="020B0604020202020204" pitchFamily="34" charset="0"/>
                    <a:cs typeface="Arial" panose="020B0604020202020204" pitchFamily="34" charset="0"/>
                  </a:rPr>
                  <a:t>subject</a:t>
                </a:r>
              </a:p>
            </p:txBody>
          </p:sp>
          <p:sp>
            <p:nvSpPr>
              <p:cNvPr id="43" name="Left Brace 42"/>
              <p:cNvSpPr/>
              <p:nvPr/>
            </p:nvSpPr>
            <p:spPr>
              <a:xfrm rot="5400000">
                <a:off x="6716138" y="11417417"/>
                <a:ext cx="316911" cy="4969262"/>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858362" y="13331973"/>
                <a:ext cx="2032462" cy="2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71 features</a:t>
                </a:r>
              </a:p>
            </p:txBody>
          </p:sp>
        </p:grpSp>
        <p:sp>
          <p:nvSpPr>
            <p:cNvPr id="49" name="Left Brace 48"/>
            <p:cNvSpPr/>
            <p:nvPr/>
          </p:nvSpPr>
          <p:spPr>
            <a:xfrm>
              <a:off x="2297001" y="16842991"/>
              <a:ext cx="100193" cy="885538"/>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grpSp>
        <p:nvGrpSpPr>
          <p:cNvPr id="2" name="Group 1"/>
          <p:cNvGrpSpPr/>
          <p:nvPr/>
        </p:nvGrpSpPr>
        <p:grpSpPr>
          <a:xfrm>
            <a:off x="6024057" y="15620506"/>
            <a:ext cx="4796343" cy="2842946"/>
            <a:chOff x="4994647" y="13373456"/>
            <a:chExt cx="3996953"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7" y="15455148"/>
              <a:ext cx="3729791"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Figure 1.</a:t>
              </a:r>
              <a:r>
                <a:rPr lang="en-US" sz="1920" dirty="0">
                  <a:latin typeface="Arial" panose="020B0604020202020204" pitchFamily="34" charset="0"/>
                  <a:cs typeface="Arial" panose="020B0604020202020204" pitchFamily="34" charset="0"/>
                </a:rPr>
                <a:t> User Verification Classifier.</a:t>
              </a:r>
            </a:p>
          </p:txBody>
        </p:sp>
      </p:grpSp>
      <p:sp>
        <p:nvSpPr>
          <p:cNvPr id="12" name="Text Box 191"/>
          <p:cNvSpPr txBox="1">
            <a:spLocks noChangeArrowheads="1"/>
          </p:cNvSpPr>
          <p:nvPr/>
        </p:nvSpPr>
        <p:spPr bwMode="auto">
          <a:xfrm>
            <a:off x="21945600" y="3657602"/>
            <a:ext cx="9875520" cy="10662200"/>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From this investigation, we conclude with 10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activated neurons per hidden layer, the 3 hidden layer model achieves the best accuracy vs. training speed trade-off. Hence, we retrained that model for 100 epochs, and produced the following validation results: </a:t>
            </a:r>
            <a:r>
              <a:rPr lang="en-US" sz="2000" b="1" dirty="0">
                <a:latin typeface="Arial" panose="020B0604020202020204" pitchFamily="34" charset="0"/>
                <a:cs typeface="Arial" panose="020B0604020202020204" pitchFamily="34" charset="0"/>
              </a:rPr>
              <a:t>79.8% accuracy, 81.7% precision, 76.8% recall, and 95.1% specificity.</a:t>
            </a: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smtClean="0">
              <a:latin typeface="Calibri" pitchFamily="34" charset="0"/>
            </a:endParaRPr>
          </a:p>
        </p:txBody>
      </p:sp>
      <p:sp>
        <p:nvSpPr>
          <p:cNvPr id="6" name="TextBox 5"/>
          <p:cNvSpPr txBox="1"/>
          <p:nvPr/>
        </p:nvSpPr>
        <p:spPr>
          <a:xfrm>
            <a:off x="12420777" y="14517823"/>
            <a:ext cx="8393323"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Table </a:t>
            </a:r>
            <a:r>
              <a:rPr lang="en-US" sz="1600" b="1" dirty="0" smtClean="0">
                <a:latin typeface="Arial" panose="020B0604020202020204" pitchFamily="34" charset="0"/>
                <a:cs typeface="Arial" panose="020B0604020202020204" pitchFamily="34" charset="0"/>
              </a:rPr>
              <a:t>2. </a:t>
            </a:r>
            <a:r>
              <a:rPr lang="en-US" sz="1600" dirty="0">
                <a:latin typeface="Arial" panose="020B0604020202020204" pitchFamily="34" charset="0"/>
                <a:cs typeface="Arial" panose="020B0604020202020204" pitchFamily="34" charset="0"/>
              </a:rPr>
              <a:t>Deep Neural Net models and their average validation accuracy of 10 training trials</a:t>
            </a:r>
          </a:p>
        </p:txBody>
      </p:sp>
      <p:graphicFrame>
        <p:nvGraphicFramePr>
          <p:cNvPr id="8" name="Table 7"/>
          <p:cNvGraphicFramePr>
            <a:graphicFrameLocks noGrp="1"/>
          </p:cNvGraphicFramePr>
          <p:nvPr>
            <p:extLst>
              <p:ext uri="{D42A27DB-BD31-4B8C-83A1-F6EECF244321}">
                <p14:modId xmlns:p14="http://schemas.microsoft.com/office/powerpoint/2010/main" val="3223709280"/>
              </p:ext>
            </p:extLst>
          </p:nvPr>
        </p:nvGraphicFramePr>
        <p:xfrm>
          <a:off x="12685272" y="13678473"/>
          <a:ext cx="7864332" cy="839349"/>
        </p:xfrm>
        <a:graphic>
          <a:graphicData uri="http://schemas.openxmlformats.org/drawingml/2006/table">
            <a:tbl>
              <a:tblPr firstRow="1" bandRow="1">
                <a:tableStyleId>{F5AB1C69-6EDB-4FF4-983F-18BD219EF322}</a:tableStyleId>
              </a:tblPr>
              <a:tblGrid>
                <a:gridCol w="1857375"/>
                <a:gridCol w="704850"/>
                <a:gridCol w="704850"/>
                <a:gridCol w="1532419"/>
                <a:gridCol w="1532419"/>
                <a:gridCol w="1532419"/>
              </a:tblGrid>
              <a:tr h="429120">
                <a:tc>
                  <a:txBody>
                    <a:bodyPr/>
                    <a:lstStyle/>
                    <a:p>
                      <a:pPr algn="ctr"/>
                      <a:r>
                        <a:rPr lang="en-US" sz="1400" dirty="0" smtClean="0">
                          <a:latin typeface="Arial" panose="020B0604020202020204" pitchFamily="34" charset="0"/>
                          <a:cs typeface="Arial" panose="020B0604020202020204" pitchFamily="34" charset="0"/>
                        </a:rPr>
                        <a:t>DNN</a:t>
                      </a:r>
                      <a:r>
                        <a:rPr lang="en-US" sz="1400" baseline="0" dirty="0" smtClean="0">
                          <a:latin typeface="Arial" panose="020B0604020202020204" pitchFamily="34" charset="0"/>
                          <a:cs typeface="Arial" panose="020B0604020202020204" pitchFamily="34" charset="0"/>
                        </a:rPr>
                        <a:t> Hidden Layers</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r>
              <a:tr h="410229">
                <a:tc>
                  <a:txBody>
                    <a:bodyPr/>
                    <a:lstStyle/>
                    <a:p>
                      <a:pPr algn="ctr"/>
                      <a:r>
                        <a:rPr lang="en-US" sz="1400" dirty="0" smtClean="0">
                          <a:latin typeface="Arial" panose="020B0604020202020204" pitchFamily="34" charset="0"/>
                          <a:cs typeface="Arial" panose="020B0604020202020204" pitchFamily="34" charset="0"/>
                        </a:rPr>
                        <a:t>Average</a:t>
                      </a:r>
                      <a:r>
                        <a:rPr lang="en-US" sz="1400" baseline="0" dirty="0" smtClean="0">
                          <a:latin typeface="Arial" panose="020B0604020202020204" pitchFamily="34" charset="0"/>
                          <a:cs typeface="Arial" panose="020B0604020202020204" pitchFamily="34" charset="0"/>
                        </a:rPr>
                        <a:t> Accuracy</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50.0%</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52.6%</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64.9%</a:t>
                      </a:r>
                      <a:endParaRPr lang="en-US" sz="1400" dirty="0">
                        <a:latin typeface="Arial" panose="020B0604020202020204" pitchFamily="34" charset="0"/>
                        <a:cs typeface="Arial" panose="020B0604020202020204" pitchFamily="34" charset="0"/>
                      </a:endParaRPr>
                    </a:p>
                  </a:txBody>
                  <a:tcPr marL="76200" marR="76200" marT="19051" marB="19051" anchor="ct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840" y="5410200"/>
            <a:ext cx="4937760" cy="37033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3836" y="5410200"/>
            <a:ext cx="4937760" cy="370332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8831</TotalTime>
  <Words>1329</Words>
  <Application>Microsoft Office PowerPoint</Application>
  <PresentationFormat>Custom</PresentationFormat>
  <Paragraphs>114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174</cp:revision>
  <cp:lastPrinted>2013-02-12T02:21:55Z</cp:lastPrinted>
  <dcterms:created xsi:type="dcterms:W3CDTF">2013-02-10T21:14:48Z</dcterms:created>
  <dcterms:modified xsi:type="dcterms:W3CDTF">2017-12-11T09:04:52Z</dcterms:modified>
</cp:coreProperties>
</file>