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handoutMasterIdLst>
    <p:handoutMasterId r:id="rId3"/>
  </p:handoutMasterIdLst>
  <p:sldIdLst>
    <p:sldId id="256" r:id="rId2"/>
  </p:sldIdLst>
  <p:sldSz cx="32918400" cy="21945600"/>
  <p:notesSz cx="7004050" cy="9290050"/>
  <p:defaultText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240B"/>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676" autoAdjust="0"/>
  </p:normalViewPr>
  <p:slideViewPr>
    <p:cSldViewPr>
      <p:cViewPr varScale="1">
        <p:scale>
          <a:sx n="21" d="100"/>
          <a:sy n="21" d="100"/>
        </p:scale>
        <p:origin x="1315" y="4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12/11/2017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261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00869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97514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2" y="21677939"/>
            <a:ext cx="5297435" cy="185928"/>
          </a:xfrm>
          <a:prstGeom prst="rect">
            <a:avLst/>
          </a:prstGeom>
        </p:spPr>
      </p:pic>
    </p:spTree>
    <p:extLst>
      <p:ext uri="{BB962C8B-B14F-4D97-AF65-F5344CB8AC3E}">
        <p14:creationId xmlns:p14="http://schemas.microsoft.com/office/powerpoint/2010/main" val="21346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3420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4276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162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2457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7295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8404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17037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9682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12/11/2017</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277485526"/>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91"/>
          <p:cNvSpPr txBox="1">
            <a:spLocks noChangeArrowheads="1"/>
          </p:cNvSpPr>
          <p:nvPr/>
        </p:nvSpPr>
        <p:spPr bwMode="auto">
          <a:xfrm>
            <a:off x="21945600" y="3657602"/>
            <a:ext cx="9875520" cy="8199988"/>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From this investigation, we conclude with 10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activated neurons per hidden layer, the 3 hidden layer model achieves the best accuracy vs. training speed trade-off. Hence, we retrained that model for 100 epochs, and produced the following validation results: </a:t>
            </a:r>
            <a:r>
              <a:rPr lang="en-US" sz="2000" b="1" dirty="0">
                <a:latin typeface="Arial" panose="020B0604020202020204" pitchFamily="34" charset="0"/>
                <a:cs typeface="Arial" panose="020B0604020202020204" pitchFamily="34" charset="0"/>
              </a:rPr>
              <a:t>79.8% accuracy, 81.7% precision, 76.8% recall, and 95.1% specificity.</a:t>
            </a: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p:txBody>
      </p:sp>
      <p:sp>
        <p:nvSpPr>
          <p:cNvPr id="4" name="Text Box 122"/>
          <p:cNvSpPr txBox="1">
            <a:spLocks noChangeArrowheads="1"/>
          </p:cNvSpPr>
          <p:nvPr/>
        </p:nvSpPr>
        <p:spPr bwMode="auto">
          <a:xfrm>
            <a:off x="4114800" y="369333"/>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Arial" panose="020B0604020202020204" pitchFamily="34" charset="0"/>
                <a:cs typeface="Arial" panose="020B0604020202020204" pitchFamily="34" charset="0"/>
              </a:rPr>
              <a:t>Supervised Learning Methods for Biometric Authentication on Mobile Devices</a:t>
            </a:r>
          </a:p>
        </p:txBody>
      </p:sp>
      <p:sp>
        <p:nvSpPr>
          <p:cNvPr id="5" name="Text Box 123"/>
          <p:cNvSpPr txBox="1">
            <a:spLocks noChangeArrowheads="1"/>
          </p:cNvSpPr>
          <p:nvPr/>
        </p:nvSpPr>
        <p:spPr bwMode="auto">
          <a:xfrm>
            <a:off x="4114800" y="155448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solidFill>
                  <a:schemeClr val="bg1"/>
                </a:solidFill>
                <a:latin typeface="Arial" panose="020B0604020202020204" pitchFamily="34" charset="0"/>
                <a:cs typeface="Arial" panose="020B0604020202020204" pitchFamily="34" charset="0"/>
              </a:rPr>
              <a:t>Valerie Ding</a:t>
            </a:r>
            <a:r>
              <a:rPr lang="en-US" sz="2800" b="1" baseline="30000" dirty="0">
                <a:solidFill>
                  <a:schemeClr val="bg1"/>
                </a:solidFill>
                <a:latin typeface="Arial" panose="020B0604020202020204" pitchFamily="34" charset="0"/>
                <a:cs typeface="Arial" panose="020B0604020202020204" pitchFamily="34" charset="0"/>
              </a:rPr>
              <a:t>1</a:t>
            </a:r>
            <a:r>
              <a:rPr lang="en-US" sz="2800" b="1" dirty="0">
                <a:solidFill>
                  <a:schemeClr val="bg1"/>
                </a:solidFill>
                <a:latin typeface="Arial" panose="020B0604020202020204" pitchFamily="34" charset="0"/>
                <a:cs typeface="Arial" panose="020B0604020202020204" pitchFamily="34" charset="0"/>
              </a:rPr>
              <a:t>, Stephanie Dong</a:t>
            </a:r>
            <a:r>
              <a:rPr lang="en-US" sz="2800" b="1" baseline="30000" dirty="0">
                <a:solidFill>
                  <a:schemeClr val="bg1"/>
                </a:solidFill>
                <a:latin typeface="Arial" panose="020B0604020202020204" pitchFamily="34" charset="0"/>
                <a:cs typeface="Arial" panose="020B0604020202020204" pitchFamily="34" charset="0"/>
              </a:rPr>
              <a:t>2</a:t>
            </a:r>
            <a:r>
              <a:rPr lang="en-US" sz="2800" b="1" dirty="0">
                <a:solidFill>
                  <a:schemeClr val="bg1"/>
                </a:solidFill>
                <a:latin typeface="Arial" panose="020B0604020202020204" pitchFamily="34" charset="0"/>
                <a:cs typeface="Arial" panose="020B0604020202020204" pitchFamily="34" charset="0"/>
              </a:rPr>
              <a:t>, Jonathan Li</a:t>
            </a:r>
            <a:r>
              <a:rPr lang="en-US" sz="2800" b="1" baseline="30000" dirty="0">
                <a:solidFill>
                  <a:schemeClr val="bg1"/>
                </a:solidFill>
                <a:latin typeface="Arial" panose="020B0604020202020204" pitchFamily="34" charset="0"/>
                <a:cs typeface="Arial" panose="020B0604020202020204" pitchFamily="34" charset="0"/>
              </a:rPr>
              <a:t>3</a:t>
            </a:r>
          </a:p>
          <a:p>
            <a:pPr algn="ctr" eaLnBrk="1" hangingPunct="1"/>
            <a:r>
              <a:rPr lang="en-US" sz="2800" dirty="0">
                <a:solidFill>
                  <a:schemeClr val="bg1"/>
                </a:solidFill>
                <a:latin typeface="Arial" panose="020B0604020202020204" pitchFamily="34" charset="0"/>
                <a:cs typeface="Arial" panose="020B0604020202020204" pitchFamily="34" charset="0"/>
              </a:rPr>
              <a:t>Department of Computer Science, Stanford University</a:t>
            </a:r>
          </a:p>
          <a:p>
            <a:pPr algn="ctr" eaLnBrk="1" hangingPunct="1"/>
            <a:r>
              <a:rPr lang="en-US" sz="1800" baseline="30000" dirty="0">
                <a:solidFill>
                  <a:schemeClr val="bg1"/>
                </a:solidFill>
                <a:latin typeface="Arial" panose="020B0604020202020204" pitchFamily="34" charset="0"/>
                <a:cs typeface="Arial" panose="020B0604020202020204" pitchFamily="34" charset="0"/>
              </a:rPr>
              <a:t>1</a:t>
            </a:r>
            <a:r>
              <a:rPr lang="en-US" sz="1800" dirty="0">
                <a:solidFill>
                  <a:schemeClr val="bg1"/>
                </a:solidFill>
                <a:latin typeface="Arial" panose="020B0604020202020204" pitchFamily="34" charset="0"/>
                <a:cs typeface="Arial" panose="020B0604020202020204" pitchFamily="34" charset="0"/>
              </a:rPr>
              <a:t>dingv@stanford.edu, </a:t>
            </a:r>
            <a:r>
              <a:rPr lang="en-US" sz="1800" baseline="30000" dirty="0">
                <a:solidFill>
                  <a:schemeClr val="bg1"/>
                </a:solidFill>
                <a:latin typeface="Arial" panose="020B0604020202020204" pitchFamily="34" charset="0"/>
                <a:cs typeface="Arial" panose="020B0604020202020204" pitchFamily="34" charset="0"/>
              </a:rPr>
              <a:t>2</a:t>
            </a:r>
            <a:r>
              <a:rPr lang="en-US" sz="1800" dirty="0">
                <a:solidFill>
                  <a:schemeClr val="bg1"/>
                </a:solidFill>
                <a:latin typeface="Arial" panose="020B0604020202020204" pitchFamily="34" charset="0"/>
                <a:cs typeface="Arial" panose="020B0604020202020204" pitchFamily="34" charset="0"/>
              </a:rPr>
              <a:t>sxdong11@stanford.edu, </a:t>
            </a:r>
            <a:r>
              <a:rPr lang="en-US" sz="1800" baseline="30000" dirty="0">
                <a:solidFill>
                  <a:schemeClr val="bg1"/>
                </a:solidFill>
                <a:latin typeface="Arial" panose="020B0604020202020204" pitchFamily="34" charset="0"/>
                <a:cs typeface="Arial" panose="020B0604020202020204" pitchFamily="34" charset="0"/>
              </a:rPr>
              <a:t>3</a:t>
            </a:r>
            <a:r>
              <a:rPr lang="en-US" sz="1800" dirty="0">
                <a:solidFill>
                  <a:schemeClr val="bg1"/>
                </a:solidFill>
                <a:latin typeface="Arial" panose="020B0604020202020204" pitchFamily="34" charset="0"/>
                <a:cs typeface="Arial" panose="020B0604020202020204" pitchFamily="34" charset="0"/>
              </a:rPr>
              <a:t>johnnyli@stanford.edu</a:t>
            </a:r>
          </a:p>
        </p:txBody>
      </p:sp>
      <p:sp>
        <p:nvSpPr>
          <p:cNvPr id="24" name="TextBox 23"/>
          <p:cNvSpPr txBox="1"/>
          <p:nvPr/>
        </p:nvSpPr>
        <p:spPr>
          <a:xfrm>
            <a:off x="1280163" y="20025361"/>
            <a:ext cx="8057455"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latin typeface="Arial" panose="020B0604020202020204" pitchFamily="34" charset="0"/>
                <a:cs typeface="Arial" panose="020B0604020202020204" pitchFamily="34" charset="0"/>
              </a:rPr>
              <a:t>We would like to thank Prof. Dan </a:t>
            </a:r>
            <a:r>
              <a:rPr lang="en-US" sz="2000" dirty="0" err="1">
                <a:latin typeface="Arial" panose="020B0604020202020204" pitchFamily="34" charset="0"/>
                <a:cs typeface="Arial" panose="020B0604020202020204" pitchFamily="34" charset="0"/>
              </a:rPr>
              <a:t>Boneh</a:t>
            </a:r>
            <a:r>
              <a:rPr lang="en-US" sz="2000" dirty="0">
                <a:latin typeface="Arial" panose="020B0604020202020204" pitchFamily="34" charset="0"/>
                <a:cs typeface="Arial" panose="020B0604020202020204" pitchFamily="34" charset="0"/>
              </a:rPr>
              <a:t> for motivation behind the research and valuable insight on approaches and application, and Prof. Andrew Ng for guidance in machine learning techniques. We would also like to thank Steve </a:t>
            </a:r>
            <a:r>
              <a:rPr lang="en-US" sz="2000" dirty="0" err="1">
                <a:latin typeface="Arial" panose="020B0604020202020204" pitchFamily="34" charset="0"/>
                <a:cs typeface="Arial" panose="020B0604020202020204" pitchFamily="34" charset="0"/>
              </a:rPr>
              <a:t>Mussmann</a:t>
            </a:r>
            <a:r>
              <a:rPr lang="en-US" sz="2000" dirty="0">
                <a:latin typeface="Arial" panose="020B0604020202020204" pitchFamily="34" charset="0"/>
                <a:cs typeface="Arial" panose="020B0604020202020204" pitchFamily="34" charset="0"/>
              </a:rPr>
              <a:t>, Christopher Sauer, and Alisha </a:t>
            </a:r>
            <a:r>
              <a:rPr lang="en-US" sz="2000" dirty="0" err="1">
                <a:latin typeface="Arial" panose="020B0604020202020204" pitchFamily="34" charset="0"/>
                <a:cs typeface="Arial" panose="020B0604020202020204" pitchFamily="34" charset="0"/>
              </a:rPr>
              <a:t>Rege</a:t>
            </a:r>
            <a:r>
              <a:rPr lang="en-US" sz="2000" dirty="0">
                <a:latin typeface="Arial" panose="020B0604020202020204" pitchFamily="34" charset="0"/>
                <a:cs typeface="Arial" panose="020B0604020202020204" pitchFamily="34" charset="0"/>
              </a:rPr>
              <a:t> for advice and feedback on </a:t>
            </a:r>
            <a:r>
              <a:rPr lang="en-US" sz="2000">
                <a:latin typeface="Arial" panose="020B0604020202020204" pitchFamily="34" charset="0"/>
                <a:cs typeface="Arial" panose="020B0604020202020204" pitchFamily="34" charset="0"/>
              </a:rPr>
              <a:t>our research.</a:t>
            </a:r>
            <a:endParaRPr lang="en-US" sz="2000" dirty="0">
              <a:latin typeface="Arial" panose="020B0604020202020204" pitchFamily="34" charset="0"/>
              <a:cs typeface="Arial" panose="020B0604020202020204" pitchFamily="34" charset="0"/>
            </a:endParaRPr>
          </a:p>
        </p:txBody>
      </p:sp>
      <p:sp>
        <p:nvSpPr>
          <p:cNvPr id="25" name="TextBox 24"/>
          <p:cNvSpPr txBox="1"/>
          <p:nvPr/>
        </p:nvSpPr>
        <p:spPr>
          <a:xfrm>
            <a:off x="1280161" y="19431002"/>
            <a:ext cx="3718479" cy="541893"/>
          </a:xfrm>
          <a:prstGeom prst="rect">
            <a:avLst/>
          </a:prstGeom>
          <a:noFill/>
        </p:spPr>
        <p:txBody>
          <a:bodyPr wrap="none" lIns="48971" tIns="24486" rIns="48971" bIns="24486" rtlCol="0">
            <a:spAutoFit/>
          </a:bodyPr>
          <a:lstStyle/>
          <a:p>
            <a:r>
              <a:rPr lang="en-US" sz="3200" b="1" dirty="0">
                <a:latin typeface="Arial" panose="020B0604020202020204" pitchFamily="34" charset="0"/>
                <a:cs typeface="Arial" panose="020B0604020202020204" pitchFamily="34" charset="0"/>
              </a:rPr>
              <a:t>Acknowledgments</a:t>
            </a:r>
          </a:p>
        </p:txBody>
      </p:sp>
      <p:sp>
        <p:nvSpPr>
          <p:cNvPr id="10" name="Text Box 189"/>
          <p:cNvSpPr txBox="1">
            <a:spLocks noChangeArrowheads="1"/>
          </p:cNvSpPr>
          <p:nvPr/>
        </p:nvSpPr>
        <p:spPr bwMode="auto">
          <a:xfrm>
            <a:off x="1097280" y="3657600"/>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develop </a:t>
            </a:r>
            <a:r>
              <a:rPr lang="en-US" sz="2000" b="1" dirty="0">
                <a:latin typeface="Arial" panose="020B0604020202020204" pitchFamily="34" charset="0"/>
                <a:cs typeface="Arial" panose="020B0604020202020204" pitchFamily="34" charset="0"/>
              </a:rPr>
              <a:t>logistic regression </a:t>
            </a:r>
            <a:r>
              <a:rPr lang="en-US" sz="2000" dirty="0">
                <a:latin typeface="Arial" panose="020B0604020202020204" pitchFamily="34" charset="0"/>
                <a:cs typeface="Arial" panose="020B0604020202020204" pitchFamily="34" charset="0"/>
              </a:rPr>
              <a:t>models and </a:t>
            </a:r>
            <a:r>
              <a:rPr lang="en-US" sz="2000" b="1" dirty="0">
                <a:latin typeface="Arial" panose="020B0604020202020204" pitchFamily="34" charset="0"/>
                <a:cs typeface="Arial" panose="020B0604020202020204" pitchFamily="34" charset="0"/>
              </a:rPr>
              <a:t>deep neural networks</a:t>
            </a:r>
            <a:r>
              <a:rPr lang="en-US" sz="2000" dirty="0">
                <a:latin typeface="Arial" panose="020B0604020202020204" pitchFamily="34" charset="0"/>
                <a:cs typeface="Arial" panose="020B0604020202020204" pitchFamily="34" charset="0"/>
              </a:rPr>
              <a:t> to classify mobile device users based on biometric typing pattern data. </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present a secure, space-efficient, extensible framework for </a:t>
            </a:r>
            <a:r>
              <a:rPr lang="en-US" sz="2000" b="1" dirty="0">
                <a:latin typeface="Arial" panose="020B0604020202020204" pitchFamily="34" charset="0"/>
                <a:cs typeface="Arial" panose="020B0604020202020204" pitchFamily="34" charset="0"/>
              </a:rPr>
              <a:t>real-time biometric fraud detection</a:t>
            </a:r>
            <a:r>
              <a:rPr lang="en-US" sz="2000" dirty="0">
                <a:latin typeface="Arial" panose="020B0604020202020204" pitchFamily="34" charset="0"/>
                <a:cs typeface="Arial" panose="020B0604020202020204" pitchFamily="34" charset="0"/>
              </a:rPr>
              <a:t> on mobile devices. </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latin typeface="Arial" panose="020B0604020202020204" pitchFamily="34" charset="0"/>
                <a:cs typeface="Arial" panose="020B0604020202020204" pitchFamily="34" charset="0"/>
              </a:rPr>
              <a:t>Abstract</a:t>
            </a:r>
          </a:p>
        </p:txBody>
      </p:sp>
      <p:sp>
        <p:nvSpPr>
          <p:cNvPr id="33" name="Rectangle 32"/>
          <p:cNvSpPr/>
          <p:nvPr/>
        </p:nvSpPr>
        <p:spPr>
          <a:xfrm>
            <a:off x="1097280" y="5410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latin typeface="Arial" panose="020B0604020202020204" pitchFamily="34" charset="0"/>
                <a:cs typeface="Arial" panose="020B0604020202020204" pitchFamily="34" charset="0"/>
              </a:rPr>
              <a:t>Introduction</a:t>
            </a:r>
          </a:p>
        </p:txBody>
      </p:sp>
      <p:sp>
        <p:nvSpPr>
          <p:cNvPr id="13" name="Text Box 192"/>
          <p:cNvSpPr txBox="1">
            <a:spLocks noChangeArrowheads="1"/>
          </p:cNvSpPr>
          <p:nvPr/>
        </p:nvSpPr>
        <p:spPr bwMode="auto">
          <a:xfrm>
            <a:off x="11521440" y="3657601"/>
            <a:ext cx="9875520" cy="1497107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no resampling</a:t>
            </a:r>
          </a:p>
          <a:p>
            <a:pPr marL="342900" indent="-342900">
              <a:buClr>
                <a:schemeClr val="bg1"/>
              </a:buClr>
              <a:buFont typeface="Arial" panose="020B0604020202020204" pitchFamily="34" charset="0"/>
              <a:buChar char="•"/>
            </a:pPr>
            <a:r>
              <a:rPr lang="en-US" sz="2000" dirty="0">
                <a:latin typeface="Arial" panose="020B0604020202020204" pitchFamily="34" charset="0"/>
                <a:cs typeface="Arial" panose="020B0604020202020204" pitchFamily="34" charset="0"/>
              </a:rPr>
              <a:t>For the first 10 examples each of the first 10 users, with 70%-30% train-validation split, we achieved </a:t>
            </a:r>
            <a:r>
              <a:rPr lang="en-US" sz="2000" b="1" dirty="0">
                <a:latin typeface="Arial" panose="020B0604020202020204" pitchFamily="34" charset="0"/>
                <a:cs typeface="Arial" panose="020B0604020202020204" pitchFamily="34" charset="0"/>
              </a:rPr>
              <a:t>89.6% accuracy </a:t>
            </a:r>
            <a:r>
              <a:rPr lang="en-US" sz="2000" dirty="0">
                <a:latin typeface="Arial" panose="020B0604020202020204" pitchFamily="34" charset="0"/>
                <a:cs typeface="Arial" panose="020B0604020202020204" pitchFamily="34" charset="0"/>
              </a:rPr>
              <a:t>with 0% precision, 0% recall, and 100% specificity. Upon inspection, the model consistently predicted the 0 label for every single validation example. We hypothesized that the disproportionate prediction of label 0 was due to heavily unbalanced data, with a significant majority class 0.</a:t>
            </a:r>
          </a:p>
          <a:p>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pPr marL="342900" indent="-342900" eaLnBrk="1" hangingPunct="1">
              <a:buClr>
                <a:schemeClr val="bg1"/>
              </a:buClr>
              <a:buFont typeface="Arial" panose="020B0604020202020204" pitchFamily="34" charset="0"/>
              <a:buChar char="•"/>
            </a:pPr>
            <a:r>
              <a:rPr lang="en-US" sz="2000" dirty="0">
                <a:latin typeface="Arial" panose="020B0604020202020204" pitchFamily="34" charset="0"/>
                <a:cs typeface="Arial" panose="020B0604020202020204" pitchFamily="34" charset="0"/>
              </a:rPr>
              <a:t>In our next attempt, we used resampling techniques to balance the majority and minority class to parity. With 50-50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using random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of the majority class, and using our entire post-processed dataset of 8 million comparative examples, we achieved 50.0% accuracy, 50.0% precision, 100% recall, and 00.02% specificity. This means 50% likelihood of predicting same user when the user was in fact different. This is not more effective than a random guess, so the challenge will be lowering the false positive count, as it is more important, from a security point of view, to minimize false positives (predict same user, but actually different) than false negatives (predict different user, but actually same).</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Fully Connected Deep NN with cross entropy loss and 50-50 </a:t>
            </a:r>
            <a:r>
              <a:rPr lang="en-US" sz="2000" b="1" dirty="0" err="1">
                <a:latin typeface="Arial" panose="020B0604020202020204" pitchFamily="34" charset="0"/>
                <a:cs typeface="Arial" panose="020B0604020202020204" pitchFamily="34" charset="0"/>
              </a:rPr>
              <a:t>undersampling</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From the results in the section above, we hypothesized a single logistic unit could not represent enough complexity to capture the relationship between the 142 features of our input. Hence, we trained a variety of fully connect deep neural networks and compared their validation accuracy. Deep neural nets ranging from 1 hidden layer to 5 hidden layers, with 10 neurons per hidden layer, with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activation, and sigmoid activation on the output layer. The loss function remained cross entropy. We trained each DNN model for 25 epochs from randomly initialized weights and measured their validation accuracy. This was repeated 10 times for each DNN model, and the  average of validation accuracy of 10 trials was recorded as a benchmark of how each </a:t>
            </a:r>
          </a:p>
          <a:p>
            <a:pPr marL="342900" indent="-342900" eaLnBrk="1" hangingPunct="1">
              <a:buClr>
                <a:schemeClr val="bg1"/>
              </a:buClr>
              <a:buFont typeface="Arial" panose="020B0604020202020204" pitchFamily="34" charset="0"/>
              <a:buChar char="•"/>
            </a:pPr>
            <a:r>
              <a:rPr lang="en-US" sz="2000" dirty="0">
                <a:latin typeface="Arial" panose="020B0604020202020204" pitchFamily="34" charset="0"/>
                <a:cs typeface="Arial" panose="020B0604020202020204" pitchFamily="34" charset="0"/>
              </a:rPr>
              <a:t>additional layer improve the</a:t>
            </a:r>
          </a:p>
          <a:p>
            <a:pPr marL="342900" indent="-342900" eaLnBrk="1" hangingPunct="1">
              <a:buClr>
                <a:schemeClr val="bg1"/>
              </a:buClr>
              <a:buFont typeface="Arial" panose="020B0604020202020204" pitchFamily="34" charset="0"/>
              <a:buChar char="•"/>
            </a:pPr>
            <a:r>
              <a:rPr lang="en-US" sz="2000" dirty="0">
                <a:latin typeface="Arial" panose="020B0604020202020204" pitchFamily="34" charset="0"/>
                <a:cs typeface="Arial" panose="020B0604020202020204" pitchFamily="34" charset="0"/>
              </a:rPr>
              <a:t> performance of the model.</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latin typeface="Arial" panose="020B0604020202020204" pitchFamily="34" charset="0"/>
                <a:cs typeface="Arial" panose="020B0604020202020204" pitchFamily="34" charset="0"/>
              </a:rPr>
              <a:t>Models and Discussion</a:t>
            </a:r>
          </a:p>
        </p:txBody>
      </p:sp>
      <p:sp>
        <p:nvSpPr>
          <p:cNvPr id="35" name="Rectangle 34"/>
          <p:cNvSpPr/>
          <p:nvPr/>
        </p:nvSpPr>
        <p:spPr>
          <a:xfrm>
            <a:off x="219456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latin typeface="Arial" panose="020B0604020202020204" pitchFamily="34" charset="0"/>
                <a:cs typeface="Arial" panose="020B0604020202020204" pitchFamily="34" charset="0"/>
              </a:rPr>
              <a:t>Results</a:t>
            </a:r>
          </a:p>
        </p:txBody>
      </p:sp>
      <p:sp>
        <p:nvSpPr>
          <p:cNvPr id="14" name="Text Box 193"/>
          <p:cNvSpPr txBox="1">
            <a:spLocks noChangeArrowheads="1"/>
          </p:cNvSpPr>
          <p:nvPr/>
        </p:nvSpPr>
        <p:spPr bwMode="auto">
          <a:xfrm>
            <a:off x="21960840" y="12649200"/>
            <a:ext cx="9875520" cy="604555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developed logistic regression and deep neural network classifiers for user verification through biometric typing pattern data on mobile devices, achieving </a:t>
            </a:r>
            <a:r>
              <a:rPr lang="en-US" sz="2000" b="1" dirty="0">
                <a:latin typeface="Arial" panose="020B0604020202020204" pitchFamily="34" charset="0"/>
                <a:cs typeface="Arial" panose="020B0604020202020204" pitchFamily="34" charset="0"/>
              </a:rPr>
              <a:t>79.8% accuracy</a:t>
            </a:r>
            <a:r>
              <a:rPr lang="en-US" sz="2000" dirty="0">
                <a:latin typeface="Arial" panose="020B0604020202020204" pitchFamily="34" charset="0"/>
                <a:cs typeface="Arial" panose="020B0604020202020204" pitchFamily="34" charset="0"/>
              </a:rPr>
              <a:t>. This means that 79.8% of the time, our classifier was able to successfully differentiate between two user inputs.</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Applications of these discriminatory classifiers are in enhancing device security by adding another </a:t>
            </a:r>
            <a:r>
              <a:rPr lang="en-US" sz="2000" b="1" dirty="0">
                <a:latin typeface="Arial" panose="020B0604020202020204" pitchFamily="34" charset="0"/>
                <a:cs typeface="Arial" panose="020B0604020202020204" pitchFamily="34" charset="0"/>
              </a:rPr>
              <a:t>layer of verification</a:t>
            </a:r>
            <a:r>
              <a:rPr lang="en-US" sz="2000" dirty="0">
                <a:latin typeface="Arial" panose="020B0604020202020204" pitchFamily="34" charset="0"/>
                <a:cs typeface="Arial" panose="020B0604020202020204" pitchFamily="34" charset="0"/>
              </a:rPr>
              <a:t>. By writing this classifier onto mobile devices and training it on a user’s </a:t>
            </a:r>
            <a:r>
              <a:rPr lang="en-US" sz="2000" dirty="0" err="1">
                <a:latin typeface="Arial" panose="020B0604020202020204" pitchFamily="34" charset="0"/>
                <a:cs typeface="Arial" panose="020B0604020202020204" pitchFamily="34" charset="0"/>
              </a:rPr>
              <a:t>featurized</a:t>
            </a:r>
            <a:r>
              <a:rPr lang="en-US" sz="2000" dirty="0">
                <a:latin typeface="Arial" panose="020B0604020202020204" pitchFamily="34" charset="0"/>
                <a:cs typeface="Arial" panose="020B0604020202020204" pitchFamily="34" charset="0"/>
              </a:rPr>
              <a:t> password input, we can ensure that even if a password’s content is typed in properly, it must be typed in with the learned cadence of the original user in order to be verified. This will effectively proof every mobile device from brute force password attacks by adding an unknown number of additional features the attacker must account for. Additionally, this has the ability to continually verify the authenticity of the user based on their typing patterns as they use the mobile device, hardening against device takeover by ensuring that only the primary user has access to the phone.</a:t>
            </a: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Future work: </a:t>
            </a:r>
            <a:r>
              <a:rPr lang="en-US" sz="2000" dirty="0">
                <a:latin typeface="Arial" panose="020B0604020202020204" pitchFamily="34" charset="0"/>
                <a:cs typeface="Arial" panose="020B0604020202020204" pitchFamily="34" charset="0"/>
              </a:rPr>
              <a:t>In this research, we resampled by </a:t>
            </a:r>
            <a:r>
              <a:rPr lang="en-US" sz="2000" dirty="0" err="1">
                <a:latin typeface="Arial" panose="020B0604020202020204" pitchFamily="34" charset="0"/>
                <a:cs typeface="Arial" panose="020B0604020202020204" pitchFamily="34" charset="0"/>
              </a:rPr>
              <a:t>downsampling</a:t>
            </a:r>
            <a:r>
              <a:rPr lang="en-US" sz="2000" dirty="0">
                <a:latin typeface="Arial" panose="020B0604020202020204" pitchFamily="34" charset="0"/>
                <a:cs typeface="Arial" panose="020B0604020202020204" pitchFamily="34" charset="0"/>
              </a:rPr>
              <a:t> the majority class. Our flexible resampling framework allows for different resampling techniques, which can be explored in the future. Additionally, we can perform data augmentation using adversarial examples or other </a:t>
            </a:r>
            <a:r>
              <a:rPr lang="en-US" sz="2000" dirty="0" err="1">
                <a:latin typeface="Arial" panose="020B0604020202020204" pitchFamily="34" charset="0"/>
                <a:cs typeface="Arial" panose="020B0604020202020204" pitchFamily="34" charset="0"/>
              </a:rPr>
              <a:t>upsampling</a:t>
            </a:r>
            <a:r>
              <a:rPr lang="en-US" sz="2000" dirty="0">
                <a:latin typeface="Arial" panose="020B0604020202020204" pitchFamily="34" charset="0"/>
                <a:cs typeface="Arial" panose="020B0604020202020204" pitchFamily="34" charset="0"/>
              </a:rPr>
              <a:t> techniques. This would help inform next-generation development of discriminatory classifiers. </a:t>
            </a:r>
            <a:endParaRPr lang="en-US" sz="2000" b="1" dirty="0">
              <a:latin typeface="Arial" panose="020B0604020202020204" pitchFamily="34" charset="0"/>
              <a:cs typeface="Arial" panose="020B0604020202020204" pitchFamily="34" charset="0"/>
            </a:endParaRPr>
          </a:p>
        </p:txBody>
      </p:sp>
      <p:sp>
        <p:nvSpPr>
          <p:cNvPr id="36" name="Rectangle 35"/>
          <p:cNvSpPr/>
          <p:nvPr/>
        </p:nvSpPr>
        <p:spPr>
          <a:xfrm>
            <a:off x="21960840" y="12192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latin typeface="Arial" panose="020B0604020202020204" pitchFamily="34" charset="0"/>
                <a:cs typeface="Arial" panose="020B0604020202020204" pitchFamily="34" charset="0"/>
              </a:rPr>
              <a:t>Conclusions and Future Work</a:t>
            </a:r>
          </a:p>
        </p:txBody>
      </p:sp>
      <p:sp>
        <p:nvSpPr>
          <p:cNvPr id="11" name="Text Box 190"/>
          <p:cNvSpPr txBox="1">
            <a:spLocks noChangeArrowheads="1"/>
          </p:cNvSpPr>
          <p:nvPr/>
        </p:nvSpPr>
        <p:spPr bwMode="auto">
          <a:xfrm>
            <a:off x="1097280" y="5867403"/>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Keystroke pattern and dynamics classification is an important application of machine learning to computer security and authentication. The massive increase in popularity and </a:t>
            </a:r>
            <a:r>
              <a:rPr lang="en-US" sz="2000" b="1" dirty="0">
                <a:latin typeface="Arial" panose="020B0604020202020204" pitchFamily="34" charset="0"/>
                <a:cs typeface="Arial" panose="020B0604020202020204" pitchFamily="34" charset="0"/>
              </a:rPr>
              <a:t>computing power of mobile devices</a:t>
            </a:r>
            <a:r>
              <a:rPr lang="en-US" sz="2000" dirty="0">
                <a:latin typeface="Arial" panose="020B0604020202020204" pitchFamily="34" charset="0"/>
                <a:cs typeface="Arial" panose="020B0604020202020204" pitchFamily="34" charset="0"/>
              </a:rPr>
              <a:t> in the last ten years has spurred significant interest in biometric authentication models for mobile devices.</a:t>
            </a:r>
          </a:p>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Existing literature emphasizes need for more nuanced </a:t>
            </a:r>
            <a:r>
              <a:rPr lang="en-US" sz="2000" b="1" dirty="0">
                <a:latin typeface="Arial" panose="020B0604020202020204" pitchFamily="34" charset="0"/>
                <a:cs typeface="Arial" panose="020B0604020202020204" pitchFamily="34" charset="0"/>
              </a:rPr>
              <a:t>security protocols </a:t>
            </a:r>
            <a:r>
              <a:rPr lang="en-US" sz="2000" dirty="0">
                <a:latin typeface="Arial" panose="020B0604020202020204" pitchFamily="34" charset="0"/>
                <a:cs typeface="Arial" panose="020B0604020202020204" pitchFamily="34" charset="0"/>
              </a:rPr>
              <a:t>in personal devices. As mobile devices store increasingly valuable and confidential information, learning classifiers to detect fraud is becoming ever more applicable and important. </a:t>
            </a:r>
          </a:p>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At the same time, a general, space-efficient, and real-time framework is required to be viable in practice. To this end, we develop fraud detection algorithms that use real-time keystroke dynamics data, and propose a </a:t>
            </a:r>
            <a:r>
              <a:rPr lang="en-US" sz="2000" b="1" dirty="0">
                <a:latin typeface="Arial" panose="020B0604020202020204" pitchFamily="34" charset="0"/>
                <a:cs typeface="Arial" panose="020B0604020202020204" pitchFamily="34" charset="0"/>
              </a:rPr>
              <a:t>space-efficient real-time authentication framework</a:t>
            </a:r>
            <a:r>
              <a:rPr lang="en-US" sz="2000" dirty="0">
                <a:latin typeface="Arial" panose="020B0604020202020204" pitchFamily="34" charset="0"/>
                <a:cs typeface="Arial" panose="020B0604020202020204" pitchFamily="34" charset="0"/>
              </a:rPr>
              <a:t> that can be integrated into native software across all mobile devices. </a:t>
            </a:r>
          </a:p>
        </p:txBody>
      </p:sp>
      <p:sp>
        <p:nvSpPr>
          <p:cNvPr id="38" name="Rectangle 37"/>
          <p:cNvSpPr/>
          <p:nvPr/>
        </p:nvSpPr>
        <p:spPr>
          <a:xfrm>
            <a:off x="1097280" y="10363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latin typeface="Arial" panose="020B0604020202020204" pitchFamily="34" charset="0"/>
                <a:cs typeface="Arial" panose="020B0604020202020204" pitchFamily="34" charset="0"/>
              </a:rPr>
              <a:t>Data and Features</a:t>
            </a:r>
          </a:p>
        </p:txBody>
      </p:sp>
      <p:sp>
        <p:nvSpPr>
          <p:cNvPr id="39" name="Text Box 190"/>
          <p:cNvSpPr txBox="1">
            <a:spLocks noChangeArrowheads="1"/>
          </p:cNvSpPr>
          <p:nvPr/>
        </p:nvSpPr>
        <p:spPr bwMode="auto">
          <a:xfrm>
            <a:off x="1097280" y="10820403"/>
            <a:ext cx="9875520" cy="789221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The MEU-Mobile KSD (Keystroke Dynamics) Data Set from the UCI Machine Learning Repository contains 51 records for each of 56 subjects - 2856 records total - of haptic, momentum, and timing features measured of a common sequence (.tie5Roanl) typed on a Nexus 7 mobile device. There are 71 features monitored, characterized by the attributes </a:t>
            </a:r>
            <a:r>
              <a:rPr lang="en-US" sz="2000" dirty="0">
                <a:latin typeface="Andale Mono" charset="0"/>
                <a:ea typeface="Andale Mono" charset="0"/>
                <a:cs typeface="Andale Mono" charset="0"/>
              </a:rPr>
              <a:t>Hold, Up-Down, Down-Down, Pressure, Finger-Area, Average Hold, Average Pressure, Average Area</a:t>
            </a:r>
            <a:r>
              <a:rPr lang="en-US" sz="2000" dirty="0">
                <a:latin typeface="Arial" panose="020B0604020202020204" pitchFamily="34" charset="0"/>
                <a:cs typeface="Arial" panose="020B0604020202020204" pitchFamily="34" charset="0"/>
              </a:rPr>
              <a:t>.</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trained a variety of binary classifiers  to detect if the concatenation the feature vectors of two data-points, forming a vector 142 features, was typed by the same user or not. This allowed us to train one model and have it generalize user verification to any new users not from the training dataset, as long as we one at least one keystroke record for any new users.</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As part of data processing we implemented a flexible </a:t>
            </a:r>
            <a:r>
              <a:rPr lang="en-US" sz="2000" b="1" dirty="0">
                <a:latin typeface="Arial" panose="020B0604020202020204" pitchFamily="34" charset="0"/>
                <a:cs typeface="Arial" panose="020B0604020202020204" pitchFamily="34" charset="0"/>
              </a:rPr>
              <a:t>resampling framework </a:t>
            </a:r>
            <a:r>
              <a:rPr lang="en-US" sz="2000" dirty="0">
                <a:latin typeface="Arial" panose="020B0604020202020204" pitchFamily="34" charset="0"/>
                <a:cs typeface="Arial" panose="020B0604020202020204" pitchFamily="34" charset="0"/>
              </a:rPr>
              <a:t>that can utilize a variety of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and oversampling methods to </a:t>
            </a:r>
            <a:r>
              <a:rPr lang="en-US" sz="2000" dirty="0" err="1">
                <a:latin typeface="Arial" panose="020B0604020202020204" pitchFamily="34" charset="0"/>
                <a:cs typeface="Arial" panose="020B0604020202020204" pitchFamily="34" charset="0"/>
              </a:rPr>
              <a:t>undersample</a:t>
            </a:r>
            <a:r>
              <a:rPr lang="en-US" sz="2000" dirty="0">
                <a:latin typeface="Arial" panose="020B0604020202020204" pitchFamily="34" charset="0"/>
                <a:cs typeface="Arial" panose="020B0604020202020204" pitchFamily="34" charset="0"/>
              </a:rPr>
              <a:t> the majority class and oversample the minority class as necessary. This ensures parity between labels of different user and same user in the training data.</a:t>
            </a: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48" name="TextBox 47"/>
          <p:cNvSpPr txBox="1"/>
          <p:nvPr/>
        </p:nvSpPr>
        <p:spPr>
          <a:xfrm>
            <a:off x="10241280" y="20025359"/>
            <a:ext cx="21176120" cy="1463040"/>
          </a:xfrm>
          <a:prstGeom prst="rect">
            <a:avLst/>
          </a:prstGeom>
          <a:noFill/>
        </p:spPr>
        <p:txBody>
          <a:bodyPr wrap="square" lIns="48971" tIns="48971" rIns="48971" bIns="48971" numCol="2" spcCol="244855" rtlCol="0">
            <a:noAutofit/>
          </a:bodyPr>
          <a:lstStyle/>
          <a:p>
            <a:r>
              <a:rPr lang="en-US" sz="1440" dirty="0">
                <a:latin typeface="Arial" panose="020B0604020202020204" pitchFamily="34" charset="0"/>
                <a:cs typeface="Arial" panose="020B0604020202020204" pitchFamily="34" charset="0"/>
              </a:rPr>
              <a:t>[1] N. Al-</a:t>
            </a:r>
            <a:r>
              <a:rPr lang="en-US" sz="1440" dirty="0" err="1">
                <a:latin typeface="Arial" panose="020B0604020202020204" pitchFamily="34" charset="0"/>
                <a:cs typeface="Arial" panose="020B0604020202020204" pitchFamily="34" charset="0"/>
              </a:rPr>
              <a:t>Obaidi</a:t>
            </a:r>
            <a:r>
              <a:rPr lang="en-US" sz="1440" dirty="0">
                <a:latin typeface="Arial" panose="020B0604020202020204" pitchFamily="34" charset="0"/>
                <a:cs typeface="Arial" panose="020B0604020202020204" pitchFamily="34" charset="0"/>
              </a:rPr>
              <a:t>. MEU-Mobile KSD Data Set. UCI Machine Learning Repository, 2016.</a:t>
            </a:r>
          </a:p>
          <a:p>
            <a:r>
              <a:rPr lang="en-US" sz="1440" dirty="0">
                <a:latin typeface="Arial" panose="020B0604020202020204" pitchFamily="34" charset="0"/>
                <a:cs typeface="Arial" panose="020B0604020202020204" pitchFamily="34" charset="0"/>
              </a:rPr>
              <a:t>[2] I. de </a:t>
            </a:r>
            <a:r>
              <a:rPr lang="en-US" sz="1440" dirty="0" err="1">
                <a:latin typeface="Arial" panose="020B0604020202020204" pitchFamily="34" charset="0"/>
                <a:cs typeface="Arial" panose="020B0604020202020204" pitchFamily="34" charset="0"/>
              </a:rPr>
              <a:t>Mendizabal</a:t>
            </a:r>
            <a:r>
              <a:rPr lang="en-US" sz="1440" dirty="0">
                <a:latin typeface="Arial" panose="020B0604020202020204" pitchFamily="34" charset="0"/>
                <a:cs typeface="Arial" panose="020B0604020202020204" pitchFamily="34" charset="0"/>
              </a:rPr>
              <a:t>-Vazquez, D. de Santos-Sierra, J. Guerra-Casanova, and C. Sanchez-Avila. Supervised classification methods applied to</a:t>
            </a:r>
          </a:p>
          <a:p>
            <a:r>
              <a:rPr lang="en-US" sz="1440" dirty="0">
                <a:latin typeface="Arial" panose="020B0604020202020204" pitchFamily="34" charset="0"/>
                <a:cs typeface="Arial" panose="020B0604020202020204" pitchFamily="34" charset="0"/>
              </a:rPr>
              <a:t>Keystroke Dynamics through Mobile Devices. </a:t>
            </a:r>
            <a:r>
              <a:rPr lang="en-US" sz="1440" i="1" dirty="0">
                <a:latin typeface="Arial" panose="020B0604020202020204" pitchFamily="34" charset="0"/>
                <a:cs typeface="Arial" panose="020B0604020202020204" pitchFamily="34" charset="0"/>
              </a:rPr>
              <a:t>ICCST</a:t>
            </a:r>
            <a:r>
              <a:rPr lang="en-US" sz="1440" dirty="0">
                <a:latin typeface="Arial" panose="020B0604020202020204" pitchFamily="34" charset="0"/>
                <a:cs typeface="Arial" panose="020B0604020202020204" pitchFamily="34" charset="0"/>
              </a:rPr>
              <a:t>, 2014.</a:t>
            </a:r>
          </a:p>
          <a:p>
            <a:r>
              <a:rPr lang="en-US" sz="1440" dirty="0">
                <a:latin typeface="Arial" panose="020B0604020202020204" pitchFamily="34" charset="0"/>
                <a:cs typeface="Arial" panose="020B0604020202020204" pitchFamily="34" charset="0"/>
              </a:rPr>
              <a:t>[3] T. Cho. Pattern Classification Methods for Keystroke Analysis. </a:t>
            </a:r>
            <a:r>
              <a:rPr lang="en-US" sz="1440" i="1" dirty="0">
                <a:latin typeface="Arial" panose="020B0604020202020204" pitchFamily="34" charset="0"/>
                <a:cs typeface="Arial" panose="020B0604020202020204" pitchFamily="34" charset="0"/>
              </a:rPr>
              <a:t>SICE-ICASE</a:t>
            </a:r>
            <a:r>
              <a:rPr lang="en-US" sz="1440" dirty="0">
                <a:latin typeface="Arial" panose="020B0604020202020204" pitchFamily="34" charset="0"/>
                <a:cs typeface="Arial" panose="020B0604020202020204" pitchFamily="34" charset="0"/>
              </a:rPr>
              <a:t>, 2006.</a:t>
            </a:r>
          </a:p>
          <a:p>
            <a:r>
              <a:rPr lang="en-US" sz="1440" dirty="0">
                <a:latin typeface="Arial" panose="020B0604020202020204" pitchFamily="34" charset="0"/>
                <a:cs typeface="Arial" panose="020B0604020202020204" pitchFamily="34" charset="0"/>
              </a:rPr>
              <a:t>[4] L.J.P. van der </a:t>
            </a:r>
            <a:r>
              <a:rPr lang="en-US" sz="1440" dirty="0" err="1">
                <a:latin typeface="Arial" panose="020B0604020202020204" pitchFamily="34" charset="0"/>
                <a:cs typeface="Arial" panose="020B0604020202020204" pitchFamily="34" charset="0"/>
              </a:rPr>
              <a:t>Maaten</a:t>
            </a:r>
            <a:r>
              <a:rPr lang="en-US" sz="1440" dirty="0">
                <a:latin typeface="Arial" panose="020B0604020202020204" pitchFamily="34" charset="0"/>
                <a:cs typeface="Arial" panose="020B0604020202020204" pitchFamily="34" charset="0"/>
              </a:rPr>
              <a:t>. Accelerating t-SNE using Tree-Based Algorithms. </a:t>
            </a:r>
            <a:r>
              <a:rPr lang="en-US" sz="1440" i="1" dirty="0">
                <a:latin typeface="Arial" panose="020B0604020202020204" pitchFamily="34" charset="0"/>
                <a:cs typeface="Arial" panose="020B0604020202020204" pitchFamily="34" charset="0"/>
              </a:rPr>
              <a:t>Journal of Machine Learning Research</a:t>
            </a:r>
            <a:r>
              <a:rPr lang="en-US" sz="1440" dirty="0">
                <a:latin typeface="Arial" panose="020B0604020202020204" pitchFamily="34" charset="0"/>
                <a:cs typeface="Arial" panose="020B0604020202020204" pitchFamily="34" charset="0"/>
              </a:rPr>
              <a:t>, 2014.</a:t>
            </a:r>
          </a:p>
          <a:p>
            <a:r>
              <a:rPr lang="en-US" sz="1440" dirty="0">
                <a:latin typeface="Arial" panose="020B0604020202020204" pitchFamily="34" charset="0"/>
                <a:cs typeface="Arial" panose="020B0604020202020204" pitchFamily="34" charset="0"/>
              </a:rPr>
              <a:t>[5] A. </a:t>
            </a:r>
            <a:r>
              <a:rPr lang="en-US" sz="1440" dirty="0" err="1">
                <a:latin typeface="Arial" panose="020B0604020202020204" pitchFamily="34" charset="0"/>
                <a:cs typeface="Arial" panose="020B0604020202020204" pitchFamily="34" charset="0"/>
              </a:rPr>
              <a:t>Fawzi</a:t>
            </a:r>
            <a:r>
              <a:rPr lang="en-US" sz="1440" dirty="0">
                <a:latin typeface="Arial" panose="020B0604020202020204" pitchFamily="34" charset="0"/>
                <a:cs typeface="Arial" panose="020B0604020202020204" pitchFamily="34" charset="0"/>
              </a:rPr>
              <a:t>, S. </a:t>
            </a:r>
            <a:r>
              <a:rPr lang="en-US" sz="1440" dirty="0" err="1">
                <a:latin typeface="Arial" panose="020B0604020202020204" pitchFamily="34" charset="0"/>
                <a:cs typeface="Arial" panose="020B0604020202020204" pitchFamily="34" charset="0"/>
              </a:rPr>
              <a:t>Moosavi-Dezfooli</a:t>
            </a:r>
            <a:r>
              <a:rPr lang="en-US" sz="1440" dirty="0">
                <a:latin typeface="Arial" panose="020B0604020202020204" pitchFamily="34" charset="0"/>
                <a:cs typeface="Arial" panose="020B0604020202020204" pitchFamily="34" charset="0"/>
              </a:rPr>
              <a:t>, P. </a:t>
            </a:r>
            <a:r>
              <a:rPr lang="en-US" sz="1440" dirty="0" err="1">
                <a:latin typeface="Arial" panose="020B0604020202020204" pitchFamily="34" charset="0"/>
                <a:cs typeface="Arial" panose="020B0604020202020204" pitchFamily="34" charset="0"/>
              </a:rPr>
              <a:t>Frossard</a:t>
            </a:r>
            <a:r>
              <a:rPr lang="en-US" sz="1440" dirty="0">
                <a:latin typeface="Arial" panose="020B0604020202020204" pitchFamily="34" charset="0"/>
                <a:cs typeface="Arial" panose="020B0604020202020204" pitchFamily="34" charset="0"/>
              </a:rPr>
              <a:t>. Robustness of classifiers: from adversarial to random noise. </a:t>
            </a:r>
            <a:r>
              <a:rPr lang="en-US" sz="1440" i="1" dirty="0">
                <a:latin typeface="Arial" panose="020B0604020202020204" pitchFamily="34" charset="0"/>
                <a:cs typeface="Arial" panose="020B0604020202020204" pitchFamily="34" charset="0"/>
              </a:rPr>
              <a:t>NIPS</a:t>
            </a:r>
            <a:r>
              <a:rPr lang="en-US" sz="1440" dirty="0">
                <a:latin typeface="Arial" panose="020B0604020202020204" pitchFamily="34" charset="0"/>
                <a:cs typeface="Arial" panose="020B0604020202020204" pitchFamily="34" charset="0"/>
              </a:rPr>
              <a:t>, 2016.</a:t>
            </a:r>
          </a:p>
          <a:p>
            <a:r>
              <a:rPr lang="en-US" sz="1440" dirty="0">
                <a:latin typeface="Arial" panose="020B0604020202020204" pitchFamily="34" charset="0"/>
                <a:cs typeface="Arial" panose="020B0604020202020204" pitchFamily="34" charset="0"/>
              </a:rPr>
              <a:t>[6] C. </a:t>
            </a:r>
            <a:r>
              <a:rPr lang="en-US" sz="1440" dirty="0" err="1">
                <a:latin typeface="Arial" panose="020B0604020202020204" pitchFamily="34" charset="0"/>
                <a:cs typeface="Arial" panose="020B0604020202020204" pitchFamily="34" charset="0"/>
              </a:rPr>
              <a:t>Dwork</a:t>
            </a:r>
            <a:r>
              <a:rPr lang="en-US" sz="1440" dirty="0">
                <a:latin typeface="Arial" panose="020B0604020202020204" pitchFamily="34" charset="0"/>
                <a:cs typeface="Arial" panose="020B0604020202020204" pitchFamily="34" charset="0"/>
              </a:rPr>
              <a:t>, A. Roth. Differential privacy. </a:t>
            </a:r>
            <a:r>
              <a:rPr lang="en-US" sz="1440" i="1" dirty="0">
                <a:latin typeface="Arial" panose="020B0604020202020204" pitchFamily="34" charset="0"/>
                <a:cs typeface="Arial" panose="020B0604020202020204" pitchFamily="34" charset="0"/>
              </a:rPr>
              <a:t>Foundations and Trends in Computer Science</a:t>
            </a:r>
            <a:r>
              <a:rPr lang="en-US" sz="1440" dirty="0">
                <a:latin typeface="Arial" panose="020B0604020202020204" pitchFamily="34" charset="0"/>
                <a:cs typeface="Arial" panose="020B0604020202020204" pitchFamily="34" charset="0"/>
              </a:rPr>
              <a:t>, 2014.</a:t>
            </a:r>
          </a:p>
          <a:p>
            <a:r>
              <a:rPr lang="en-US" sz="1440" dirty="0">
                <a:latin typeface="Arial" panose="020B0604020202020204" pitchFamily="34" charset="0"/>
                <a:cs typeface="Arial" panose="020B0604020202020204" pitchFamily="34" charset="0"/>
              </a:rPr>
              <a:t>[7] Y. Gal, Z. </a:t>
            </a:r>
            <a:r>
              <a:rPr lang="en-US" sz="1440" dirty="0" err="1">
                <a:latin typeface="Arial" panose="020B0604020202020204" pitchFamily="34" charset="0"/>
                <a:cs typeface="Arial" panose="020B0604020202020204" pitchFamily="34" charset="0"/>
              </a:rPr>
              <a:t>Ghahramani</a:t>
            </a:r>
            <a:r>
              <a:rPr lang="en-US" sz="1440" dirty="0">
                <a:latin typeface="Arial" panose="020B0604020202020204" pitchFamily="34" charset="0"/>
                <a:cs typeface="Arial" panose="020B0604020202020204" pitchFamily="34" charset="0"/>
              </a:rPr>
              <a:t>. Bayesian Convolutional Neural Networks with Bernoulli Approximate </a:t>
            </a:r>
            <a:r>
              <a:rPr lang="en-US" sz="1440" dirty="0" err="1">
                <a:latin typeface="Arial" panose="020B0604020202020204" pitchFamily="34" charset="0"/>
                <a:cs typeface="Arial" panose="020B0604020202020204" pitchFamily="34" charset="0"/>
              </a:rPr>
              <a:t>Variational</a:t>
            </a:r>
            <a:r>
              <a:rPr lang="en-US" sz="1440" dirty="0">
                <a:latin typeface="Arial" panose="020B0604020202020204" pitchFamily="34" charset="0"/>
                <a:cs typeface="Arial" panose="020B0604020202020204" pitchFamily="34" charset="0"/>
              </a:rPr>
              <a:t> Inference. </a:t>
            </a:r>
            <a:r>
              <a:rPr lang="en-US" sz="1440" i="1" dirty="0">
                <a:latin typeface="Arial" panose="020B0604020202020204" pitchFamily="34" charset="0"/>
                <a:cs typeface="Arial" panose="020B0604020202020204" pitchFamily="34" charset="0"/>
              </a:rPr>
              <a:t>arXiv:1506.02158</a:t>
            </a:r>
            <a:r>
              <a:rPr lang="en-US" sz="1440" dirty="0">
                <a:latin typeface="Arial" panose="020B0604020202020204" pitchFamily="34" charset="0"/>
                <a:cs typeface="Arial" panose="020B0604020202020204" pitchFamily="34" charset="0"/>
              </a:rPr>
              <a:t>, 2016. </a:t>
            </a:r>
          </a:p>
          <a:p>
            <a:r>
              <a:rPr lang="en-US" sz="1440" dirty="0">
                <a:latin typeface="Arial" panose="020B0604020202020204" pitchFamily="34" charset="0"/>
                <a:cs typeface="Arial" panose="020B0604020202020204" pitchFamily="34" charset="0"/>
              </a:rPr>
              <a:t>[8] P.S. </a:t>
            </a:r>
            <a:r>
              <a:rPr lang="en-US" sz="1440" dirty="0" err="1">
                <a:latin typeface="Arial" panose="020B0604020202020204" pitchFamily="34" charset="0"/>
                <a:cs typeface="Arial" panose="020B0604020202020204" pitchFamily="34" charset="0"/>
              </a:rPr>
              <a:t>Teh</a:t>
            </a:r>
            <a:r>
              <a:rPr lang="en-US" sz="1440" dirty="0">
                <a:latin typeface="Arial" panose="020B0604020202020204" pitchFamily="34" charset="0"/>
                <a:cs typeface="Arial" panose="020B0604020202020204" pitchFamily="34" charset="0"/>
              </a:rPr>
              <a:t>, N. Zhang, A.B.J. Teoh, K. Chen. A survey on touch dynamics authentication in mobile devices. </a:t>
            </a:r>
            <a:r>
              <a:rPr lang="en-US" sz="1440" i="1" dirty="0">
                <a:latin typeface="Arial" panose="020B0604020202020204" pitchFamily="34" charset="0"/>
                <a:cs typeface="Arial" panose="020B0604020202020204" pitchFamily="34" charset="0"/>
              </a:rPr>
              <a:t>Computers &amp; Security</a:t>
            </a:r>
            <a:r>
              <a:rPr lang="en-US" sz="1440" dirty="0">
                <a:latin typeface="Arial" panose="020B0604020202020204" pitchFamily="34" charset="0"/>
                <a:cs typeface="Arial" panose="020B0604020202020204" pitchFamily="34" charset="0"/>
              </a:rPr>
              <a:t>,</a:t>
            </a:r>
            <a:r>
              <a:rPr lang="en-US" sz="1440" i="1" dirty="0">
                <a:latin typeface="Arial" panose="020B0604020202020204" pitchFamily="34" charset="0"/>
                <a:cs typeface="Arial" panose="020B0604020202020204" pitchFamily="34" charset="0"/>
              </a:rPr>
              <a:t> </a:t>
            </a:r>
            <a:r>
              <a:rPr lang="en-US" sz="1440" dirty="0">
                <a:latin typeface="Arial" panose="020B0604020202020204" pitchFamily="34" charset="0"/>
                <a:cs typeface="Arial" panose="020B0604020202020204" pitchFamily="34" charset="0"/>
              </a:rPr>
              <a:t>2016.</a:t>
            </a:r>
          </a:p>
          <a:p>
            <a:r>
              <a:rPr lang="en-US" sz="1440" dirty="0">
                <a:latin typeface="Arial" panose="020B0604020202020204" pitchFamily="34" charset="0"/>
                <a:cs typeface="Arial" panose="020B0604020202020204" pitchFamily="34" charset="0"/>
              </a:rPr>
              <a:t>[9] H. Bae, S. Monti, M. Montano, M.H. Steinberg, T.T. </a:t>
            </a:r>
            <a:r>
              <a:rPr lang="en-US" sz="1440" dirty="0" err="1">
                <a:latin typeface="Arial" panose="020B0604020202020204" pitchFamily="34" charset="0"/>
                <a:cs typeface="Arial" panose="020B0604020202020204" pitchFamily="34" charset="0"/>
              </a:rPr>
              <a:t>Perls</a:t>
            </a:r>
            <a:r>
              <a:rPr lang="en-US" sz="1440" dirty="0">
                <a:latin typeface="Arial" panose="020B0604020202020204" pitchFamily="34" charset="0"/>
                <a:cs typeface="Arial" panose="020B0604020202020204" pitchFamily="34" charset="0"/>
              </a:rPr>
              <a:t>, P. </a:t>
            </a:r>
            <a:r>
              <a:rPr lang="en-US" sz="1440" dirty="0" err="1">
                <a:latin typeface="Arial" panose="020B0604020202020204" pitchFamily="34" charset="0"/>
                <a:cs typeface="Arial" panose="020B0604020202020204" pitchFamily="34" charset="0"/>
              </a:rPr>
              <a:t>Sebastiani</a:t>
            </a:r>
            <a:r>
              <a:rPr lang="en-US" sz="1440" dirty="0">
                <a:latin typeface="Arial" panose="020B0604020202020204" pitchFamily="34" charset="0"/>
                <a:cs typeface="Arial" panose="020B0604020202020204" pitchFamily="34" charset="0"/>
              </a:rPr>
              <a:t>. Learning Bayesian Networks from Correlated Data. </a:t>
            </a:r>
            <a:r>
              <a:rPr lang="en-US" sz="1440" i="1" dirty="0">
                <a:latin typeface="Arial" panose="020B0604020202020204" pitchFamily="34" charset="0"/>
                <a:cs typeface="Arial" panose="020B0604020202020204" pitchFamily="34" charset="0"/>
              </a:rPr>
              <a:t>Nature Scientific Reports, </a:t>
            </a:r>
            <a:r>
              <a:rPr lang="en-US" sz="1440" dirty="0">
                <a:latin typeface="Arial" panose="020B0604020202020204" pitchFamily="34" charset="0"/>
                <a:cs typeface="Arial" panose="020B0604020202020204" pitchFamily="34" charset="0"/>
              </a:rPr>
              <a:t>2016.</a:t>
            </a:r>
          </a:p>
        </p:txBody>
      </p:sp>
      <p:sp>
        <p:nvSpPr>
          <p:cNvPr id="51" name="TextBox 50"/>
          <p:cNvSpPr txBox="1"/>
          <p:nvPr/>
        </p:nvSpPr>
        <p:spPr>
          <a:xfrm>
            <a:off x="10256519" y="19431002"/>
            <a:ext cx="2307837" cy="541893"/>
          </a:xfrm>
          <a:prstGeom prst="rect">
            <a:avLst/>
          </a:prstGeom>
          <a:noFill/>
        </p:spPr>
        <p:txBody>
          <a:bodyPr wrap="none" lIns="48971" tIns="24486" rIns="48971" bIns="24486" rtlCol="0">
            <a:spAutoFit/>
          </a:bodyPr>
          <a:lstStyle/>
          <a:p>
            <a:r>
              <a:rPr lang="en-US" sz="3200" b="1" dirty="0">
                <a:latin typeface="Arial" panose="020B0604020202020204" pitchFamily="34" charset="0"/>
                <a:cs typeface="Arial" panose="020B0604020202020204" pitchFamily="34" charset="0"/>
              </a:rPr>
              <a:t>References</a:t>
            </a:r>
          </a:p>
        </p:txBody>
      </p:sp>
      <p:grpSp>
        <p:nvGrpSpPr>
          <p:cNvPr id="7" name="Group 6"/>
          <p:cNvGrpSpPr/>
          <p:nvPr/>
        </p:nvGrpSpPr>
        <p:grpSpPr>
          <a:xfrm>
            <a:off x="959898" y="15796677"/>
            <a:ext cx="5064159" cy="2666774"/>
            <a:chOff x="929418" y="15689787"/>
            <a:chExt cx="5064159" cy="2666774"/>
          </a:xfrm>
        </p:grpSpPr>
        <p:grpSp>
          <p:nvGrpSpPr>
            <p:cNvPr id="30" name="Group 29"/>
            <p:cNvGrpSpPr/>
            <p:nvPr/>
          </p:nvGrpSpPr>
          <p:grpSpPr>
            <a:xfrm>
              <a:off x="929418" y="15689787"/>
              <a:ext cx="5064159" cy="2666774"/>
              <a:chOff x="-453356" y="13331973"/>
              <a:chExt cx="9812582" cy="2364511"/>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3254531791"/>
                  </p:ext>
                </p:extLst>
              </p:nvPr>
            </p:nvGraphicFramePr>
            <p:xfrm>
              <a:off x="2666846" y="14107021"/>
              <a:ext cx="6692380" cy="1032613"/>
            </p:xfrm>
            <a:graphic>
              <a:graphicData uri="http://schemas.openxmlformats.org/drawingml/2006/table">
                <a:tbl>
                  <a:tblPr firstRow="1" bandRow="1">
                    <a:tableStyleId>{F5AB1C69-6EDB-4FF4-983F-18BD219EF322}</a:tableStyleId>
                  </a:tblPr>
                  <a:tblGrid>
                    <a:gridCol w="827251">
                      <a:extLst>
                        <a:ext uri="{9D8B030D-6E8A-4147-A177-3AD203B41FA5}">
                          <a16:colId xmlns:a16="http://schemas.microsoft.com/office/drawing/2014/main" val="20000"/>
                        </a:ext>
                      </a:extLst>
                    </a:gridCol>
                    <a:gridCol w="678823">
                      <a:extLst>
                        <a:ext uri="{9D8B030D-6E8A-4147-A177-3AD203B41FA5}">
                          <a16:colId xmlns:a16="http://schemas.microsoft.com/office/drawing/2014/main" val="20001"/>
                        </a:ext>
                      </a:extLst>
                    </a:gridCol>
                    <a:gridCol w="566635">
                      <a:extLst>
                        <a:ext uri="{9D8B030D-6E8A-4147-A177-3AD203B41FA5}">
                          <a16:colId xmlns:a16="http://schemas.microsoft.com/office/drawing/2014/main" val="20002"/>
                        </a:ext>
                      </a:extLst>
                    </a:gridCol>
                    <a:gridCol w="1381150">
                      <a:extLst>
                        <a:ext uri="{9D8B030D-6E8A-4147-A177-3AD203B41FA5}">
                          <a16:colId xmlns:a16="http://schemas.microsoft.com/office/drawing/2014/main" val="20003"/>
                        </a:ext>
                      </a:extLst>
                    </a:gridCol>
                  </a:tblGrid>
                  <a:tr h="221928">
                    <a:tc>
                      <a:txBody>
                        <a:bodyPr/>
                        <a:lstStyle/>
                        <a:p>
                          <a:pPr algn="ctr"/>
                          <a:r>
                            <a:rPr lang="en-US" sz="1400" dirty="0">
                              <a:latin typeface="Arial" panose="020B0604020202020204" pitchFamily="34" charset="0"/>
                              <a:cs typeface="Arial" panose="020B0604020202020204" pitchFamily="34" charset="0"/>
                            </a:rPr>
                            <a:t>Subject</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Hold .</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solidFill>
                          <a:schemeClr val="accent1">
                            <a:lumMod val="75000"/>
                          </a:schemeClr>
                        </a:solidFill>
                      </a:tcPr>
                    </a:tc>
                    <a:tc>
                      <a:txBody>
                        <a:bodyPr/>
                        <a:lstStyle/>
                        <a:p>
                          <a:pPr algn="ctr"/>
                          <a:r>
                            <a:rPr lang="en-US" sz="1400" dirty="0" err="1">
                              <a:latin typeface="Arial" panose="020B0604020202020204" pitchFamily="34" charset="0"/>
                              <a:cs typeface="Arial" panose="020B0604020202020204" pitchFamily="34" charset="0"/>
                            </a:rPr>
                            <a:t>AvA</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extLst>
                      <a:ext uri="{0D108BD9-81ED-4DB2-BD59-A6C34878D82A}">
                        <a16:rowId xmlns:a16="http://schemas.microsoft.com/office/drawing/2014/main" val="10000"/>
                      </a:ext>
                    </a:extLst>
                  </a:tr>
                  <a:tr h="410229">
                    <a:tc>
                      <a:txBody>
                        <a:bodyPr/>
                        <a:lstStyle/>
                        <a:p>
                          <a:pPr algn="ctr"/>
                          <a:r>
                            <a:rPr lang="en-US" sz="1400" dirty="0">
                              <a:latin typeface="Arial" panose="020B0604020202020204" pitchFamily="34" charset="0"/>
                              <a:cs typeface="Arial" panose="020B0604020202020204" pitchFamily="34" charset="0"/>
                            </a:rPr>
                            <a:t>1</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89</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0.2880184</a:t>
                          </a:r>
                        </a:p>
                      </a:txBody>
                      <a:tcPr marL="76200" marR="76200" marT="19051" marB="19051" anchor="ctr"/>
                    </a:tc>
                    <a:extLst>
                      <a:ext uri="{0D108BD9-81ED-4DB2-BD59-A6C34878D82A}">
                        <a16:rowId xmlns:a16="http://schemas.microsoft.com/office/drawing/2014/main" val="10001"/>
                      </a:ext>
                    </a:extLst>
                  </a:tr>
                  <a:tr h="221928">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extLst>
                      <a:ext uri="{0D108BD9-81ED-4DB2-BD59-A6C34878D82A}">
                        <a16:rowId xmlns:a16="http://schemas.microsoft.com/office/drawing/2014/main" val="10002"/>
                      </a:ext>
                    </a:extLst>
                  </a:tr>
                  <a:tr h="221928">
                    <a:tc>
                      <a:txBody>
                        <a:bodyPr/>
                        <a:lstStyle/>
                        <a:p>
                          <a:pPr algn="ctr"/>
                          <a:r>
                            <a:rPr lang="en-US" sz="1400" dirty="0">
                              <a:latin typeface="Arial" panose="020B0604020202020204" pitchFamily="34" charset="0"/>
                              <a:cs typeface="Arial" panose="020B0604020202020204" pitchFamily="34" charset="0"/>
                            </a:rPr>
                            <a:t>56</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80</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0.260369</a:t>
                          </a:r>
                        </a:p>
                      </a:txBody>
                      <a:tcPr marL="76200" marR="76200" marT="19051" marB="19051" anchor="ctr"/>
                    </a:tc>
                    <a:extLst>
                      <a:ext uri="{0D108BD9-81ED-4DB2-BD59-A6C34878D82A}">
                        <a16:rowId xmlns:a16="http://schemas.microsoft.com/office/drawing/2014/main" val="10003"/>
                      </a:ext>
                    </a:extLst>
                  </a:tr>
                </a:tbl>
              </a:graphicData>
            </a:graphic>
          </p:graphicFrame>
          <p:sp>
            <p:nvSpPr>
              <p:cNvPr id="37" name="Text Box 180"/>
              <p:cNvSpPr txBox="1">
                <a:spLocks noChangeArrowheads="1"/>
              </p:cNvSpPr>
              <p:nvPr/>
            </p:nvSpPr>
            <p:spPr bwMode="auto">
              <a:xfrm>
                <a:off x="167203" y="15390662"/>
                <a:ext cx="7254714" cy="30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Table 1.</a:t>
                </a:r>
                <a:r>
                  <a:rPr lang="en-US" sz="1920" dirty="0">
                    <a:latin typeface="Arial" panose="020B0604020202020204" pitchFamily="34" charset="0"/>
                    <a:cs typeface="Arial" panose="020B0604020202020204" pitchFamily="34" charset="0"/>
                  </a:rPr>
                  <a:t> Feature vector format.</a:t>
                </a:r>
              </a:p>
            </p:txBody>
          </p:sp>
          <p:sp>
            <p:nvSpPr>
              <p:cNvPr id="41" name="Text Box 180"/>
              <p:cNvSpPr txBox="1">
                <a:spLocks noChangeArrowheads="1"/>
              </p:cNvSpPr>
              <p:nvPr/>
            </p:nvSpPr>
            <p:spPr bwMode="auto">
              <a:xfrm>
                <a:off x="-453356" y="14448181"/>
                <a:ext cx="2765843" cy="63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56 subjects</a:t>
                </a:r>
              </a:p>
              <a:p>
                <a:pPr algn="ctr" eaLnBrk="1" hangingPunct="1"/>
                <a:r>
                  <a:rPr lang="en-US" sz="1440" dirty="0">
                    <a:latin typeface="Arial" panose="020B0604020202020204" pitchFamily="34" charset="0"/>
                    <a:cs typeface="Arial" panose="020B0604020202020204" pitchFamily="34" charset="0"/>
                  </a:rPr>
                  <a:t>51 records/</a:t>
                </a:r>
              </a:p>
              <a:p>
                <a:pPr algn="ctr" eaLnBrk="1" hangingPunct="1"/>
                <a:r>
                  <a:rPr lang="en-US" sz="1440" dirty="0">
                    <a:latin typeface="Arial" panose="020B0604020202020204" pitchFamily="34" charset="0"/>
                    <a:cs typeface="Arial" panose="020B0604020202020204" pitchFamily="34" charset="0"/>
                  </a:rPr>
                  <a:t>subject</a:t>
                </a:r>
              </a:p>
            </p:txBody>
          </p:sp>
          <p:sp>
            <p:nvSpPr>
              <p:cNvPr id="43" name="Left Brace 42"/>
              <p:cNvSpPr/>
              <p:nvPr/>
            </p:nvSpPr>
            <p:spPr>
              <a:xfrm rot="5400000">
                <a:off x="6716138" y="11417417"/>
                <a:ext cx="316911" cy="4969262"/>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sp>
            <p:nvSpPr>
              <p:cNvPr id="44" name="Text Box 180"/>
              <p:cNvSpPr txBox="1">
                <a:spLocks noChangeArrowheads="1"/>
              </p:cNvSpPr>
              <p:nvPr/>
            </p:nvSpPr>
            <p:spPr bwMode="auto">
              <a:xfrm>
                <a:off x="5858362" y="13331973"/>
                <a:ext cx="2032462" cy="24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71 features</a:t>
                </a:r>
              </a:p>
            </p:txBody>
          </p:sp>
        </p:grpSp>
        <p:sp>
          <p:nvSpPr>
            <p:cNvPr id="49" name="Left Brace 48"/>
            <p:cNvSpPr/>
            <p:nvPr/>
          </p:nvSpPr>
          <p:spPr>
            <a:xfrm>
              <a:off x="2297001" y="16842991"/>
              <a:ext cx="100193" cy="885538"/>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grpSp>
      <p:grpSp>
        <p:nvGrpSpPr>
          <p:cNvPr id="2" name="Group 1"/>
          <p:cNvGrpSpPr/>
          <p:nvPr/>
        </p:nvGrpSpPr>
        <p:grpSpPr>
          <a:xfrm>
            <a:off x="6024057" y="15620506"/>
            <a:ext cx="4796343" cy="2842946"/>
            <a:chOff x="4994647" y="13373456"/>
            <a:chExt cx="3996953" cy="2369122"/>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7" y="15455148"/>
              <a:ext cx="3729791"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Figure 1.</a:t>
              </a:r>
              <a:r>
                <a:rPr lang="en-US" sz="1920" dirty="0">
                  <a:latin typeface="Arial" panose="020B0604020202020204" pitchFamily="34" charset="0"/>
                  <a:cs typeface="Arial" panose="020B0604020202020204" pitchFamily="34" charset="0"/>
                </a:rPr>
                <a:t> User Verification Classifier.</a:t>
              </a:r>
            </a:p>
          </p:txBody>
        </p:sp>
      </p:grpSp>
      <p:sp>
        <p:nvSpPr>
          <p:cNvPr id="6" name="TextBox 5"/>
          <p:cNvSpPr txBox="1"/>
          <p:nvPr/>
        </p:nvSpPr>
        <p:spPr>
          <a:xfrm>
            <a:off x="22707600" y="11353799"/>
            <a:ext cx="8393323"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Table 2. </a:t>
            </a:r>
            <a:r>
              <a:rPr lang="en-US" sz="1600" dirty="0">
                <a:latin typeface="Arial" panose="020B0604020202020204" pitchFamily="34" charset="0"/>
                <a:cs typeface="Arial" panose="020B0604020202020204" pitchFamily="34" charset="0"/>
              </a:rPr>
              <a:t>Deep Neural Net models and their average validation accuracy of 10 training trials</a:t>
            </a:r>
          </a:p>
        </p:txBody>
      </p:sp>
      <p:graphicFrame>
        <p:nvGraphicFramePr>
          <p:cNvPr id="17" name="Table 16"/>
          <p:cNvGraphicFramePr>
            <a:graphicFrameLocks noGrp="1"/>
          </p:cNvGraphicFramePr>
          <p:nvPr>
            <p:extLst>
              <p:ext uri="{D42A27DB-BD31-4B8C-83A1-F6EECF244321}">
                <p14:modId xmlns:p14="http://schemas.microsoft.com/office/powerpoint/2010/main" val="4257642757"/>
              </p:ext>
            </p:extLst>
          </p:nvPr>
        </p:nvGraphicFramePr>
        <p:xfrm>
          <a:off x="22317458" y="5562600"/>
          <a:ext cx="9229343" cy="5625940"/>
        </p:xfrm>
        <a:graphic>
          <a:graphicData uri="http://schemas.openxmlformats.org/drawingml/2006/table">
            <a:tbl>
              <a:tblPr firstRow="1" bandRow="1">
                <a:tableStyleId>{69012ECD-51FC-41F1-AA8D-1B2483CD663E}</a:tableStyleId>
              </a:tblPr>
              <a:tblGrid>
                <a:gridCol w="1479146">
                  <a:extLst>
                    <a:ext uri="{9D8B030D-6E8A-4147-A177-3AD203B41FA5}">
                      <a16:colId xmlns:a16="http://schemas.microsoft.com/office/drawing/2014/main" val="20000"/>
                    </a:ext>
                  </a:extLst>
                </a:gridCol>
                <a:gridCol w="1392503">
                  <a:extLst>
                    <a:ext uri="{9D8B030D-6E8A-4147-A177-3AD203B41FA5}">
                      <a16:colId xmlns:a16="http://schemas.microsoft.com/office/drawing/2014/main" val="20001"/>
                    </a:ext>
                  </a:extLst>
                </a:gridCol>
                <a:gridCol w="1392503">
                  <a:extLst>
                    <a:ext uri="{9D8B030D-6E8A-4147-A177-3AD203B41FA5}">
                      <a16:colId xmlns:a16="http://schemas.microsoft.com/office/drawing/2014/main" val="20002"/>
                    </a:ext>
                  </a:extLst>
                </a:gridCol>
                <a:gridCol w="1469865">
                  <a:extLst>
                    <a:ext uri="{9D8B030D-6E8A-4147-A177-3AD203B41FA5}">
                      <a16:colId xmlns:a16="http://schemas.microsoft.com/office/drawing/2014/main" val="20003"/>
                    </a:ext>
                  </a:extLst>
                </a:gridCol>
                <a:gridCol w="1469865">
                  <a:extLst>
                    <a:ext uri="{9D8B030D-6E8A-4147-A177-3AD203B41FA5}">
                      <a16:colId xmlns:a16="http://schemas.microsoft.com/office/drawing/2014/main" val="20004"/>
                    </a:ext>
                  </a:extLst>
                </a:gridCol>
                <a:gridCol w="2025461">
                  <a:extLst>
                    <a:ext uri="{9D8B030D-6E8A-4147-A177-3AD203B41FA5}">
                      <a16:colId xmlns:a16="http://schemas.microsoft.com/office/drawing/2014/main" val="20005"/>
                    </a:ext>
                  </a:extLst>
                </a:gridCol>
              </a:tblGrid>
              <a:tr h="619922">
                <a:tc>
                  <a:txBody>
                    <a:bodyPr/>
                    <a:lstStyle/>
                    <a:p>
                      <a:pPr algn="ctr" fontAlgn="b">
                        <a:lnSpc>
                          <a:spcPct val="150000"/>
                        </a:lnSpc>
                      </a:pPr>
                      <a:r>
                        <a:rPr lang="en-US" sz="2000" b="1" i="0" u="none" strike="noStrike" dirty="0">
                          <a:solidFill>
                            <a:schemeClr val="bg1"/>
                          </a:solidFill>
                          <a:effectLst/>
                          <a:latin typeface="Arial" charset="0"/>
                          <a:ea typeface="Arial" charset="0"/>
                          <a:cs typeface="Arial" charset="0"/>
                        </a:rPr>
                        <a:t>Model</a:t>
                      </a:r>
                    </a:p>
                  </a:txBody>
                  <a:tcPr marL="12700" marR="12700" marT="12700" marB="0" anchor="ctr">
                    <a:solidFill>
                      <a:srgbClr val="7C240B"/>
                    </a:solidFill>
                  </a:tcPr>
                </a:tc>
                <a:tc>
                  <a:txBody>
                    <a:bodyPr/>
                    <a:lstStyle/>
                    <a:p>
                      <a:pPr algn="ctr" fontAlgn="b">
                        <a:lnSpc>
                          <a:spcPct val="150000"/>
                        </a:lnSpc>
                      </a:pPr>
                      <a:r>
                        <a:rPr lang="en-US" sz="2000" u="none" strike="noStrike" dirty="0">
                          <a:solidFill>
                            <a:schemeClr val="bg1"/>
                          </a:solidFill>
                          <a:effectLst/>
                          <a:latin typeface="Arial" charset="0"/>
                          <a:ea typeface="Arial" charset="0"/>
                          <a:cs typeface="Arial" charset="0"/>
                        </a:rPr>
                        <a:t>Loss</a:t>
                      </a:r>
                      <a:endParaRPr lang="en-US" sz="2000" b="0" i="0" u="none" strike="noStrike" dirty="0">
                        <a:solidFill>
                          <a:schemeClr val="bg1"/>
                        </a:solidFill>
                        <a:effectLst/>
                        <a:latin typeface="Arial" charset="0"/>
                        <a:ea typeface="Arial" charset="0"/>
                        <a:cs typeface="Arial" charset="0"/>
                      </a:endParaRPr>
                    </a:p>
                  </a:txBody>
                  <a:tcPr marL="12700" marR="12700" marT="12700" marB="0" anchor="ctr">
                    <a:solidFill>
                      <a:srgbClr val="7C240B"/>
                    </a:solidFill>
                  </a:tcPr>
                </a:tc>
                <a:tc>
                  <a:txBody>
                    <a:bodyPr/>
                    <a:lstStyle/>
                    <a:p>
                      <a:pPr algn="ctr" fontAlgn="b">
                        <a:lnSpc>
                          <a:spcPct val="150000"/>
                        </a:lnSpc>
                      </a:pPr>
                      <a:r>
                        <a:rPr lang="en-US" sz="2000" u="none" strike="noStrike" dirty="0">
                          <a:solidFill>
                            <a:schemeClr val="bg1"/>
                          </a:solidFill>
                          <a:effectLst/>
                          <a:latin typeface="Arial" charset="0"/>
                          <a:ea typeface="Arial" charset="0"/>
                          <a:cs typeface="Arial" charset="0"/>
                        </a:rPr>
                        <a:t>Accuracy</a:t>
                      </a:r>
                      <a:endParaRPr lang="en-US" sz="2000" b="0" i="0" u="none" strike="noStrike" dirty="0">
                        <a:solidFill>
                          <a:schemeClr val="bg1"/>
                        </a:solidFill>
                        <a:effectLst/>
                        <a:latin typeface="Arial" charset="0"/>
                        <a:ea typeface="Arial" charset="0"/>
                        <a:cs typeface="Arial" charset="0"/>
                      </a:endParaRPr>
                    </a:p>
                  </a:txBody>
                  <a:tcPr marL="12700" marR="12700" marT="12700" marB="0" anchor="ctr">
                    <a:solidFill>
                      <a:srgbClr val="7C240B"/>
                    </a:solidFill>
                  </a:tcPr>
                </a:tc>
                <a:tc>
                  <a:txBody>
                    <a:bodyPr/>
                    <a:lstStyle/>
                    <a:p>
                      <a:pPr algn="ctr" fontAlgn="b">
                        <a:lnSpc>
                          <a:spcPct val="150000"/>
                        </a:lnSpc>
                      </a:pPr>
                      <a:r>
                        <a:rPr lang="en-US" sz="2000" u="none" strike="noStrike" dirty="0">
                          <a:solidFill>
                            <a:schemeClr val="bg1"/>
                          </a:solidFill>
                          <a:effectLst/>
                          <a:latin typeface="Arial" charset="0"/>
                          <a:ea typeface="Arial" charset="0"/>
                          <a:cs typeface="Arial" charset="0"/>
                        </a:rPr>
                        <a:t>Recall</a:t>
                      </a:r>
                      <a:endParaRPr lang="en-US" sz="2000" b="0" i="0" u="none" strike="noStrike" dirty="0">
                        <a:solidFill>
                          <a:schemeClr val="bg1"/>
                        </a:solidFill>
                        <a:effectLst/>
                        <a:latin typeface="Arial" charset="0"/>
                        <a:ea typeface="Arial" charset="0"/>
                        <a:cs typeface="Arial" charset="0"/>
                      </a:endParaRPr>
                    </a:p>
                  </a:txBody>
                  <a:tcPr marL="12700" marR="12700" marT="12700" marB="0" anchor="ctr">
                    <a:solidFill>
                      <a:srgbClr val="7C240B"/>
                    </a:solidFill>
                  </a:tcPr>
                </a:tc>
                <a:tc>
                  <a:txBody>
                    <a:bodyPr/>
                    <a:lstStyle/>
                    <a:p>
                      <a:pPr algn="ctr" fontAlgn="b">
                        <a:lnSpc>
                          <a:spcPct val="150000"/>
                        </a:lnSpc>
                      </a:pPr>
                      <a:r>
                        <a:rPr lang="en-US" sz="2000" u="none" strike="noStrike" dirty="0">
                          <a:solidFill>
                            <a:schemeClr val="bg1"/>
                          </a:solidFill>
                          <a:effectLst/>
                          <a:latin typeface="Arial" charset="0"/>
                          <a:ea typeface="Arial" charset="0"/>
                          <a:cs typeface="Arial" charset="0"/>
                        </a:rPr>
                        <a:t>Precision</a:t>
                      </a:r>
                      <a:endParaRPr lang="en-US" sz="2000" b="0" i="0" u="none" strike="noStrike" dirty="0">
                        <a:solidFill>
                          <a:schemeClr val="bg1"/>
                        </a:solidFill>
                        <a:effectLst/>
                        <a:latin typeface="Arial" charset="0"/>
                        <a:ea typeface="Arial" charset="0"/>
                        <a:cs typeface="Arial" charset="0"/>
                      </a:endParaRPr>
                    </a:p>
                  </a:txBody>
                  <a:tcPr marL="12700" marR="12700" marT="12700" marB="0" anchor="ctr">
                    <a:solidFill>
                      <a:srgbClr val="7C240B"/>
                    </a:solidFill>
                  </a:tcPr>
                </a:tc>
                <a:tc>
                  <a:txBody>
                    <a:bodyPr/>
                    <a:lstStyle/>
                    <a:p>
                      <a:pPr algn="ctr" fontAlgn="b">
                        <a:lnSpc>
                          <a:spcPct val="100000"/>
                        </a:lnSpc>
                      </a:pPr>
                      <a:r>
                        <a:rPr lang="en-US" sz="2000" u="none" strike="noStrike" dirty="0">
                          <a:solidFill>
                            <a:schemeClr val="bg1"/>
                          </a:solidFill>
                          <a:effectLst/>
                          <a:latin typeface="Arial" charset="0"/>
                          <a:ea typeface="Arial" charset="0"/>
                          <a:cs typeface="Arial" charset="0"/>
                        </a:rPr>
                        <a:t>False Negative Rate</a:t>
                      </a:r>
                      <a:endParaRPr lang="en-US" sz="2000" b="0" i="0" u="none" strike="noStrike" dirty="0">
                        <a:solidFill>
                          <a:schemeClr val="bg1"/>
                        </a:solidFill>
                        <a:effectLst/>
                        <a:latin typeface="Arial" charset="0"/>
                        <a:ea typeface="Arial" charset="0"/>
                        <a:cs typeface="Arial" charset="0"/>
                      </a:endParaRPr>
                    </a:p>
                  </a:txBody>
                  <a:tcPr marL="12700" marR="12700" marT="12700" marB="0" anchor="ctr">
                    <a:solidFill>
                      <a:srgbClr val="7C240B"/>
                    </a:solidFill>
                  </a:tcPr>
                </a:tc>
                <a:extLst>
                  <a:ext uri="{0D108BD9-81ED-4DB2-BD59-A6C34878D82A}">
                    <a16:rowId xmlns:a16="http://schemas.microsoft.com/office/drawing/2014/main" val="10000"/>
                  </a:ext>
                </a:extLst>
              </a:tr>
              <a:tr h="416970">
                <a:tc>
                  <a:txBody>
                    <a:bodyPr/>
                    <a:lstStyle/>
                    <a:p>
                      <a:pPr algn="ctr" fontAlgn="b">
                        <a:lnSpc>
                          <a:spcPct val="150000"/>
                        </a:lnSpc>
                      </a:pPr>
                      <a:r>
                        <a:rPr lang="en-US" sz="2000" u="none" strike="noStrike" dirty="0">
                          <a:effectLst/>
                          <a:latin typeface="Arial" charset="0"/>
                          <a:ea typeface="Arial" charset="0"/>
                          <a:cs typeface="Arial" charset="0"/>
                        </a:rPr>
                        <a:t>Logistic</a:t>
                      </a:r>
                      <a:endParaRPr lang="en-US"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hr-HR" sz="2000" u="none" strike="noStrike" dirty="0">
                          <a:effectLst/>
                          <a:latin typeface="Arial" charset="0"/>
                          <a:ea typeface="Arial" charset="0"/>
                          <a:cs typeface="Arial" charset="0"/>
                        </a:rPr>
                        <a:t>6.661</a:t>
                      </a:r>
                      <a:endParaRPr lang="hr-HR"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58.12%</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23.88%</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78.18%</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76.12%</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01"/>
                  </a:ext>
                </a:extLst>
              </a:tr>
              <a:tr h="416970">
                <a:tc>
                  <a:txBody>
                    <a:bodyPr/>
                    <a:lstStyle/>
                    <a:p>
                      <a:pPr algn="ctr" fontAlgn="b">
                        <a:lnSpc>
                          <a:spcPct val="150000"/>
                        </a:lnSpc>
                      </a:pPr>
                      <a:r>
                        <a:rPr lang="en-US" sz="2000" u="none" strike="noStrike">
                          <a:effectLst/>
                          <a:latin typeface="Arial" charset="0"/>
                          <a:ea typeface="Arial" charset="0"/>
                          <a:cs typeface="Arial" charset="0"/>
                        </a:rPr>
                        <a:t>DeepNN 1</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dirty="0">
                          <a:effectLst/>
                          <a:latin typeface="Arial" charset="0"/>
                          <a:ea typeface="Arial" charset="0"/>
                          <a:cs typeface="Arial" charset="0"/>
                        </a:rPr>
                        <a:t>0.690</a:t>
                      </a:r>
                      <a:endParaRPr lang="nb-NO"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69.10%</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49.05%</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b="1" u="none" strike="noStrike" dirty="0">
                          <a:effectLst/>
                          <a:latin typeface="Arial" charset="0"/>
                          <a:ea typeface="Arial" charset="0"/>
                          <a:cs typeface="Arial" charset="0"/>
                        </a:rPr>
                        <a:t>83.31%</a:t>
                      </a:r>
                      <a:endParaRPr lang="mr-IN" sz="2000" b="1"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50.95%</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02"/>
                  </a:ext>
                </a:extLst>
              </a:tr>
              <a:tr h="416970">
                <a:tc>
                  <a:txBody>
                    <a:bodyPr/>
                    <a:lstStyle/>
                    <a:p>
                      <a:pPr algn="ctr" fontAlgn="b">
                        <a:lnSpc>
                          <a:spcPct val="150000"/>
                        </a:lnSpc>
                      </a:pPr>
                      <a:r>
                        <a:rPr lang="en-US" sz="2000" u="none" strike="noStrike">
                          <a:effectLst/>
                          <a:latin typeface="Arial" charset="0"/>
                          <a:ea typeface="Arial" charset="0"/>
                          <a:cs typeface="Arial" charset="0"/>
                        </a:rPr>
                        <a:t>DeepNN 2</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hr-HR" sz="2000" u="none" strike="noStrike" dirty="0">
                          <a:effectLst/>
                          <a:latin typeface="Arial" charset="0"/>
                          <a:ea typeface="Arial" charset="0"/>
                          <a:cs typeface="Arial" charset="0"/>
                        </a:rPr>
                        <a:t>7.905</a:t>
                      </a:r>
                      <a:endParaRPr lang="hr-HR"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50.41%</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b="1" u="none" strike="noStrike" dirty="0">
                          <a:effectLst/>
                          <a:latin typeface="Arial" charset="0"/>
                          <a:ea typeface="Arial" charset="0"/>
                          <a:cs typeface="Arial" charset="0"/>
                        </a:rPr>
                        <a:t>99.78%</a:t>
                      </a:r>
                      <a:endParaRPr lang="mr-IN" sz="2000" b="1"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49.76%</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b="1" u="none" strike="noStrike" dirty="0">
                          <a:effectLst/>
                          <a:latin typeface="Arial" charset="0"/>
                          <a:ea typeface="Arial" charset="0"/>
                          <a:cs typeface="Arial" charset="0"/>
                        </a:rPr>
                        <a:t>0.22%</a:t>
                      </a:r>
                      <a:endParaRPr lang="mr-IN" sz="2000" b="1"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03"/>
                  </a:ext>
                </a:extLst>
              </a:tr>
              <a:tr h="416970">
                <a:tc>
                  <a:txBody>
                    <a:bodyPr/>
                    <a:lstStyle/>
                    <a:p>
                      <a:pPr algn="ctr" fontAlgn="b">
                        <a:lnSpc>
                          <a:spcPct val="150000"/>
                        </a:lnSpc>
                      </a:pPr>
                      <a:r>
                        <a:rPr lang="en-US" sz="2000" u="none" strike="noStrike">
                          <a:effectLst/>
                          <a:latin typeface="Arial" charset="0"/>
                          <a:ea typeface="Arial" charset="0"/>
                          <a:cs typeface="Arial" charset="0"/>
                        </a:rPr>
                        <a:t>DeepNN 3</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0.536</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73.73%</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70.37%</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76.04%</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29.63%</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04"/>
                  </a:ext>
                </a:extLst>
              </a:tr>
              <a:tr h="416970">
                <a:tc>
                  <a:txBody>
                    <a:bodyPr/>
                    <a:lstStyle/>
                    <a:p>
                      <a:pPr algn="ctr" fontAlgn="b">
                        <a:lnSpc>
                          <a:spcPct val="150000"/>
                        </a:lnSpc>
                      </a:pPr>
                      <a:r>
                        <a:rPr lang="en-US" sz="2000" u="none" strike="noStrike">
                          <a:effectLst/>
                          <a:latin typeface="Arial" charset="0"/>
                          <a:ea typeface="Arial" charset="0"/>
                          <a:cs typeface="Arial" charset="0"/>
                        </a:rPr>
                        <a:t>DeepNN 4</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0.695</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49.73%</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0.21%</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59.89%</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99.79%</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05"/>
                  </a:ext>
                </a:extLst>
              </a:tr>
              <a:tr h="416970">
                <a:tc>
                  <a:txBody>
                    <a:bodyPr/>
                    <a:lstStyle/>
                    <a:p>
                      <a:pPr algn="ctr" fontAlgn="b">
                        <a:lnSpc>
                          <a:spcPct val="150000"/>
                        </a:lnSpc>
                      </a:pPr>
                      <a:r>
                        <a:rPr lang="en-US" sz="2000" u="none" strike="noStrike">
                          <a:effectLst/>
                          <a:latin typeface="Arial" charset="0"/>
                          <a:ea typeface="Arial" charset="0"/>
                          <a:cs typeface="Arial" charset="0"/>
                        </a:rPr>
                        <a:t>DeepNN 5</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0.531</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73.45%</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72.52%</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74.30%</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27.48%</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06"/>
                  </a:ext>
                </a:extLst>
              </a:tr>
              <a:tr h="416970">
                <a:tc>
                  <a:txBody>
                    <a:bodyPr/>
                    <a:lstStyle/>
                    <a:p>
                      <a:pPr algn="ctr" fontAlgn="b">
                        <a:lnSpc>
                          <a:spcPct val="150000"/>
                        </a:lnSpc>
                      </a:pPr>
                      <a:r>
                        <a:rPr lang="en-US" sz="2000" u="none" strike="noStrike">
                          <a:effectLst/>
                          <a:latin typeface="Arial" charset="0"/>
                          <a:ea typeface="Arial" charset="0"/>
                          <a:cs typeface="Arial" charset="0"/>
                        </a:rPr>
                        <a:t>DeepNN 6</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hr-HR" sz="2000" u="none" strike="noStrike">
                          <a:effectLst/>
                          <a:latin typeface="Arial" charset="0"/>
                          <a:ea typeface="Arial" charset="0"/>
                          <a:cs typeface="Arial" charset="0"/>
                        </a:rPr>
                        <a:t>0.409</a:t>
                      </a:r>
                      <a:endParaRPr lang="hr-HR"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81.70%</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91.18%</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77.40%</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8.82%</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07"/>
                  </a:ext>
                </a:extLst>
              </a:tr>
              <a:tr h="416970">
                <a:tc>
                  <a:txBody>
                    <a:bodyPr/>
                    <a:lstStyle/>
                    <a:p>
                      <a:pPr algn="ctr" fontAlgn="b">
                        <a:lnSpc>
                          <a:spcPct val="150000"/>
                        </a:lnSpc>
                      </a:pPr>
                      <a:r>
                        <a:rPr lang="en-US" sz="2000" u="none" strike="noStrike">
                          <a:effectLst/>
                          <a:latin typeface="Arial" charset="0"/>
                          <a:ea typeface="Arial" charset="0"/>
                          <a:cs typeface="Arial" charset="0"/>
                        </a:rPr>
                        <a:t>DeepNN 7</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0.484</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76.88%</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97.16%</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69.15%</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2.84%</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08"/>
                  </a:ext>
                </a:extLst>
              </a:tr>
              <a:tr h="416970">
                <a:tc>
                  <a:txBody>
                    <a:bodyPr/>
                    <a:lstStyle/>
                    <a:p>
                      <a:pPr algn="ctr" fontAlgn="b">
                        <a:lnSpc>
                          <a:spcPct val="150000"/>
                        </a:lnSpc>
                      </a:pPr>
                      <a:r>
                        <a:rPr lang="en-US" sz="2000" u="none" strike="noStrike">
                          <a:effectLst/>
                          <a:latin typeface="Arial" charset="0"/>
                          <a:ea typeface="Arial" charset="0"/>
                          <a:cs typeface="Arial" charset="0"/>
                        </a:rPr>
                        <a:t>DeepNN 8</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0.527</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72.93%</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80.23%</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70.79%</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19.77%</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09"/>
                  </a:ext>
                </a:extLst>
              </a:tr>
              <a:tr h="416970">
                <a:tc>
                  <a:txBody>
                    <a:bodyPr/>
                    <a:lstStyle/>
                    <a:p>
                      <a:pPr algn="ctr" fontAlgn="b">
                        <a:lnSpc>
                          <a:spcPct val="150000"/>
                        </a:lnSpc>
                      </a:pPr>
                      <a:r>
                        <a:rPr lang="en-US" sz="2000" u="none" strike="noStrike">
                          <a:effectLst/>
                          <a:latin typeface="Arial" charset="0"/>
                          <a:ea typeface="Arial" charset="0"/>
                          <a:cs typeface="Arial" charset="0"/>
                        </a:rPr>
                        <a:t>DeepNN 9</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0.425</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80.29%</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81.69%</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80.19%</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18.31%</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10"/>
                  </a:ext>
                </a:extLst>
              </a:tr>
              <a:tr h="416970">
                <a:tc>
                  <a:txBody>
                    <a:bodyPr/>
                    <a:lstStyle/>
                    <a:p>
                      <a:pPr algn="ctr" fontAlgn="b">
                        <a:lnSpc>
                          <a:spcPct val="150000"/>
                        </a:lnSpc>
                      </a:pPr>
                      <a:r>
                        <a:rPr lang="en-US" sz="2000" u="none" strike="noStrike">
                          <a:effectLst/>
                          <a:latin typeface="Arial" charset="0"/>
                          <a:ea typeface="Arial" charset="0"/>
                          <a:cs typeface="Arial" charset="0"/>
                        </a:rPr>
                        <a:t>DeepNN 10</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u="none" strike="noStrike">
                          <a:effectLst/>
                          <a:latin typeface="Arial" charset="0"/>
                          <a:ea typeface="Arial" charset="0"/>
                          <a:cs typeface="Arial" charset="0"/>
                        </a:rPr>
                        <a:t>0.450</a:t>
                      </a:r>
                      <a:endParaRPr lang="nb-NO"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79.78%</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a:effectLst/>
                          <a:latin typeface="Arial" charset="0"/>
                          <a:ea typeface="Arial" charset="0"/>
                          <a:cs typeface="Arial" charset="0"/>
                        </a:rPr>
                        <a:t>77.46%</a:t>
                      </a:r>
                      <a:endParaRPr lang="mr-IN"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81.37%</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22.54%</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11"/>
                  </a:ext>
                </a:extLst>
              </a:tr>
              <a:tr h="416970">
                <a:tc>
                  <a:txBody>
                    <a:bodyPr/>
                    <a:lstStyle/>
                    <a:p>
                      <a:pPr algn="ctr" fontAlgn="b">
                        <a:lnSpc>
                          <a:spcPct val="150000"/>
                        </a:lnSpc>
                      </a:pPr>
                      <a:r>
                        <a:rPr lang="en-US" sz="2000" u="none" strike="noStrike">
                          <a:effectLst/>
                          <a:latin typeface="Arial" charset="0"/>
                          <a:ea typeface="Arial" charset="0"/>
                          <a:cs typeface="Arial" charset="0"/>
                        </a:rPr>
                        <a:t>Triangle</a:t>
                      </a:r>
                      <a:endParaRPr lang="en-US" sz="2000" b="0" i="0" u="none" strike="noStrike">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nb-NO" sz="2000" b="1" u="none" strike="noStrike" dirty="0">
                          <a:effectLst/>
                          <a:latin typeface="Arial" charset="0"/>
                          <a:ea typeface="Arial" charset="0"/>
                          <a:cs typeface="Arial" charset="0"/>
                        </a:rPr>
                        <a:t>0.380</a:t>
                      </a:r>
                      <a:endParaRPr lang="nb-NO" sz="2000" b="1"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b="1" u="none" strike="noStrike" dirty="0">
                          <a:effectLst/>
                          <a:latin typeface="Arial" charset="0"/>
                          <a:ea typeface="Arial" charset="0"/>
                          <a:cs typeface="Arial" charset="0"/>
                        </a:rPr>
                        <a:t>84.28%</a:t>
                      </a:r>
                      <a:endParaRPr lang="mr-IN" sz="2000" b="1"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89.76%</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81.14%</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tc>
                  <a:txBody>
                    <a:bodyPr/>
                    <a:lstStyle/>
                    <a:p>
                      <a:pPr algn="ctr" fontAlgn="b">
                        <a:lnSpc>
                          <a:spcPct val="150000"/>
                        </a:lnSpc>
                      </a:pPr>
                      <a:r>
                        <a:rPr lang="mr-IN" sz="2000" u="none" strike="noStrike" dirty="0">
                          <a:effectLst/>
                          <a:latin typeface="Arial" charset="0"/>
                          <a:ea typeface="Arial" charset="0"/>
                          <a:cs typeface="Arial" charset="0"/>
                        </a:rPr>
                        <a:t>10.24%</a:t>
                      </a:r>
                      <a:endParaRPr lang="mr-IN" sz="2000" b="0" i="0" u="none" strike="noStrike" dirty="0">
                        <a:solidFill>
                          <a:srgbClr val="000000"/>
                        </a:solidFill>
                        <a:effectLst/>
                        <a:latin typeface="Arial" charset="0"/>
                        <a:ea typeface="Arial" charset="0"/>
                        <a:cs typeface="Arial" charset="0"/>
                      </a:endParaRPr>
                    </a:p>
                  </a:txBody>
                  <a:tcPr marL="12700" marR="12700" marT="12700" marB="0" anchor="ctr"/>
                </a:tc>
                <a:extLst>
                  <a:ext uri="{0D108BD9-81ED-4DB2-BD59-A6C34878D82A}">
                    <a16:rowId xmlns:a16="http://schemas.microsoft.com/office/drawing/2014/main" val="10012"/>
                  </a:ext>
                </a:extLst>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0912" y="9221135"/>
            <a:ext cx="6186077" cy="465523"/>
          </a:xfrm>
          <a:prstGeom prst="rect">
            <a:avLst/>
          </a:prstGeom>
        </p:spPr>
      </p:pic>
      <p:sp>
        <p:nvSpPr>
          <p:cNvPr id="40" name="Text Box 180">
            <a:extLst>
              <a:ext uri="{FF2B5EF4-FFF2-40B4-BE49-F238E27FC236}">
                <a16:creationId xmlns:a16="http://schemas.microsoft.com/office/drawing/2014/main" id="{A38EBDE1-FDC7-48F9-88E6-B5E5E15D0FBC}"/>
              </a:ext>
            </a:extLst>
          </p:cNvPr>
          <p:cNvSpPr txBox="1">
            <a:spLocks noChangeArrowheads="1"/>
          </p:cNvSpPr>
          <p:nvPr/>
        </p:nvSpPr>
        <p:spPr bwMode="auto">
          <a:xfrm>
            <a:off x="12192000" y="14935200"/>
            <a:ext cx="3084195" cy="2413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920" b="1" dirty="0">
                <a:latin typeface="Arial" panose="020B0604020202020204" pitchFamily="34" charset="0"/>
                <a:cs typeface="Arial" panose="020B0604020202020204" pitchFamily="34" charset="0"/>
              </a:rPr>
              <a:t>Figure 2. </a:t>
            </a:r>
            <a:r>
              <a:rPr lang="en-US" sz="1920" dirty="0">
                <a:latin typeface="Arial" panose="020B0604020202020204" pitchFamily="34" charset="0"/>
                <a:cs typeface="Arial" panose="020B0604020202020204" pitchFamily="34" charset="0"/>
              </a:rPr>
              <a:t>Deep neural network training architecture. We use </a:t>
            </a:r>
            <a:r>
              <a:rPr lang="en-US" sz="1920" dirty="0" err="1">
                <a:latin typeface="Arial" panose="020B0604020202020204" pitchFamily="34" charset="0"/>
                <a:cs typeface="Arial" panose="020B0604020202020204" pitchFamily="34" charset="0"/>
              </a:rPr>
              <a:t>ReLU</a:t>
            </a:r>
            <a:r>
              <a:rPr lang="en-US" sz="1920" dirty="0">
                <a:latin typeface="Arial" panose="020B0604020202020204" pitchFamily="34" charset="0"/>
                <a:cs typeface="Arial" panose="020B0604020202020204" pitchFamily="34" charset="0"/>
              </a:rPr>
              <a:t> activation for hidden layers (10 units each) and sigmoid for output. We experimented on varying number of hidden layers.</a:t>
            </a:r>
          </a:p>
        </p:txBody>
      </p:sp>
      <p:pic>
        <p:nvPicPr>
          <p:cNvPr id="42" name="Picture 41">
            <a:extLst>
              <a:ext uri="{FF2B5EF4-FFF2-40B4-BE49-F238E27FC236}">
                <a16:creationId xmlns:a16="http://schemas.microsoft.com/office/drawing/2014/main" id="{0CF62FFD-657C-469E-ABCF-CD28B13528B8}"/>
              </a:ext>
            </a:extLst>
          </p:cNvPr>
          <p:cNvPicPr>
            <a:picLocks noChangeAspect="1"/>
          </p:cNvPicPr>
          <p:nvPr/>
        </p:nvPicPr>
        <p:blipFill rotWithShape="1">
          <a:blip r:embed="rId4">
            <a:extLst>
              <a:ext uri="{28A0092B-C50C-407E-A947-70E740481C1C}">
                <a14:useLocalDpi xmlns:a14="http://schemas.microsoft.com/office/drawing/2010/main" val="0"/>
              </a:ext>
            </a:extLst>
          </a:blip>
          <a:srcRect l="11667"/>
          <a:stretch/>
        </p:blipFill>
        <p:spPr>
          <a:xfrm>
            <a:off x="15526254" y="13083847"/>
            <a:ext cx="5504946" cy="5432754"/>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8933</TotalTime>
  <Words>1678</Words>
  <Application>Microsoft Office PowerPoint</Application>
  <PresentationFormat>Custom</PresentationFormat>
  <Paragraphs>188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Andale Mono</vt:lpstr>
      <vt:lpstr>Arial</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Valerie Ding</cp:lastModifiedBy>
  <cp:revision>204</cp:revision>
  <cp:lastPrinted>2013-02-12T02:21:55Z</cp:lastPrinted>
  <dcterms:created xsi:type="dcterms:W3CDTF">2013-02-10T21:14:48Z</dcterms:created>
  <dcterms:modified xsi:type="dcterms:W3CDTF">2017-12-12T06:01:39Z</dcterms:modified>
</cp:coreProperties>
</file>