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52" d="100"/>
          <a:sy n="52" d="100"/>
        </p:scale>
        <p:origin x="-202" y="-830"/>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12/4/2017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r>
              <a:rPr lang="en-US" sz="2000" dirty="0">
                <a:solidFill>
                  <a:srgbClr val="7F7F7F"/>
                </a:solidFill>
                <a:latin typeface="Calibri" pitchFamily="34" charset="0"/>
                <a:cs typeface="Calibri" panose="020F0502020204030204" pitchFamily="34" charset="0"/>
              </a:rPr>
              <a:t/>
            </a: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a:solidFill>
                    <a:schemeClr val="bg1">
                      <a:lumMod val="50000"/>
                    </a:schemeClr>
                  </a:solidFill>
                  <a:latin typeface="Calibri" pitchFamily="34" charset="0"/>
                  <a:cs typeface="Calibri" panose="020F0502020204030204" pitchFamily="34" charset="0"/>
                </a:rPr>
                <a:t/>
              </a: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12/4/2017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333501"/>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accent3">
                    <a:lumMod val="20000"/>
                    <a:lumOff val="80000"/>
                  </a:schemeClr>
                </a:solidFill>
                <a:latin typeface="+mn-lt"/>
              </a:rPr>
              <a:t>Valerie Ding, Stephanie Dong, Jonathan Li</a:t>
            </a:r>
            <a:endParaRPr lang="en-US" sz="2333" b="1" baseline="30000" dirty="0">
              <a:solidFill>
                <a:schemeClr val="accent3">
                  <a:lumMod val="20000"/>
                  <a:lumOff val="80000"/>
                </a:schemeClr>
              </a:solidFill>
              <a:latin typeface="+mn-lt"/>
            </a:endParaRPr>
          </a:p>
          <a:p>
            <a:pPr algn="ctr" eaLnBrk="1" hangingPunct="1"/>
            <a:r>
              <a:rPr lang="en-US" sz="2333" dirty="0">
                <a:solidFill>
                  <a:schemeClr val="accent3">
                    <a:lumMod val="20000"/>
                    <a:lumOff val="80000"/>
                  </a:schemeClr>
                </a:solidFill>
                <a:latin typeface="+mn-lt"/>
              </a:rPr>
              <a:t>Department of Computer Science, Stanford University</a:t>
            </a: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a:latin typeface="Calibri" pitchFamily="34" charset="0"/>
              </a:rPr>
              <a:t>Bayesian network heuristics </a:t>
            </a:r>
            <a:r>
              <a:rPr lang="en-US" sz="1667"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9601200" y="3048000"/>
                <a:ext cx="8229600" cy="1298571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eaLnBrk="1" hangingPunct="1"/>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r>
                  <a:rPr lang="en-US" sz="1667" b="1" i="1" dirty="0">
                    <a:latin typeface="Calibri" pitchFamily="34" charset="0"/>
                  </a:rPr>
                  <a:t>k</a:t>
                </a:r>
                <a:r>
                  <a:rPr lang="en-US" sz="1667" b="1" dirty="0">
                    <a:latin typeface="Calibri" pitchFamily="34" charset="0"/>
                  </a:rPr>
                  <a:t>-means.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r>
                  <a:rPr lang="en-US" sz="1667" dirty="0" smtClean="0">
                    <a:latin typeface="Calibri" pitchFamily="34" charset="0"/>
                  </a:rPr>
                  <a:t>. Small (&lt;5) clusters are considered outliers.</a:t>
                </a:r>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distributions. Modeling the clusters as multivariate Gaussian distributions over 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the 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d>
                            <m:dPr>
                              <m:begChr m:val="|"/>
                              <m:endChr m:val="|"/>
                              <m:ctrlPr>
                                <a:rPr lang="en-US" sz="1667" i="1">
                                  <a:latin typeface="Cambria Math" panose="02040503050406030204" pitchFamily="18" charset="0"/>
                                </a:rPr>
                              </m:ctrlPr>
                            </m:dPr>
                            <m:e>
                              <m:r>
                                <m:rPr>
                                  <m:sty m:val="p"/>
                                </m:rPr>
                                <a:rPr lang="en-US" sz="1667">
                                  <a:latin typeface="Cambria Math" panose="02040503050406030204" pitchFamily="18" charset="0"/>
                                </a:rPr>
                                <m:t>Σ</m:t>
                              </m:r>
                            </m:e>
                          </m:d>
                          <m:sSup>
                            <m:sSupPr>
                              <m:ctrlPr>
                                <a:rPr lang="en-US" sz="1667" i="1">
                                  <a:latin typeface="Cambria Math" panose="02040503050406030204" pitchFamily="18" charset="0"/>
                                </a:rPr>
                              </m:ctrlPr>
                            </m:sSupPr>
                            <m:e>
                              <m:d>
                                <m:dPr>
                                  <m:ctrlPr>
                                    <a:rPr lang="en-US" sz="1667" i="1">
                                      <a:latin typeface="Cambria Math" panose="02040503050406030204" pitchFamily="18"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panose="02040503050406030204" pitchFamily="18"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panose="02040503050406030204" pitchFamily="18" charset="0"/>
                                    </a:rPr>
                                  </m:ctrlPr>
                                </m:sSupPr>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panose="02040503050406030204" pitchFamily="18"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285750" eaLnBrk="1" hangingPunct="1"/>
                <a:r>
                  <a:rPr lang="en-US" sz="1667"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 The feature data we generated was thus similar to the original feature data at frequencies proportionate to the density function probabilities</a:t>
                </a:r>
                <a:r>
                  <a:rPr lang="en-US" sz="1667" dirty="0" smtClean="0">
                    <a:latin typeface="Calibri" pitchFamily="34" charset="0"/>
                  </a:rPr>
                  <a:t>. Each of these attacks were then concatenated with a </a:t>
                </a:r>
                <a:r>
                  <a:rPr lang="en-US" sz="1667" dirty="0" err="1" smtClean="0">
                    <a:latin typeface="Calibri" pitchFamily="34" charset="0"/>
                  </a:rPr>
                  <a:t>datapoint</a:t>
                </a:r>
                <a:r>
                  <a:rPr lang="en-US" sz="1667" dirty="0" smtClean="0">
                    <a:latin typeface="Calibri" pitchFamily="34" charset="0"/>
                  </a:rPr>
                  <a:t> from its generating cluster.</a:t>
                </a:r>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Bayesian network models.</a:t>
                </a:r>
                <a:r>
                  <a:rPr lang="en-US" sz="1667"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a:latin typeface="Calibri" pitchFamily="34" charset="0"/>
                  </a:rPr>
                  <a:t>et al.</a:t>
                </a:r>
                <a:r>
                  <a:rPr lang="en-US" sz="1667" dirty="0">
                    <a:latin typeface="Calibri" pitchFamily="34" charset="0"/>
                  </a:rPr>
                  <a:t> (2016) describe a method to learn Bayesian networks from correlations with </a:t>
                </a:r>
                <a:r>
                  <a:rPr lang="en-US" sz="1667" b="1" dirty="0">
                    <a:latin typeface="Calibri" pitchFamily="34" charset="0"/>
                  </a:rPr>
                  <a:t>global max likelihood:</a:t>
                </a:r>
                <a:endParaRPr lang="en-US" sz="1667"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panose="02040503050406030204" pitchFamily="18"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a:latin typeface="Calibri" pitchFamily="34" charset="0"/>
                </a:endParaRPr>
              </a:p>
              <a:p>
                <a:pPr marL="285750" eaLnBrk="1" hangingPunct="1"/>
                <a:r>
                  <a:rPr lang="en-US" sz="1667" dirty="0">
                    <a:latin typeface="Calibri" pitchFamily="34" charset="0"/>
                  </a:rPr>
                  <a:t>Our Bayesian networks learned this way may not be empirical, but are an effective </a:t>
                </a:r>
                <a:r>
                  <a:rPr lang="en-US" sz="1667" b="1" dirty="0">
                    <a:latin typeface="Calibri" pitchFamily="34" charset="0"/>
                  </a:rPr>
                  <a:t>vector mapping heuristic</a:t>
                </a:r>
                <a:r>
                  <a:rPr lang="en-US" sz="1667" dirty="0">
                    <a:latin typeface="Calibri" pitchFamily="34" charset="0"/>
                  </a:rPr>
                  <a:t> to transform highly-dimensional </a:t>
                </a:r>
                <a:r>
                  <a:rPr lang="en-US" sz="1667" dirty="0" err="1">
                    <a:latin typeface="Calibri" pitchFamily="34" charset="0"/>
                  </a:rPr>
                  <a:t>featurized</a:t>
                </a:r>
                <a:r>
                  <a:rPr lang="en-US" sz="1667" dirty="0">
                    <a:latin typeface="Calibri" pitchFamily="34" charset="0"/>
                  </a:rPr>
                  <a:t> data back into realistic value </a:t>
                </a:r>
                <a:r>
                  <a:rPr lang="en-US" sz="1667" dirty="0" smtClean="0">
                    <a:latin typeface="Calibri" pitchFamily="34" charset="0"/>
                  </a:rPr>
                  <a:t>		         vectors </a:t>
                </a:r>
                <a:r>
                  <a:rPr lang="en-US" sz="1667" dirty="0">
                    <a:latin typeface="Calibri" pitchFamily="34" charset="0"/>
                  </a:rPr>
                  <a:t>for humanistic biometric imitation. </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9601200" y="3048000"/>
                <a:ext cx="8229600" cy="12985712"/>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models</a:t>
            </a: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2012892"/>
            <a:ext cx="8229600" cy="3756454"/>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Our multivariate Gaussian cluster characterization and sampling algorithm, coupled with our Bayesian network heuristics, achieved </a:t>
            </a:r>
            <a:r>
              <a:rPr lang="en-US" sz="1667" b="1" dirty="0">
                <a:latin typeface="Calibri" pitchFamily="34" charset="0"/>
              </a:rPr>
              <a:t>77% successful spoof rate</a:t>
            </a:r>
            <a:r>
              <a:rPr lang="en-US" sz="1667" dirty="0">
                <a:latin typeface="Calibri" pitchFamily="34" charset="0"/>
              </a:rPr>
              <a:t> against state-of-the-art mobile biometric fraud classifiers (neural nets, as described by </a:t>
            </a:r>
            <a:r>
              <a:rPr lang="en-US" sz="1667" dirty="0" err="1">
                <a:latin typeface="Calibri" pitchFamily="34" charset="0"/>
              </a:rPr>
              <a:t>Teh</a:t>
            </a:r>
            <a:r>
              <a:rPr lang="en-US" sz="1667" dirty="0">
                <a:latin typeface="Calibri" pitchFamily="34" charset="0"/>
              </a:rPr>
              <a:t> </a:t>
            </a:r>
            <a:r>
              <a:rPr lang="en-US" sz="1667" i="1" dirty="0">
                <a:latin typeface="Calibri" pitchFamily="34" charset="0"/>
              </a:rPr>
              <a:t>et al.</a:t>
            </a:r>
            <a:r>
              <a:rPr lang="en-US" sz="1667" dirty="0">
                <a:latin typeface="Calibri" pitchFamily="34" charset="0"/>
              </a:rPr>
              <a:t>). This means that </a:t>
            </a:r>
            <a:r>
              <a:rPr lang="en-US" sz="1667" dirty="0" smtClean="0">
                <a:latin typeface="Calibri" pitchFamily="34" charset="0"/>
              </a:rPr>
              <a:t>77% </a:t>
            </a:r>
            <a:r>
              <a:rPr lang="en-US" sz="1667" dirty="0">
                <a:latin typeface="Calibri" pitchFamily="34" charset="0"/>
              </a:rPr>
              <a:t>of the time, our </a:t>
            </a:r>
            <a:r>
              <a:rPr lang="en-US" sz="1667" b="1" dirty="0">
                <a:latin typeface="Calibri" pitchFamily="34" charset="0"/>
              </a:rPr>
              <a:t>adversarial biometric examples </a:t>
            </a:r>
            <a:r>
              <a:rPr lang="en-US" sz="1667" dirty="0">
                <a:latin typeface="Calibri" pitchFamily="34" charset="0"/>
              </a:rPr>
              <a:t>successfully trick the best discriminatory classifiers that they are from the genuine user. </a:t>
            </a:r>
          </a:p>
          <a:p>
            <a:pPr marL="285750" indent="-285750" eaLnBrk="1" hangingPunct="1">
              <a:buFont typeface="Arial" panose="020B0604020202020204" pitchFamily="34" charset="0"/>
              <a:buChar char="•"/>
            </a:pPr>
            <a:r>
              <a:rPr lang="en-US" sz="1667" dirty="0">
                <a:latin typeface="Calibri" pitchFamily="34" charset="0"/>
              </a:rPr>
              <a:t>We described a framework that allows for </a:t>
            </a:r>
            <a:r>
              <a:rPr lang="en-US" sz="1667" b="1" dirty="0">
                <a:latin typeface="Calibri" pitchFamily="34" charset="0"/>
              </a:rPr>
              <a:t>infinite generation of adversarial examples</a:t>
            </a:r>
            <a:r>
              <a:rPr lang="en-US" sz="1667" dirty="0">
                <a:latin typeface="Calibri" pitchFamily="34" charset="0"/>
              </a:rPr>
              <a:t> according to a probability distribution generated from our multivariate Gaussian models and Bayesian networks. The </a:t>
            </a:r>
            <a:r>
              <a:rPr lang="en-US" sz="1667" b="1" dirty="0">
                <a:latin typeface="Calibri" pitchFamily="34" charset="0"/>
              </a:rPr>
              <a:t>flexibility</a:t>
            </a:r>
            <a:r>
              <a:rPr lang="en-US" sz="1667" dirty="0">
                <a:latin typeface="Calibri" pitchFamily="34" charset="0"/>
              </a:rPr>
              <a:t> of the framework is perhaps the most simultaneously promising and disturbing result; we explored </a:t>
            </a:r>
            <a:r>
              <a:rPr lang="en-US" sz="1667" b="1" dirty="0">
                <a:latin typeface="Calibri" pitchFamily="34" charset="0"/>
              </a:rPr>
              <a:t>targeted adversarial attacks</a:t>
            </a:r>
            <a:r>
              <a:rPr lang="en-US" sz="1667"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1667" b="1" dirty="0">
                <a:latin typeface="Calibri" pitchFamily="34" charset="0"/>
              </a:rPr>
              <a:t>major security vulnerability </a:t>
            </a:r>
            <a:r>
              <a:rPr lang="en-US" sz="1667" dirty="0">
                <a:latin typeface="Calibri" pitchFamily="34" charset="0"/>
              </a:rPr>
              <a:t>that motivates further research in developing more resilient discriminatory classification algorithms for mobile biometric authentication. </a:t>
            </a:r>
            <a:endParaRPr lang="en-US" sz="1667" b="1" dirty="0">
              <a:latin typeface="Calibri" pitchFamily="34" charset="0"/>
            </a:endParaRPr>
          </a:p>
        </p:txBody>
      </p:sp>
      <p:sp>
        <p:nvSpPr>
          <p:cNvPr id="36" name="Rectangle 35"/>
          <p:cNvSpPr/>
          <p:nvPr/>
        </p:nvSpPr>
        <p:spPr>
          <a:xfrm>
            <a:off x="18288000" y="11631891"/>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324336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Much of existing literature focuses on traditional computer keyboard dynamics analysis, but the massive 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a:latin typeface="+mn-lt"/>
              </a:rPr>
              <a:t>Existing literature emphasizes need for more nuanced security protocols in personal devices. As 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p>
        </p:txBody>
      </p:sp>
      <p:sp>
        <p:nvSpPr>
          <p:cNvPr id="38" name="Rectangle 37"/>
          <p:cNvSpPr/>
          <p:nvPr/>
        </p:nvSpPr>
        <p:spPr>
          <a:xfrm>
            <a:off x="914400" y="959607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processing</a:t>
            </a:r>
          </a:p>
        </p:txBody>
      </p:sp>
      <p:sp>
        <p:nvSpPr>
          <p:cNvPr id="39" name="Text Box 190"/>
          <p:cNvSpPr txBox="1">
            <a:spLocks noChangeArrowheads="1"/>
          </p:cNvSpPr>
          <p:nvPr/>
        </p:nvSpPr>
        <p:spPr bwMode="auto">
          <a:xfrm>
            <a:off x="914400" y="9977075"/>
            <a:ext cx="8229600" cy="5808811"/>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smtClean="0">
                <a:latin typeface="+mn-lt"/>
              </a:rPr>
              <a:t>The MEU-Mobile </a:t>
            </a:r>
            <a:r>
              <a:rPr lang="en-US" sz="1667" dirty="0">
                <a:latin typeface="+mn-lt"/>
              </a:rPr>
              <a:t>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p>
          <a:p>
            <a:pPr marL="285750" indent="-285750" eaLnBrk="1" hangingPunct="1">
              <a:buFont typeface="Arial" panose="020B0604020202020204" pitchFamily="34" charset="0"/>
              <a:buChar char="•"/>
            </a:pPr>
            <a:r>
              <a:rPr lang="en-US" sz="1667" dirty="0">
                <a:latin typeface="+mj-lt"/>
              </a:rPr>
              <a:t>We implemented a </a:t>
            </a:r>
            <a:r>
              <a:rPr lang="en-US" sz="1667" b="1" dirty="0">
                <a:latin typeface="+mj-lt"/>
              </a:rPr>
              <a:t>flexible resampling </a:t>
            </a:r>
            <a:r>
              <a:rPr lang="en-US" sz="1667" dirty="0">
                <a:latin typeface="+mj-lt"/>
              </a:rPr>
              <a:t>framework 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r>
              <a:rPr lang="en-US" sz="1667" dirty="0" smtClean="0">
                <a:latin typeface="+mj-lt"/>
              </a:rPr>
              <a:t>.</a:t>
            </a:r>
          </a:p>
          <a:p>
            <a:pPr marL="285750" indent="-285750" eaLnBrk="1" hangingPunct="1">
              <a:buFont typeface="Arial" panose="020B0604020202020204" pitchFamily="34" charset="0"/>
              <a:buChar char="•"/>
            </a:pPr>
            <a:r>
              <a:rPr lang="en-US" sz="1667" dirty="0" smtClean="0">
                <a:latin typeface="+mj-lt"/>
              </a:rPr>
              <a:t>We further transformed our data by concatenating the feature vectors of two </a:t>
            </a:r>
            <a:r>
              <a:rPr lang="en-US" sz="1667" dirty="0" err="1" smtClean="0">
                <a:latin typeface="+mj-lt"/>
              </a:rPr>
              <a:t>datapoints</a:t>
            </a:r>
            <a:r>
              <a:rPr lang="en-US" sz="1667" dirty="0">
                <a:latin typeface="+mj-lt"/>
              </a:rPr>
              <a:t> </a:t>
            </a:r>
            <a:r>
              <a:rPr lang="en-US" sz="1667" dirty="0" smtClean="0">
                <a:latin typeface="+mj-lt"/>
              </a:rPr>
              <a:t>to form a vector of 142 features. This allowed us to square the magnitude of our dataset and train our model to differentiate two feature vectors.</a:t>
            </a:r>
            <a:endParaRPr lang="en-US" sz="1667" dirty="0" smtClean="0">
              <a:latin typeface="+mj-lt"/>
            </a:endParaRPr>
          </a:p>
          <a:p>
            <a:pPr eaLnBrk="1" hangingPunct="1"/>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p:txBody>
      </p:sp>
      <p:pic>
        <p:nvPicPr>
          <p:cNvPr id="1026" name="Picture 2" descr="K-mean center attack success rate.png">
            <a:extLst>
              <a:ext uri="{FF2B5EF4-FFF2-40B4-BE49-F238E27FC236}">
                <a16:creationId xmlns:a16="http://schemas.microsoft.com/office/drawing/2014/main" xmlns=""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868" y="5151720"/>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a16="http://schemas.microsoft.com/office/drawing/2014/main" xmlns=""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9132" y="5151719"/>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1825" y="2857500"/>
            <a:ext cx="5848350" cy="33681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3940" y="12291541"/>
            <a:ext cx="3895420" cy="3470386"/>
          </a:xfrm>
          <a:prstGeom prst="rect">
            <a:avLst/>
          </a:prstGeom>
        </p:spPr>
      </p:pic>
      <p:sp>
        <p:nvSpPr>
          <p:cNvPr id="8" name="TextBox 7"/>
          <p:cNvSpPr txBox="1"/>
          <p:nvPr/>
        </p:nvSpPr>
        <p:spPr>
          <a:xfrm>
            <a:off x="13949680" y="12626350"/>
            <a:ext cx="3515830" cy="2800767"/>
          </a:xfrm>
          <a:prstGeom prst="rect">
            <a:avLst/>
          </a:prstGeom>
          <a:noFill/>
        </p:spPr>
        <p:txBody>
          <a:bodyPr wrap="square" rtlCol="0">
            <a:spAutoFit/>
          </a:bodyPr>
          <a:lstStyle/>
          <a:p>
            <a:r>
              <a:rPr lang="en-US" sz="1600" b="1" dirty="0"/>
              <a:t>Figure 1. </a:t>
            </a:r>
            <a:r>
              <a:rPr lang="en-US" sz="1600" dirty="0"/>
              <a:t>Pragmatically, we construct Bayesian models that are not naïve, hence do not make an independence assumption between feature variables. This is a 71x71 Pearson correlation matrix (using all user data). </a:t>
            </a:r>
          </a:p>
          <a:p>
            <a:endParaRPr lang="en-US" sz="1600" dirty="0"/>
          </a:p>
          <a:p>
            <a:r>
              <a:rPr lang="en-US" sz="1600" dirty="0">
                <a:solidFill>
                  <a:srgbClr val="00B050"/>
                </a:solidFill>
              </a:rPr>
              <a:t>Green 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grpSp>
        <p:nvGrpSpPr>
          <p:cNvPr id="22" name="Group 21"/>
          <p:cNvGrpSpPr/>
          <p:nvPr/>
        </p:nvGrpSpPr>
        <p:grpSpPr>
          <a:xfrm>
            <a:off x="897300" y="13182600"/>
            <a:ext cx="8094300" cy="2619492"/>
            <a:chOff x="608212" y="13101399"/>
            <a:chExt cx="8094300" cy="2619492"/>
          </a:xfrm>
        </p:grpSpPr>
        <p:graphicFrame>
          <p:nvGraphicFramePr>
            <p:cNvPr id="37" name="Content Placeholder 114" descr="Sample table with 4 columns, 7 rows." title="Sample Table"/>
            <p:cNvGraphicFramePr>
              <a:graphicFrameLocks/>
            </p:cNvGraphicFramePr>
            <p:nvPr>
              <p:extLst>
                <p:ext uri="{D42A27DB-BD31-4B8C-83A1-F6EECF244321}">
                  <p14:modId xmlns:p14="http://schemas.microsoft.com/office/powerpoint/2010/main" val="2947269841"/>
                </p:ext>
              </p:extLst>
            </p:nvPr>
          </p:nvGraphicFramePr>
          <p:xfrm>
            <a:off x="2667000" y="13872284"/>
            <a:ext cx="6035512" cy="1443916"/>
          </p:xfrm>
          <a:graphic>
            <a:graphicData uri="http://schemas.openxmlformats.org/drawingml/2006/table">
              <a:tbl>
                <a:tblPr firstRow="1" bandRow="1">
                  <a:tableStyleId>{F5AB1C69-6EDB-4FF4-983F-18BD219EF322}</a:tableStyleId>
                </a:tblPr>
                <a:tblGrid>
                  <a:gridCol w="1508878">
                    <a:extLst>
                      <a:ext uri="{9D8B030D-6E8A-4147-A177-3AD203B41FA5}">
                        <a16:colId xmlns:a16="http://schemas.microsoft.com/office/drawing/2014/main" xmlns="" val="20000"/>
                      </a:ext>
                    </a:extLst>
                  </a:gridCol>
                  <a:gridCol w="1508878">
                    <a:extLst>
                      <a:ext uri="{9D8B030D-6E8A-4147-A177-3AD203B41FA5}">
                        <a16:colId xmlns:a16="http://schemas.microsoft.com/office/drawing/2014/main" xmlns="" val="20001"/>
                      </a:ext>
                    </a:extLst>
                  </a:gridCol>
                  <a:gridCol w="1508878">
                    <a:extLst>
                      <a:ext uri="{9D8B030D-6E8A-4147-A177-3AD203B41FA5}">
                        <a16:colId xmlns:a16="http://schemas.microsoft.com/office/drawing/2014/main" xmlns="" val="20002"/>
                      </a:ext>
                    </a:extLst>
                  </a:gridCol>
                  <a:gridCol w="1508878">
                    <a:extLst>
                      <a:ext uri="{9D8B030D-6E8A-4147-A177-3AD203B41FA5}">
                        <a16:colId xmlns:a16="http://schemas.microsoft.com/office/drawing/2014/main" xmlns="" val="20003"/>
                      </a:ext>
                    </a:extLst>
                  </a:gridCol>
                </a:tblGrid>
                <a:tr h="360979">
                  <a:tc>
                    <a:txBody>
                      <a:bodyPr/>
                      <a:lstStyle/>
                      <a:p>
                        <a:pPr algn="ctr"/>
                        <a:r>
                          <a:rPr lang="en-US" sz="2000" dirty="0"/>
                          <a:t>Subject</a:t>
                        </a:r>
                      </a:p>
                    </a:txBody>
                    <a:tcPr marL="76200" marR="76200" marT="19051" marB="19051" anchor="ctr">
                      <a:solidFill>
                        <a:schemeClr val="accent1">
                          <a:lumMod val="75000"/>
                        </a:schemeClr>
                      </a:solidFill>
                    </a:tcPr>
                  </a:tc>
                  <a:tc>
                    <a:txBody>
                      <a:bodyPr/>
                      <a:lstStyle/>
                      <a:p>
                        <a:pPr algn="ctr"/>
                        <a:r>
                          <a:rPr lang="en-US" sz="2000" dirty="0"/>
                          <a:t>Hold .</a:t>
                        </a:r>
                      </a:p>
                    </a:txBody>
                    <a:tcPr marL="76200" marR="76200" marT="19051" marB="19051" anchor="ctr">
                      <a:solidFill>
                        <a:schemeClr val="accent1">
                          <a:lumMod val="75000"/>
                        </a:schemeClr>
                      </a:solidFill>
                    </a:tcPr>
                  </a:tc>
                  <a:tc>
                    <a:txBody>
                      <a:bodyPr/>
                      <a:lstStyle/>
                      <a:p>
                        <a:pPr algn="ctr"/>
                        <a:r>
                          <a:rPr lang="en-US" sz="2000" dirty="0"/>
                          <a:t>...</a:t>
                        </a:r>
                      </a:p>
                    </a:txBody>
                    <a:tcPr marL="76200" marR="76200" marT="19051" marB="19051" anchor="ctr">
                      <a:solidFill>
                        <a:schemeClr val="accent1">
                          <a:lumMod val="75000"/>
                        </a:schemeClr>
                      </a:solidFill>
                    </a:tcPr>
                  </a:tc>
                  <a:tc>
                    <a:txBody>
                      <a:bodyPr/>
                      <a:lstStyle/>
                      <a:p>
                        <a:pPr algn="ctr"/>
                        <a:r>
                          <a:rPr lang="en-US" sz="2000" dirty="0" err="1"/>
                          <a:t>AvA</a:t>
                        </a:r>
                        <a:endParaRPr lang="en-US" sz="2000" dirty="0"/>
                      </a:p>
                    </a:txBody>
                    <a:tcPr marL="76200" marR="76200" marT="19051" marB="19051" anchor="ctr">
                      <a:solidFill>
                        <a:schemeClr val="accent1">
                          <a:lumMod val="75000"/>
                        </a:schemeClr>
                      </a:solidFill>
                    </a:tcPr>
                  </a:tc>
                  <a:extLst>
                    <a:ext uri="{0D108BD9-81ED-4DB2-BD59-A6C34878D82A}">
                      <a16:rowId xmlns:a16="http://schemas.microsoft.com/office/drawing/2014/main" xmlns="" val="10000"/>
                    </a:ext>
                  </a:extLst>
                </a:tr>
                <a:tr h="360979">
                  <a:tc>
                    <a:txBody>
                      <a:bodyPr/>
                      <a:lstStyle/>
                      <a:p>
                        <a:pPr algn="ctr"/>
                        <a:r>
                          <a:rPr lang="en-US" sz="2000" dirty="0"/>
                          <a:t>1</a:t>
                        </a:r>
                      </a:p>
                    </a:txBody>
                    <a:tcPr marL="76200" marR="76200" marT="19051" marB="19051" anchor="ctr"/>
                  </a:tc>
                  <a:tc>
                    <a:txBody>
                      <a:bodyPr/>
                      <a:lstStyle/>
                      <a:p>
                        <a:pPr algn="ctr"/>
                        <a:r>
                          <a:rPr lang="en-US" sz="2000" dirty="0"/>
                          <a:t>89</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0.288018425</a:t>
                        </a:r>
                      </a:p>
                    </a:txBody>
                    <a:tcPr marL="76200" marR="76200" marT="19051" marB="19051" anchor="ctr"/>
                  </a:tc>
                  <a:extLst>
                    <a:ext uri="{0D108BD9-81ED-4DB2-BD59-A6C34878D82A}">
                      <a16:rowId xmlns:a16="http://schemas.microsoft.com/office/drawing/2014/main" xmlns="" val="10001"/>
                    </a:ext>
                  </a:extLst>
                </a:tr>
                <a:tr h="360979">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extLst>
                    <a:ext uri="{0D108BD9-81ED-4DB2-BD59-A6C34878D82A}">
                      <a16:rowId xmlns:a16="http://schemas.microsoft.com/office/drawing/2014/main" xmlns="" val="10002"/>
                    </a:ext>
                  </a:extLst>
                </a:tr>
                <a:tr h="360979">
                  <a:tc>
                    <a:txBody>
                      <a:bodyPr/>
                      <a:lstStyle/>
                      <a:p>
                        <a:pPr algn="ctr"/>
                        <a:r>
                          <a:rPr lang="en-US" sz="2000" dirty="0"/>
                          <a:t>56</a:t>
                        </a:r>
                      </a:p>
                    </a:txBody>
                    <a:tcPr marL="76200" marR="76200" marT="19051" marB="19051" anchor="ctr"/>
                  </a:tc>
                  <a:tc>
                    <a:txBody>
                      <a:bodyPr/>
                      <a:lstStyle/>
                      <a:p>
                        <a:pPr algn="ctr"/>
                        <a:r>
                          <a:rPr lang="en-US" sz="2000" dirty="0"/>
                          <a:t>80</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0.260369</a:t>
                        </a:r>
                      </a:p>
                    </a:txBody>
                    <a:tcPr marL="76200" marR="76200" marT="19051" marB="19051" anchor="ctr"/>
                  </a:tc>
                  <a:extLst>
                    <a:ext uri="{0D108BD9-81ED-4DB2-BD59-A6C34878D82A}">
                      <a16:rowId xmlns:a16="http://schemas.microsoft.com/office/drawing/2014/main" xmlns="" val="10003"/>
                    </a:ext>
                  </a:extLst>
                </a:tr>
              </a:tbl>
            </a:graphicData>
          </a:graphic>
        </p:graphicFrame>
        <p:sp>
          <p:nvSpPr>
            <p:cNvPr id="40"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Feature vector format.</a:t>
              </a:r>
            </a:p>
          </p:txBody>
        </p:sp>
        <p:sp>
          <p:nvSpPr>
            <p:cNvPr id="21" name="Left Brace 20"/>
            <p:cNvSpPr/>
            <p:nvPr/>
          </p:nvSpPr>
          <p:spPr>
            <a:xfrm>
              <a:off x="2328079" y="14211545"/>
              <a:ext cx="186522" cy="110465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 Box 180"/>
            <p:cNvSpPr txBox="1">
              <a:spLocks noChangeArrowheads="1"/>
            </p:cNvSpPr>
            <p:nvPr/>
          </p:nvSpPr>
          <p:spPr bwMode="auto">
            <a:xfrm>
              <a:off x="608212" y="14434383"/>
              <a:ext cx="1679176" cy="5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56 subjects</a:t>
              </a:r>
            </a:p>
            <a:p>
              <a:pPr algn="ctr" eaLnBrk="1" hangingPunct="1"/>
              <a:r>
                <a:rPr lang="en-US" sz="1600" dirty="0">
                  <a:latin typeface="Calibri" pitchFamily="34" charset="0"/>
                </a:rPr>
                <a:t>51 records/subject</a:t>
              </a:r>
            </a:p>
          </p:txBody>
        </p:sp>
        <p:sp>
          <p:nvSpPr>
            <p:cNvPr id="43" name="Left Brace 42"/>
            <p:cNvSpPr/>
            <p:nvPr/>
          </p:nvSpPr>
          <p:spPr>
            <a:xfrm rot="5400000">
              <a:off x="6294355" y="11387931"/>
              <a:ext cx="304800" cy="4511512"/>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607167" y="13101399"/>
              <a:ext cx="1679176"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71 features</a:t>
              </a:r>
            </a:p>
          </p:txBody>
        </p:sp>
      </p:grpSp>
      <p:sp>
        <p:nvSpPr>
          <p:cNvPr id="45" name="Text Box 180">
            <a:extLst>
              <a:ext uri="{FF2B5EF4-FFF2-40B4-BE49-F238E27FC236}">
                <a16:creationId xmlns:a16="http://schemas.microsoft.com/office/drawing/2014/main" xmlns="" id="{B5035870-ADA2-4595-8A86-153C0D15B18F}"/>
              </a:ext>
            </a:extLst>
          </p:cNvPr>
          <p:cNvSpPr txBox="1">
            <a:spLocks noChangeArrowheads="1"/>
          </p:cNvSpPr>
          <p:nvPr/>
        </p:nvSpPr>
        <p:spPr bwMode="auto">
          <a:xfrm>
            <a:off x="18775444" y="8564613"/>
            <a:ext cx="7254712" cy="77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Figures 2-3.</a:t>
            </a:r>
            <a:r>
              <a:rPr lang="en-US" sz="1600" dirty="0">
                <a:latin typeface="Calibri" pitchFamily="34" charset="0"/>
              </a:rPr>
              <a:t> Adversarial success rate charts for different </a:t>
            </a:r>
            <a:r>
              <a:rPr lang="en-US" sz="1600" i="1" dirty="0">
                <a:latin typeface="Calibri" pitchFamily="34" charset="0"/>
              </a:rPr>
              <a:t>k</a:t>
            </a:r>
            <a:r>
              <a:rPr lang="en-US" sz="1600" dirty="0">
                <a:latin typeface="Calibri" pitchFamily="34" charset="0"/>
              </a:rPr>
              <a:t> and across five discriminatory classifier models (logistic regression, 1-layer ANN, 3-layer DNN, 5-layer DNN, and 10-layer DNN). </a:t>
            </a:r>
            <a:r>
              <a:rPr lang="en-US" sz="1600" b="1" dirty="0">
                <a:latin typeface="Calibri" pitchFamily="34" charset="0"/>
              </a:rPr>
              <a:t>Future work: </a:t>
            </a:r>
            <a:r>
              <a:rPr lang="en-US" sz="1600" dirty="0">
                <a:latin typeface="Calibri" pitchFamily="34" charset="0"/>
              </a:rPr>
              <a:t>Other evaluation metrics for “spoof success”</a:t>
            </a:r>
          </a:p>
        </p:txBody>
      </p:sp>
      <p:graphicFrame>
        <p:nvGraphicFramePr>
          <p:cNvPr id="46" name="Content Placeholder 114" descr="Sample table with 4 columns, 7 rows." title="Sample Table">
            <a:extLst>
              <a:ext uri="{FF2B5EF4-FFF2-40B4-BE49-F238E27FC236}">
                <a16:creationId xmlns:a16="http://schemas.microsoft.com/office/drawing/2014/main" xmlns="" id="{60CBE95C-D1AC-4C3F-BFC0-D21F55A094E3}"/>
              </a:ext>
            </a:extLst>
          </p:cNvPr>
          <p:cNvGraphicFramePr>
            <a:graphicFrameLocks/>
          </p:cNvGraphicFramePr>
          <p:nvPr>
            <p:extLst>
              <p:ext uri="{D42A27DB-BD31-4B8C-83A1-F6EECF244321}">
                <p14:modId xmlns:p14="http://schemas.microsoft.com/office/powerpoint/2010/main" val="1033144917"/>
              </p:ext>
            </p:extLst>
          </p:nvPr>
        </p:nvGraphicFramePr>
        <p:xfrm>
          <a:off x="18288000" y="9426925"/>
          <a:ext cx="8229600" cy="1656383"/>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886844001"/>
                    </a:ext>
                  </a:extLst>
                </a:gridCol>
                <a:gridCol w="1371600">
                  <a:extLst>
                    <a:ext uri="{9D8B030D-6E8A-4147-A177-3AD203B41FA5}">
                      <a16:colId xmlns:a16="http://schemas.microsoft.com/office/drawing/2014/main" xmlns="" val="1355434412"/>
                    </a:ext>
                  </a:extLst>
                </a:gridCol>
              </a:tblGrid>
              <a:tr h="360979">
                <a:tc>
                  <a:txBody>
                    <a:bodyPr/>
                    <a:lstStyle/>
                    <a:p>
                      <a:pPr algn="ctr"/>
                      <a:r>
                        <a:rPr lang="en-US" sz="2000" dirty="0"/>
                        <a:t>Attack</a:t>
                      </a:r>
                    </a:p>
                  </a:txBody>
                  <a:tcPr marL="76200" marR="76200" marT="19051" marB="1905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dirty="0"/>
                        <a:t>v. Logistic</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1-ANN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3-DNN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5-DNN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10-DNN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360979">
                <a:tc>
                  <a:txBody>
                    <a:bodyPr/>
                    <a:lstStyle/>
                    <a:p>
                      <a:pPr algn="ctr"/>
                      <a:r>
                        <a:rPr lang="en-US" sz="2000" i="1" dirty="0"/>
                        <a:t>k</a:t>
                      </a:r>
                      <a:r>
                        <a:rPr lang="en-US" sz="2000" i="0" dirty="0"/>
                        <a:t>-means </a:t>
                      </a:r>
                      <a:r>
                        <a:rPr lang="en-US" sz="2000" i="0" dirty="0" err="1"/>
                        <a:t>centerpoint</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60%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77%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59%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0979">
                <a:tc>
                  <a:txBody>
                    <a:bodyPr/>
                    <a:lstStyle/>
                    <a:p>
                      <a:pPr algn="ctr"/>
                      <a:r>
                        <a:rPr lang="en-US" sz="2000" i="1" dirty="0"/>
                        <a:t>k-</a:t>
                      </a:r>
                      <a:r>
                        <a:rPr lang="en-US" sz="2000" i="0" dirty="0"/>
                        <a:t>means </a:t>
                      </a:r>
                    </a:p>
                    <a:p>
                      <a:pPr algn="ctr"/>
                      <a:r>
                        <a:rPr lang="en-US" sz="2000" i="0" dirty="0"/>
                        <a:t>5-cluster</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35%</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67%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42%</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47" name="Text Box 180">
            <a:extLst>
              <a:ext uri="{FF2B5EF4-FFF2-40B4-BE49-F238E27FC236}">
                <a16:creationId xmlns:a16="http://schemas.microsoft.com/office/drawing/2014/main" xmlns="" id="{B68CCE3C-71F5-47D9-BF5F-CCAFD9C77C0F}"/>
              </a:ext>
            </a:extLst>
          </p:cNvPr>
          <p:cNvSpPr txBox="1">
            <a:spLocks noChangeArrowheads="1"/>
          </p:cNvSpPr>
          <p:nvPr/>
        </p:nvSpPr>
        <p:spPr bwMode="auto">
          <a:xfrm>
            <a:off x="18926455" y="11165748"/>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Table of maximum success rates, across all attack methods and </a:t>
            </a:r>
            <a:r>
              <a:rPr lang="en-US" sz="1600" i="1" dirty="0">
                <a:latin typeface="Calibri" pitchFamily="34" charset="0"/>
              </a:rPr>
              <a:t>k </a:t>
            </a:r>
            <a:r>
              <a:rPr lang="en-US" sz="1600" dirty="0">
                <a:latin typeface="Calibri" pitchFamily="34" charset="0"/>
              </a:rPr>
              <a:t>values.</a:t>
            </a:r>
            <a:endParaRPr lang="en-US" sz="1600" b="1" dirty="0">
              <a:latin typeface="Calibri" pitchFamily="34" charset="0"/>
            </a:endParaRPr>
          </a:p>
        </p:txBody>
      </p:sp>
      <p:sp>
        <p:nvSpPr>
          <p:cNvPr id="12" name="Text Box 191"/>
          <p:cNvSpPr txBox="1">
            <a:spLocks noChangeArrowheads="1"/>
          </p:cNvSpPr>
          <p:nvPr/>
        </p:nvSpPr>
        <p:spPr bwMode="auto">
          <a:xfrm>
            <a:off x="18288000" y="3048001"/>
            <a:ext cx="8229600" cy="8374257"/>
          </a:xfrm>
          <a:prstGeom prst="rect">
            <a:avLst/>
          </a:prstGeom>
          <a:no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Intuitively, our </a:t>
            </a:r>
            <a:r>
              <a:rPr lang="en-US" sz="1667" i="1" dirty="0">
                <a:latin typeface="Calibri" pitchFamily="34" charset="0"/>
              </a:rPr>
              <a:t>k</a:t>
            </a:r>
            <a:r>
              <a:rPr lang="en-US" sz="1667" dirty="0">
                <a:latin typeface="Calibri" pitchFamily="34" charset="0"/>
              </a:rPr>
              <a:t>-means attacks performed best with higher </a:t>
            </a:r>
            <a:r>
              <a:rPr lang="en-US" sz="1667" i="1" dirty="0">
                <a:latin typeface="Calibri" pitchFamily="34" charset="0"/>
              </a:rPr>
              <a:t>k </a:t>
            </a:r>
            <a:r>
              <a:rPr lang="en-US" sz="1667" dirty="0">
                <a:latin typeface="Calibri" pitchFamily="34" charset="0"/>
              </a:rPr>
              <a:t>(until 32-64 range with cluster method), reaching </a:t>
            </a:r>
            <a:r>
              <a:rPr lang="en-US" sz="1667" b="1" dirty="0">
                <a:latin typeface="Calibri" pitchFamily="34" charset="0"/>
              </a:rPr>
              <a:t>77% success rate </a:t>
            </a:r>
            <a:r>
              <a:rPr lang="en-US" sz="1667"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1667" b="1" dirty="0">
                <a:latin typeface="Calibri" pitchFamily="34" charset="0"/>
              </a:rPr>
              <a:t>67% success rate</a:t>
            </a:r>
            <a:r>
              <a:rPr lang="en-US" sz="1667" dirty="0">
                <a:latin typeface="Calibri" pitchFamily="34" charset="0"/>
              </a:rPr>
              <a:t>. </a:t>
            </a:r>
          </a:p>
          <a:p>
            <a:pPr marL="285750" indent="-285750" eaLnBrk="1" hangingPunct="1">
              <a:buFont typeface="Arial" panose="020B0604020202020204" pitchFamily="34" charset="0"/>
              <a:buChar char="•"/>
            </a:pPr>
            <a:r>
              <a:rPr lang="en-US" sz="1667" dirty="0">
                <a:latin typeface="Calibri" pitchFamily="34" charset="0"/>
              </a:rPr>
              <a:t>Secondarily, and less intuitively, based on the adversarial success rate metric of model robustness, we find that </a:t>
            </a:r>
            <a:r>
              <a:rPr lang="en-US" sz="1667" b="1" dirty="0">
                <a:latin typeface="Calibri" pitchFamily="34" charset="0"/>
              </a:rPr>
              <a:t>logistic regression</a:t>
            </a:r>
            <a:r>
              <a:rPr lang="en-US" sz="1667" dirty="0">
                <a:latin typeface="Calibri" pitchFamily="34" charset="0"/>
              </a:rPr>
              <a:t> is most resilient to our attacks (maximum success rate 20%), compared to the artificial neural net and deep neural nets.</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eaLnBrk="1" hangingPunct="1"/>
            <a:r>
              <a:rPr lang="en-US" sz="1667" dirty="0">
                <a:latin typeface="Calibri" pitchFamily="34" charset="0"/>
              </a:rPr>
              <a:t> </a:t>
            </a:r>
          </a:p>
        </p:txBody>
      </p:sp>
      <p:sp>
        <p:nvSpPr>
          <p:cNvPr id="48" name="TextBox 47"/>
          <p:cNvSpPr txBox="1"/>
          <p:nvPr/>
        </p:nvSpPr>
        <p:spPr>
          <a:xfrm>
            <a:off x="8534399" y="16687799"/>
            <a:ext cx="17646767" cy="1219200"/>
          </a:xfrm>
          <a:prstGeom prst="rect">
            <a:avLst/>
          </a:prstGeom>
          <a:noFill/>
        </p:spPr>
        <p:txBody>
          <a:bodyPr wrap="square" lIns="40809" tIns="40809" rIns="40809" bIns="40809" numCol="2" spcCol="244855" rtlCol="0">
            <a:noAutofit/>
          </a:bodyPr>
          <a:lstStyle/>
          <a:p>
            <a:r>
              <a:rPr lang="en-US" sz="1200" dirty="0"/>
              <a:t>[1] N. Al-</a:t>
            </a:r>
            <a:r>
              <a:rPr lang="en-US" sz="1200" dirty="0" err="1"/>
              <a:t>Obaidi</a:t>
            </a:r>
            <a:r>
              <a:rPr lang="en-US" sz="1200" dirty="0"/>
              <a:t>. MEU-Mobile KSD Data Set. UCI Machine Learning Repository, 2016.</a:t>
            </a:r>
          </a:p>
          <a:p>
            <a:r>
              <a:rPr lang="en-US" sz="1200" dirty="0"/>
              <a:t>[2] I. de </a:t>
            </a:r>
            <a:r>
              <a:rPr lang="en-US" sz="1200" dirty="0" err="1"/>
              <a:t>Mendizabal</a:t>
            </a:r>
            <a:r>
              <a:rPr lang="en-US" sz="1200" dirty="0"/>
              <a:t>-Vazquez, D. de Santos-Sierra, J. Guerra-Casanova, and C. Sanchez-Avila. Supervised classification methods applied to</a:t>
            </a:r>
          </a:p>
          <a:p>
            <a:r>
              <a:rPr lang="en-US" sz="1200" dirty="0"/>
              <a:t>Keystroke Dynamics through Mobile Devices. </a:t>
            </a:r>
            <a:r>
              <a:rPr lang="en-US" sz="1200" i="1" dirty="0"/>
              <a:t>ICCST</a:t>
            </a:r>
            <a:r>
              <a:rPr lang="en-US" sz="1200" dirty="0"/>
              <a:t>, 2014.</a:t>
            </a:r>
          </a:p>
          <a:p>
            <a:r>
              <a:rPr lang="en-US" sz="1200" dirty="0"/>
              <a:t>[3] T. Cho. Pattern Classification Methods for Keystroke Analysis. </a:t>
            </a:r>
            <a:r>
              <a:rPr lang="en-US" sz="1200" i="1" dirty="0"/>
              <a:t>SICE-ICASE</a:t>
            </a:r>
            <a:r>
              <a:rPr lang="en-US" sz="1200" dirty="0"/>
              <a:t>, 2006.</a:t>
            </a:r>
          </a:p>
          <a:p>
            <a:r>
              <a:rPr lang="en-US" sz="1200" dirty="0"/>
              <a:t>[4] L.J.P. van der </a:t>
            </a:r>
            <a:r>
              <a:rPr lang="en-US" sz="1200" dirty="0" err="1"/>
              <a:t>Maaten</a:t>
            </a:r>
            <a:r>
              <a:rPr lang="en-US" sz="1200" dirty="0"/>
              <a:t>. Accelerating t-SNE using Tree-Based Algorithms. </a:t>
            </a:r>
            <a:r>
              <a:rPr lang="en-US" sz="1200" i="1" dirty="0"/>
              <a:t>Journal of Machine Learning Research</a:t>
            </a:r>
            <a:r>
              <a:rPr lang="en-US" sz="1200" dirty="0"/>
              <a:t>, 2014.</a:t>
            </a:r>
          </a:p>
          <a:p>
            <a:r>
              <a:rPr lang="en-US" sz="1200" dirty="0"/>
              <a:t>[5] A. </a:t>
            </a:r>
            <a:r>
              <a:rPr lang="en-US" sz="1200" dirty="0" err="1"/>
              <a:t>Fawzi</a:t>
            </a:r>
            <a:r>
              <a:rPr lang="en-US" sz="1200" dirty="0"/>
              <a:t>, S. </a:t>
            </a:r>
            <a:r>
              <a:rPr lang="en-US" sz="1200" dirty="0" err="1"/>
              <a:t>Moosavi-Dezfooli</a:t>
            </a:r>
            <a:r>
              <a:rPr lang="en-US" sz="1200" dirty="0"/>
              <a:t>, P. </a:t>
            </a:r>
            <a:r>
              <a:rPr lang="en-US" sz="1200" dirty="0" err="1"/>
              <a:t>Frossard</a:t>
            </a:r>
            <a:r>
              <a:rPr lang="en-US" sz="1200" dirty="0"/>
              <a:t>. Robustness of classifiers: from adversarial to random noise. </a:t>
            </a:r>
            <a:r>
              <a:rPr lang="en-US" sz="1200" i="1" dirty="0"/>
              <a:t>NIPS</a:t>
            </a:r>
            <a:r>
              <a:rPr lang="en-US" sz="1200" dirty="0"/>
              <a:t>, 2016.</a:t>
            </a:r>
          </a:p>
          <a:p>
            <a:r>
              <a:rPr lang="en-US" sz="1200" dirty="0"/>
              <a:t>[6] C. </a:t>
            </a:r>
            <a:r>
              <a:rPr lang="en-US" sz="1200" dirty="0" err="1"/>
              <a:t>Dwork</a:t>
            </a:r>
            <a:r>
              <a:rPr lang="en-US" sz="1200" dirty="0"/>
              <a:t>, A. Roth. Differential privacy. </a:t>
            </a:r>
            <a:r>
              <a:rPr lang="en-US" sz="1200" i="1" dirty="0"/>
              <a:t>Foundations and Trends in Computer Science</a:t>
            </a:r>
            <a:r>
              <a:rPr lang="en-US" sz="1200" dirty="0"/>
              <a:t>, 2014.</a:t>
            </a:r>
          </a:p>
          <a:p>
            <a:r>
              <a:rPr lang="en-US" sz="1200" dirty="0"/>
              <a:t>[7] Y. Gal, Z. </a:t>
            </a:r>
            <a:r>
              <a:rPr lang="en-US" sz="1200" dirty="0" err="1"/>
              <a:t>Ghahramani</a:t>
            </a:r>
            <a:r>
              <a:rPr lang="en-US" sz="1200" dirty="0"/>
              <a:t>. Bayesian Convolutional Neural Networks with Bernoulli Approximate </a:t>
            </a:r>
            <a:r>
              <a:rPr lang="en-US" sz="1200" dirty="0" err="1"/>
              <a:t>Variational</a:t>
            </a:r>
            <a:r>
              <a:rPr lang="en-US" sz="1200" dirty="0"/>
              <a:t> Inference. </a:t>
            </a:r>
            <a:r>
              <a:rPr lang="en-US" sz="1200" i="1" dirty="0"/>
              <a:t>arXiv:1506.02158</a:t>
            </a:r>
            <a:r>
              <a:rPr lang="en-US" sz="1200" dirty="0"/>
              <a:t>, 2016. </a:t>
            </a:r>
          </a:p>
          <a:p>
            <a:r>
              <a:rPr lang="en-US" sz="1200" dirty="0"/>
              <a:t>[8] P.S. </a:t>
            </a:r>
            <a:r>
              <a:rPr lang="en-US" sz="1200" dirty="0" err="1"/>
              <a:t>Teh</a:t>
            </a:r>
            <a:r>
              <a:rPr lang="en-US" sz="1200" dirty="0"/>
              <a:t>, N. Zhang, A.B.J. Teoh, K. Chen. A survey on touch dynamics authentication in mobile devices. </a:t>
            </a:r>
            <a:r>
              <a:rPr lang="en-US" sz="1200" i="1" dirty="0"/>
              <a:t>Computers &amp; Security</a:t>
            </a:r>
            <a:r>
              <a:rPr lang="en-US" sz="1200" dirty="0"/>
              <a:t>,</a:t>
            </a:r>
            <a:r>
              <a:rPr lang="en-US" sz="1200" i="1" dirty="0"/>
              <a:t> </a:t>
            </a:r>
            <a:r>
              <a:rPr lang="en-US" sz="1200" dirty="0"/>
              <a:t>2016.</a:t>
            </a:r>
          </a:p>
          <a:p>
            <a:r>
              <a:rPr lang="en-US" sz="1200" dirty="0"/>
              <a:t>[9] H. Bae, S. Monti, M. Montano, M.H. Steinberg, T.T. </a:t>
            </a:r>
            <a:r>
              <a:rPr lang="en-US" sz="1200" dirty="0" err="1"/>
              <a:t>Perls</a:t>
            </a:r>
            <a:r>
              <a:rPr lang="en-US" sz="1200" dirty="0"/>
              <a:t>, P. </a:t>
            </a:r>
            <a:r>
              <a:rPr lang="en-US" sz="1200" dirty="0" err="1"/>
              <a:t>Sebastiani</a:t>
            </a:r>
            <a:r>
              <a:rPr lang="en-US" sz="1200" dirty="0"/>
              <a:t>. Learning Bayesian Networks from Correlated Data. </a:t>
            </a:r>
            <a:r>
              <a:rPr lang="en-US" sz="1200" i="1" dirty="0"/>
              <a:t>Nature Scientific Reports, </a:t>
            </a:r>
            <a:r>
              <a:rPr lang="en-US" sz="1200" dirty="0"/>
              <a:t>2016.</a:t>
            </a:r>
          </a:p>
        </p:txBody>
      </p:sp>
      <p:sp>
        <p:nvSpPr>
          <p:cNvPr id="51" name="TextBox 50"/>
          <p:cNvSpPr txBox="1"/>
          <p:nvPr/>
        </p:nvSpPr>
        <p:spPr>
          <a:xfrm>
            <a:off x="8547099" y="16192501"/>
            <a:ext cx="1635982" cy="451642"/>
          </a:xfrm>
          <a:prstGeom prst="rect">
            <a:avLst/>
          </a:prstGeom>
          <a:noFill/>
        </p:spPr>
        <p:txBody>
          <a:bodyPr wrap="none" lIns="40809" tIns="20405" rIns="40809" bIns="20405" rtlCol="0">
            <a:spAutoFit/>
          </a:bodyPr>
          <a:lstStyle/>
          <a:p>
            <a:r>
              <a:rPr lang="en-US" sz="2667" b="1" dirty="0"/>
              <a:t>References</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8268</TotalTime>
  <Words>1321</Words>
  <Application>Microsoft Office PowerPoint</Application>
  <PresentationFormat>Custom</PresentationFormat>
  <Paragraphs>139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Jonny Li</cp:lastModifiedBy>
  <cp:revision>138</cp:revision>
  <cp:lastPrinted>2013-02-12T02:21:55Z</cp:lastPrinted>
  <dcterms:created xsi:type="dcterms:W3CDTF">2013-02-10T21:14:48Z</dcterms:created>
  <dcterms:modified xsi:type="dcterms:W3CDTF">2017-12-04T22:50:13Z</dcterms:modified>
</cp:coreProperties>
</file>