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
  </p:handoutMasterIdLst>
  <p:sldIdLst>
    <p:sldId id="256" r:id="rId2"/>
  </p:sldIdLst>
  <p:sldSz cx="27432000" cy="18288000"/>
  <p:notesSz cx="7004050" cy="9290050"/>
  <p:defaultTextStyle>
    <a:defPPr>
      <a:defRPr lang="en-US"/>
    </a:defPPr>
    <a:lvl1pPr marL="0" algn="l" defTabSz="1958760" rtl="0" eaLnBrk="1" latinLnBrk="0" hangingPunct="1">
      <a:defRPr sz="3833" kern="1200">
        <a:solidFill>
          <a:schemeClr val="tx1"/>
        </a:solidFill>
        <a:latin typeface="+mn-lt"/>
        <a:ea typeface="+mn-ea"/>
        <a:cs typeface="+mn-cs"/>
      </a:defRPr>
    </a:lvl1pPr>
    <a:lvl2pPr marL="979381" algn="l" defTabSz="1958760" rtl="0" eaLnBrk="1" latinLnBrk="0" hangingPunct="1">
      <a:defRPr sz="3833" kern="1200">
        <a:solidFill>
          <a:schemeClr val="tx1"/>
        </a:solidFill>
        <a:latin typeface="+mn-lt"/>
        <a:ea typeface="+mn-ea"/>
        <a:cs typeface="+mn-cs"/>
      </a:defRPr>
    </a:lvl2pPr>
    <a:lvl3pPr marL="1958760" algn="l" defTabSz="1958760" rtl="0" eaLnBrk="1" latinLnBrk="0" hangingPunct="1">
      <a:defRPr sz="3833" kern="1200">
        <a:solidFill>
          <a:schemeClr val="tx1"/>
        </a:solidFill>
        <a:latin typeface="+mn-lt"/>
        <a:ea typeface="+mn-ea"/>
        <a:cs typeface="+mn-cs"/>
      </a:defRPr>
    </a:lvl3pPr>
    <a:lvl4pPr marL="2938142" algn="l" defTabSz="1958760" rtl="0" eaLnBrk="1" latinLnBrk="0" hangingPunct="1">
      <a:defRPr sz="3833" kern="1200">
        <a:solidFill>
          <a:schemeClr val="tx1"/>
        </a:solidFill>
        <a:latin typeface="+mn-lt"/>
        <a:ea typeface="+mn-ea"/>
        <a:cs typeface="+mn-cs"/>
      </a:defRPr>
    </a:lvl4pPr>
    <a:lvl5pPr marL="3917522" algn="l" defTabSz="1958760" rtl="0" eaLnBrk="1" latinLnBrk="0" hangingPunct="1">
      <a:defRPr sz="3833" kern="1200">
        <a:solidFill>
          <a:schemeClr val="tx1"/>
        </a:solidFill>
        <a:latin typeface="+mn-lt"/>
        <a:ea typeface="+mn-ea"/>
        <a:cs typeface="+mn-cs"/>
      </a:defRPr>
    </a:lvl5pPr>
    <a:lvl6pPr marL="4896902" algn="l" defTabSz="1958760" rtl="0" eaLnBrk="1" latinLnBrk="0" hangingPunct="1">
      <a:defRPr sz="3833" kern="1200">
        <a:solidFill>
          <a:schemeClr val="tx1"/>
        </a:solidFill>
        <a:latin typeface="+mn-lt"/>
        <a:ea typeface="+mn-ea"/>
        <a:cs typeface="+mn-cs"/>
      </a:defRPr>
    </a:lvl6pPr>
    <a:lvl7pPr marL="5876281" algn="l" defTabSz="1958760" rtl="0" eaLnBrk="1" latinLnBrk="0" hangingPunct="1">
      <a:defRPr sz="3833" kern="1200">
        <a:solidFill>
          <a:schemeClr val="tx1"/>
        </a:solidFill>
        <a:latin typeface="+mn-lt"/>
        <a:ea typeface="+mn-ea"/>
        <a:cs typeface="+mn-cs"/>
      </a:defRPr>
    </a:lvl7pPr>
    <a:lvl8pPr marL="6855662" algn="l" defTabSz="1958760" rtl="0" eaLnBrk="1" latinLnBrk="0" hangingPunct="1">
      <a:defRPr sz="3833" kern="1200">
        <a:solidFill>
          <a:schemeClr val="tx1"/>
        </a:solidFill>
        <a:latin typeface="+mn-lt"/>
        <a:ea typeface="+mn-ea"/>
        <a:cs typeface="+mn-cs"/>
      </a:defRPr>
    </a:lvl8pPr>
    <a:lvl9pPr marL="7835043" algn="l" defTabSz="1958760" rtl="0" eaLnBrk="1" latinLnBrk="0" hangingPunct="1">
      <a:defRPr sz="383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60" userDrawn="1">
          <p15:clr>
            <a:srgbClr val="A4A3A4"/>
          </p15:clr>
        </p15:guide>
        <p15:guide id="2" pos="8640" userDrawn="1">
          <p15:clr>
            <a:srgbClr val="A4A3A4"/>
          </p15:clr>
        </p15:guide>
      </p15:sldGuideLst>
    </p:ext>
    <p:ext uri="{2D200454-40CA-4A62-9FC3-DE9A4176ACB9}">
      <p15:notesGuideLst xmlns:p15="http://schemas.microsoft.com/office/powerpoint/2012/main">
        <p15:guide id="1" orient="horz" pos="2926">
          <p15:clr>
            <a:srgbClr val="A4A3A4"/>
          </p15:clr>
        </p15:guide>
        <p15:guide id="2" pos="220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60" autoAdjust="0"/>
    <p:restoredTop sz="94676" autoAdjust="0"/>
  </p:normalViewPr>
  <p:slideViewPr>
    <p:cSldViewPr>
      <p:cViewPr>
        <p:scale>
          <a:sx n="50" d="100"/>
          <a:sy n="50" d="100"/>
        </p:scale>
        <p:origin x="-106" y="53"/>
      </p:cViewPr>
      <p:guideLst>
        <p:guide orient="horz" pos="5760"/>
        <p:guide pos="864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9" d="100"/>
          <a:sy n="69" d="100"/>
        </p:scale>
        <p:origin x="-3270" y="-90"/>
      </p:cViewPr>
      <p:guideLst>
        <p:guide orient="horz" pos="2926"/>
        <p:guide pos="2206"/>
      </p:guideLst>
    </p:cSldViewPr>
  </p:notes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53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67163" y="0"/>
            <a:ext cx="3035300" cy="465138"/>
          </a:xfrm>
          <a:prstGeom prst="rect">
            <a:avLst/>
          </a:prstGeom>
        </p:spPr>
        <p:txBody>
          <a:bodyPr vert="horz" lIns="91440" tIns="45720" rIns="91440" bIns="45720" rtlCol="0"/>
          <a:lstStyle>
            <a:lvl1pPr algn="r">
              <a:defRPr sz="1200"/>
            </a:lvl1pPr>
          </a:lstStyle>
          <a:p>
            <a:fld id="{FF66CDD7-09B6-4BB3-9069-2B95837CCCB2}" type="datetimeFigureOut">
              <a:rPr lang="en-US" smtClean="0"/>
              <a:t>12/4/2017</a:t>
            </a:fld>
            <a:endParaRPr lang="en-US"/>
          </a:p>
        </p:txBody>
      </p:sp>
      <p:sp>
        <p:nvSpPr>
          <p:cNvPr id="4" name="Footer Placeholder 3"/>
          <p:cNvSpPr>
            <a:spLocks noGrp="1"/>
          </p:cNvSpPr>
          <p:nvPr>
            <p:ph type="ftr" sz="quarter" idx="2"/>
          </p:nvPr>
        </p:nvSpPr>
        <p:spPr>
          <a:xfrm>
            <a:off x="0" y="8823325"/>
            <a:ext cx="3035300"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67163" y="8823325"/>
            <a:ext cx="3035300" cy="465138"/>
          </a:xfrm>
          <a:prstGeom prst="rect">
            <a:avLst/>
          </a:prstGeom>
        </p:spPr>
        <p:txBody>
          <a:bodyPr vert="horz" lIns="91440" tIns="45720" rIns="91440" bIns="45720" rtlCol="0" anchor="b"/>
          <a:lstStyle>
            <a:lvl1pPr algn="r">
              <a:defRPr sz="1200"/>
            </a:lvl1pPr>
          </a:lstStyle>
          <a:p>
            <a:fld id="{0479BA33-46DD-4DE6-9BEC-D9D96B7B704D}" type="slidenum">
              <a:rPr lang="en-US" smtClean="0"/>
              <a:t>‹#›</a:t>
            </a:fld>
            <a:endParaRPr lang="en-US"/>
          </a:p>
        </p:txBody>
      </p:sp>
    </p:spTree>
    <p:extLst>
      <p:ext uri="{BB962C8B-B14F-4D97-AF65-F5344CB8AC3E}">
        <p14:creationId xmlns:p14="http://schemas.microsoft.com/office/powerpoint/2010/main" val="78674035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Rectangle 14"/>
          <p:cNvSpPr/>
          <p:nvPr userDrawn="1"/>
        </p:nvSpPr>
        <p:spPr>
          <a:xfrm>
            <a:off x="26974800" y="0"/>
            <a:ext cx="457200" cy="182880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0809" tIns="20405" rIns="40809" bIns="20405" rtlCol="0" anchor="ctr"/>
          <a:lstStyle/>
          <a:p>
            <a:pPr algn="ctr"/>
            <a:endParaRPr lang="en-US" sz="3194" dirty="0"/>
          </a:p>
        </p:txBody>
      </p:sp>
      <p:sp>
        <p:nvSpPr>
          <p:cNvPr id="16" name="Rectangle 15"/>
          <p:cNvSpPr/>
          <p:nvPr userDrawn="1"/>
        </p:nvSpPr>
        <p:spPr>
          <a:xfrm>
            <a:off x="-2" y="0"/>
            <a:ext cx="457200" cy="182880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0809" tIns="20405" rIns="40809" bIns="20405" rtlCol="0" anchor="ctr"/>
          <a:lstStyle/>
          <a:p>
            <a:pPr algn="ctr"/>
            <a:endParaRPr lang="en-US" sz="3194" dirty="0"/>
          </a:p>
        </p:txBody>
      </p:sp>
      <p:sp>
        <p:nvSpPr>
          <p:cNvPr id="17" name="Rectangle 16"/>
          <p:cNvSpPr/>
          <p:nvPr userDrawn="1"/>
        </p:nvSpPr>
        <p:spPr>
          <a:xfrm>
            <a:off x="0" y="0"/>
            <a:ext cx="27432000" cy="228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0809" tIns="20405" rIns="40809" bIns="20405" rtlCol="0" anchor="ctr"/>
          <a:lstStyle/>
          <a:p>
            <a:pPr algn="ctr"/>
            <a:endParaRPr lang="en-US" sz="3194" dirty="0"/>
          </a:p>
        </p:txBody>
      </p:sp>
      <p:sp>
        <p:nvSpPr>
          <p:cNvPr id="18" name="Rectangle 17"/>
          <p:cNvSpPr/>
          <p:nvPr userDrawn="1"/>
        </p:nvSpPr>
        <p:spPr>
          <a:xfrm>
            <a:off x="0" y="16002000"/>
            <a:ext cx="27432000" cy="22860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0809" tIns="20405" rIns="40809" bIns="20405" rtlCol="0" anchor="ctr"/>
          <a:lstStyle/>
          <a:p>
            <a:pPr algn="ctr"/>
            <a:endParaRPr lang="en-US" sz="3194" dirty="0"/>
          </a:p>
        </p:txBody>
      </p:sp>
      <p:sp>
        <p:nvSpPr>
          <p:cNvPr id="11" name="Instructions"/>
          <p:cNvSpPr/>
          <p:nvPr userDrawn="1"/>
        </p:nvSpPr>
        <p:spPr>
          <a:xfrm>
            <a:off x="-6400800" y="0"/>
            <a:ext cx="5943600" cy="1828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2023" tIns="102023" rIns="102023" bIns="102023"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072"/>
              </a:spcAft>
            </a:pPr>
            <a:r>
              <a:rPr lang="en-US" sz="3917" dirty="0">
                <a:solidFill>
                  <a:srgbClr val="7F7F7F"/>
                </a:solidFill>
                <a:latin typeface="Calibri" pitchFamily="34" charset="0"/>
                <a:cs typeface="Calibri" panose="020F0502020204030204" pitchFamily="34" charset="0"/>
              </a:rPr>
              <a:t>Poster Print Size:</a:t>
            </a:r>
            <a:endParaRPr sz="3917" dirty="0">
              <a:solidFill>
                <a:srgbClr val="7F7F7F"/>
              </a:solidFill>
              <a:latin typeface="Calibri" pitchFamily="34" charset="0"/>
              <a:cs typeface="Calibri" panose="020F0502020204030204" pitchFamily="34" charset="0"/>
            </a:endParaRPr>
          </a:p>
          <a:p>
            <a:pPr lvl="0">
              <a:spcBef>
                <a:spcPts val="0"/>
              </a:spcBef>
              <a:spcAft>
                <a:spcPts val="1072"/>
              </a:spcAft>
            </a:pPr>
            <a:r>
              <a:rPr lang="en-US" sz="2750" dirty="0">
                <a:solidFill>
                  <a:srgbClr val="7F7F7F"/>
                </a:solidFill>
                <a:latin typeface="Calibri" pitchFamily="34" charset="0"/>
                <a:cs typeface="Calibri" panose="020F0502020204030204" pitchFamily="34" charset="0"/>
              </a:rPr>
              <a:t>This poster template is 24” high by 36” wide. It can be used to print any poster with a 2:3 aspect ratio including 36x54 and 48x72.</a:t>
            </a:r>
          </a:p>
          <a:p>
            <a:pPr lvl="0">
              <a:spcBef>
                <a:spcPts val="0"/>
              </a:spcBef>
              <a:spcAft>
                <a:spcPts val="1072"/>
              </a:spcAft>
            </a:pPr>
            <a:r>
              <a:rPr lang="en-US" sz="3917" dirty="0">
                <a:solidFill>
                  <a:srgbClr val="7F7F7F"/>
                </a:solidFill>
                <a:latin typeface="Calibri" pitchFamily="34" charset="0"/>
                <a:cs typeface="Calibri" panose="020F0502020204030204" pitchFamily="34" charset="0"/>
              </a:rPr>
              <a:t>Placeholders</a:t>
            </a:r>
            <a:r>
              <a:rPr sz="3917" dirty="0">
                <a:solidFill>
                  <a:srgbClr val="7F7F7F"/>
                </a:solidFill>
                <a:latin typeface="Calibri" pitchFamily="34" charset="0"/>
                <a:cs typeface="Calibri" panose="020F0502020204030204" pitchFamily="34" charset="0"/>
              </a:rPr>
              <a:t>:</a:t>
            </a:r>
          </a:p>
          <a:p>
            <a:pPr lvl="0">
              <a:spcBef>
                <a:spcPts val="0"/>
              </a:spcBef>
              <a:spcAft>
                <a:spcPts val="1072"/>
              </a:spcAft>
            </a:pPr>
            <a:r>
              <a:rPr sz="2750" dirty="0">
                <a:solidFill>
                  <a:srgbClr val="7F7F7F"/>
                </a:solidFill>
                <a:latin typeface="Calibri" pitchFamily="34" charset="0"/>
                <a:cs typeface="Calibri" panose="020F0502020204030204" pitchFamily="34" charset="0"/>
              </a:rPr>
              <a:t>The </a:t>
            </a:r>
            <a:r>
              <a:rPr lang="en-US" sz="2750" dirty="0">
                <a:solidFill>
                  <a:srgbClr val="7F7F7F"/>
                </a:solidFill>
                <a:latin typeface="Calibri" pitchFamily="34" charset="0"/>
                <a:cs typeface="Calibri" panose="020F0502020204030204" pitchFamily="34" charset="0"/>
              </a:rPr>
              <a:t>various elements included</a:t>
            </a:r>
            <a:r>
              <a:rPr sz="2750" dirty="0">
                <a:solidFill>
                  <a:srgbClr val="7F7F7F"/>
                </a:solidFill>
                <a:latin typeface="Calibri" pitchFamily="34" charset="0"/>
                <a:cs typeface="Calibri" panose="020F0502020204030204" pitchFamily="34" charset="0"/>
              </a:rPr>
              <a:t> in this </a:t>
            </a:r>
            <a:r>
              <a:rPr lang="en-US" sz="2750" dirty="0">
                <a:solidFill>
                  <a:srgbClr val="7F7F7F"/>
                </a:solidFill>
                <a:latin typeface="Calibri" pitchFamily="34" charset="0"/>
                <a:cs typeface="Calibri" panose="020F0502020204030204" pitchFamily="34" charset="0"/>
              </a:rPr>
              <a:t>poster are ones</a:t>
            </a:r>
            <a:r>
              <a:rPr lang="en-US" sz="2750" baseline="0" dirty="0">
                <a:solidFill>
                  <a:srgbClr val="7F7F7F"/>
                </a:solidFill>
                <a:latin typeface="Calibri" pitchFamily="34" charset="0"/>
                <a:cs typeface="Calibri" panose="020F0502020204030204" pitchFamily="34" charset="0"/>
              </a:rPr>
              <a:t> we often see in medical, research, and scientific posters.</a:t>
            </a:r>
            <a:r>
              <a:rPr sz="2750" dirty="0">
                <a:solidFill>
                  <a:srgbClr val="7F7F7F"/>
                </a:solidFill>
                <a:latin typeface="Calibri" pitchFamily="34" charset="0"/>
                <a:cs typeface="Calibri" panose="020F0502020204030204" pitchFamily="34" charset="0"/>
              </a:rPr>
              <a:t> </a:t>
            </a:r>
            <a:r>
              <a:rPr lang="en-US" sz="2750" dirty="0">
                <a:solidFill>
                  <a:srgbClr val="7F7F7F"/>
                </a:solidFill>
                <a:latin typeface="Calibri" pitchFamily="34" charset="0"/>
                <a:cs typeface="Calibri" panose="020F0502020204030204" pitchFamily="34" charset="0"/>
              </a:rPr>
              <a:t>Feel</a:t>
            </a:r>
            <a:r>
              <a:rPr lang="en-US" sz="275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072"/>
              </a:spcAft>
            </a:pPr>
            <a:r>
              <a:rPr lang="en-US" sz="3917" dirty="0">
                <a:solidFill>
                  <a:srgbClr val="7F7F7F"/>
                </a:solidFill>
                <a:latin typeface="Calibri" pitchFamily="34" charset="0"/>
                <a:cs typeface="Calibri" panose="020F0502020204030204" pitchFamily="34" charset="0"/>
              </a:rPr>
              <a:t>Image</a:t>
            </a:r>
            <a:r>
              <a:rPr lang="en-US" sz="3917" baseline="0" dirty="0">
                <a:solidFill>
                  <a:srgbClr val="7F7F7F"/>
                </a:solidFill>
                <a:latin typeface="Calibri" pitchFamily="34" charset="0"/>
                <a:cs typeface="Calibri" panose="020F0502020204030204" pitchFamily="34" charset="0"/>
              </a:rPr>
              <a:t> Quality</a:t>
            </a:r>
            <a:r>
              <a:rPr lang="en-US" sz="3917" dirty="0">
                <a:solidFill>
                  <a:srgbClr val="7F7F7F"/>
                </a:solidFill>
                <a:latin typeface="Calibri" pitchFamily="34" charset="0"/>
                <a:cs typeface="Calibri" panose="020F0502020204030204" pitchFamily="34" charset="0"/>
              </a:rPr>
              <a:t>:</a:t>
            </a:r>
          </a:p>
          <a:p>
            <a:pPr lvl="0">
              <a:spcBef>
                <a:spcPts val="0"/>
              </a:spcBef>
              <a:spcAft>
                <a:spcPts val="1072"/>
              </a:spcAft>
            </a:pPr>
            <a:r>
              <a:rPr lang="en-US" sz="2750" dirty="0">
                <a:solidFill>
                  <a:srgbClr val="7F7F7F"/>
                </a:solidFill>
                <a:latin typeface="Calibri" pitchFamily="34" charset="0"/>
                <a:cs typeface="Calibri" panose="020F0502020204030204" pitchFamily="34" charset="0"/>
              </a:rPr>
              <a:t>You can place digital photos or logo art in your poster file by selecting the </a:t>
            </a:r>
            <a:r>
              <a:rPr lang="en-US" sz="2750" b="1" dirty="0">
                <a:solidFill>
                  <a:srgbClr val="7F7F7F"/>
                </a:solidFill>
                <a:latin typeface="Calibri" pitchFamily="34" charset="0"/>
                <a:cs typeface="Calibri" panose="020F0502020204030204" pitchFamily="34" charset="0"/>
              </a:rPr>
              <a:t>Insert, Picture</a:t>
            </a:r>
            <a:r>
              <a:rPr lang="en-US" sz="275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2750" b="1" dirty="0">
                <a:solidFill>
                  <a:srgbClr val="7F7F7F"/>
                </a:solidFill>
                <a:latin typeface="Calibri" pitchFamily="34" charset="0"/>
                <a:cs typeface="Calibri" panose="020F0502020204030204" pitchFamily="34" charset="0"/>
              </a:rPr>
              <a:t>150-200 pixels per inch in their final printed size</a:t>
            </a:r>
            <a:r>
              <a:rPr lang="en-US" sz="2750" dirty="0">
                <a:solidFill>
                  <a:srgbClr val="7F7F7F"/>
                </a:solidFill>
                <a:latin typeface="Calibri" pitchFamily="34" charset="0"/>
                <a:cs typeface="Calibri" panose="020F0502020204030204" pitchFamily="34" charset="0"/>
              </a:rPr>
              <a:t>. For instance, a 1600 x 1200 pixel</a:t>
            </a:r>
            <a:r>
              <a:rPr lang="en-US" sz="2750" baseline="0" dirty="0">
                <a:solidFill>
                  <a:srgbClr val="7F7F7F"/>
                </a:solidFill>
                <a:latin typeface="Calibri" pitchFamily="34" charset="0"/>
                <a:cs typeface="Calibri" panose="020F0502020204030204" pitchFamily="34" charset="0"/>
              </a:rPr>
              <a:t> photo will usually look fine up to </a:t>
            </a:r>
            <a:r>
              <a:rPr lang="en-US" sz="2750" dirty="0">
                <a:solidFill>
                  <a:srgbClr val="7F7F7F"/>
                </a:solidFill>
                <a:latin typeface="Calibri" pitchFamily="34" charset="0"/>
                <a:cs typeface="Calibri" panose="020F0502020204030204" pitchFamily="34" charset="0"/>
              </a:rPr>
              <a:t>8“-10” wide on your printed poster.</a:t>
            </a:r>
          </a:p>
          <a:p>
            <a:pPr lvl="0">
              <a:spcBef>
                <a:spcPts val="0"/>
              </a:spcBef>
              <a:spcAft>
                <a:spcPts val="1072"/>
              </a:spcAft>
            </a:pPr>
            <a:r>
              <a:rPr lang="en-US" sz="275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072"/>
              </a:spcAft>
            </a:pPr>
            <a:r>
              <a:rPr lang="en-US" sz="275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072"/>
              </a:spcAft>
            </a:pPr>
            <a:r>
              <a:rPr lang="en-US" sz="2000" dirty="0">
                <a:solidFill>
                  <a:srgbClr val="7F7F7F"/>
                </a:solidFill>
                <a:latin typeface="Calibri" pitchFamily="34" charset="0"/>
                <a:cs typeface="Calibri" panose="020F0502020204030204" pitchFamily="34" charset="0"/>
              </a:rPr>
              <a:t/>
            </a:r>
            <a:br>
              <a:rPr lang="en-US" sz="2000" dirty="0">
                <a:solidFill>
                  <a:srgbClr val="7F7F7F"/>
                </a:solidFill>
                <a:latin typeface="Calibri" pitchFamily="34" charset="0"/>
                <a:cs typeface="Calibri" panose="020F0502020204030204" pitchFamily="34" charset="0"/>
              </a:rPr>
            </a:br>
            <a:r>
              <a:rPr lang="en-US" sz="2000" dirty="0">
                <a:solidFill>
                  <a:srgbClr val="7F7F7F"/>
                </a:solidFill>
                <a:latin typeface="Calibri" pitchFamily="34" charset="0"/>
                <a:cs typeface="Calibri" panose="020F0502020204030204" pitchFamily="34" charset="0"/>
              </a:rPr>
              <a:t>[This sidebar area does not print.]</a:t>
            </a:r>
          </a:p>
        </p:txBody>
      </p:sp>
      <p:grpSp>
        <p:nvGrpSpPr>
          <p:cNvPr id="12" name="Group 11"/>
          <p:cNvGrpSpPr/>
          <p:nvPr userDrawn="1"/>
        </p:nvGrpSpPr>
        <p:grpSpPr>
          <a:xfrm>
            <a:off x="27889200" y="0"/>
            <a:ext cx="5943600" cy="182880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072"/>
                </a:spcAft>
              </a:pPr>
              <a:r>
                <a:rPr lang="en-US" sz="3917" dirty="0">
                  <a:solidFill>
                    <a:schemeClr val="bg1">
                      <a:lumMod val="50000"/>
                    </a:schemeClr>
                  </a:solidFill>
                  <a:latin typeface="Calibri" pitchFamily="34" charset="0"/>
                  <a:cs typeface="Calibri" panose="020F0502020204030204" pitchFamily="34" charset="0"/>
                </a:rPr>
                <a:t>Change</a:t>
              </a:r>
              <a:r>
                <a:rPr lang="en-US" sz="3917" baseline="0" dirty="0">
                  <a:solidFill>
                    <a:schemeClr val="bg1">
                      <a:lumMod val="50000"/>
                    </a:schemeClr>
                  </a:solidFill>
                  <a:latin typeface="Calibri" pitchFamily="34" charset="0"/>
                  <a:cs typeface="Calibri" panose="020F0502020204030204" pitchFamily="34" charset="0"/>
                </a:rPr>
                <a:t> Color Theme</a:t>
              </a:r>
              <a:r>
                <a:rPr lang="en-US" sz="3917" dirty="0">
                  <a:solidFill>
                    <a:schemeClr val="bg1">
                      <a:lumMod val="50000"/>
                    </a:schemeClr>
                  </a:solidFill>
                  <a:latin typeface="Calibri" pitchFamily="34" charset="0"/>
                  <a:cs typeface="Calibri" panose="020F0502020204030204" pitchFamily="34" charset="0"/>
                </a:rPr>
                <a:t>:</a:t>
              </a:r>
              <a:endParaRPr sz="3917" dirty="0">
                <a:solidFill>
                  <a:schemeClr val="bg1">
                    <a:lumMod val="50000"/>
                  </a:schemeClr>
                </a:solidFill>
                <a:latin typeface="Calibri" pitchFamily="34" charset="0"/>
                <a:cs typeface="Calibri" panose="020F0502020204030204" pitchFamily="34" charset="0"/>
              </a:endParaRPr>
            </a:p>
            <a:p>
              <a:pPr lvl="0">
                <a:spcBef>
                  <a:spcPts val="0"/>
                </a:spcBef>
                <a:spcAft>
                  <a:spcPts val="1072"/>
                </a:spcAft>
              </a:pPr>
              <a:r>
                <a:rPr lang="en-US" sz="275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275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072"/>
                </a:spcAft>
              </a:pPr>
              <a:r>
                <a:rPr lang="en-US" sz="2750" baseline="0" dirty="0">
                  <a:solidFill>
                    <a:schemeClr val="bg1">
                      <a:lumMod val="50000"/>
                    </a:schemeClr>
                  </a:solidFill>
                  <a:latin typeface="Calibri" pitchFamily="34" charset="0"/>
                  <a:cs typeface="Calibri" panose="020F0502020204030204" pitchFamily="34" charset="0"/>
                </a:rPr>
                <a:t>To change the color theme, select the </a:t>
              </a:r>
              <a:r>
                <a:rPr lang="en-US" sz="2750" b="1" baseline="0" dirty="0">
                  <a:solidFill>
                    <a:schemeClr val="bg1">
                      <a:lumMod val="50000"/>
                    </a:schemeClr>
                  </a:solidFill>
                  <a:latin typeface="Calibri" pitchFamily="34" charset="0"/>
                  <a:cs typeface="Calibri" panose="020F0502020204030204" pitchFamily="34" charset="0"/>
                </a:rPr>
                <a:t>Design</a:t>
              </a:r>
              <a:r>
                <a:rPr lang="en-US" sz="2750" baseline="0" dirty="0">
                  <a:solidFill>
                    <a:schemeClr val="bg1">
                      <a:lumMod val="50000"/>
                    </a:schemeClr>
                  </a:solidFill>
                  <a:latin typeface="Calibri" pitchFamily="34" charset="0"/>
                  <a:cs typeface="Calibri" panose="020F0502020204030204" pitchFamily="34" charset="0"/>
                </a:rPr>
                <a:t> tab, then select the </a:t>
              </a:r>
              <a:r>
                <a:rPr lang="en-US" sz="2750" b="1" baseline="0" dirty="0">
                  <a:solidFill>
                    <a:schemeClr val="bg1">
                      <a:lumMod val="50000"/>
                    </a:schemeClr>
                  </a:solidFill>
                  <a:latin typeface="Calibri" pitchFamily="34" charset="0"/>
                  <a:cs typeface="Calibri" panose="020F0502020204030204" pitchFamily="34" charset="0"/>
                </a:rPr>
                <a:t>Colors</a:t>
              </a:r>
              <a:r>
                <a:rPr lang="en-US" sz="275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072"/>
                </a:spcAft>
              </a:pPr>
              <a:endParaRPr lang="en-US" sz="4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072"/>
                </a:spcAft>
              </a:pPr>
              <a:endParaRPr lang="en-US" sz="275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072"/>
                </a:spcAft>
              </a:pPr>
              <a:endParaRPr lang="en-US" sz="275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072"/>
                </a:spcAft>
              </a:pPr>
              <a:endParaRPr lang="en-US" sz="275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072"/>
                </a:spcAft>
              </a:pPr>
              <a:endParaRPr lang="en-US" sz="275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072"/>
                </a:spcAft>
              </a:pPr>
              <a:endParaRPr lang="en-US" sz="275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072"/>
                </a:spcAft>
              </a:pPr>
              <a:endParaRPr lang="en-US" sz="275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072"/>
                </a:spcAft>
              </a:pPr>
              <a:endParaRPr lang="en-US" sz="275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072"/>
                </a:spcAft>
              </a:pPr>
              <a:r>
                <a:rPr lang="en-US" sz="275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072"/>
                </a:spcAft>
              </a:pPr>
              <a:r>
                <a:rPr lang="en-US" sz="3917"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072"/>
                </a:spcAft>
              </a:pPr>
              <a:r>
                <a:rPr lang="en-US" sz="2750" dirty="0">
                  <a:solidFill>
                    <a:schemeClr val="bg1">
                      <a:lumMod val="50000"/>
                    </a:schemeClr>
                  </a:solidFill>
                  <a:latin typeface="Calibri" pitchFamily="34" charset="0"/>
                  <a:cs typeface="Calibri" panose="020F0502020204030204" pitchFamily="34" charset="0"/>
                </a:rPr>
                <a:t>Once your poster file is ready, visit</a:t>
              </a:r>
              <a:r>
                <a:rPr lang="en-US" sz="2750" baseline="0" dirty="0">
                  <a:solidFill>
                    <a:schemeClr val="bg1">
                      <a:lumMod val="50000"/>
                    </a:schemeClr>
                  </a:solidFill>
                  <a:latin typeface="Calibri" pitchFamily="34" charset="0"/>
                  <a:cs typeface="Calibri" panose="020F0502020204030204" pitchFamily="34" charset="0"/>
                </a:rPr>
                <a:t> </a:t>
              </a:r>
              <a:r>
                <a:rPr lang="en-US" sz="2750" b="1" baseline="0" dirty="0">
                  <a:solidFill>
                    <a:schemeClr val="bg1">
                      <a:lumMod val="50000"/>
                    </a:schemeClr>
                  </a:solidFill>
                  <a:latin typeface="Calibri" pitchFamily="34" charset="0"/>
                  <a:cs typeface="Calibri" panose="020F0502020204030204" pitchFamily="34" charset="0"/>
                </a:rPr>
                <a:t>www.genigraphics.com</a:t>
              </a:r>
              <a:r>
                <a:rPr lang="en-US" sz="275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072"/>
                </a:spcAft>
              </a:pPr>
              <a:r>
                <a:rPr lang="en-US" sz="275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275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2750" baseline="0" dirty="0">
                  <a:solidFill>
                    <a:schemeClr val="bg1">
                      <a:lumMod val="50000"/>
                    </a:schemeClr>
                  </a:solidFill>
                  <a:latin typeface="Calibri" pitchFamily="34" charset="0"/>
                  <a:cs typeface="Calibri" panose="020F0502020204030204" pitchFamily="34" charset="0"/>
                </a:rPr>
                <a:t>US and Canada:  1-800-790-4001</a:t>
              </a:r>
              <a:br>
                <a:rPr lang="en-US" sz="2750" baseline="0" dirty="0">
                  <a:solidFill>
                    <a:schemeClr val="bg1">
                      <a:lumMod val="50000"/>
                    </a:schemeClr>
                  </a:solidFill>
                  <a:latin typeface="Calibri" pitchFamily="34" charset="0"/>
                  <a:cs typeface="Calibri" panose="020F0502020204030204" pitchFamily="34" charset="0"/>
                </a:rPr>
              </a:br>
              <a:r>
                <a:rPr lang="en-US" sz="275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r>
                <a:rPr lang="en-US" sz="2000" dirty="0">
                  <a:solidFill>
                    <a:schemeClr val="bg1">
                      <a:lumMod val="50000"/>
                    </a:schemeClr>
                  </a:solidFill>
                  <a:latin typeface="Calibri" pitchFamily="34" charset="0"/>
                  <a:cs typeface="Calibri" panose="020F0502020204030204" pitchFamily="34" charset="0"/>
                </a:rPr>
                <a:t/>
              </a:r>
              <a:br>
                <a:rPr lang="en-US" sz="2000" dirty="0">
                  <a:solidFill>
                    <a:schemeClr val="bg1">
                      <a:lumMod val="50000"/>
                    </a:schemeClr>
                  </a:solidFill>
                  <a:latin typeface="Calibri" pitchFamily="34" charset="0"/>
                  <a:cs typeface="Calibri" panose="020F0502020204030204" pitchFamily="34" charset="0"/>
                </a:rPr>
              </a:br>
              <a:r>
                <a:rPr lang="en-US" sz="2000" dirty="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2923501" y="18064949"/>
            <a:ext cx="4414529" cy="154940"/>
          </a:xfrm>
          <a:prstGeom prst="rect">
            <a:avLst/>
          </a:prstGeom>
        </p:spPr>
      </p:pic>
    </p:spTree>
    <p:extLst>
      <p:ext uri="{BB962C8B-B14F-4D97-AF65-F5344CB8AC3E}">
        <p14:creationId xmlns:p14="http://schemas.microsoft.com/office/powerpoint/2010/main" val="3812944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5D6BDF-9D0E-4E2B-85B8-D8F4790360C9}" type="datetimeFigureOut">
              <a:rPr lang="en-US" smtClean="0"/>
              <a:t>12/4/2017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732368"/>
            <a:ext cx="24688800" cy="3048000"/>
          </a:xfrm>
          <a:prstGeom prst="rect">
            <a:avLst/>
          </a:prstGeom>
        </p:spPr>
        <p:txBody>
          <a:bodyPr vert="horz" lIns="235061" tIns="117531" rIns="235061" bIns="117531" rtlCol="0" anchor="ctr">
            <a:normAutofit/>
          </a:bodyPr>
          <a:lstStyle/>
          <a:p>
            <a:r>
              <a:rPr lang="en-US" dirty="0"/>
              <a:t>Click to edit Master title style</a:t>
            </a:r>
          </a:p>
        </p:txBody>
      </p:sp>
      <p:sp>
        <p:nvSpPr>
          <p:cNvPr id="3" name="Text Placeholder 2"/>
          <p:cNvSpPr>
            <a:spLocks noGrp="1"/>
          </p:cNvSpPr>
          <p:nvPr>
            <p:ph type="body" idx="1"/>
          </p:nvPr>
        </p:nvSpPr>
        <p:spPr>
          <a:xfrm>
            <a:off x="1371600" y="4267203"/>
            <a:ext cx="24688800" cy="12069235"/>
          </a:xfrm>
          <a:prstGeom prst="rect">
            <a:avLst/>
          </a:prstGeom>
        </p:spPr>
        <p:txBody>
          <a:bodyPr vert="horz" lIns="235061" tIns="117531" rIns="235061" bIns="117531"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371600" y="16950268"/>
            <a:ext cx="6400800" cy="973667"/>
          </a:xfrm>
          <a:prstGeom prst="rect">
            <a:avLst/>
          </a:prstGeom>
        </p:spPr>
        <p:txBody>
          <a:bodyPr vert="horz" lIns="235061" tIns="117531" rIns="235061" bIns="117531" rtlCol="0" anchor="ctr"/>
          <a:lstStyle>
            <a:lvl1pPr algn="l">
              <a:defRPr sz="2667">
                <a:solidFill>
                  <a:schemeClr val="tx1">
                    <a:tint val="75000"/>
                  </a:schemeClr>
                </a:solidFill>
              </a:defRPr>
            </a:lvl1pPr>
          </a:lstStyle>
          <a:p>
            <a:fld id="{985D6BDF-9D0E-4E2B-85B8-D8F4790360C9}" type="datetimeFigureOut">
              <a:rPr lang="en-US" smtClean="0"/>
              <a:t>12/4/2017</a:t>
            </a:fld>
            <a:endParaRPr lang="en-US" dirty="0"/>
          </a:p>
        </p:txBody>
      </p:sp>
      <p:sp>
        <p:nvSpPr>
          <p:cNvPr id="5" name="Footer Placeholder 4"/>
          <p:cNvSpPr>
            <a:spLocks noGrp="1"/>
          </p:cNvSpPr>
          <p:nvPr>
            <p:ph type="ftr" sz="quarter" idx="3"/>
          </p:nvPr>
        </p:nvSpPr>
        <p:spPr>
          <a:xfrm>
            <a:off x="9372600" y="16950268"/>
            <a:ext cx="8686800" cy="973667"/>
          </a:xfrm>
          <a:prstGeom prst="rect">
            <a:avLst/>
          </a:prstGeom>
        </p:spPr>
        <p:txBody>
          <a:bodyPr vert="horz" lIns="235061" tIns="117531" rIns="235061" bIns="117531" rtlCol="0" anchor="ctr"/>
          <a:lstStyle>
            <a:lvl1pPr algn="ctr">
              <a:defRPr sz="2667">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9659600" y="16950268"/>
            <a:ext cx="6400800" cy="973667"/>
          </a:xfrm>
          <a:prstGeom prst="rect">
            <a:avLst/>
          </a:prstGeom>
        </p:spPr>
        <p:txBody>
          <a:bodyPr vert="horz" lIns="235061" tIns="117531" rIns="235061" bIns="117531" rtlCol="0" anchor="ctr"/>
          <a:lstStyle>
            <a:lvl1pPr algn="r">
              <a:defRPr sz="2667">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1958760" rtl="0" eaLnBrk="1" latinLnBrk="0" hangingPunct="1">
        <a:spcBef>
          <a:spcPct val="0"/>
        </a:spcBef>
        <a:buNone/>
        <a:defRPr sz="3500" kern="1200">
          <a:solidFill>
            <a:schemeClr val="tx1"/>
          </a:solidFill>
          <a:latin typeface="+mj-lt"/>
          <a:ea typeface="+mj-ea"/>
          <a:cs typeface="+mj-cs"/>
        </a:defRPr>
      </a:lvl1pPr>
    </p:titleStyle>
    <p:bodyStyle>
      <a:lvl1pPr marL="204038" indent="-204038" algn="l" defTabSz="1958760" rtl="0" eaLnBrk="1" latinLnBrk="0" hangingPunct="1">
        <a:spcBef>
          <a:spcPct val="20000"/>
        </a:spcBef>
        <a:buFont typeface="Arial" pitchFamily="34" charset="0"/>
        <a:buChar char="•"/>
        <a:defRPr sz="1583" kern="1200">
          <a:solidFill>
            <a:schemeClr val="tx1"/>
          </a:solidFill>
          <a:latin typeface="+mn-lt"/>
          <a:ea typeface="+mn-ea"/>
          <a:cs typeface="+mn-cs"/>
        </a:defRPr>
      </a:lvl1pPr>
      <a:lvl2pPr marL="408075" indent="-204038" algn="l" defTabSz="1958760" rtl="0" eaLnBrk="1" latinLnBrk="0" hangingPunct="1">
        <a:spcBef>
          <a:spcPct val="20000"/>
        </a:spcBef>
        <a:buFont typeface="Arial" pitchFamily="34" charset="0"/>
        <a:buChar char="–"/>
        <a:defRPr sz="1583" kern="1200">
          <a:solidFill>
            <a:schemeClr val="tx1"/>
          </a:solidFill>
          <a:latin typeface="+mn-lt"/>
          <a:ea typeface="+mn-ea"/>
          <a:cs typeface="+mn-cs"/>
        </a:defRPr>
      </a:lvl2pPr>
      <a:lvl3pPr marL="612113" indent="-204038" algn="l" defTabSz="1958760" rtl="0" eaLnBrk="1" latinLnBrk="0" hangingPunct="1">
        <a:spcBef>
          <a:spcPct val="20000"/>
        </a:spcBef>
        <a:buFont typeface="Arial" pitchFamily="34" charset="0"/>
        <a:buChar char="•"/>
        <a:defRPr sz="1583" kern="1200">
          <a:solidFill>
            <a:schemeClr val="tx1"/>
          </a:solidFill>
          <a:latin typeface="+mn-lt"/>
          <a:ea typeface="+mn-ea"/>
          <a:cs typeface="+mn-cs"/>
        </a:defRPr>
      </a:lvl3pPr>
      <a:lvl4pPr marL="816150" indent="-204038" algn="l" defTabSz="1958760" rtl="0" eaLnBrk="1" latinLnBrk="0" hangingPunct="1">
        <a:spcBef>
          <a:spcPct val="20000"/>
        </a:spcBef>
        <a:buFont typeface="Arial" pitchFamily="34" charset="0"/>
        <a:buChar char="–"/>
        <a:defRPr sz="1583" kern="1200">
          <a:solidFill>
            <a:schemeClr val="tx1"/>
          </a:solidFill>
          <a:latin typeface="+mn-lt"/>
          <a:ea typeface="+mn-ea"/>
          <a:cs typeface="+mn-cs"/>
        </a:defRPr>
      </a:lvl4pPr>
      <a:lvl5pPr marL="1020188" indent="-204038" algn="l" defTabSz="1958760" rtl="0" eaLnBrk="1" latinLnBrk="0" hangingPunct="1">
        <a:spcBef>
          <a:spcPct val="20000"/>
        </a:spcBef>
        <a:buFont typeface="Arial" pitchFamily="34" charset="0"/>
        <a:buChar char="»"/>
        <a:defRPr sz="1583" kern="1200">
          <a:solidFill>
            <a:schemeClr val="tx1"/>
          </a:solidFill>
          <a:latin typeface="+mn-lt"/>
          <a:ea typeface="+mn-ea"/>
          <a:cs typeface="+mn-cs"/>
        </a:defRPr>
      </a:lvl5pPr>
      <a:lvl6pPr marL="5386592" indent="-489690" algn="l" defTabSz="1958760" rtl="0" eaLnBrk="1" latinLnBrk="0" hangingPunct="1">
        <a:spcBef>
          <a:spcPct val="20000"/>
        </a:spcBef>
        <a:buFont typeface="Arial" pitchFamily="34" charset="0"/>
        <a:buChar char="•"/>
        <a:defRPr sz="4333" kern="1200">
          <a:solidFill>
            <a:schemeClr val="tx1"/>
          </a:solidFill>
          <a:latin typeface="+mn-lt"/>
          <a:ea typeface="+mn-ea"/>
          <a:cs typeface="+mn-cs"/>
        </a:defRPr>
      </a:lvl6pPr>
      <a:lvl7pPr marL="6365972" indent="-489690" algn="l" defTabSz="1958760" rtl="0" eaLnBrk="1" latinLnBrk="0" hangingPunct="1">
        <a:spcBef>
          <a:spcPct val="20000"/>
        </a:spcBef>
        <a:buFont typeface="Arial" pitchFamily="34" charset="0"/>
        <a:buChar char="•"/>
        <a:defRPr sz="4333" kern="1200">
          <a:solidFill>
            <a:schemeClr val="tx1"/>
          </a:solidFill>
          <a:latin typeface="+mn-lt"/>
          <a:ea typeface="+mn-ea"/>
          <a:cs typeface="+mn-cs"/>
        </a:defRPr>
      </a:lvl7pPr>
      <a:lvl8pPr marL="7345353" indent="-489690" algn="l" defTabSz="1958760" rtl="0" eaLnBrk="1" latinLnBrk="0" hangingPunct="1">
        <a:spcBef>
          <a:spcPct val="20000"/>
        </a:spcBef>
        <a:buFont typeface="Arial" pitchFamily="34" charset="0"/>
        <a:buChar char="•"/>
        <a:defRPr sz="4333" kern="1200">
          <a:solidFill>
            <a:schemeClr val="tx1"/>
          </a:solidFill>
          <a:latin typeface="+mn-lt"/>
          <a:ea typeface="+mn-ea"/>
          <a:cs typeface="+mn-cs"/>
        </a:defRPr>
      </a:lvl8pPr>
      <a:lvl9pPr marL="8324732" indent="-489690" algn="l" defTabSz="1958760" rtl="0" eaLnBrk="1" latinLnBrk="0" hangingPunct="1">
        <a:spcBef>
          <a:spcPct val="20000"/>
        </a:spcBef>
        <a:buFont typeface="Arial" pitchFamily="34" charset="0"/>
        <a:buChar char="•"/>
        <a:defRPr sz="4333" kern="1200">
          <a:solidFill>
            <a:schemeClr val="tx1"/>
          </a:solidFill>
          <a:latin typeface="+mn-lt"/>
          <a:ea typeface="+mn-ea"/>
          <a:cs typeface="+mn-cs"/>
        </a:defRPr>
      </a:lvl9pPr>
    </p:bodyStyle>
    <p:otherStyle>
      <a:defPPr>
        <a:defRPr lang="en-US"/>
      </a:defPPr>
      <a:lvl1pPr marL="0" algn="l" defTabSz="1958760" rtl="0" eaLnBrk="1" latinLnBrk="0" hangingPunct="1">
        <a:defRPr sz="3833" kern="1200">
          <a:solidFill>
            <a:schemeClr val="tx1"/>
          </a:solidFill>
          <a:latin typeface="+mn-lt"/>
          <a:ea typeface="+mn-ea"/>
          <a:cs typeface="+mn-cs"/>
        </a:defRPr>
      </a:lvl1pPr>
      <a:lvl2pPr marL="979381" algn="l" defTabSz="1958760" rtl="0" eaLnBrk="1" latinLnBrk="0" hangingPunct="1">
        <a:defRPr sz="3833" kern="1200">
          <a:solidFill>
            <a:schemeClr val="tx1"/>
          </a:solidFill>
          <a:latin typeface="+mn-lt"/>
          <a:ea typeface="+mn-ea"/>
          <a:cs typeface="+mn-cs"/>
        </a:defRPr>
      </a:lvl2pPr>
      <a:lvl3pPr marL="1958760" algn="l" defTabSz="1958760" rtl="0" eaLnBrk="1" latinLnBrk="0" hangingPunct="1">
        <a:defRPr sz="3833" kern="1200">
          <a:solidFill>
            <a:schemeClr val="tx1"/>
          </a:solidFill>
          <a:latin typeface="+mn-lt"/>
          <a:ea typeface="+mn-ea"/>
          <a:cs typeface="+mn-cs"/>
        </a:defRPr>
      </a:lvl3pPr>
      <a:lvl4pPr marL="2938142" algn="l" defTabSz="1958760" rtl="0" eaLnBrk="1" latinLnBrk="0" hangingPunct="1">
        <a:defRPr sz="3833" kern="1200">
          <a:solidFill>
            <a:schemeClr val="tx1"/>
          </a:solidFill>
          <a:latin typeface="+mn-lt"/>
          <a:ea typeface="+mn-ea"/>
          <a:cs typeface="+mn-cs"/>
        </a:defRPr>
      </a:lvl4pPr>
      <a:lvl5pPr marL="3917522" algn="l" defTabSz="1958760" rtl="0" eaLnBrk="1" latinLnBrk="0" hangingPunct="1">
        <a:defRPr sz="3833" kern="1200">
          <a:solidFill>
            <a:schemeClr val="tx1"/>
          </a:solidFill>
          <a:latin typeface="+mn-lt"/>
          <a:ea typeface="+mn-ea"/>
          <a:cs typeface="+mn-cs"/>
        </a:defRPr>
      </a:lvl5pPr>
      <a:lvl6pPr marL="4896902" algn="l" defTabSz="1958760" rtl="0" eaLnBrk="1" latinLnBrk="0" hangingPunct="1">
        <a:defRPr sz="3833" kern="1200">
          <a:solidFill>
            <a:schemeClr val="tx1"/>
          </a:solidFill>
          <a:latin typeface="+mn-lt"/>
          <a:ea typeface="+mn-ea"/>
          <a:cs typeface="+mn-cs"/>
        </a:defRPr>
      </a:lvl6pPr>
      <a:lvl7pPr marL="5876281" algn="l" defTabSz="1958760" rtl="0" eaLnBrk="1" latinLnBrk="0" hangingPunct="1">
        <a:defRPr sz="3833" kern="1200">
          <a:solidFill>
            <a:schemeClr val="tx1"/>
          </a:solidFill>
          <a:latin typeface="+mn-lt"/>
          <a:ea typeface="+mn-ea"/>
          <a:cs typeface="+mn-cs"/>
        </a:defRPr>
      </a:lvl7pPr>
      <a:lvl8pPr marL="6855662" algn="l" defTabSz="1958760" rtl="0" eaLnBrk="1" latinLnBrk="0" hangingPunct="1">
        <a:defRPr sz="3833" kern="1200">
          <a:solidFill>
            <a:schemeClr val="tx1"/>
          </a:solidFill>
          <a:latin typeface="+mn-lt"/>
          <a:ea typeface="+mn-ea"/>
          <a:cs typeface="+mn-cs"/>
        </a:defRPr>
      </a:lvl8pPr>
      <a:lvl9pPr marL="7835043" algn="l" defTabSz="1958760" rtl="0" eaLnBrk="1" latinLnBrk="0" hangingPunct="1">
        <a:defRPr sz="383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3429000" y="307777"/>
            <a:ext cx="20574000" cy="1027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1618" tIns="204046" rIns="81618" bIns="204046"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000" b="1" dirty="0">
                <a:solidFill>
                  <a:schemeClr val="accent3">
                    <a:lumMod val="20000"/>
                    <a:lumOff val="80000"/>
                  </a:schemeClr>
                </a:solidFill>
                <a:latin typeface="+mn-lt"/>
              </a:rPr>
              <a:t>Adversarial biometric attacks on mobile devices</a:t>
            </a:r>
          </a:p>
        </p:txBody>
      </p:sp>
      <p:sp>
        <p:nvSpPr>
          <p:cNvPr id="5" name="Text Box 123"/>
          <p:cNvSpPr txBox="1">
            <a:spLocks noChangeArrowheads="1"/>
          </p:cNvSpPr>
          <p:nvPr/>
        </p:nvSpPr>
        <p:spPr bwMode="auto">
          <a:xfrm>
            <a:off x="3429000" y="1295400"/>
            <a:ext cx="20574000"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1618" tIns="81618" rIns="81618" bIns="81618"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333" b="1" dirty="0">
                <a:solidFill>
                  <a:schemeClr val="bg1"/>
                </a:solidFill>
                <a:latin typeface="+mn-lt"/>
              </a:rPr>
              <a:t>Valerie </a:t>
            </a:r>
            <a:r>
              <a:rPr lang="en-US" sz="2333" b="1" dirty="0" smtClean="0">
                <a:solidFill>
                  <a:schemeClr val="bg1"/>
                </a:solidFill>
                <a:latin typeface="+mn-lt"/>
              </a:rPr>
              <a:t>Ding</a:t>
            </a:r>
            <a:r>
              <a:rPr lang="en-US" sz="2333" b="1" baseline="30000" dirty="0" smtClean="0">
                <a:solidFill>
                  <a:schemeClr val="bg1"/>
                </a:solidFill>
                <a:latin typeface="+mn-lt"/>
              </a:rPr>
              <a:t>1</a:t>
            </a:r>
            <a:r>
              <a:rPr lang="en-US" sz="2333" b="1" dirty="0" smtClean="0">
                <a:solidFill>
                  <a:schemeClr val="bg1"/>
                </a:solidFill>
                <a:latin typeface="+mn-lt"/>
              </a:rPr>
              <a:t>, </a:t>
            </a:r>
            <a:r>
              <a:rPr lang="en-US" sz="2333" b="1" dirty="0">
                <a:solidFill>
                  <a:schemeClr val="bg1"/>
                </a:solidFill>
                <a:latin typeface="+mn-lt"/>
              </a:rPr>
              <a:t>Stephanie </a:t>
            </a:r>
            <a:r>
              <a:rPr lang="en-US" sz="2333" b="1" dirty="0" smtClean="0">
                <a:solidFill>
                  <a:schemeClr val="bg1"/>
                </a:solidFill>
                <a:latin typeface="+mn-lt"/>
              </a:rPr>
              <a:t>Dong</a:t>
            </a:r>
            <a:r>
              <a:rPr lang="en-US" sz="2333" b="1" baseline="30000" dirty="0" smtClean="0">
                <a:solidFill>
                  <a:schemeClr val="bg1"/>
                </a:solidFill>
                <a:latin typeface="+mn-lt"/>
              </a:rPr>
              <a:t>2</a:t>
            </a:r>
            <a:r>
              <a:rPr lang="en-US" sz="2333" b="1" dirty="0" smtClean="0">
                <a:solidFill>
                  <a:schemeClr val="bg1"/>
                </a:solidFill>
                <a:latin typeface="+mn-lt"/>
              </a:rPr>
              <a:t>, </a:t>
            </a:r>
            <a:r>
              <a:rPr lang="en-US" sz="2333" b="1" dirty="0">
                <a:solidFill>
                  <a:schemeClr val="bg1"/>
                </a:solidFill>
                <a:latin typeface="+mn-lt"/>
              </a:rPr>
              <a:t>Jonathan </a:t>
            </a:r>
            <a:r>
              <a:rPr lang="en-US" sz="2333" b="1" dirty="0" smtClean="0">
                <a:solidFill>
                  <a:schemeClr val="bg1"/>
                </a:solidFill>
                <a:latin typeface="+mn-lt"/>
              </a:rPr>
              <a:t>Li</a:t>
            </a:r>
            <a:r>
              <a:rPr lang="en-US" sz="2333" b="1" baseline="30000" dirty="0" smtClean="0">
                <a:solidFill>
                  <a:schemeClr val="bg1"/>
                </a:solidFill>
                <a:latin typeface="+mn-lt"/>
              </a:rPr>
              <a:t>3</a:t>
            </a:r>
          </a:p>
          <a:p>
            <a:pPr algn="ctr" eaLnBrk="1" hangingPunct="1"/>
            <a:r>
              <a:rPr lang="en-US" sz="2333" dirty="0" smtClean="0">
                <a:solidFill>
                  <a:schemeClr val="bg1"/>
                </a:solidFill>
                <a:latin typeface="+mn-lt"/>
              </a:rPr>
              <a:t>Department </a:t>
            </a:r>
            <a:r>
              <a:rPr lang="en-US" sz="2333" dirty="0">
                <a:solidFill>
                  <a:schemeClr val="bg1"/>
                </a:solidFill>
                <a:latin typeface="+mn-lt"/>
              </a:rPr>
              <a:t>of Computer Science, Stanford </a:t>
            </a:r>
            <a:r>
              <a:rPr lang="en-US" sz="2333" dirty="0" smtClean="0">
                <a:solidFill>
                  <a:schemeClr val="bg1"/>
                </a:solidFill>
                <a:latin typeface="+mn-lt"/>
              </a:rPr>
              <a:t>University</a:t>
            </a:r>
          </a:p>
          <a:p>
            <a:pPr algn="ctr" eaLnBrk="1" hangingPunct="1"/>
            <a:r>
              <a:rPr lang="en-US" sz="1500" baseline="30000" dirty="0" smtClean="0">
                <a:solidFill>
                  <a:schemeClr val="bg1"/>
                </a:solidFill>
                <a:latin typeface="+mj-lt"/>
              </a:rPr>
              <a:t>1</a:t>
            </a:r>
            <a:r>
              <a:rPr lang="en-US" sz="1500" dirty="0" smtClean="0">
                <a:solidFill>
                  <a:schemeClr val="bg1"/>
                </a:solidFill>
                <a:latin typeface="+mj-lt"/>
              </a:rPr>
              <a:t>dingv@stanford.edu, </a:t>
            </a:r>
            <a:r>
              <a:rPr lang="en-US" sz="1500" baseline="30000" dirty="0" smtClean="0">
                <a:solidFill>
                  <a:schemeClr val="bg1"/>
                </a:solidFill>
                <a:latin typeface="+mj-lt"/>
              </a:rPr>
              <a:t>2</a:t>
            </a:r>
            <a:r>
              <a:rPr lang="en-US" sz="1500" dirty="0" smtClean="0">
                <a:solidFill>
                  <a:schemeClr val="bg1"/>
                </a:solidFill>
                <a:latin typeface="+mj-lt"/>
              </a:rPr>
              <a:t>sxdong11@stanford.edu, </a:t>
            </a:r>
            <a:r>
              <a:rPr lang="en-US" sz="1500" baseline="30000" dirty="0" smtClean="0">
                <a:solidFill>
                  <a:schemeClr val="bg1"/>
                </a:solidFill>
                <a:latin typeface="+mj-lt"/>
              </a:rPr>
              <a:t>3</a:t>
            </a:r>
            <a:r>
              <a:rPr lang="en-US" sz="1500" dirty="0" smtClean="0">
                <a:solidFill>
                  <a:schemeClr val="bg1"/>
                </a:solidFill>
                <a:latin typeface="+mj-lt"/>
              </a:rPr>
              <a:t>johnnyli@stanford.edu</a:t>
            </a:r>
            <a:endParaRPr lang="en-US" sz="1500" dirty="0">
              <a:solidFill>
                <a:schemeClr val="bg1"/>
              </a:solidFill>
              <a:latin typeface="+mj-lt"/>
            </a:endParaRPr>
          </a:p>
        </p:txBody>
      </p:sp>
      <p:sp>
        <p:nvSpPr>
          <p:cNvPr id="24" name="TextBox 23"/>
          <p:cNvSpPr txBox="1"/>
          <p:nvPr/>
        </p:nvSpPr>
        <p:spPr>
          <a:xfrm>
            <a:off x="1066802" y="16687801"/>
            <a:ext cx="6714546" cy="1323932"/>
          </a:xfrm>
          <a:prstGeom prst="rect">
            <a:avLst/>
          </a:prstGeom>
          <a:solidFill>
            <a:schemeClr val="accent1">
              <a:lumMod val="40000"/>
              <a:lumOff val="60000"/>
            </a:schemeClr>
          </a:solidFill>
        </p:spPr>
        <p:txBody>
          <a:bodyPr wrap="square" lIns="40809" tIns="20405" rIns="40809" bIns="20405" rtlCol="0">
            <a:spAutoFit/>
          </a:bodyPr>
          <a:lstStyle/>
          <a:p>
            <a:r>
              <a:rPr lang="en-US" sz="1667" dirty="0"/>
              <a:t>We would like to thank our mentor Steve </a:t>
            </a:r>
            <a:r>
              <a:rPr lang="en-US" sz="1667" dirty="0" err="1"/>
              <a:t>Mussmann</a:t>
            </a:r>
            <a:r>
              <a:rPr lang="en-US" sz="1667" dirty="0"/>
              <a:t> for extensive discussion and feedback. We would also like to thank Christopher Sauer, Alisha </a:t>
            </a:r>
            <a:r>
              <a:rPr lang="en-US" sz="1667" dirty="0" err="1"/>
              <a:t>Rege</a:t>
            </a:r>
            <a:r>
              <a:rPr lang="en-US" sz="1667" dirty="0"/>
              <a:t>, and Prof. Dan </a:t>
            </a:r>
            <a:r>
              <a:rPr lang="en-US" sz="1667" dirty="0" err="1"/>
              <a:t>Boneh</a:t>
            </a:r>
            <a:r>
              <a:rPr lang="en-US" sz="1667" dirty="0"/>
              <a:t> for advice on data and methods. Finally, we thank Prof. Percy Liang and Prof. Stefano </a:t>
            </a:r>
            <a:r>
              <a:rPr lang="en-US" sz="1667" dirty="0" err="1"/>
              <a:t>Ermon</a:t>
            </a:r>
            <a:r>
              <a:rPr lang="en-US" sz="1667" dirty="0"/>
              <a:t> for valuable insight on paradigms of artificial intelligence, especially adversarial systems and Bayesian networks. </a:t>
            </a:r>
          </a:p>
        </p:txBody>
      </p:sp>
      <p:sp>
        <p:nvSpPr>
          <p:cNvPr id="25" name="TextBox 24"/>
          <p:cNvSpPr txBox="1"/>
          <p:nvPr/>
        </p:nvSpPr>
        <p:spPr>
          <a:xfrm>
            <a:off x="1066801" y="16192501"/>
            <a:ext cx="2778089" cy="451642"/>
          </a:xfrm>
          <a:prstGeom prst="rect">
            <a:avLst/>
          </a:prstGeom>
          <a:noFill/>
        </p:spPr>
        <p:txBody>
          <a:bodyPr wrap="none" lIns="40809" tIns="20405" rIns="40809" bIns="20405" rtlCol="0">
            <a:spAutoFit/>
          </a:bodyPr>
          <a:lstStyle/>
          <a:p>
            <a:r>
              <a:rPr lang="en-US" sz="2667" b="1" dirty="0"/>
              <a:t>Acknowledgments</a:t>
            </a:r>
          </a:p>
        </p:txBody>
      </p:sp>
      <p:sp>
        <p:nvSpPr>
          <p:cNvPr id="10" name="Text Box 189"/>
          <p:cNvSpPr txBox="1">
            <a:spLocks noChangeArrowheads="1"/>
          </p:cNvSpPr>
          <p:nvPr/>
        </p:nvSpPr>
        <p:spPr bwMode="auto">
          <a:xfrm>
            <a:off x="914400" y="3048000"/>
            <a:ext cx="8229600" cy="2473732"/>
          </a:xfrm>
          <a:prstGeom prst="rect">
            <a:avLst/>
          </a:prstGeom>
          <a:solidFill>
            <a:schemeClr val="bg1"/>
          </a:solidFill>
          <a:ln w="12700">
            <a:solidFill>
              <a:schemeClr val="accent1">
                <a:lumMod val="75000"/>
              </a:schemeClr>
            </a:solidFill>
          </a:ln>
          <a:effectLst/>
        </p:spPr>
        <p:txBody>
          <a:bodyPr lIns="81618" tIns="81618" rIns="81618" bIns="8161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285750" indent="-285750" eaLnBrk="1" hangingPunct="1">
              <a:buFont typeface="Arial" panose="020B0604020202020204" pitchFamily="34" charset="0"/>
              <a:buChar char="•"/>
            </a:pPr>
            <a:r>
              <a:rPr lang="en-US" sz="1667" dirty="0">
                <a:latin typeface="Calibri" pitchFamily="34" charset="0"/>
              </a:rPr>
              <a:t>We develop </a:t>
            </a:r>
            <a:r>
              <a:rPr lang="en-US" sz="1667" b="1" dirty="0">
                <a:latin typeface="Calibri" pitchFamily="34" charset="0"/>
              </a:rPr>
              <a:t>clustering algorithms </a:t>
            </a:r>
            <a:r>
              <a:rPr lang="en-US" sz="1667" dirty="0">
                <a:latin typeface="Calibri" pitchFamily="34" charset="0"/>
              </a:rPr>
              <a:t>and </a:t>
            </a:r>
            <a:r>
              <a:rPr lang="en-US" sz="1667" b="1" dirty="0">
                <a:latin typeface="Calibri" pitchFamily="34" charset="0"/>
              </a:rPr>
              <a:t>Bayesian graphical models </a:t>
            </a:r>
            <a:r>
              <a:rPr lang="en-US" sz="1667" dirty="0">
                <a:latin typeface="Calibri" pitchFamily="34" charset="0"/>
              </a:rPr>
              <a:t>to spoof human biometric patterns in mobile inputs. </a:t>
            </a:r>
          </a:p>
          <a:p>
            <a:pPr marL="285750" indent="-285750" eaLnBrk="1" hangingPunct="1">
              <a:buFont typeface="Arial" panose="020B0604020202020204" pitchFamily="34" charset="0"/>
              <a:buChar char="•"/>
            </a:pPr>
            <a:r>
              <a:rPr lang="en-US" sz="1667" dirty="0">
                <a:latin typeface="Calibri" pitchFamily="34" charset="0"/>
              </a:rPr>
              <a:t>We frame this as a </a:t>
            </a:r>
            <a:r>
              <a:rPr lang="en-US" sz="1667" b="1" dirty="0">
                <a:latin typeface="Calibri" pitchFamily="34" charset="0"/>
              </a:rPr>
              <a:t>targeted adversarial attack </a:t>
            </a:r>
            <a:r>
              <a:rPr lang="en-US" sz="1667" dirty="0">
                <a:latin typeface="Calibri" pitchFamily="34" charset="0"/>
              </a:rPr>
              <a:t>problem, and the applications are twofold.</a:t>
            </a:r>
          </a:p>
          <a:p>
            <a:pPr marL="1085850" lvl="1" indent="-342900" eaLnBrk="1" hangingPunct="1">
              <a:buFont typeface="+mj-lt"/>
              <a:buAutoNum type="arabicPeriod"/>
            </a:pPr>
            <a:r>
              <a:rPr lang="en-US" sz="1667" dirty="0">
                <a:latin typeface="Calibri" pitchFamily="34" charset="0"/>
              </a:rPr>
              <a:t>By developing methods to generate a mass of adversarial examples, we can develop more </a:t>
            </a:r>
            <a:r>
              <a:rPr lang="en-US" sz="1667" b="1" dirty="0">
                <a:latin typeface="Calibri" pitchFamily="34" charset="0"/>
              </a:rPr>
              <a:t>robust discriminatory classifiers </a:t>
            </a:r>
            <a:r>
              <a:rPr lang="en-US" sz="1667" dirty="0">
                <a:latin typeface="Calibri" pitchFamily="34" charset="0"/>
              </a:rPr>
              <a:t>for enhanced security in sensitive environments such as biometric identification on smartphones. </a:t>
            </a:r>
          </a:p>
          <a:p>
            <a:pPr marL="1085850" lvl="1" indent="-342900" eaLnBrk="1" hangingPunct="1">
              <a:buFont typeface="+mj-lt"/>
              <a:buAutoNum type="arabicPeriod"/>
            </a:pPr>
            <a:r>
              <a:rPr lang="en-US" sz="1667" dirty="0">
                <a:latin typeface="Calibri" pitchFamily="34" charset="0"/>
              </a:rPr>
              <a:t>Our </a:t>
            </a:r>
            <a:r>
              <a:rPr lang="en-US" sz="1667" b="1" dirty="0">
                <a:latin typeface="Calibri" pitchFamily="34" charset="0"/>
              </a:rPr>
              <a:t>Bayesian network heuristics </a:t>
            </a:r>
            <a:r>
              <a:rPr lang="en-US" sz="1667" dirty="0">
                <a:latin typeface="Calibri" pitchFamily="34" charset="0"/>
              </a:rPr>
              <a:t>can parse out salient features on a case-by-case basis, and can be employed to augment sparse datasets and develop emulators of fine-grained human behavior. </a:t>
            </a:r>
          </a:p>
        </p:txBody>
      </p:sp>
      <p:sp>
        <p:nvSpPr>
          <p:cNvPr id="32" name="Rectangle 31"/>
          <p:cNvSpPr/>
          <p:nvPr/>
        </p:nvSpPr>
        <p:spPr>
          <a:xfrm>
            <a:off x="914400" y="2667000"/>
            <a:ext cx="8229600" cy="3810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0809" tIns="20405" rIns="40809" bIns="20405" rtlCol="0" anchor="ctr"/>
          <a:lstStyle/>
          <a:p>
            <a:pPr algn="ctr"/>
            <a:r>
              <a:rPr lang="en-US" sz="2667" b="1" dirty="0">
                <a:solidFill>
                  <a:schemeClr val="accent3">
                    <a:lumMod val="20000"/>
                    <a:lumOff val="80000"/>
                  </a:schemeClr>
                </a:solidFill>
              </a:rPr>
              <a:t>Abstract</a:t>
            </a:r>
          </a:p>
        </p:txBody>
      </p:sp>
      <p:sp>
        <p:nvSpPr>
          <p:cNvPr id="33" name="Rectangle 32"/>
          <p:cNvSpPr/>
          <p:nvPr/>
        </p:nvSpPr>
        <p:spPr>
          <a:xfrm>
            <a:off x="914400" y="5748233"/>
            <a:ext cx="8229600" cy="3810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0809" tIns="20405" rIns="40809" bIns="20405" rtlCol="0" anchor="ctr"/>
          <a:lstStyle/>
          <a:p>
            <a:pPr algn="ctr"/>
            <a:r>
              <a:rPr lang="en-US" sz="2667" b="1" dirty="0">
                <a:solidFill>
                  <a:schemeClr val="accent3">
                    <a:lumMod val="20000"/>
                    <a:lumOff val="80000"/>
                  </a:schemeClr>
                </a:solidFill>
              </a:rPr>
              <a:t>Introduction</a:t>
            </a:r>
          </a:p>
        </p:txBody>
      </p:sp>
      <mc:AlternateContent xmlns:mc="http://schemas.openxmlformats.org/markup-compatibility/2006" xmlns:a14="http://schemas.microsoft.com/office/drawing/2010/main">
        <mc:Choice Requires="a14">
          <p:sp>
            <p:nvSpPr>
              <p:cNvPr id="13" name="Text Box 192"/>
              <p:cNvSpPr txBox="1">
                <a:spLocks noChangeArrowheads="1"/>
              </p:cNvSpPr>
              <p:nvPr/>
            </p:nvSpPr>
            <p:spPr bwMode="auto">
              <a:xfrm>
                <a:off x="9601200" y="3048000"/>
                <a:ext cx="8229600" cy="12729167"/>
              </a:xfrm>
              <a:prstGeom prst="rect">
                <a:avLst/>
              </a:prstGeom>
              <a:solidFill>
                <a:schemeClr val="bg1"/>
              </a:solidFill>
              <a:ln w="12700">
                <a:solidFill>
                  <a:schemeClr val="accent1">
                    <a:lumMod val="75000"/>
                  </a:schemeClr>
                </a:solidFill>
              </a:ln>
              <a:effectLst/>
            </p:spPr>
            <p:txBody>
              <a:bodyPr lIns="81618" tIns="81618" rIns="81618" bIns="8161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285750" indent="-285750" eaLnBrk="1" hangingPunct="1">
                  <a:buFont typeface="Arial" panose="020B0604020202020204" pitchFamily="34" charset="0"/>
                  <a:buChar char="•"/>
                </a:pPr>
                <a:endParaRPr lang="en-US" sz="1667" b="1" i="1" dirty="0">
                  <a:latin typeface="Calibri" pitchFamily="34" charset="0"/>
                </a:endParaRPr>
              </a:p>
              <a:p>
                <a:pPr marL="285750" indent="-285750" eaLnBrk="1" hangingPunct="1">
                  <a:buFont typeface="Arial" panose="020B0604020202020204" pitchFamily="34" charset="0"/>
                  <a:buChar char="•"/>
                </a:pPr>
                <a:endParaRPr lang="en-US" sz="1667" b="1" i="1" dirty="0">
                  <a:latin typeface="Calibri" pitchFamily="34" charset="0"/>
                </a:endParaRPr>
              </a:p>
              <a:p>
                <a:pPr marL="285750" indent="-285750" eaLnBrk="1" hangingPunct="1">
                  <a:buFont typeface="Arial" panose="020B0604020202020204" pitchFamily="34" charset="0"/>
                  <a:buChar char="•"/>
                </a:pPr>
                <a:endParaRPr lang="en-US" sz="1667" b="1" i="1" dirty="0">
                  <a:latin typeface="Calibri" pitchFamily="34" charset="0"/>
                </a:endParaRPr>
              </a:p>
              <a:p>
                <a:pPr marL="285750" indent="-285750" eaLnBrk="1" hangingPunct="1">
                  <a:buFont typeface="Arial" panose="020B0604020202020204" pitchFamily="34" charset="0"/>
                  <a:buChar char="•"/>
                </a:pPr>
                <a:endParaRPr lang="en-US" sz="1667" b="1" i="1" dirty="0">
                  <a:latin typeface="Calibri" pitchFamily="34" charset="0"/>
                </a:endParaRPr>
              </a:p>
              <a:p>
                <a:pPr marL="285750" indent="-285750" eaLnBrk="1" hangingPunct="1">
                  <a:buFont typeface="Arial" panose="020B0604020202020204" pitchFamily="34" charset="0"/>
                  <a:buChar char="•"/>
                </a:pPr>
                <a:endParaRPr lang="en-US" sz="1667" b="1" i="1" dirty="0">
                  <a:latin typeface="Calibri" pitchFamily="34" charset="0"/>
                </a:endParaRPr>
              </a:p>
              <a:p>
                <a:pPr marL="285750" indent="-285750" eaLnBrk="1" hangingPunct="1">
                  <a:buFont typeface="Arial" panose="020B0604020202020204" pitchFamily="34" charset="0"/>
                  <a:buChar char="•"/>
                </a:pPr>
                <a:endParaRPr lang="en-US" sz="1667" b="1" i="1" dirty="0">
                  <a:latin typeface="Calibri" pitchFamily="34" charset="0"/>
                </a:endParaRPr>
              </a:p>
              <a:p>
                <a:pPr marL="285750" indent="-285750" eaLnBrk="1" hangingPunct="1">
                  <a:buFont typeface="Arial" panose="020B0604020202020204" pitchFamily="34" charset="0"/>
                  <a:buChar char="•"/>
                </a:pPr>
                <a:endParaRPr lang="en-US" sz="1667" b="1" i="1" dirty="0">
                  <a:latin typeface="Calibri" pitchFamily="34" charset="0"/>
                </a:endParaRPr>
              </a:p>
              <a:p>
                <a:pPr marL="285750" indent="-285750" eaLnBrk="1" hangingPunct="1">
                  <a:buFont typeface="Arial" panose="020B0604020202020204" pitchFamily="34" charset="0"/>
                  <a:buChar char="•"/>
                </a:pPr>
                <a:endParaRPr lang="en-US" sz="1667" b="1" i="1" dirty="0">
                  <a:latin typeface="Calibri" pitchFamily="34" charset="0"/>
                </a:endParaRPr>
              </a:p>
              <a:p>
                <a:pPr marL="285750" indent="-285750" eaLnBrk="1" hangingPunct="1">
                  <a:buFont typeface="Arial" panose="020B0604020202020204" pitchFamily="34" charset="0"/>
                  <a:buChar char="•"/>
                </a:pPr>
                <a:endParaRPr lang="en-US" sz="1667" b="1" i="1" dirty="0">
                  <a:latin typeface="Calibri" pitchFamily="34" charset="0"/>
                </a:endParaRPr>
              </a:p>
              <a:p>
                <a:pPr marL="285750" indent="-285750" eaLnBrk="1" hangingPunct="1">
                  <a:buFont typeface="Arial" panose="020B0604020202020204" pitchFamily="34" charset="0"/>
                  <a:buChar char="•"/>
                </a:pPr>
                <a:endParaRPr lang="en-US" sz="1667" b="1" i="1" dirty="0">
                  <a:latin typeface="Calibri" pitchFamily="34" charset="0"/>
                </a:endParaRPr>
              </a:p>
              <a:p>
                <a:pPr eaLnBrk="1" hangingPunct="1"/>
                <a:endParaRPr lang="en-US" sz="1667" b="1" i="1" dirty="0">
                  <a:latin typeface="Calibri" pitchFamily="34" charset="0"/>
                </a:endParaRPr>
              </a:p>
              <a:p>
                <a:pPr marL="285750" indent="-285750" eaLnBrk="1" hangingPunct="1">
                  <a:buFont typeface="Arial" panose="020B0604020202020204" pitchFamily="34" charset="0"/>
                  <a:buChar char="•"/>
                </a:pPr>
                <a:endParaRPr lang="en-US" sz="1667" b="1" i="1" dirty="0">
                  <a:latin typeface="Calibri" pitchFamily="34" charset="0"/>
                </a:endParaRPr>
              </a:p>
              <a:p>
                <a:pPr marL="285750" indent="-285750" eaLnBrk="1" hangingPunct="1">
                  <a:buFont typeface="Arial" panose="020B0604020202020204" pitchFamily="34" charset="0"/>
                  <a:buChar char="•"/>
                </a:pPr>
                <a:r>
                  <a:rPr lang="en-US" sz="1667" b="1" i="1" dirty="0">
                    <a:latin typeface="Calibri" pitchFamily="34" charset="0"/>
                  </a:rPr>
                  <a:t>k</a:t>
                </a:r>
                <a:r>
                  <a:rPr lang="en-US" sz="1667" b="1" dirty="0">
                    <a:latin typeface="Calibri" pitchFamily="34" charset="0"/>
                  </a:rPr>
                  <a:t>-means. </a:t>
                </a:r>
                <a:r>
                  <a:rPr lang="en-US" sz="1667" dirty="0">
                    <a:latin typeface="Calibri" pitchFamily="34" charset="0"/>
                  </a:rPr>
                  <a:t>We implemented a </a:t>
                </a:r>
                <a:r>
                  <a:rPr lang="en-US" sz="1667" dirty="0" err="1">
                    <a:latin typeface="Calibri" pitchFamily="34" charset="0"/>
                  </a:rPr>
                  <a:t>variational</a:t>
                </a:r>
                <a:r>
                  <a:rPr lang="en-US" sz="1667" dirty="0">
                    <a:latin typeface="Calibri" pitchFamily="34" charset="0"/>
                  </a:rPr>
                  <a:t> </a:t>
                </a:r>
                <a:r>
                  <a:rPr lang="en-US" sz="1667" i="1" dirty="0">
                    <a:latin typeface="Calibri" pitchFamily="34" charset="0"/>
                  </a:rPr>
                  <a:t>k</a:t>
                </a:r>
                <a:r>
                  <a:rPr lang="en-US" sz="1667" dirty="0">
                    <a:latin typeface="Calibri" pitchFamily="34" charset="0"/>
                  </a:rPr>
                  <a:t>-means clustering framework initialized with random seed, varying on </a:t>
                </a:r>
                <a:r>
                  <a:rPr lang="en-US" sz="1667" i="1" dirty="0">
                    <a:latin typeface="Calibri" pitchFamily="34" charset="0"/>
                  </a:rPr>
                  <a:t>k</a:t>
                </a:r>
                <a:r>
                  <a:rPr lang="en-US" sz="1667" dirty="0">
                    <a:latin typeface="Calibri" pitchFamily="34" charset="0"/>
                  </a:rPr>
                  <a:t>. The </a:t>
                </a:r>
                <a:r>
                  <a:rPr lang="en-US" sz="1667" i="1" dirty="0">
                    <a:latin typeface="Calibri" pitchFamily="34" charset="0"/>
                  </a:rPr>
                  <a:t>k </a:t>
                </a:r>
                <a:r>
                  <a:rPr lang="en-US" sz="1667" dirty="0">
                    <a:latin typeface="Calibri" pitchFamily="34" charset="0"/>
                  </a:rPr>
                  <a:t>centroids determined upon convergence become the basis for our adversarial example generation</a:t>
                </a:r>
                <a:r>
                  <a:rPr lang="en-US" sz="1667" dirty="0" smtClean="0">
                    <a:latin typeface="Calibri" pitchFamily="34" charset="0"/>
                  </a:rPr>
                  <a:t>. Small (&lt;5) clusters are considered outliers.</a:t>
                </a:r>
                <a:endParaRPr lang="en-US" sz="1667" dirty="0">
                  <a:latin typeface="Calibri" pitchFamily="34" charset="0"/>
                </a:endParaRPr>
              </a:p>
              <a:p>
                <a:pPr marL="285750" indent="-285750" eaLnBrk="1" hangingPunct="1">
                  <a:buFont typeface="Arial" panose="020B0604020202020204" pitchFamily="34" charset="0"/>
                  <a:buChar char="•"/>
                </a:pPr>
                <a:r>
                  <a:rPr lang="en-US" sz="1667" b="1" dirty="0">
                    <a:latin typeface="Calibri" pitchFamily="34" charset="0"/>
                  </a:rPr>
                  <a:t>Multivariate Gaussian distribution models.</a:t>
                </a:r>
                <a:r>
                  <a:rPr lang="en-US" sz="1667" dirty="0">
                    <a:latin typeface="Calibri" pitchFamily="34" charset="0"/>
                  </a:rPr>
                  <a:t> Motivated by the high-dimensional (71-element featurization) of our dataset, we modeled the clusters generated by </a:t>
                </a:r>
                <a:r>
                  <a:rPr lang="en-US" sz="1667" i="1" dirty="0">
                    <a:latin typeface="Calibri" pitchFamily="34" charset="0"/>
                  </a:rPr>
                  <a:t>k</a:t>
                </a:r>
                <a:r>
                  <a:rPr lang="en-US" sz="1667" dirty="0">
                    <a:latin typeface="Calibri" pitchFamily="34" charset="0"/>
                  </a:rPr>
                  <a:t>-means as multivariate Gaussian distributions. Modeling the clusters as multivariate Gaussian distributions over the random variable set </a:t>
                </a:r>
                <a14:m>
                  <m:oMath xmlns:m="http://schemas.openxmlformats.org/officeDocument/2006/math">
                    <m:r>
                      <a:rPr lang="en-US" sz="1667" b="0" i="1" smtClean="0">
                        <a:latin typeface="Cambria Math" panose="02040503050406030204" pitchFamily="18" charset="0"/>
                      </a:rPr>
                      <m:t>𝑥</m:t>
                    </m:r>
                    <m:r>
                      <a:rPr lang="en-US" sz="1667" b="0" i="1" smtClean="0">
                        <a:latin typeface="Cambria Math" panose="02040503050406030204" pitchFamily="18" charset="0"/>
                      </a:rPr>
                      <m:t>=[</m:t>
                    </m:r>
                    <m:sSub>
                      <m:sSubPr>
                        <m:ctrlPr>
                          <a:rPr lang="en-US" sz="1667" b="0" i="1" smtClean="0">
                            <a:latin typeface="Cambria Math" panose="02040503050406030204" pitchFamily="18" charset="0"/>
                          </a:rPr>
                        </m:ctrlPr>
                      </m:sSubPr>
                      <m:e>
                        <m:r>
                          <a:rPr lang="en-US" sz="1667" b="0" i="1" smtClean="0">
                            <a:latin typeface="Cambria Math" panose="02040503050406030204" pitchFamily="18" charset="0"/>
                          </a:rPr>
                          <m:t>𝑋</m:t>
                        </m:r>
                      </m:e>
                      <m:sub>
                        <m:r>
                          <a:rPr lang="en-US" sz="1667" b="0" i="1" smtClean="0">
                            <a:latin typeface="Cambria Math" panose="02040503050406030204" pitchFamily="18" charset="0"/>
                          </a:rPr>
                          <m:t>1</m:t>
                        </m:r>
                      </m:sub>
                    </m:sSub>
                    <m:r>
                      <a:rPr lang="en-US" sz="1667" b="0" i="1" smtClean="0">
                        <a:latin typeface="Cambria Math" panose="02040503050406030204" pitchFamily="18" charset="0"/>
                      </a:rPr>
                      <m:t>,…,</m:t>
                    </m:r>
                    <m:sSub>
                      <m:sSubPr>
                        <m:ctrlPr>
                          <a:rPr lang="en-US" sz="1667" b="0" i="1" smtClean="0">
                            <a:latin typeface="Cambria Math" panose="02040503050406030204" pitchFamily="18" charset="0"/>
                          </a:rPr>
                        </m:ctrlPr>
                      </m:sSubPr>
                      <m:e>
                        <m:r>
                          <a:rPr lang="en-US" sz="1667" b="0" i="1" smtClean="0">
                            <a:latin typeface="Cambria Math" panose="02040503050406030204" pitchFamily="18" charset="0"/>
                          </a:rPr>
                          <m:t>𝑋</m:t>
                        </m:r>
                      </m:e>
                      <m:sub>
                        <m:r>
                          <a:rPr lang="en-US" sz="1667" b="0" i="1" smtClean="0">
                            <a:latin typeface="Cambria Math" panose="02040503050406030204" pitchFamily="18" charset="0"/>
                          </a:rPr>
                          <m:t>𝑑</m:t>
                        </m:r>
                      </m:sub>
                    </m:sSub>
                    <m:r>
                      <a:rPr lang="en-US" sz="1667" b="0" i="1" smtClean="0">
                        <a:latin typeface="Cambria Math" panose="02040503050406030204" pitchFamily="18" charset="0"/>
                      </a:rPr>
                      <m:t>]</m:t>
                    </m:r>
                  </m:oMath>
                </a14:m>
                <a:r>
                  <a:rPr lang="en-US" sz="1667" dirty="0">
                    <a:latin typeface="Calibri" pitchFamily="34" charset="0"/>
                  </a:rPr>
                  <a:t>, the density function:</a:t>
                </a:r>
              </a:p>
              <a:p>
                <a:pPr eaLnBrk="1" hangingPunct="1"/>
                <a14:m>
                  <m:oMathPara xmlns:m="http://schemas.openxmlformats.org/officeDocument/2006/math">
                    <m:oMathParaPr>
                      <m:jc m:val="centerGroup"/>
                    </m:oMathParaPr>
                    <m:oMath xmlns:m="http://schemas.openxmlformats.org/officeDocument/2006/math">
                      <m:r>
                        <a:rPr lang="en-US" sz="1667" b="0" i="1" smtClean="0">
                          <a:latin typeface="Cambria Math" panose="02040503050406030204" pitchFamily="18" charset="0"/>
                        </a:rPr>
                        <m:t>𝑓</m:t>
                      </m:r>
                      <m:d>
                        <m:dPr>
                          <m:ctrlPr>
                            <a:rPr lang="en-US" sz="1667" b="0" i="1" smtClean="0">
                              <a:latin typeface="Cambria Math" panose="02040503050406030204" pitchFamily="18" charset="0"/>
                            </a:rPr>
                          </m:ctrlPr>
                        </m:dPr>
                        <m:e>
                          <m:r>
                            <a:rPr lang="en-US" sz="1667" b="0" i="1" smtClean="0">
                              <a:latin typeface="Cambria Math" panose="02040503050406030204" pitchFamily="18" charset="0"/>
                            </a:rPr>
                            <m:t>𝑥</m:t>
                          </m:r>
                          <m:r>
                            <a:rPr lang="en-US" sz="1667" b="0" i="1" smtClean="0">
                              <a:latin typeface="Cambria Math" panose="02040503050406030204" pitchFamily="18" charset="0"/>
                            </a:rPr>
                            <m:t>,</m:t>
                          </m:r>
                          <m:r>
                            <a:rPr lang="en-US" sz="1667" b="0" i="1" smtClean="0">
                              <a:latin typeface="Cambria Math" panose="02040503050406030204" pitchFamily="18" charset="0"/>
                            </a:rPr>
                            <m:t>𝜇</m:t>
                          </m:r>
                          <m:r>
                            <a:rPr lang="en-US" sz="1667" b="0" i="1" smtClean="0">
                              <a:latin typeface="Cambria Math" panose="02040503050406030204" pitchFamily="18" charset="0"/>
                            </a:rPr>
                            <m:t>,</m:t>
                          </m:r>
                          <m:r>
                            <m:rPr>
                              <m:sty m:val="p"/>
                            </m:rPr>
                            <a:rPr lang="en-US" sz="1667" b="0" i="0" smtClean="0">
                              <a:latin typeface="Cambria Math" panose="02040503050406030204" pitchFamily="18" charset="0"/>
                            </a:rPr>
                            <m:t>Σ</m:t>
                          </m:r>
                        </m:e>
                      </m:d>
                      <m:r>
                        <a:rPr lang="en-US" sz="1667" b="0" i="1" smtClean="0">
                          <a:latin typeface="Cambria Math" panose="02040503050406030204" pitchFamily="18" charset="0"/>
                        </a:rPr>
                        <m:t>=</m:t>
                      </m:r>
                      <m:f>
                        <m:fPr>
                          <m:ctrlPr>
                            <a:rPr lang="en-US" sz="1667" b="0" i="1" smtClean="0">
                              <a:latin typeface="Cambria Math" panose="02040503050406030204" pitchFamily="18" charset="0"/>
                            </a:rPr>
                          </m:ctrlPr>
                        </m:fPr>
                        <m:num>
                          <m:r>
                            <a:rPr lang="en-US" sz="1667" b="0" i="1" smtClean="0">
                              <a:latin typeface="Cambria Math" panose="02040503050406030204" pitchFamily="18" charset="0"/>
                            </a:rPr>
                            <m:t>1</m:t>
                          </m:r>
                        </m:num>
                        <m:den>
                          <m:d>
                            <m:dPr>
                              <m:begChr m:val="|"/>
                              <m:endChr m:val="|"/>
                              <m:ctrlPr>
                                <a:rPr lang="en-US" sz="1667" i="1">
                                  <a:latin typeface="Cambria Math" panose="02040503050406030204" pitchFamily="18" charset="0"/>
                                </a:rPr>
                              </m:ctrlPr>
                            </m:dPr>
                            <m:e>
                              <m:r>
                                <m:rPr>
                                  <m:sty m:val="p"/>
                                </m:rPr>
                                <a:rPr lang="en-US" sz="1667">
                                  <a:latin typeface="Cambria Math" panose="02040503050406030204" pitchFamily="18" charset="0"/>
                                </a:rPr>
                                <m:t>Σ</m:t>
                              </m:r>
                            </m:e>
                          </m:d>
                          <m:sSup>
                            <m:sSupPr>
                              <m:ctrlPr>
                                <a:rPr lang="en-US" sz="1667" i="1">
                                  <a:latin typeface="Cambria Math" panose="02040503050406030204" pitchFamily="18" charset="0"/>
                                </a:rPr>
                              </m:ctrlPr>
                            </m:sSupPr>
                            <m:e>
                              <m:d>
                                <m:dPr>
                                  <m:ctrlPr>
                                    <a:rPr lang="en-US" sz="1667" i="1">
                                      <a:latin typeface="Cambria Math" panose="02040503050406030204" pitchFamily="18" charset="0"/>
                                    </a:rPr>
                                  </m:ctrlPr>
                                </m:dPr>
                                <m:e>
                                  <m:r>
                                    <a:rPr lang="en-US" sz="1667" i="1">
                                      <a:latin typeface="Cambria Math" panose="02040503050406030204" pitchFamily="18" charset="0"/>
                                    </a:rPr>
                                    <m:t>2</m:t>
                                  </m:r>
                                  <m:r>
                                    <a:rPr lang="en-US" sz="1667" i="1">
                                      <a:latin typeface="Cambria Math" panose="02040503050406030204" pitchFamily="18" charset="0"/>
                                    </a:rPr>
                                    <m:t>𝜋</m:t>
                                  </m:r>
                                </m:e>
                              </m:d>
                            </m:e>
                            <m:sup>
                              <m:r>
                                <a:rPr lang="en-US" sz="1667" i="1">
                                  <a:latin typeface="Cambria Math" panose="02040503050406030204" pitchFamily="18" charset="0"/>
                                </a:rPr>
                                <m:t>𝑑</m:t>
                              </m:r>
                            </m:sup>
                          </m:sSup>
                        </m:den>
                      </m:f>
                      <m:func>
                        <m:funcPr>
                          <m:ctrlPr>
                            <a:rPr lang="en-US" sz="1667" b="0" i="1" smtClean="0">
                              <a:latin typeface="Cambria Math" panose="02040503050406030204" pitchFamily="18" charset="0"/>
                            </a:rPr>
                          </m:ctrlPr>
                        </m:funcPr>
                        <m:fName>
                          <m:r>
                            <m:rPr>
                              <m:sty m:val="p"/>
                            </m:rPr>
                            <a:rPr lang="en-US" sz="1667" b="0" i="0" smtClean="0">
                              <a:latin typeface="Cambria Math" panose="02040503050406030204" pitchFamily="18" charset="0"/>
                            </a:rPr>
                            <m:t>exp</m:t>
                          </m:r>
                        </m:fName>
                        <m:e>
                          <m:d>
                            <m:dPr>
                              <m:ctrlPr>
                                <a:rPr lang="en-US" sz="1667" b="0" i="1" smtClean="0">
                                  <a:latin typeface="Cambria Math" panose="02040503050406030204" pitchFamily="18" charset="0"/>
                                </a:rPr>
                              </m:ctrlPr>
                            </m:dPr>
                            <m:e>
                              <m:r>
                                <a:rPr lang="en-US" sz="1667" b="0" i="1" smtClean="0">
                                  <a:latin typeface="Cambria Math" panose="02040503050406030204" pitchFamily="18" charset="0"/>
                                </a:rPr>
                                <m:t>−</m:t>
                              </m:r>
                              <m:f>
                                <m:fPr>
                                  <m:ctrlPr>
                                    <a:rPr lang="en-US" sz="1667" b="0" i="1" smtClean="0">
                                      <a:latin typeface="Cambria Math" panose="02040503050406030204" pitchFamily="18" charset="0"/>
                                    </a:rPr>
                                  </m:ctrlPr>
                                </m:fPr>
                                <m:num>
                                  <m:r>
                                    <a:rPr lang="en-US" sz="1667" b="0" i="1" smtClean="0">
                                      <a:latin typeface="Cambria Math" panose="02040503050406030204" pitchFamily="18" charset="0"/>
                                    </a:rPr>
                                    <m:t>1</m:t>
                                  </m:r>
                                </m:num>
                                <m:den>
                                  <m:r>
                                    <a:rPr lang="en-US" sz="1667" b="0" i="1" smtClean="0">
                                      <a:latin typeface="Cambria Math" panose="02040503050406030204" pitchFamily="18" charset="0"/>
                                    </a:rPr>
                                    <m:t>2</m:t>
                                  </m:r>
                                </m:den>
                              </m:f>
                              <m:sSup>
                                <m:sSupPr>
                                  <m:ctrlPr>
                                    <a:rPr lang="en-US" sz="1667" b="0" i="1" smtClean="0">
                                      <a:latin typeface="Cambria Math" panose="02040503050406030204" pitchFamily="18" charset="0"/>
                                    </a:rPr>
                                  </m:ctrlPr>
                                </m:sSupPr>
                                <m:e>
                                  <m:d>
                                    <m:dPr>
                                      <m:ctrlPr>
                                        <a:rPr lang="en-US" sz="1667" b="0" i="1" smtClean="0">
                                          <a:latin typeface="Cambria Math" panose="02040503050406030204" pitchFamily="18" charset="0"/>
                                        </a:rPr>
                                      </m:ctrlPr>
                                    </m:dPr>
                                    <m:e>
                                      <m:r>
                                        <a:rPr lang="en-US" sz="1667" b="0" i="1" smtClean="0">
                                          <a:latin typeface="Cambria Math" panose="02040503050406030204" pitchFamily="18" charset="0"/>
                                        </a:rPr>
                                        <m:t>𝑥</m:t>
                                      </m:r>
                                      <m:r>
                                        <a:rPr lang="en-US" sz="1667" b="0" i="1" smtClean="0">
                                          <a:latin typeface="Cambria Math" panose="02040503050406030204" pitchFamily="18" charset="0"/>
                                        </a:rPr>
                                        <m:t>−</m:t>
                                      </m:r>
                                      <m:r>
                                        <a:rPr lang="en-US" sz="1667" b="0" i="1" smtClean="0">
                                          <a:latin typeface="Cambria Math" panose="02040503050406030204" pitchFamily="18" charset="0"/>
                                        </a:rPr>
                                        <m:t>𝜇</m:t>
                                      </m:r>
                                    </m:e>
                                  </m:d>
                                </m:e>
                                <m:sup>
                                  <m:r>
                                    <a:rPr lang="en-US" sz="1667" b="0" i="1" smtClean="0">
                                      <a:latin typeface="Cambria Math" panose="02040503050406030204" pitchFamily="18" charset="0"/>
                                    </a:rPr>
                                    <m:t>𝑇</m:t>
                                  </m:r>
                                </m:sup>
                              </m:sSup>
                              <m:sSup>
                                <m:sSupPr>
                                  <m:ctrlPr>
                                    <a:rPr lang="en-US" sz="1667" b="0" i="1" smtClean="0">
                                      <a:latin typeface="Cambria Math" panose="02040503050406030204" pitchFamily="18" charset="0"/>
                                    </a:rPr>
                                  </m:ctrlPr>
                                </m:sSupPr>
                                <m:e>
                                  <m:r>
                                    <m:rPr>
                                      <m:sty m:val="p"/>
                                    </m:rPr>
                                    <a:rPr lang="en-US" sz="1667" b="0" i="0" smtClean="0">
                                      <a:latin typeface="Cambria Math" panose="02040503050406030204" pitchFamily="18" charset="0"/>
                                    </a:rPr>
                                    <m:t>Σ</m:t>
                                  </m:r>
                                </m:e>
                                <m:sup>
                                  <m:r>
                                    <a:rPr lang="en-US" sz="1667" b="0" i="1" smtClean="0">
                                      <a:latin typeface="Cambria Math" panose="02040503050406030204" pitchFamily="18" charset="0"/>
                                    </a:rPr>
                                    <m:t>−1</m:t>
                                  </m:r>
                                </m:sup>
                              </m:sSup>
                              <m:d>
                                <m:dPr>
                                  <m:ctrlPr>
                                    <a:rPr lang="en-US" sz="1667" b="0" i="1" smtClean="0">
                                      <a:latin typeface="Cambria Math" panose="02040503050406030204" pitchFamily="18" charset="0"/>
                                    </a:rPr>
                                  </m:ctrlPr>
                                </m:dPr>
                                <m:e>
                                  <m:r>
                                    <a:rPr lang="en-US" sz="1667" b="0" i="1" smtClean="0">
                                      <a:latin typeface="Cambria Math" panose="02040503050406030204" pitchFamily="18" charset="0"/>
                                    </a:rPr>
                                    <m:t>𝑥</m:t>
                                  </m:r>
                                  <m:r>
                                    <a:rPr lang="en-US" sz="1667" b="0" i="1" smtClean="0">
                                      <a:latin typeface="Cambria Math" panose="02040503050406030204" pitchFamily="18" charset="0"/>
                                    </a:rPr>
                                    <m:t>−</m:t>
                                  </m:r>
                                  <m:r>
                                    <a:rPr lang="en-US" sz="1667" b="0" i="1" smtClean="0">
                                      <a:latin typeface="Cambria Math" panose="02040503050406030204" pitchFamily="18" charset="0"/>
                                    </a:rPr>
                                    <m:t>𝜇</m:t>
                                  </m:r>
                                </m:e>
                              </m:d>
                            </m:e>
                          </m:d>
                        </m:e>
                      </m:func>
                    </m:oMath>
                  </m:oMathPara>
                </a14:m>
                <a:endParaRPr lang="en-US" sz="1667" dirty="0">
                  <a:latin typeface="Calibri" pitchFamily="34" charset="0"/>
                </a:endParaRPr>
              </a:p>
              <a:p>
                <a:pPr marL="285750" eaLnBrk="1" hangingPunct="1"/>
                <a:r>
                  <a:rPr lang="en-US" sz="1667" dirty="0">
                    <a:latin typeface="Calibri" pitchFamily="34" charset="0"/>
                  </a:rPr>
                  <a:t>We characterized each cluster distribution with its mean and covariance. We then generated adversarial attacks by sampling from each centroid's characteristic multivariate Gaussian distribution, with thresholds in place to de-weight outliers</a:t>
                </a:r>
                <a:r>
                  <a:rPr lang="en-US" sz="1667" dirty="0" smtClean="0">
                    <a:latin typeface="Calibri" pitchFamily="34" charset="0"/>
                  </a:rPr>
                  <a:t>. Each of </a:t>
                </a:r>
                <a:r>
                  <a:rPr lang="en-US" sz="1667" dirty="0">
                    <a:latin typeface="Calibri" pitchFamily="34" charset="0"/>
                  </a:rPr>
                  <a:t>these </a:t>
                </a:r>
                <a:r>
                  <a:rPr lang="en-US" sz="1667">
                    <a:latin typeface="Calibri" pitchFamily="34" charset="0"/>
                  </a:rPr>
                  <a:t>attacks </a:t>
                </a:r>
                <a:r>
                  <a:rPr lang="en-US" sz="1667" smtClean="0">
                    <a:latin typeface="Calibri" pitchFamily="34" charset="0"/>
                  </a:rPr>
                  <a:t>was then </a:t>
                </a:r>
                <a:r>
                  <a:rPr lang="en-US" sz="1667" dirty="0">
                    <a:latin typeface="Calibri" pitchFamily="34" charset="0"/>
                  </a:rPr>
                  <a:t>concatenated with a </a:t>
                </a:r>
                <a:r>
                  <a:rPr lang="en-US" sz="1667" dirty="0" err="1">
                    <a:latin typeface="Calibri" pitchFamily="34" charset="0"/>
                  </a:rPr>
                  <a:t>datapoint</a:t>
                </a:r>
                <a:r>
                  <a:rPr lang="en-US" sz="1667" dirty="0">
                    <a:latin typeface="Calibri" pitchFamily="34" charset="0"/>
                  </a:rPr>
                  <a:t> from its generating cluster</a:t>
                </a:r>
                <a:r>
                  <a:rPr lang="en-US" sz="1667" dirty="0" smtClean="0">
                    <a:latin typeface="Calibri" pitchFamily="34" charset="0"/>
                  </a:rPr>
                  <a:t>. </a:t>
                </a:r>
                <a:r>
                  <a:rPr lang="en-US" sz="1667" dirty="0">
                    <a:latin typeface="Calibri" pitchFamily="34" charset="0"/>
                  </a:rPr>
                  <a:t>The feature data we generated was thus similar to the original feature data at frequencies proportionate to the density function </a:t>
                </a:r>
                <a:r>
                  <a:rPr lang="en-US" sz="1667" dirty="0" smtClean="0">
                    <a:latin typeface="Calibri" pitchFamily="34" charset="0"/>
                  </a:rPr>
                  <a:t>probabilities.</a:t>
                </a:r>
                <a:endParaRPr lang="en-US" sz="1667" dirty="0">
                  <a:latin typeface="Calibri" pitchFamily="34" charset="0"/>
                </a:endParaRPr>
              </a:p>
              <a:p>
                <a:pPr marL="285750" indent="-285750" eaLnBrk="1" hangingPunct="1">
                  <a:buFont typeface="Arial" panose="020B0604020202020204" pitchFamily="34" charset="0"/>
                  <a:buChar char="•"/>
                </a:pPr>
                <a:r>
                  <a:rPr lang="en-US" sz="1667" b="1" dirty="0">
                    <a:latin typeface="Calibri" pitchFamily="34" charset="0"/>
                  </a:rPr>
                  <a:t>Bayesian network models.</a:t>
                </a:r>
                <a:r>
                  <a:rPr lang="en-US" sz="1667" dirty="0">
                    <a:latin typeface="Calibri" pitchFamily="34" charset="0"/>
                  </a:rPr>
                  <a:t> Our insight was that by examining correlation between features, we could form numerical saliency maps that could inform as well as speed up the process of generating successful adversarial attacks. Bae </a:t>
                </a:r>
                <a:r>
                  <a:rPr lang="en-US" sz="1667" i="1" dirty="0">
                    <a:latin typeface="Calibri" pitchFamily="34" charset="0"/>
                  </a:rPr>
                  <a:t>et al.</a:t>
                </a:r>
                <a:r>
                  <a:rPr lang="en-US" sz="1667" dirty="0">
                    <a:latin typeface="Calibri" pitchFamily="34" charset="0"/>
                  </a:rPr>
                  <a:t> (2016) describe a method to learn Bayesian networks from correlations with </a:t>
                </a:r>
                <a:r>
                  <a:rPr lang="en-US" sz="1667" b="1" dirty="0">
                    <a:latin typeface="Calibri" pitchFamily="34" charset="0"/>
                  </a:rPr>
                  <a:t>global max likelihood:</a:t>
                </a:r>
                <a:endParaRPr lang="en-US" sz="1667" dirty="0">
                  <a:latin typeface="Calibri" pitchFamily="34" charset="0"/>
                </a:endParaRPr>
              </a:p>
              <a:p>
                <a:pPr eaLnBrk="1" hangingPunct="1"/>
                <a14:m>
                  <m:oMathPara xmlns:m="http://schemas.openxmlformats.org/officeDocument/2006/math">
                    <m:oMathParaPr>
                      <m:jc m:val="centerGroup"/>
                    </m:oMathParaPr>
                    <m:oMath xmlns:m="http://schemas.openxmlformats.org/officeDocument/2006/math">
                      <m:r>
                        <a:rPr lang="en-US" sz="1667" b="0" i="1" smtClean="0">
                          <a:latin typeface="Cambria Math" panose="02040503050406030204" pitchFamily="18" charset="0"/>
                        </a:rPr>
                        <m:t>𝑝</m:t>
                      </m:r>
                      <m:d>
                        <m:dPr>
                          <m:ctrlPr>
                            <a:rPr lang="en-US" sz="1667" b="0" i="1" smtClean="0">
                              <a:latin typeface="Cambria Math" panose="02040503050406030204" pitchFamily="18" charset="0"/>
                            </a:rPr>
                          </m:ctrlPr>
                        </m:dPr>
                        <m:e>
                          <m:r>
                            <a:rPr lang="en-US" sz="1667" b="0" i="1" smtClean="0">
                              <a:latin typeface="Cambria Math" panose="02040503050406030204" pitchFamily="18" charset="0"/>
                            </a:rPr>
                            <m:t>𝐷</m:t>
                          </m:r>
                        </m:e>
                        <m:e>
                          <m:r>
                            <a:rPr lang="en-US" sz="1667" b="0" i="1" smtClean="0">
                              <a:latin typeface="Cambria Math" panose="02040503050406030204" pitchFamily="18" charset="0"/>
                            </a:rPr>
                            <m:t>𝜃</m:t>
                          </m:r>
                          <m:r>
                            <a:rPr lang="en-US" sz="1667" b="0" i="1" smtClean="0">
                              <a:latin typeface="Cambria Math" panose="02040503050406030204" pitchFamily="18" charset="0"/>
                            </a:rPr>
                            <m:t>,</m:t>
                          </m:r>
                          <m:r>
                            <a:rPr lang="en-US" sz="1667" b="0" i="1" smtClean="0">
                              <a:latin typeface="Cambria Math" panose="02040503050406030204" pitchFamily="18" charset="0"/>
                            </a:rPr>
                            <m:t>𝛾</m:t>
                          </m:r>
                          <m:r>
                            <a:rPr lang="en-US" sz="1667" b="0" i="1" smtClean="0">
                              <a:latin typeface="Cambria Math" panose="02040503050406030204" pitchFamily="18" charset="0"/>
                            </a:rPr>
                            <m:t>,</m:t>
                          </m:r>
                          <m:r>
                            <a:rPr lang="en-US" sz="1667" b="0" i="1" smtClean="0">
                              <a:latin typeface="Cambria Math" panose="02040503050406030204" pitchFamily="18" charset="0"/>
                            </a:rPr>
                            <m:t>𝑀</m:t>
                          </m:r>
                        </m:e>
                      </m:d>
                      <m:r>
                        <a:rPr lang="en-US" sz="1667" b="0" i="1" smtClean="0">
                          <a:latin typeface="Cambria Math" panose="02040503050406030204" pitchFamily="18" charset="0"/>
                        </a:rPr>
                        <m:t>=</m:t>
                      </m:r>
                      <m:nary>
                        <m:naryPr>
                          <m:chr m:val="∏"/>
                          <m:ctrlPr>
                            <a:rPr lang="en-US" sz="1667" b="0" i="1" smtClean="0">
                              <a:latin typeface="Cambria Math" panose="02040503050406030204" pitchFamily="18" charset="0"/>
                            </a:rPr>
                          </m:ctrlPr>
                        </m:naryPr>
                        <m:sub>
                          <m:r>
                            <a:rPr lang="en-US" sz="1667" b="0" i="1" smtClean="0">
                              <a:latin typeface="Cambria Math" panose="02040503050406030204" pitchFamily="18" charset="0"/>
                            </a:rPr>
                            <m:t>𝑖</m:t>
                          </m:r>
                          <m:r>
                            <a:rPr lang="en-US" sz="1667" b="0" i="1" smtClean="0">
                              <a:latin typeface="Cambria Math" panose="02040503050406030204" pitchFamily="18" charset="0"/>
                            </a:rPr>
                            <m:t>=1</m:t>
                          </m:r>
                        </m:sub>
                        <m:sup>
                          <m:r>
                            <a:rPr lang="en-US" sz="1667" b="0" i="1" smtClean="0">
                              <a:latin typeface="Cambria Math" panose="02040503050406030204" pitchFamily="18" charset="0"/>
                            </a:rPr>
                            <m:t>𝑣</m:t>
                          </m:r>
                        </m:sup>
                        <m:e>
                          <m:r>
                            <a:rPr lang="en-US" sz="1667" b="0" i="1" smtClean="0">
                              <a:latin typeface="Cambria Math" panose="02040503050406030204" pitchFamily="18" charset="0"/>
                            </a:rPr>
                            <m:t>∫</m:t>
                          </m:r>
                          <m:r>
                            <a:rPr lang="en-US" sz="1667" b="0" i="1" smtClean="0">
                              <a:latin typeface="Cambria Math" panose="02040503050406030204" pitchFamily="18" charset="0"/>
                            </a:rPr>
                            <m:t>𝑝</m:t>
                          </m:r>
                          <m:d>
                            <m:dPr>
                              <m:ctrlPr>
                                <a:rPr lang="en-US" sz="1667" b="0" i="1" smtClean="0">
                                  <a:latin typeface="Cambria Math" panose="02040503050406030204" pitchFamily="18" charset="0"/>
                                </a:rPr>
                              </m:ctrlPr>
                            </m:dPr>
                            <m:e>
                              <m:sSub>
                                <m:sSubPr>
                                  <m:ctrlPr>
                                    <a:rPr lang="en-US" sz="1667" b="0" i="1" smtClean="0">
                                      <a:latin typeface="Cambria Math" panose="02040503050406030204" pitchFamily="18" charset="0"/>
                                    </a:rPr>
                                  </m:ctrlPr>
                                </m:sSubPr>
                                <m:e>
                                  <m:r>
                                    <a:rPr lang="en-US" sz="1667" b="0" i="1" smtClean="0">
                                      <a:latin typeface="Cambria Math" panose="02040503050406030204" pitchFamily="18" charset="0"/>
                                    </a:rPr>
                                    <m:t>𝑥</m:t>
                                  </m:r>
                                </m:e>
                                <m:sub>
                                  <m:r>
                                    <a:rPr lang="en-US" sz="1667" b="0" i="1" smtClean="0">
                                      <a:latin typeface="Cambria Math" panose="02040503050406030204" pitchFamily="18" charset="0"/>
                                    </a:rPr>
                                    <m:t>𝑖</m:t>
                                  </m:r>
                                </m:sub>
                              </m:sSub>
                            </m:e>
                            <m:e>
                              <m:sSub>
                                <m:sSubPr>
                                  <m:ctrlPr>
                                    <a:rPr lang="en-US" sz="1667" b="0" i="1" smtClean="0">
                                      <a:latin typeface="Cambria Math" panose="02040503050406030204" pitchFamily="18" charset="0"/>
                                    </a:rPr>
                                  </m:ctrlPr>
                                </m:sSubPr>
                                <m:e>
                                  <m:r>
                                    <a:rPr lang="en-US" sz="1667" b="0" i="1" smtClean="0">
                                      <a:latin typeface="Cambria Math" panose="02040503050406030204" pitchFamily="18" charset="0"/>
                                    </a:rPr>
                                    <m:t>𝛾</m:t>
                                  </m:r>
                                </m:e>
                                <m:sub>
                                  <m:r>
                                    <a:rPr lang="en-US" sz="1667" b="0" i="1" smtClean="0">
                                      <a:latin typeface="Cambria Math" panose="02040503050406030204" pitchFamily="18" charset="0"/>
                                    </a:rPr>
                                    <m:t>𝑖</m:t>
                                  </m:r>
                                </m:sub>
                              </m:sSub>
                              <m:r>
                                <a:rPr lang="en-US" sz="1667" b="0" i="1" smtClean="0">
                                  <a:latin typeface="Cambria Math" panose="02040503050406030204" pitchFamily="18" charset="0"/>
                                </a:rPr>
                                <m:t>,</m:t>
                              </m:r>
                              <m:sSub>
                                <m:sSubPr>
                                  <m:ctrlPr>
                                    <a:rPr lang="en-US" sz="1667" b="0" i="1" smtClean="0">
                                      <a:latin typeface="Cambria Math" panose="02040503050406030204" pitchFamily="18" charset="0"/>
                                    </a:rPr>
                                  </m:ctrlPr>
                                </m:sSubPr>
                                <m:e>
                                  <m:r>
                                    <a:rPr lang="en-US" sz="1667" b="0" i="1" smtClean="0">
                                      <a:latin typeface="Cambria Math" panose="02040503050406030204" pitchFamily="18" charset="0"/>
                                    </a:rPr>
                                    <m:t>𝑀</m:t>
                                  </m:r>
                                </m:e>
                                <m:sub>
                                  <m:r>
                                    <a:rPr lang="en-US" sz="1667" b="0" i="1" smtClean="0">
                                      <a:latin typeface="Cambria Math" panose="02040503050406030204" pitchFamily="18" charset="0"/>
                                    </a:rPr>
                                    <m:t>𝑖</m:t>
                                  </m:r>
                                </m:sub>
                              </m:sSub>
                            </m:e>
                          </m:d>
                          <m:r>
                            <a:rPr lang="en-US" sz="1667" b="0" i="1" smtClean="0">
                              <a:latin typeface="Cambria Math" panose="02040503050406030204" pitchFamily="18" charset="0"/>
                            </a:rPr>
                            <m:t>𝑝</m:t>
                          </m:r>
                          <m:d>
                            <m:dPr>
                              <m:ctrlPr>
                                <a:rPr lang="en-US" sz="1667" b="0" i="1" smtClean="0">
                                  <a:latin typeface="Cambria Math" panose="02040503050406030204" pitchFamily="18" charset="0"/>
                                </a:rPr>
                              </m:ctrlPr>
                            </m:dPr>
                            <m:e>
                              <m:sSub>
                                <m:sSubPr>
                                  <m:ctrlPr>
                                    <a:rPr lang="en-US" sz="1667" b="0" i="1" smtClean="0">
                                      <a:latin typeface="Cambria Math" panose="02040503050406030204" pitchFamily="18" charset="0"/>
                                    </a:rPr>
                                  </m:ctrlPr>
                                </m:sSubPr>
                                <m:e>
                                  <m:r>
                                    <a:rPr lang="en-US" sz="1667" b="0" i="1" smtClean="0">
                                      <a:latin typeface="Cambria Math" panose="02040503050406030204" pitchFamily="18" charset="0"/>
                                    </a:rPr>
                                    <m:t>𝛾</m:t>
                                  </m:r>
                                </m:e>
                                <m:sub>
                                  <m:r>
                                    <a:rPr lang="en-US" sz="1667" b="0" i="1" smtClean="0">
                                      <a:latin typeface="Cambria Math" panose="02040503050406030204" pitchFamily="18" charset="0"/>
                                    </a:rPr>
                                    <m:t>𝑖</m:t>
                                  </m:r>
                                </m:sub>
                              </m:sSub>
                            </m:e>
                            <m:e>
                              <m:r>
                                <a:rPr lang="en-US" sz="1667" b="0" i="1" smtClean="0">
                                  <a:latin typeface="Cambria Math" panose="02040503050406030204" pitchFamily="18" charset="0"/>
                                </a:rPr>
                                <m:t>𝑝𝑎𝑟𝑒𝑛𝑡</m:t>
                              </m:r>
                              <m:d>
                                <m:dPr>
                                  <m:ctrlPr>
                                    <a:rPr lang="en-US" sz="1667" b="0" i="1" smtClean="0">
                                      <a:latin typeface="Cambria Math" panose="02040503050406030204" pitchFamily="18" charset="0"/>
                                    </a:rPr>
                                  </m:ctrlPr>
                                </m:dPr>
                                <m:e>
                                  <m:sSub>
                                    <m:sSubPr>
                                      <m:ctrlPr>
                                        <a:rPr lang="en-US" sz="1667" b="0" i="1" smtClean="0">
                                          <a:latin typeface="Cambria Math" panose="02040503050406030204" pitchFamily="18" charset="0"/>
                                        </a:rPr>
                                      </m:ctrlPr>
                                    </m:sSubPr>
                                    <m:e>
                                      <m:r>
                                        <a:rPr lang="en-US" sz="1667" b="0" i="1" smtClean="0">
                                          <a:latin typeface="Cambria Math" panose="02040503050406030204" pitchFamily="18" charset="0"/>
                                        </a:rPr>
                                        <m:t>𝛾</m:t>
                                      </m:r>
                                    </m:e>
                                    <m:sub>
                                      <m:r>
                                        <a:rPr lang="en-US" sz="1667" b="0" i="1" smtClean="0">
                                          <a:latin typeface="Cambria Math" panose="02040503050406030204" pitchFamily="18" charset="0"/>
                                        </a:rPr>
                                        <m:t>𝑖</m:t>
                                      </m:r>
                                    </m:sub>
                                  </m:sSub>
                                </m:e>
                              </m:d>
                              <m:r>
                                <a:rPr lang="en-US" sz="1667" b="0" i="1" smtClean="0">
                                  <a:latin typeface="Cambria Math" panose="02040503050406030204" pitchFamily="18" charset="0"/>
                                </a:rPr>
                                <m:t>,</m:t>
                              </m:r>
                              <m:sSub>
                                <m:sSubPr>
                                  <m:ctrlPr>
                                    <a:rPr lang="en-US" sz="1667" b="0" i="1" smtClean="0">
                                      <a:latin typeface="Cambria Math" panose="02040503050406030204" pitchFamily="18" charset="0"/>
                                    </a:rPr>
                                  </m:ctrlPr>
                                </m:sSubPr>
                                <m:e>
                                  <m:r>
                                    <a:rPr lang="en-US" sz="1667" b="0" i="1" smtClean="0">
                                      <a:latin typeface="Cambria Math" panose="02040503050406030204" pitchFamily="18" charset="0"/>
                                    </a:rPr>
                                    <m:t>𝜃</m:t>
                                  </m:r>
                                </m:e>
                                <m:sub>
                                  <m:r>
                                    <a:rPr lang="en-US" sz="1667" b="0" i="1" smtClean="0">
                                      <a:latin typeface="Cambria Math" panose="02040503050406030204" pitchFamily="18" charset="0"/>
                                    </a:rPr>
                                    <m:t>𝑖</m:t>
                                  </m:r>
                                </m:sub>
                              </m:sSub>
                              <m:r>
                                <a:rPr lang="en-US" sz="1667" b="0" i="1" smtClean="0">
                                  <a:latin typeface="Cambria Math" panose="02040503050406030204" pitchFamily="18" charset="0"/>
                                </a:rPr>
                                <m:t>,</m:t>
                              </m:r>
                              <m:sSub>
                                <m:sSubPr>
                                  <m:ctrlPr>
                                    <a:rPr lang="en-US" sz="1667" b="0" i="1" smtClean="0">
                                      <a:latin typeface="Cambria Math" panose="02040503050406030204" pitchFamily="18" charset="0"/>
                                    </a:rPr>
                                  </m:ctrlPr>
                                </m:sSubPr>
                                <m:e>
                                  <m:r>
                                    <a:rPr lang="en-US" sz="1667" b="0" i="1" smtClean="0">
                                      <a:latin typeface="Cambria Math" panose="02040503050406030204" pitchFamily="18" charset="0"/>
                                    </a:rPr>
                                    <m:t>𝛾</m:t>
                                  </m:r>
                                </m:e>
                                <m:sub>
                                  <m:r>
                                    <a:rPr lang="en-US" sz="1667" b="0" i="1" smtClean="0">
                                      <a:latin typeface="Cambria Math" panose="02040503050406030204" pitchFamily="18" charset="0"/>
                                    </a:rPr>
                                    <m:t>𝑖</m:t>
                                  </m:r>
                                </m:sub>
                              </m:sSub>
                              <m:r>
                                <a:rPr lang="en-US" sz="1667" b="0" i="1" smtClean="0">
                                  <a:latin typeface="Cambria Math" panose="02040503050406030204" pitchFamily="18" charset="0"/>
                                </a:rPr>
                                <m:t>,</m:t>
                              </m:r>
                              <m:sSub>
                                <m:sSubPr>
                                  <m:ctrlPr>
                                    <a:rPr lang="en-US" sz="1667" b="0" i="1" smtClean="0">
                                      <a:latin typeface="Cambria Math" panose="02040503050406030204" pitchFamily="18" charset="0"/>
                                    </a:rPr>
                                  </m:ctrlPr>
                                </m:sSubPr>
                                <m:e>
                                  <m:r>
                                    <a:rPr lang="en-US" sz="1667" b="0" i="1" smtClean="0">
                                      <a:latin typeface="Cambria Math" panose="02040503050406030204" pitchFamily="18" charset="0"/>
                                    </a:rPr>
                                    <m:t>𝑥</m:t>
                                  </m:r>
                                </m:e>
                                <m:sub>
                                  <m:r>
                                    <a:rPr lang="en-US" sz="1667" b="0" i="1" smtClean="0">
                                      <a:latin typeface="Cambria Math" panose="02040503050406030204" pitchFamily="18" charset="0"/>
                                    </a:rPr>
                                    <m:t>𝑖</m:t>
                                  </m:r>
                                </m:sub>
                              </m:sSub>
                              <m:r>
                                <a:rPr lang="en-US" sz="1667" b="0" i="1" smtClean="0">
                                  <a:latin typeface="Cambria Math" panose="02040503050406030204" pitchFamily="18" charset="0"/>
                                </a:rPr>
                                <m:t>,</m:t>
                              </m:r>
                              <m:sSub>
                                <m:sSubPr>
                                  <m:ctrlPr>
                                    <a:rPr lang="en-US" sz="1667" b="0" i="1" smtClean="0">
                                      <a:latin typeface="Cambria Math" panose="02040503050406030204" pitchFamily="18" charset="0"/>
                                    </a:rPr>
                                  </m:ctrlPr>
                                </m:sSubPr>
                                <m:e>
                                  <m:r>
                                    <a:rPr lang="en-US" sz="1667" b="0" i="1" smtClean="0">
                                      <a:latin typeface="Cambria Math" panose="02040503050406030204" pitchFamily="18" charset="0"/>
                                    </a:rPr>
                                    <m:t>𝑀</m:t>
                                  </m:r>
                                </m:e>
                                <m:sub>
                                  <m:r>
                                    <a:rPr lang="en-US" sz="1667" b="0" i="1" smtClean="0">
                                      <a:latin typeface="Cambria Math" panose="02040503050406030204" pitchFamily="18" charset="0"/>
                                    </a:rPr>
                                    <m:t>𝑖</m:t>
                                  </m:r>
                                </m:sub>
                              </m:sSub>
                            </m:e>
                          </m:d>
                          <m:r>
                            <a:rPr lang="en-US" sz="1667" b="0" i="1" smtClean="0">
                              <a:latin typeface="Cambria Math" panose="02040503050406030204" pitchFamily="18" charset="0"/>
                            </a:rPr>
                            <m:t>𝑑</m:t>
                          </m:r>
                          <m:sSub>
                            <m:sSubPr>
                              <m:ctrlPr>
                                <a:rPr lang="en-US" sz="1667" b="0" i="1" smtClean="0">
                                  <a:latin typeface="Cambria Math" panose="02040503050406030204" pitchFamily="18" charset="0"/>
                                </a:rPr>
                              </m:ctrlPr>
                            </m:sSubPr>
                            <m:e>
                              <m:r>
                                <a:rPr lang="en-US" sz="1667" b="0" i="1" smtClean="0">
                                  <a:latin typeface="Cambria Math" panose="02040503050406030204" pitchFamily="18" charset="0"/>
                                </a:rPr>
                                <m:t>𝑥</m:t>
                              </m:r>
                            </m:e>
                            <m:sub>
                              <m:r>
                                <a:rPr lang="en-US" sz="1667" b="0" i="1" smtClean="0">
                                  <a:latin typeface="Cambria Math" panose="02040503050406030204" pitchFamily="18" charset="0"/>
                                </a:rPr>
                                <m:t>𝑖</m:t>
                              </m:r>
                            </m:sub>
                          </m:sSub>
                        </m:e>
                      </m:nary>
                    </m:oMath>
                  </m:oMathPara>
                </a14:m>
                <a:endParaRPr lang="en-US" sz="1667" dirty="0">
                  <a:latin typeface="Calibri" pitchFamily="34" charset="0"/>
                </a:endParaRPr>
              </a:p>
              <a:p>
                <a:pPr marL="285750" eaLnBrk="1" hangingPunct="1"/>
                <a:r>
                  <a:rPr lang="en-US" sz="1667" dirty="0">
                    <a:latin typeface="Calibri" pitchFamily="34" charset="0"/>
                  </a:rPr>
                  <a:t>Our Bayesian networks learned this way may not be empirical, but are an effective </a:t>
                </a:r>
                <a:r>
                  <a:rPr lang="en-US" sz="1667" b="1" dirty="0">
                    <a:latin typeface="Calibri" pitchFamily="34" charset="0"/>
                  </a:rPr>
                  <a:t>vector mapping heuristic</a:t>
                </a:r>
                <a:r>
                  <a:rPr lang="en-US" sz="1667" dirty="0">
                    <a:latin typeface="Calibri" pitchFamily="34" charset="0"/>
                  </a:rPr>
                  <a:t> to transform highly-dimensional </a:t>
                </a:r>
                <a:r>
                  <a:rPr lang="en-US" sz="1667" dirty="0" err="1">
                    <a:latin typeface="Calibri" pitchFamily="34" charset="0"/>
                  </a:rPr>
                  <a:t>featurized</a:t>
                </a:r>
                <a:r>
                  <a:rPr lang="en-US" sz="1667" dirty="0">
                    <a:latin typeface="Calibri" pitchFamily="34" charset="0"/>
                  </a:rPr>
                  <a:t> data back into realistic value </a:t>
                </a:r>
                <a:r>
                  <a:rPr lang="en-US" sz="1667" dirty="0" smtClean="0">
                    <a:latin typeface="Calibri" pitchFamily="34" charset="0"/>
                  </a:rPr>
                  <a:t>		         vectors </a:t>
                </a:r>
                <a:r>
                  <a:rPr lang="en-US" sz="1667" dirty="0">
                    <a:latin typeface="Calibri" pitchFamily="34" charset="0"/>
                  </a:rPr>
                  <a:t>for humanistic biometric imitation. </a:t>
                </a: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eaLnBrk="1" hangingPunct="1"/>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eaLnBrk="1" hangingPunct="1"/>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p:txBody>
          </p:sp>
        </mc:Choice>
        <mc:Fallback xmlns="">
          <p:sp>
            <p:nvSpPr>
              <p:cNvPr id="13" name="Text Box 192"/>
              <p:cNvSpPr txBox="1">
                <a:spLocks noRot="1" noChangeAspect="1" noMove="1" noResize="1" noEditPoints="1" noAdjustHandles="1" noChangeArrowheads="1" noChangeShapeType="1" noTextEdit="1"/>
              </p:cNvSpPr>
              <p:nvPr/>
            </p:nvSpPr>
            <p:spPr bwMode="auto">
              <a:xfrm>
                <a:off x="9601200" y="3048000"/>
                <a:ext cx="8229600" cy="12729167"/>
              </a:xfrm>
              <a:prstGeom prst="rect">
                <a:avLst/>
              </a:prstGeom>
              <a:blipFill rotWithShape="0">
                <a:blip r:embed="rId2"/>
                <a:stretch>
                  <a:fillRect l="-444" r="-1109"/>
                </a:stretch>
              </a:blipFill>
              <a:ln w="12700">
                <a:solidFill>
                  <a:schemeClr val="accent1">
                    <a:lumMod val="75000"/>
                  </a:schemeClr>
                </a:solidFill>
              </a:ln>
              <a:effectLst/>
            </p:spPr>
            <p:txBody>
              <a:bodyPr/>
              <a:lstStyle/>
              <a:p>
                <a:r>
                  <a:rPr lang="en-US">
                    <a:noFill/>
                  </a:rPr>
                  <a:t> </a:t>
                </a:r>
              </a:p>
            </p:txBody>
          </p:sp>
        </mc:Fallback>
      </mc:AlternateContent>
      <p:sp>
        <p:nvSpPr>
          <p:cNvPr id="34" name="Rectangle 33"/>
          <p:cNvSpPr/>
          <p:nvPr/>
        </p:nvSpPr>
        <p:spPr>
          <a:xfrm>
            <a:off x="9601200" y="2667000"/>
            <a:ext cx="8229600" cy="3810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0809" tIns="20405" rIns="40809" bIns="20405" rtlCol="0" anchor="ctr"/>
          <a:lstStyle/>
          <a:p>
            <a:pPr algn="ctr"/>
            <a:r>
              <a:rPr lang="en-US" sz="2667" b="1" dirty="0">
                <a:solidFill>
                  <a:schemeClr val="accent3">
                    <a:lumMod val="20000"/>
                    <a:lumOff val="80000"/>
                  </a:schemeClr>
                </a:solidFill>
              </a:rPr>
              <a:t>Methods and models</a:t>
            </a:r>
          </a:p>
        </p:txBody>
      </p:sp>
      <p:sp>
        <p:nvSpPr>
          <p:cNvPr id="35" name="Rectangle 34"/>
          <p:cNvSpPr/>
          <p:nvPr/>
        </p:nvSpPr>
        <p:spPr>
          <a:xfrm>
            <a:off x="18288000" y="2667000"/>
            <a:ext cx="8229600" cy="3810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0809" tIns="20405" rIns="40809" bIns="20405" rtlCol="0" anchor="ctr"/>
          <a:lstStyle/>
          <a:p>
            <a:pPr algn="ctr"/>
            <a:r>
              <a:rPr lang="en-US" sz="2667" b="1" dirty="0">
                <a:solidFill>
                  <a:schemeClr val="accent3">
                    <a:lumMod val="20000"/>
                    <a:lumOff val="80000"/>
                  </a:schemeClr>
                </a:solidFill>
              </a:rPr>
              <a:t>Results</a:t>
            </a:r>
          </a:p>
        </p:txBody>
      </p:sp>
      <p:sp>
        <p:nvSpPr>
          <p:cNvPr id="14" name="Text Box 193"/>
          <p:cNvSpPr txBox="1">
            <a:spLocks noChangeArrowheads="1"/>
          </p:cNvSpPr>
          <p:nvPr/>
        </p:nvSpPr>
        <p:spPr bwMode="auto">
          <a:xfrm>
            <a:off x="18288000" y="12012892"/>
            <a:ext cx="8229600" cy="3756454"/>
          </a:xfrm>
          <a:prstGeom prst="rect">
            <a:avLst/>
          </a:prstGeom>
          <a:solidFill>
            <a:schemeClr val="bg1"/>
          </a:solidFill>
          <a:ln w="12700">
            <a:solidFill>
              <a:schemeClr val="accent1">
                <a:lumMod val="75000"/>
              </a:schemeClr>
            </a:solidFill>
          </a:ln>
          <a:effectLst/>
        </p:spPr>
        <p:txBody>
          <a:bodyPr lIns="81618" tIns="81618" rIns="81618" bIns="8161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285750" indent="-285750" eaLnBrk="1" hangingPunct="1">
              <a:buFont typeface="Arial" panose="020B0604020202020204" pitchFamily="34" charset="0"/>
              <a:buChar char="•"/>
            </a:pPr>
            <a:r>
              <a:rPr lang="en-US" sz="1667" dirty="0">
                <a:latin typeface="Calibri" pitchFamily="34" charset="0"/>
              </a:rPr>
              <a:t>Our multivariate Gaussian cluster characterization and sampling algorithm, coupled with our Bayesian network heuristics, achieved </a:t>
            </a:r>
            <a:r>
              <a:rPr lang="en-US" sz="1667" b="1" dirty="0">
                <a:latin typeface="Calibri" pitchFamily="34" charset="0"/>
              </a:rPr>
              <a:t>77% successful spoof rate</a:t>
            </a:r>
            <a:r>
              <a:rPr lang="en-US" sz="1667" dirty="0">
                <a:latin typeface="Calibri" pitchFamily="34" charset="0"/>
              </a:rPr>
              <a:t> against state-of-the-art mobile biometric fraud classifiers (neural nets, as described by </a:t>
            </a:r>
            <a:r>
              <a:rPr lang="en-US" sz="1667" dirty="0" err="1">
                <a:latin typeface="Calibri" pitchFamily="34" charset="0"/>
              </a:rPr>
              <a:t>Teh</a:t>
            </a:r>
            <a:r>
              <a:rPr lang="en-US" sz="1667" dirty="0">
                <a:latin typeface="Calibri" pitchFamily="34" charset="0"/>
              </a:rPr>
              <a:t> </a:t>
            </a:r>
            <a:r>
              <a:rPr lang="en-US" sz="1667" i="1" dirty="0">
                <a:latin typeface="Calibri" pitchFamily="34" charset="0"/>
              </a:rPr>
              <a:t>et al.</a:t>
            </a:r>
            <a:r>
              <a:rPr lang="en-US" sz="1667" dirty="0">
                <a:latin typeface="Calibri" pitchFamily="34" charset="0"/>
              </a:rPr>
              <a:t>). This means that </a:t>
            </a:r>
            <a:r>
              <a:rPr lang="en-US" sz="1667" dirty="0" smtClean="0">
                <a:latin typeface="Calibri" pitchFamily="34" charset="0"/>
              </a:rPr>
              <a:t>77% </a:t>
            </a:r>
            <a:r>
              <a:rPr lang="en-US" sz="1667" dirty="0">
                <a:latin typeface="Calibri" pitchFamily="34" charset="0"/>
              </a:rPr>
              <a:t>of the time, our </a:t>
            </a:r>
            <a:r>
              <a:rPr lang="en-US" sz="1667" b="1" dirty="0">
                <a:latin typeface="Calibri" pitchFamily="34" charset="0"/>
              </a:rPr>
              <a:t>adversarial biometric examples </a:t>
            </a:r>
            <a:r>
              <a:rPr lang="en-US" sz="1667" dirty="0">
                <a:latin typeface="Calibri" pitchFamily="34" charset="0"/>
              </a:rPr>
              <a:t>successfully trick the best discriminatory classifiers that they are from the genuine user. </a:t>
            </a:r>
          </a:p>
          <a:p>
            <a:pPr marL="285750" indent="-285750" eaLnBrk="1" hangingPunct="1">
              <a:buFont typeface="Arial" panose="020B0604020202020204" pitchFamily="34" charset="0"/>
              <a:buChar char="•"/>
            </a:pPr>
            <a:r>
              <a:rPr lang="en-US" sz="1667" dirty="0">
                <a:latin typeface="Calibri" pitchFamily="34" charset="0"/>
              </a:rPr>
              <a:t>We described a framework that allows for </a:t>
            </a:r>
            <a:r>
              <a:rPr lang="en-US" sz="1667" b="1" dirty="0">
                <a:latin typeface="Calibri" pitchFamily="34" charset="0"/>
              </a:rPr>
              <a:t>infinite generation of adversarial examples</a:t>
            </a:r>
            <a:r>
              <a:rPr lang="en-US" sz="1667" dirty="0">
                <a:latin typeface="Calibri" pitchFamily="34" charset="0"/>
              </a:rPr>
              <a:t> according to a probability distribution generated from our multivariate Gaussian models and Bayesian networks. The </a:t>
            </a:r>
            <a:r>
              <a:rPr lang="en-US" sz="1667" b="1" dirty="0">
                <a:latin typeface="Calibri" pitchFamily="34" charset="0"/>
              </a:rPr>
              <a:t>flexibility</a:t>
            </a:r>
            <a:r>
              <a:rPr lang="en-US" sz="1667" dirty="0">
                <a:latin typeface="Calibri" pitchFamily="34" charset="0"/>
              </a:rPr>
              <a:t> of the framework is perhaps the most simultaneously promising and disturbing result; we explored </a:t>
            </a:r>
            <a:r>
              <a:rPr lang="en-US" sz="1667" b="1" dirty="0">
                <a:latin typeface="Calibri" pitchFamily="34" charset="0"/>
              </a:rPr>
              <a:t>targeted adversarial attacks</a:t>
            </a:r>
            <a:r>
              <a:rPr lang="en-US" sz="1667" dirty="0">
                <a:latin typeface="Calibri" pitchFamily="34" charset="0"/>
              </a:rPr>
              <a:t> on individual users, but demonstrated that our Bayesian network heuristics can be learned on any set of users. It is not difficult to plant a keylogger and use our methods to compromise modern biometric security systems; we have exposed a </a:t>
            </a:r>
            <a:r>
              <a:rPr lang="en-US" sz="1667" b="1" dirty="0">
                <a:latin typeface="Calibri" pitchFamily="34" charset="0"/>
              </a:rPr>
              <a:t>major security vulnerability </a:t>
            </a:r>
            <a:r>
              <a:rPr lang="en-US" sz="1667" dirty="0">
                <a:latin typeface="Calibri" pitchFamily="34" charset="0"/>
              </a:rPr>
              <a:t>that motivates further research in developing more resilient discriminatory classification algorithms for mobile biometric authentication. </a:t>
            </a:r>
            <a:endParaRPr lang="en-US" sz="1667" b="1" dirty="0">
              <a:latin typeface="Calibri" pitchFamily="34" charset="0"/>
            </a:endParaRPr>
          </a:p>
        </p:txBody>
      </p:sp>
      <p:sp>
        <p:nvSpPr>
          <p:cNvPr id="36" name="Rectangle 35"/>
          <p:cNvSpPr/>
          <p:nvPr/>
        </p:nvSpPr>
        <p:spPr>
          <a:xfrm>
            <a:off x="18288000" y="11631891"/>
            <a:ext cx="8229600" cy="3810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0809" tIns="20405" rIns="40809" bIns="20405" rtlCol="0" anchor="ctr"/>
          <a:lstStyle/>
          <a:p>
            <a:pPr algn="ctr"/>
            <a:r>
              <a:rPr lang="en-US" sz="2667" b="1" dirty="0">
                <a:solidFill>
                  <a:schemeClr val="accent3">
                    <a:lumMod val="20000"/>
                    <a:lumOff val="80000"/>
                  </a:schemeClr>
                </a:solidFill>
              </a:rPr>
              <a:t>Conclusions</a:t>
            </a:r>
          </a:p>
        </p:txBody>
      </p:sp>
      <p:sp>
        <p:nvSpPr>
          <p:cNvPr id="11" name="Text Box 190"/>
          <p:cNvSpPr txBox="1">
            <a:spLocks noChangeArrowheads="1"/>
          </p:cNvSpPr>
          <p:nvPr/>
        </p:nvSpPr>
        <p:spPr bwMode="auto">
          <a:xfrm>
            <a:off x="914400" y="6129235"/>
            <a:ext cx="8229600" cy="3243365"/>
          </a:xfrm>
          <a:prstGeom prst="rect">
            <a:avLst/>
          </a:prstGeom>
          <a:solidFill>
            <a:schemeClr val="bg1"/>
          </a:solidFill>
          <a:ln w="12700">
            <a:solidFill>
              <a:schemeClr val="accent1">
                <a:lumMod val="75000"/>
              </a:schemeClr>
            </a:solidFill>
          </a:ln>
          <a:effectLst/>
        </p:spPr>
        <p:txBody>
          <a:bodyPr lIns="81618" tIns="81618" rIns="81618" bIns="8161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285750" indent="-285750" eaLnBrk="1" hangingPunct="1">
              <a:buFont typeface="Arial" panose="020B0604020202020204" pitchFamily="34" charset="0"/>
              <a:buChar char="•"/>
            </a:pPr>
            <a:r>
              <a:rPr lang="en-US" sz="1667" dirty="0">
                <a:latin typeface="+mn-lt"/>
              </a:rPr>
              <a:t>Keystroke pattern and dynamics classification is an important application of machine learning to computer security and authentication. Much of existing literature focuses on traditional computer keyboard dynamics analysis, but the massive increase in popularity and computing power of mobile devices in the last ten years has spurred significant interest in biometric-focused authentication models for </a:t>
            </a:r>
            <a:r>
              <a:rPr lang="en-US" sz="1667" b="1" dirty="0">
                <a:latin typeface="+mn-lt"/>
              </a:rPr>
              <a:t>mobile devices</a:t>
            </a:r>
            <a:r>
              <a:rPr lang="en-US" sz="1667" dirty="0">
                <a:latin typeface="+mn-lt"/>
              </a:rPr>
              <a:t>.</a:t>
            </a:r>
          </a:p>
          <a:p>
            <a:pPr marL="285750" indent="-285750" eaLnBrk="1" hangingPunct="1">
              <a:buFont typeface="Arial" panose="020B0604020202020204" pitchFamily="34" charset="0"/>
              <a:buChar char="•"/>
            </a:pPr>
            <a:r>
              <a:rPr lang="en-US" sz="1667" dirty="0">
                <a:latin typeface="+mn-lt"/>
              </a:rPr>
              <a:t>Existing literature emphasizes need for more nuanced security protocols in personal devices. As mobile devices store increasingly valuable and confidential information, learning classifiers to detect fraud is becoming ever more applicable and important. However, it still remains to be seen how robust these user verification classifiers are against general attacks by malicious agents. To this end, we generate attacks against user verification classifiers using mobile biometrics data, performing </a:t>
            </a:r>
            <a:r>
              <a:rPr lang="en-US" sz="1667" b="1" dirty="0">
                <a:latin typeface="+mn-lt"/>
              </a:rPr>
              <a:t>white hat </a:t>
            </a:r>
            <a:r>
              <a:rPr lang="en-US" sz="1667" dirty="0">
                <a:latin typeface="+mn-lt"/>
              </a:rPr>
              <a:t>evaluation of biometric data verification schemes.</a:t>
            </a:r>
          </a:p>
        </p:txBody>
      </p:sp>
      <p:sp>
        <p:nvSpPr>
          <p:cNvPr id="38" name="Rectangle 37"/>
          <p:cNvSpPr/>
          <p:nvPr/>
        </p:nvSpPr>
        <p:spPr>
          <a:xfrm>
            <a:off x="914400" y="9596073"/>
            <a:ext cx="8229600" cy="3810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0809" tIns="20405" rIns="40809" bIns="20405" rtlCol="0" anchor="ctr"/>
          <a:lstStyle/>
          <a:p>
            <a:pPr algn="ctr"/>
            <a:r>
              <a:rPr lang="en-US" sz="2667" b="1" dirty="0">
                <a:solidFill>
                  <a:schemeClr val="accent3">
                    <a:lumMod val="20000"/>
                    <a:lumOff val="80000"/>
                  </a:schemeClr>
                </a:solidFill>
              </a:rPr>
              <a:t>Data processing</a:t>
            </a:r>
          </a:p>
        </p:txBody>
      </p:sp>
      <p:sp>
        <p:nvSpPr>
          <p:cNvPr id="39" name="Text Box 190"/>
          <p:cNvSpPr txBox="1">
            <a:spLocks noChangeArrowheads="1"/>
          </p:cNvSpPr>
          <p:nvPr/>
        </p:nvSpPr>
        <p:spPr bwMode="auto">
          <a:xfrm>
            <a:off x="914400" y="9977075"/>
            <a:ext cx="8229600" cy="5808811"/>
          </a:xfrm>
          <a:prstGeom prst="rect">
            <a:avLst/>
          </a:prstGeom>
          <a:solidFill>
            <a:schemeClr val="bg1"/>
          </a:solidFill>
          <a:ln w="12700">
            <a:solidFill>
              <a:schemeClr val="accent1">
                <a:lumMod val="75000"/>
              </a:schemeClr>
            </a:solidFill>
          </a:ln>
          <a:effectLst/>
        </p:spPr>
        <p:txBody>
          <a:bodyPr lIns="81618" tIns="81618" rIns="81618" bIns="8161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285750" indent="-285750" eaLnBrk="1" hangingPunct="1">
              <a:buFont typeface="Arial" panose="020B0604020202020204" pitchFamily="34" charset="0"/>
              <a:buChar char="•"/>
            </a:pPr>
            <a:r>
              <a:rPr lang="en-US" sz="1667" dirty="0" smtClean="0">
                <a:latin typeface="+mn-lt"/>
              </a:rPr>
              <a:t>The MEU-Mobile </a:t>
            </a:r>
            <a:r>
              <a:rPr lang="en-US" sz="1667" dirty="0">
                <a:latin typeface="+mn-lt"/>
              </a:rPr>
              <a:t>KSD (Keystroke Dynamics) Data Set from the UCI Machine Learning Repository contains 51 records for each of 56 subjects - 2856 records total - of haptic, momentum, and timing features measured of a common sequence (</a:t>
            </a:r>
            <a:r>
              <a:rPr lang="en-US" sz="1667" dirty="0">
                <a:latin typeface="Courier New" panose="02070309020205020404" pitchFamily="49" charset="0"/>
                <a:cs typeface="Courier New" panose="02070309020205020404" pitchFamily="49" charset="0"/>
              </a:rPr>
              <a:t>.tie5Roanl</a:t>
            </a:r>
            <a:r>
              <a:rPr lang="en-US" sz="1667" dirty="0">
                <a:latin typeface="+mn-lt"/>
              </a:rPr>
              <a:t>) typed on a Nexus 7 mobile device. There are 71 features monitored, characterized by the attributes </a:t>
            </a:r>
            <a:r>
              <a:rPr lang="en-US" sz="1667" dirty="0">
                <a:latin typeface="Courier New" panose="02070309020205020404" pitchFamily="49" charset="0"/>
                <a:cs typeface="Courier New" panose="02070309020205020404" pitchFamily="49" charset="0"/>
              </a:rPr>
              <a:t>Hold, Up-Down, Down-Down, Pressure, Finger-Area, Average Hold, Average Pressure, Average Area.</a:t>
            </a:r>
          </a:p>
          <a:p>
            <a:pPr marL="285750" indent="-285750" eaLnBrk="1" hangingPunct="1">
              <a:buFont typeface="Arial" panose="020B0604020202020204" pitchFamily="34" charset="0"/>
              <a:buChar char="•"/>
            </a:pPr>
            <a:r>
              <a:rPr lang="en-US" sz="1667" dirty="0">
                <a:latin typeface="+mj-lt"/>
              </a:rPr>
              <a:t>We implemented a </a:t>
            </a:r>
            <a:r>
              <a:rPr lang="en-US" sz="1667" b="1" dirty="0">
                <a:latin typeface="+mj-lt"/>
              </a:rPr>
              <a:t>flexible resampling </a:t>
            </a:r>
            <a:r>
              <a:rPr lang="en-US" sz="1667" dirty="0">
                <a:latin typeface="+mj-lt"/>
              </a:rPr>
              <a:t>framework that can utilize a variety of </a:t>
            </a:r>
            <a:r>
              <a:rPr lang="en-US" sz="1667" dirty="0" err="1">
                <a:latin typeface="+mj-lt"/>
              </a:rPr>
              <a:t>undersampling</a:t>
            </a:r>
            <a:r>
              <a:rPr lang="en-US" sz="1667" dirty="0">
                <a:latin typeface="+mj-lt"/>
              </a:rPr>
              <a:t> and oversampling methods to </a:t>
            </a:r>
            <a:r>
              <a:rPr lang="en-US" sz="1667" dirty="0" err="1">
                <a:latin typeface="+mj-lt"/>
              </a:rPr>
              <a:t>undersample</a:t>
            </a:r>
            <a:r>
              <a:rPr lang="en-US" sz="1667" dirty="0">
                <a:latin typeface="+mj-lt"/>
              </a:rPr>
              <a:t> the majority class and oversample the minority class as necessary. This ensures parity between labels of different user and same user in the training data</a:t>
            </a:r>
            <a:r>
              <a:rPr lang="en-US" sz="1667" dirty="0" smtClean="0">
                <a:latin typeface="+mj-lt"/>
              </a:rPr>
              <a:t>.</a:t>
            </a:r>
          </a:p>
          <a:p>
            <a:pPr marL="285750" indent="-285750" eaLnBrk="1" hangingPunct="1">
              <a:buFont typeface="Arial" panose="020B0604020202020204" pitchFamily="34" charset="0"/>
              <a:buChar char="•"/>
            </a:pPr>
            <a:r>
              <a:rPr lang="en-US" sz="1667" dirty="0" smtClean="0">
                <a:latin typeface="+mj-lt"/>
              </a:rPr>
              <a:t>We further transformed our data by concatenating the feature vectors of two </a:t>
            </a:r>
            <a:r>
              <a:rPr lang="en-US" sz="1667" dirty="0" err="1" smtClean="0">
                <a:latin typeface="+mj-lt"/>
              </a:rPr>
              <a:t>datapoints</a:t>
            </a:r>
            <a:r>
              <a:rPr lang="en-US" sz="1667" dirty="0">
                <a:latin typeface="+mj-lt"/>
              </a:rPr>
              <a:t> </a:t>
            </a:r>
            <a:r>
              <a:rPr lang="en-US" sz="1667" dirty="0" smtClean="0">
                <a:latin typeface="+mj-lt"/>
              </a:rPr>
              <a:t>to form a vector of 142 features. This allowed us to augment our dataset and train our model to differentiate two feature vectors.</a:t>
            </a:r>
          </a:p>
          <a:p>
            <a:pPr eaLnBrk="1" hangingPunct="1"/>
            <a:endParaRPr lang="en-US" sz="1667" dirty="0" smtClean="0">
              <a:latin typeface="+mj-lt"/>
            </a:endParaRPr>
          </a:p>
          <a:p>
            <a:pPr marL="285750" indent="-285750" eaLnBrk="1" hangingPunct="1">
              <a:buFont typeface="Arial" panose="020B0604020202020204" pitchFamily="34" charset="0"/>
              <a:buChar char="•"/>
            </a:pPr>
            <a:endParaRPr lang="en-US" sz="1667" dirty="0">
              <a:latin typeface="+mj-lt"/>
            </a:endParaRPr>
          </a:p>
          <a:p>
            <a:pPr marL="285750" indent="-285750" eaLnBrk="1" hangingPunct="1">
              <a:buFont typeface="Arial" panose="020B0604020202020204" pitchFamily="34" charset="0"/>
              <a:buChar char="•"/>
            </a:pPr>
            <a:endParaRPr lang="en-US" sz="1667" dirty="0" smtClean="0">
              <a:latin typeface="+mj-lt"/>
            </a:endParaRPr>
          </a:p>
          <a:p>
            <a:pPr marL="285750" indent="-285750" eaLnBrk="1" hangingPunct="1">
              <a:buFont typeface="Arial" panose="020B0604020202020204" pitchFamily="34" charset="0"/>
              <a:buChar char="•"/>
            </a:pPr>
            <a:endParaRPr lang="en-US" sz="1667" dirty="0">
              <a:latin typeface="+mj-lt"/>
            </a:endParaRPr>
          </a:p>
          <a:p>
            <a:pPr marL="285750" indent="-285750" eaLnBrk="1" hangingPunct="1">
              <a:buFont typeface="Arial" panose="020B0604020202020204" pitchFamily="34" charset="0"/>
              <a:buChar char="•"/>
            </a:pPr>
            <a:endParaRPr lang="en-US" sz="1667" dirty="0" smtClean="0">
              <a:latin typeface="+mj-lt"/>
            </a:endParaRPr>
          </a:p>
          <a:p>
            <a:pPr marL="285750" indent="-285750" eaLnBrk="1" hangingPunct="1">
              <a:buFont typeface="Arial" panose="020B0604020202020204" pitchFamily="34" charset="0"/>
              <a:buChar char="•"/>
            </a:pPr>
            <a:endParaRPr lang="en-US" sz="1667" dirty="0">
              <a:latin typeface="+mj-lt"/>
            </a:endParaRPr>
          </a:p>
          <a:p>
            <a:pPr marL="285750" indent="-285750" eaLnBrk="1" hangingPunct="1">
              <a:buFont typeface="Arial" panose="020B0604020202020204" pitchFamily="34" charset="0"/>
              <a:buChar char="•"/>
            </a:pPr>
            <a:endParaRPr lang="en-US" sz="1667" dirty="0" smtClean="0">
              <a:latin typeface="+mj-lt"/>
            </a:endParaRPr>
          </a:p>
          <a:p>
            <a:pPr marL="285750" indent="-285750" eaLnBrk="1" hangingPunct="1">
              <a:buFont typeface="Arial" panose="020B0604020202020204" pitchFamily="34" charset="0"/>
              <a:buChar char="•"/>
            </a:pPr>
            <a:endParaRPr lang="en-US" sz="1667" dirty="0">
              <a:latin typeface="+mj-lt"/>
            </a:endParaRPr>
          </a:p>
          <a:p>
            <a:pPr marL="285750" indent="-285750" eaLnBrk="1" hangingPunct="1">
              <a:buFont typeface="Arial" panose="020B0604020202020204" pitchFamily="34" charset="0"/>
              <a:buChar char="•"/>
            </a:pPr>
            <a:endParaRPr lang="en-US" sz="1667" dirty="0" smtClean="0">
              <a:latin typeface="+mj-lt"/>
            </a:endParaRPr>
          </a:p>
        </p:txBody>
      </p:sp>
      <p:pic>
        <p:nvPicPr>
          <p:cNvPr id="1026" name="Picture 2" descr="K-mean center attack success rate.png">
            <a:extLst>
              <a:ext uri="{FF2B5EF4-FFF2-40B4-BE49-F238E27FC236}">
                <a16:creationId xmlns:a16="http://schemas.microsoft.com/office/drawing/2014/main" xmlns="" id="{255D51AD-28C3-4E52-B2FD-0A20AD600D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66868" y="5151720"/>
            <a:ext cx="4419600" cy="33147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K cluster Gaussian attack success rate.png">
            <a:extLst>
              <a:ext uri="{FF2B5EF4-FFF2-40B4-BE49-F238E27FC236}">
                <a16:creationId xmlns:a16="http://schemas.microsoft.com/office/drawing/2014/main" xmlns="" id="{DF6C01D2-3451-4044-A5E5-DBF262E846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19132" y="5151719"/>
            <a:ext cx="4419600" cy="33147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91825" y="2857500"/>
            <a:ext cx="5848350" cy="3368160"/>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033940" y="12291541"/>
            <a:ext cx="3895420" cy="3470386"/>
          </a:xfrm>
          <a:prstGeom prst="rect">
            <a:avLst/>
          </a:prstGeom>
        </p:spPr>
      </p:pic>
      <p:sp>
        <p:nvSpPr>
          <p:cNvPr id="8" name="TextBox 7"/>
          <p:cNvSpPr txBox="1"/>
          <p:nvPr/>
        </p:nvSpPr>
        <p:spPr>
          <a:xfrm>
            <a:off x="13949680" y="12626350"/>
            <a:ext cx="3515830" cy="2800767"/>
          </a:xfrm>
          <a:prstGeom prst="rect">
            <a:avLst/>
          </a:prstGeom>
          <a:noFill/>
        </p:spPr>
        <p:txBody>
          <a:bodyPr wrap="square" rtlCol="0">
            <a:spAutoFit/>
          </a:bodyPr>
          <a:lstStyle/>
          <a:p>
            <a:r>
              <a:rPr lang="en-US" sz="1600" b="1" dirty="0"/>
              <a:t>Figure 1. </a:t>
            </a:r>
            <a:r>
              <a:rPr lang="en-US" sz="1600" dirty="0"/>
              <a:t>Pragmatically, we construct Bayesian models that are not naïve, hence do not make an independence assumption between feature variables. This is a 71x71 Pearson correlation matrix (using all user data). </a:t>
            </a:r>
          </a:p>
          <a:p>
            <a:endParaRPr lang="en-US" sz="1600" dirty="0"/>
          </a:p>
          <a:p>
            <a:r>
              <a:rPr lang="en-US" sz="1600" dirty="0">
                <a:solidFill>
                  <a:srgbClr val="00B050"/>
                </a:solidFill>
              </a:rPr>
              <a:t>Green tint </a:t>
            </a:r>
            <a:r>
              <a:rPr lang="en-US" sz="1600" dirty="0"/>
              <a:t>is higher correlation, and </a:t>
            </a:r>
            <a:r>
              <a:rPr lang="en-US" sz="1600" dirty="0">
                <a:solidFill>
                  <a:srgbClr val="FF0000"/>
                </a:solidFill>
              </a:rPr>
              <a:t>red tint </a:t>
            </a:r>
            <a:r>
              <a:rPr lang="en-US" sz="1600" dirty="0"/>
              <a:t>is lower correlation. Even visually, we begin to parse correlated and uncorrelated features. </a:t>
            </a:r>
          </a:p>
        </p:txBody>
      </p:sp>
      <p:grpSp>
        <p:nvGrpSpPr>
          <p:cNvPr id="22" name="Group 21"/>
          <p:cNvGrpSpPr/>
          <p:nvPr/>
        </p:nvGrpSpPr>
        <p:grpSpPr>
          <a:xfrm>
            <a:off x="897300" y="13275646"/>
            <a:ext cx="8094300" cy="2526446"/>
            <a:chOff x="608212" y="13194445"/>
            <a:chExt cx="8094300" cy="2526446"/>
          </a:xfrm>
        </p:grpSpPr>
        <p:graphicFrame>
          <p:nvGraphicFramePr>
            <p:cNvPr id="37" name="Content Placeholder 114" descr="Sample table with 4 columns, 7 rows." title="Sample Table"/>
            <p:cNvGraphicFramePr>
              <a:graphicFrameLocks/>
            </p:cNvGraphicFramePr>
            <p:nvPr>
              <p:extLst>
                <p:ext uri="{D42A27DB-BD31-4B8C-83A1-F6EECF244321}">
                  <p14:modId xmlns:p14="http://schemas.microsoft.com/office/powerpoint/2010/main" val="2947269841"/>
                </p:ext>
              </p:extLst>
            </p:nvPr>
          </p:nvGraphicFramePr>
          <p:xfrm>
            <a:off x="2667000" y="13872284"/>
            <a:ext cx="6035512" cy="1443916"/>
          </p:xfrm>
          <a:graphic>
            <a:graphicData uri="http://schemas.openxmlformats.org/drawingml/2006/table">
              <a:tbl>
                <a:tblPr firstRow="1" bandRow="1">
                  <a:tableStyleId>{F5AB1C69-6EDB-4FF4-983F-18BD219EF322}</a:tableStyleId>
                </a:tblPr>
                <a:tblGrid>
                  <a:gridCol w="1508878">
                    <a:extLst>
                      <a:ext uri="{9D8B030D-6E8A-4147-A177-3AD203B41FA5}">
                        <a16:colId xmlns:a16="http://schemas.microsoft.com/office/drawing/2014/main" xmlns="" val="20000"/>
                      </a:ext>
                    </a:extLst>
                  </a:gridCol>
                  <a:gridCol w="1508878">
                    <a:extLst>
                      <a:ext uri="{9D8B030D-6E8A-4147-A177-3AD203B41FA5}">
                        <a16:colId xmlns:a16="http://schemas.microsoft.com/office/drawing/2014/main" xmlns="" val="20001"/>
                      </a:ext>
                    </a:extLst>
                  </a:gridCol>
                  <a:gridCol w="1508878">
                    <a:extLst>
                      <a:ext uri="{9D8B030D-6E8A-4147-A177-3AD203B41FA5}">
                        <a16:colId xmlns:a16="http://schemas.microsoft.com/office/drawing/2014/main" xmlns="" val="20002"/>
                      </a:ext>
                    </a:extLst>
                  </a:gridCol>
                  <a:gridCol w="1508878">
                    <a:extLst>
                      <a:ext uri="{9D8B030D-6E8A-4147-A177-3AD203B41FA5}">
                        <a16:colId xmlns:a16="http://schemas.microsoft.com/office/drawing/2014/main" xmlns="" val="20003"/>
                      </a:ext>
                    </a:extLst>
                  </a:gridCol>
                </a:tblGrid>
                <a:tr h="360979">
                  <a:tc>
                    <a:txBody>
                      <a:bodyPr/>
                      <a:lstStyle/>
                      <a:p>
                        <a:pPr algn="ctr"/>
                        <a:r>
                          <a:rPr lang="en-US" sz="2000" dirty="0"/>
                          <a:t>Subject</a:t>
                        </a:r>
                      </a:p>
                    </a:txBody>
                    <a:tcPr marL="76200" marR="76200" marT="19051" marB="19051" anchor="ctr">
                      <a:solidFill>
                        <a:schemeClr val="accent1">
                          <a:lumMod val="75000"/>
                        </a:schemeClr>
                      </a:solidFill>
                    </a:tcPr>
                  </a:tc>
                  <a:tc>
                    <a:txBody>
                      <a:bodyPr/>
                      <a:lstStyle/>
                      <a:p>
                        <a:pPr algn="ctr"/>
                        <a:r>
                          <a:rPr lang="en-US" sz="2000" dirty="0"/>
                          <a:t>Hold .</a:t>
                        </a:r>
                      </a:p>
                    </a:txBody>
                    <a:tcPr marL="76200" marR="76200" marT="19051" marB="19051" anchor="ctr">
                      <a:solidFill>
                        <a:schemeClr val="accent1">
                          <a:lumMod val="75000"/>
                        </a:schemeClr>
                      </a:solidFill>
                    </a:tcPr>
                  </a:tc>
                  <a:tc>
                    <a:txBody>
                      <a:bodyPr/>
                      <a:lstStyle/>
                      <a:p>
                        <a:pPr algn="ctr"/>
                        <a:r>
                          <a:rPr lang="en-US" sz="2000" dirty="0"/>
                          <a:t>...</a:t>
                        </a:r>
                      </a:p>
                    </a:txBody>
                    <a:tcPr marL="76200" marR="76200" marT="19051" marB="19051" anchor="ctr">
                      <a:solidFill>
                        <a:schemeClr val="accent1">
                          <a:lumMod val="75000"/>
                        </a:schemeClr>
                      </a:solidFill>
                    </a:tcPr>
                  </a:tc>
                  <a:tc>
                    <a:txBody>
                      <a:bodyPr/>
                      <a:lstStyle/>
                      <a:p>
                        <a:pPr algn="ctr"/>
                        <a:r>
                          <a:rPr lang="en-US" sz="2000" dirty="0" err="1"/>
                          <a:t>AvA</a:t>
                        </a:r>
                        <a:endParaRPr lang="en-US" sz="2000" dirty="0"/>
                      </a:p>
                    </a:txBody>
                    <a:tcPr marL="76200" marR="76200" marT="19051" marB="19051" anchor="ctr">
                      <a:solidFill>
                        <a:schemeClr val="accent1">
                          <a:lumMod val="75000"/>
                        </a:schemeClr>
                      </a:solidFill>
                    </a:tcPr>
                  </a:tc>
                  <a:extLst>
                    <a:ext uri="{0D108BD9-81ED-4DB2-BD59-A6C34878D82A}">
                      <a16:rowId xmlns:a16="http://schemas.microsoft.com/office/drawing/2014/main" xmlns="" val="10000"/>
                    </a:ext>
                  </a:extLst>
                </a:tr>
                <a:tr h="360979">
                  <a:tc>
                    <a:txBody>
                      <a:bodyPr/>
                      <a:lstStyle/>
                      <a:p>
                        <a:pPr algn="ctr"/>
                        <a:r>
                          <a:rPr lang="en-US" sz="2000" dirty="0"/>
                          <a:t>1</a:t>
                        </a:r>
                      </a:p>
                    </a:txBody>
                    <a:tcPr marL="76200" marR="76200" marT="19051" marB="19051" anchor="ctr"/>
                  </a:tc>
                  <a:tc>
                    <a:txBody>
                      <a:bodyPr/>
                      <a:lstStyle/>
                      <a:p>
                        <a:pPr algn="ctr"/>
                        <a:r>
                          <a:rPr lang="en-US" sz="2000" dirty="0"/>
                          <a:t>89</a:t>
                        </a:r>
                      </a:p>
                    </a:txBody>
                    <a:tcPr marL="76200" marR="76200" marT="19051" marB="19051" anchor="ctr"/>
                  </a:tc>
                  <a:tc>
                    <a:txBody>
                      <a:bodyPr/>
                      <a:lstStyle/>
                      <a:p>
                        <a:pPr algn="ctr"/>
                        <a:r>
                          <a:rPr lang="en-US" sz="2000" dirty="0"/>
                          <a:t>…</a:t>
                        </a:r>
                      </a:p>
                    </a:txBody>
                    <a:tcPr marL="76200" marR="76200" marT="19051" marB="19051" anchor="ctr"/>
                  </a:tc>
                  <a:tc>
                    <a:txBody>
                      <a:bodyPr/>
                      <a:lstStyle/>
                      <a:p>
                        <a:pPr algn="ctr"/>
                        <a:r>
                          <a:rPr lang="en-US" sz="2000" dirty="0"/>
                          <a:t>0.288018425</a:t>
                        </a:r>
                      </a:p>
                    </a:txBody>
                    <a:tcPr marL="76200" marR="76200" marT="19051" marB="19051" anchor="ctr"/>
                  </a:tc>
                  <a:extLst>
                    <a:ext uri="{0D108BD9-81ED-4DB2-BD59-A6C34878D82A}">
                      <a16:rowId xmlns:a16="http://schemas.microsoft.com/office/drawing/2014/main" xmlns="" val="10001"/>
                    </a:ext>
                  </a:extLst>
                </a:tr>
                <a:tr h="360979">
                  <a:tc>
                    <a:txBody>
                      <a:bodyPr/>
                      <a:lstStyle/>
                      <a:p>
                        <a:pPr algn="ctr"/>
                        <a:r>
                          <a:rPr lang="en-US" sz="2000" dirty="0"/>
                          <a:t>…</a:t>
                        </a:r>
                      </a:p>
                    </a:txBody>
                    <a:tcPr marL="76200" marR="76200" marT="19051" marB="19051" anchor="ctr"/>
                  </a:tc>
                  <a:tc>
                    <a:txBody>
                      <a:bodyPr/>
                      <a:lstStyle/>
                      <a:p>
                        <a:pPr algn="ctr"/>
                        <a:r>
                          <a:rPr lang="en-US" sz="2000" dirty="0"/>
                          <a:t>…</a:t>
                        </a:r>
                      </a:p>
                    </a:txBody>
                    <a:tcPr marL="76200" marR="76200" marT="19051" marB="19051" anchor="ctr"/>
                  </a:tc>
                  <a:tc>
                    <a:txBody>
                      <a:bodyPr/>
                      <a:lstStyle/>
                      <a:p>
                        <a:pPr algn="ctr"/>
                        <a:r>
                          <a:rPr lang="en-US" sz="2000" dirty="0"/>
                          <a:t>…</a:t>
                        </a:r>
                      </a:p>
                    </a:txBody>
                    <a:tcPr marL="76200" marR="76200" marT="19051" marB="19051" anchor="ctr"/>
                  </a:tc>
                  <a:tc>
                    <a:txBody>
                      <a:bodyPr/>
                      <a:lstStyle/>
                      <a:p>
                        <a:pPr algn="ctr"/>
                        <a:r>
                          <a:rPr lang="en-US" sz="2000" dirty="0"/>
                          <a:t>…</a:t>
                        </a:r>
                      </a:p>
                    </a:txBody>
                    <a:tcPr marL="76200" marR="76200" marT="19051" marB="19051" anchor="ctr"/>
                  </a:tc>
                  <a:extLst>
                    <a:ext uri="{0D108BD9-81ED-4DB2-BD59-A6C34878D82A}">
                      <a16:rowId xmlns:a16="http://schemas.microsoft.com/office/drawing/2014/main" xmlns="" val="10002"/>
                    </a:ext>
                  </a:extLst>
                </a:tr>
                <a:tr h="360979">
                  <a:tc>
                    <a:txBody>
                      <a:bodyPr/>
                      <a:lstStyle/>
                      <a:p>
                        <a:pPr algn="ctr"/>
                        <a:r>
                          <a:rPr lang="en-US" sz="2000" dirty="0"/>
                          <a:t>56</a:t>
                        </a:r>
                      </a:p>
                    </a:txBody>
                    <a:tcPr marL="76200" marR="76200" marT="19051" marB="19051" anchor="ctr"/>
                  </a:tc>
                  <a:tc>
                    <a:txBody>
                      <a:bodyPr/>
                      <a:lstStyle/>
                      <a:p>
                        <a:pPr algn="ctr"/>
                        <a:r>
                          <a:rPr lang="en-US" sz="2000" dirty="0"/>
                          <a:t>80</a:t>
                        </a:r>
                      </a:p>
                    </a:txBody>
                    <a:tcPr marL="76200" marR="76200" marT="19051" marB="19051" anchor="ctr"/>
                  </a:tc>
                  <a:tc>
                    <a:txBody>
                      <a:bodyPr/>
                      <a:lstStyle/>
                      <a:p>
                        <a:pPr algn="ctr"/>
                        <a:r>
                          <a:rPr lang="en-US" sz="2000" dirty="0"/>
                          <a:t>…</a:t>
                        </a:r>
                      </a:p>
                    </a:txBody>
                    <a:tcPr marL="76200" marR="76200" marT="19051" marB="19051" anchor="ctr"/>
                  </a:tc>
                  <a:tc>
                    <a:txBody>
                      <a:bodyPr/>
                      <a:lstStyle/>
                      <a:p>
                        <a:pPr algn="ctr"/>
                        <a:r>
                          <a:rPr lang="en-US" sz="2000" dirty="0"/>
                          <a:t>0.260369</a:t>
                        </a:r>
                      </a:p>
                    </a:txBody>
                    <a:tcPr marL="76200" marR="76200" marT="19051" marB="19051" anchor="ctr"/>
                  </a:tc>
                  <a:extLst>
                    <a:ext uri="{0D108BD9-81ED-4DB2-BD59-A6C34878D82A}">
                      <a16:rowId xmlns:a16="http://schemas.microsoft.com/office/drawing/2014/main" xmlns="" val="10003"/>
                    </a:ext>
                  </a:extLst>
                </a:tr>
              </a:tbl>
            </a:graphicData>
          </a:graphic>
        </p:graphicFrame>
        <p:sp>
          <p:nvSpPr>
            <p:cNvPr id="40" name="Text Box 180"/>
            <p:cNvSpPr txBox="1">
              <a:spLocks noChangeArrowheads="1"/>
            </p:cNvSpPr>
            <p:nvPr/>
          </p:nvSpPr>
          <p:spPr bwMode="auto">
            <a:xfrm>
              <a:off x="1447800" y="15433461"/>
              <a:ext cx="7254712" cy="287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0809" tIns="20405" rIns="40809" bIns="2040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600" b="1" dirty="0">
                  <a:latin typeface="Calibri" pitchFamily="34" charset="0"/>
                </a:rPr>
                <a:t>Table 1.</a:t>
              </a:r>
              <a:r>
                <a:rPr lang="en-US" sz="1600" dirty="0">
                  <a:latin typeface="Calibri" pitchFamily="34" charset="0"/>
                </a:rPr>
                <a:t> Feature vector format.</a:t>
              </a:r>
            </a:p>
          </p:txBody>
        </p:sp>
        <p:sp>
          <p:nvSpPr>
            <p:cNvPr id="21" name="Left Brace 20"/>
            <p:cNvSpPr/>
            <p:nvPr/>
          </p:nvSpPr>
          <p:spPr>
            <a:xfrm>
              <a:off x="2328079" y="14211545"/>
              <a:ext cx="186522" cy="1104655"/>
            </a:xfrm>
            <a:prstGeom prst="leftBrace">
              <a:avLst/>
            </a:pr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1" name="Text Box 180"/>
            <p:cNvSpPr txBox="1">
              <a:spLocks noChangeArrowheads="1"/>
            </p:cNvSpPr>
            <p:nvPr/>
          </p:nvSpPr>
          <p:spPr bwMode="auto">
            <a:xfrm>
              <a:off x="608212" y="14434383"/>
              <a:ext cx="1679176" cy="533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0809" tIns="20405" rIns="40809" bIns="2040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600" dirty="0">
                  <a:latin typeface="Calibri" pitchFamily="34" charset="0"/>
                </a:rPr>
                <a:t>56 subjects</a:t>
              </a:r>
            </a:p>
            <a:p>
              <a:pPr algn="ctr" eaLnBrk="1" hangingPunct="1"/>
              <a:r>
                <a:rPr lang="en-US" sz="1600" dirty="0">
                  <a:latin typeface="Calibri" pitchFamily="34" charset="0"/>
                </a:rPr>
                <a:t>51 records/subject</a:t>
              </a:r>
            </a:p>
          </p:txBody>
        </p:sp>
        <p:sp>
          <p:nvSpPr>
            <p:cNvPr id="43" name="Left Brace 42"/>
            <p:cNvSpPr/>
            <p:nvPr/>
          </p:nvSpPr>
          <p:spPr>
            <a:xfrm rot="5400000">
              <a:off x="6294355" y="11387931"/>
              <a:ext cx="304800" cy="4511512"/>
            </a:xfrm>
            <a:prstGeom prst="leftBrace">
              <a:avLst/>
            </a:pr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4" name="Text Box 180"/>
            <p:cNvSpPr txBox="1">
              <a:spLocks noChangeArrowheads="1"/>
            </p:cNvSpPr>
            <p:nvPr/>
          </p:nvSpPr>
          <p:spPr bwMode="auto">
            <a:xfrm>
              <a:off x="5607167" y="13194445"/>
              <a:ext cx="1679176" cy="287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0809" tIns="20405" rIns="40809" bIns="2040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600" dirty="0">
                  <a:latin typeface="Calibri" pitchFamily="34" charset="0"/>
                </a:rPr>
                <a:t>71 features</a:t>
              </a:r>
            </a:p>
          </p:txBody>
        </p:sp>
      </p:grpSp>
      <p:sp>
        <p:nvSpPr>
          <p:cNvPr id="45" name="Text Box 180">
            <a:extLst>
              <a:ext uri="{FF2B5EF4-FFF2-40B4-BE49-F238E27FC236}">
                <a16:creationId xmlns:a16="http://schemas.microsoft.com/office/drawing/2014/main" xmlns="" id="{B5035870-ADA2-4595-8A86-153C0D15B18F}"/>
              </a:ext>
            </a:extLst>
          </p:cNvPr>
          <p:cNvSpPr txBox="1">
            <a:spLocks noChangeArrowheads="1"/>
          </p:cNvSpPr>
          <p:nvPr/>
        </p:nvSpPr>
        <p:spPr bwMode="auto">
          <a:xfrm>
            <a:off x="18775444" y="8564613"/>
            <a:ext cx="7254712" cy="779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0809" tIns="20405" rIns="40809" bIns="2040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600" b="1" dirty="0">
                <a:latin typeface="Calibri" pitchFamily="34" charset="0"/>
              </a:rPr>
              <a:t>Figures 2-3.</a:t>
            </a:r>
            <a:r>
              <a:rPr lang="en-US" sz="1600" dirty="0">
                <a:latin typeface="Calibri" pitchFamily="34" charset="0"/>
              </a:rPr>
              <a:t> Adversarial success rate charts for different </a:t>
            </a:r>
            <a:r>
              <a:rPr lang="en-US" sz="1600" i="1" dirty="0">
                <a:latin typeface="Calibri" pitchFamily="34" charset="0"/>
              </a:rPr>
              <a:t>k</a:t>
            </a:r>
            <a:r>
              <a:rPr lang="en-US" sz="1600" dirty="0">
                <a:latin typeface="Calibri" pitchFamily="34" charset="0"/>
              </a:rPr>
              <a:t> and across five discriminatory classifier models (logistic regression, 1-layer ANN, 3-layer DNN, 5-layer DNN, and 10-layer DNN). </a:t>
            </a:r>
            <a:r>
              <a:rPr lang="en-US" sz="1600" b="1" dirty="0">
                <a:latin typeface="Calibri" pitchFamily="34" charset="0"/>
              </a:rPr>
              <a:t>Future work: </a:t>
            </a:r>
            <a:r>
              <a:rPr lang="en-US" sz="1600" dirty="0">
                <a:latin typeface="Calibri" pitchFamily="34" charset="0"/>
              </a:rPr>
              <a:t>Other evaluation metrics for “spoof success”</a:t>
            </a:r>
          </a:p>
        </p:txBody>
      </p:sp>
      <p:graphicFrame>
        <p:nvGraphicFramePr>
          <p:cNvPr id="46" name="Content Placeholder 114" descr="Sample table with 4 columns, 7 rows." title="Sample Table">
            <a:extLst>
              <a:ext uri="{FF2B5EF4-FFF2-40B4-BE49-F238E27FC236}">
                <a16:creationId xmlns:a16="http://schemas.microsoft.com/office/drawing/2014/main" xmlns="" id="{60CBE95C-D1AC-4C3F-BFC0-D21F55A094E3}"/>
              </a:ext>
            </a:extLst>
          </p:cNvPr>
          <p:cNvGraphicFramePr>
            <a:graphicFrameLocks/>
          </p:cNvGraphicFramePr>
          <p:nvPr>
            <p:extLst>
              <p:ext uri="{D42A27DB-BD31-4B8C-83A1-F6EECF244321}">
                <p14:modId xmlns:p14="http://schemas.microsoft.com/office/powerpoint/2010/main" val="1033144917"/>
              </p:ext>
            </p:extLst>
          </p:nvPr>
        </p:nvGraphicFramePr>
        <p:xfrm>
          <a:off x="18288000" y="9426925"/>
          <a:ext cx="8229600" cy="1656383"/>
        </p:xfrm>
        <a:graphic>
          <a:graphicData uri="http://schemas.openxmlformats.org/drawingml/2006/table">
            <a:tbl>
              <a:tblPr firstRow="1" bandRow="1">
                <a:tableStyleId>{F5AB1C69-6EDB-4FF4-983F-18BD219EF322}</a:tableStyleId>
              </a:tblPr>
              <a:tblGrid>
                <a:gridCol w="1371600">
                  <a:extLst>
                    <a:ext uri="{9D8B030D-6E8A-4147-A177-3AD203B41FA5}">
                      <a16:colId xmlns:a16="http://schemas.microsoft.com/office/drawing/2014/main" xmlns="" val="20000"/>
                    </a:ext>
                  </a:extLst>
                </a:gridCol>
                <a:gridCol w="1371600">
                  <a:extLst>
                    <a:ext uri="{9D8B030D-6E8A-4147-A177-3AD203B41FA5}">
                      <a16:colId xmlns:a16="http://schemas.microsoft.com/office/drawing/2014/main" xmlns="" val="20001"/>
                    </a:ext>
                  </a:extLst>
                </a:gridCol>
                <a:gridCol w="1371600">
                  <a:extLst>
                    <a:ext uri="{9D8B030D-6E8A-4147-A177-3AD203B41FA5}">
                      <a16:colId xmlns:a16="http://schemas.microsoft.com/office/drawing/2014/main" xmlns="" val="20002"/>
                    </a:ext>
                  </a:extLst>
                </a:gridCol>
                <a:gridCol w="1371600">
                  <a:extLst>
                    <a:ext uri="{9D8B030D-6E8A-4147-A177-3AD203B41FA5}">
                      <a16:colId xmlns:a16="http://schemas.microsoft.com/office/drawing/2014/main" xmlns="" val="20003"/>
                    </a:ext>
                  </a:extLst>
                </a:gridCol>
                <a:gridCol w="1371600">
                  <a:extLst>
                    <a:ext uri="{9D8B030D-6E8A-4147-A177-3AD203B41FA5}">
                      <a16:colId xmlns:a16="http://schemas.microsoft.com/office/drawing/2014/main" xmlns="" val="886844001"/>
                    </a:ext>
                  </a:extLst>
                </a:gridCol>
                <a:gridCol w="1371600">
                  <a:extLst>
                    <a:ext uri="{9D8B030D-6E8A-4147-A177-3AD203B41FA5}">
                      <a16:colId xmlns:a16="http://schemas.microsoft.com/office/drawing/2014/main" xmlns="" val="1355434412"/>
                    </a:ext>
                  </a:extLst>
                </a:gridCol>
              </a:tblGrid>
              <a:tr h="360979">
                <a:tc>
                  <a:txBody>
                    <a:bodyPr/>
                    <a:lstStyle/>
                    <a:p>
                      <a:pPr algn="ctr"/>
                      <a:r>
                        <a:rPr lang="en-US" sz="2000" dirty="0"/>
                        <a:t>Attack</a:t>
                      </a:r>
                    </a:p>
                  </a:txBody>
                  <a:tcPr marL="76200" marR="76200" marT="19051" marB="19051" anchor="ctr">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2000" dirty="0"/>
                        <a:t>v. Logistic</a:t>
                      </a:r>
                    </a:p>
                  </a:txBody>
                  <a:tcPr marL="76200" marR="76200" marT="19051" marB="19051" anchor="ctr">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2000" dirty="0"/>
                        <a:t>v. 1-ANN</a:t>
                      </a:r>
                    </a:p>
                  </a:txBody>
                  <a:tcPr marL="76200" marR="76200" marT="19051" marB="19051" anchor="ctr">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2000" dirty="0"/>
                        <a:t>v. 3-DNN</a:t>
                      </a:r>
                    </a:p>
                  </a:txBody>
                  <a:tcPr marL="76200" marR="76200" marT="19051" marB="19051" anchor="ctr">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2000" dirty="0"/>
                        <a:t>v. 5-DNN</a:t>
                      </a:r>
                    </a:p>
                  </a:txBody>
                  <a:tcPr marL="76200" marR="76200" marT="19051" marB="19051" anchor="ctr">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2000" dirty="0"/>
                        <a:t>v. 10-DNN</a:t>
                      </a:r>
                    </a:p>
                  </a:txBody>
                  <a:tcPr marL="76200" marR="76200" marT="19051" marB="19051" anchor="ctr">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xmlns="" val="10000"/>
                  </a:ext>
                </a:extLst>
              </a:tr>
              <a:tr h="360979">
                <a:tc>
                  <a:txBody>
                    <a:bodyPr/>
                    <a:lstStyle/>
                    <a:p>
                      <a:pPr algn="ctr"/>
                      <a:r>
                        <a:rPr lang="en-US" sz="2000" i="1" dirty="0"/>
                        <a:t>k</a:t>
                      </a:r>
                      <a:r>
                        <a:rPr lang="en-US" sz="2000" i="0" dirty="0"/>
                        <a:t>-means </a:t>
                      </a:r>
                      <a:r>
                        <a:rPr lang="en-US" sz="2000" i="0" dirty="0" err="1"/>
                        <a:t>centerpoint</a:t>
                      </a:r>
                      <a:endParaRPr lang="en-US" sz="2000" i="1" dirty="0"/>
                    </a:p>
                  </a:txBody>
                  <a:tcPr marL="76200" marR="76200" marT="19051" marB="190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t>20%</a:t>
                      </a:r>
                    </a:p>
                  </a:txBody>
                  <a:tcPr marL="76200" marR="76200" marT="19051" marB="190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t>39%</a:t>
                      </a:r>
                    </a:p>
                  </a:txBody>
                  <a:tcPr marL="76200" marR="76200" marT="19051" marB="190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t>60%</a:t>
                      </a:r>
                    </a:p>
                  </a:txBody>
                  <a:tcPr marL="76200" marR="76200" marT="19051" marB="190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b="1" dirty="0"/>
                        <a:t>77%</a:t>
                      </a:r>
                    </a:p>
                  </a:txBody>
                  <a:tcPr marL="76200" marR="76200" marT="19051" marB="190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t>59%</a:t>
                      </a:r>
                    </a:p>
                  </a:txBody>
                  <a:tcPr marL="76200" marR="76200" marT="19051" marB="190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360979">
                <a:tc>
                  <a:txBody>
                    <a:bodyPr/>
                    <a:lstStyle/>
                    <a:p>
                      <a:pPr algn="ctr"/>
                      <a:r>
                        <a:rPr lang="en-US" sz="2000" i="1" dirty="0"/>
                        <a:t>k-</a:t>
                      </a:r>
                      <a:r>
                        <a:rPr lang="en-US" sz="2000" i="0" dirty="0"/>
                        <a:t>means </a:t>
                      </a:r>
                    </a:p>
                    <a:p>
                      <a:pPr algn="ctr"/>
                      <a:r>
                        <a:rPr lang="en-US" sz="2000" i="0" dirty="0"/>
                        <a:t>5-cluster</a:t>
                      </a:r>
                      <a:endParaRPr lang="en-US" sz="2000" i="1" dirty="0"/>
                    </a:p>
                  </a:txBody>
                  <a:tcPr marL="76200" marR="76200" marT="19051" marB="190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t>20%</a:t>
                      </a:r>
                    </a:p>
                  </a:txBody>
                  <a:tcPr marL="76200" marR="76200" marT="19051" marB="190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t>35%</a:t>
                      </a:r>
                    </a:p>
                  </a:txBody>
                  <a:tcPr marL="76200" marR="76200" marT="19051" marB="190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t>49%</a:t>
                      </a:r>
                    </a:p>
                  </a:txBody>
                  <a:tcPr marL="76200" marR="76200" marT="19051" marB="190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b="1" dirty="0"/>
                        <a:t>67%</a:t>
                      </a:r>
                    </a:p>
                  </a:txBody>
                  <a:tcPr marL="76200" marR="76200" marT="19051" marB="190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t>42%</a:t>
                      </a:r>
                    </a:p>
                  </a:txBody>
                  <a:tcPr marL="76200" marR="76200" marT="19051" marB="190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bl>
          </a:graphicData>
        </a:graphic>
      </p:graphicFrame>
      <p:sp>
        <p:nvSpPr>
          <p:cNvPr id="47" name="Text Box 180">
            <a:extLst>
              <a:ext uri="{FF2B5EF4-FFF2-40B4-BE49-F238E27FC236}">
                <a16:creationId xmlns:a16="http://schemas.microsoft.com/office/drawing/2014/main" xmlns="" id="{B68CCE3C-71F5-47D9-BF5F-CCAFD9C77C0F}"/>
              </a:ext>
            </a:extLst>
          </p:cNvPr>
          <p:cNvSpPr txBox="1">
            <a:spLocks noChangeArrowheads="1"/>
          </p:cNvSpPr>
          <p:nvPr/>
        </p:nvSpPr>
        <p:spPr bwMode="auto">
          <a:xfrm>
            <a:off x="18926455" y="11165748"/>
            <a:ext cx="7254712" cy="287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0809" tIns="20405" rIns="40809" bIns="2040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600" b="1" dirty="0">
                <a:latin typeface="Calibri" pitchFamily="34" charset="0"/>
              </a:rPr>
              <a:t>Table 2.</a:t>
            </a:r>
            <a:r>
              <a:rPr lang="en-US" sz="1600" dirty="0">
                <a:latin typeface="Calibri" pitchFamily="34" charset="0"/>
              </a:rPr>
              <a:t> Table of maximum success rates, across all attack methods and </a:t>
            </a:r>
            <a:r>
              <a:rPr lang="en-US" sz="1600" i="1" dirty="0">
                <a:latin typeface="Calibri" pitchFamily="34" charset="0"/>
              </a:rPr>
              <a:t>k </a:t>
            </a:r>
            <a:r>
              <a:rPr lang="en-US" sz="1600" dirty="0">
                <a:latin typeface="Calibri" pitchFamily="34" charset="0"/>
              </a:rPr>
              <a:t>values.</a:t>
            </a:r>
            <a:endParaRPr lang="en-US" sz="1600" b="1" dirty="0">
              <a:latin typeface="Calibri" pitchFamily="34" charset="0"/>
            </a:endParaRPr>
          </a:p>
        </p:txBody>
      </p:sp>
      <p:sp>
        <p:nvSpPr>
          <p:cNvPr id="12" name="Text Box 191"/>
          <p:cNvSpPr txBox="1">
            <a:spLocks noChangeArrowheads="1"/>
          </p:cNvSpPr>
          <p:nvPr/>
        </p:nvSpPr>
        <p:spPr bwMode="auto">
          <a:xfrm>
            <a:off x="18288000" y="3048001"/>
            <a:ext cx="8229600" cy="8374257"/>
          </a:xfrm>
          <a:prstGeom prst="rect">
            <a:avLst/>
          </a:prstGeom>
          <a:noFill/>
          <a:ln w="12700">
            <a:solidFill>
              <a:schemeClr val="accent1">
                <a:lumMod val="75000"/>
              </a:schemeClr>
            </a:solidFill>
          </a:ln>
          <a:effectLst/>
        </p:spPr>
        <p:txBody>
          <a:bodyPr lIns="81618" tIns="81618" rIns="81618" bIns="8161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285750" indent="-285750" eaLnBrk="1" hangingPunct="1">
              <a:buFont typeface="Arial" panose="020B0604020202020204" pitchFamily="34" charset="0"/>
              <a:buChar char="•"/>
            </a:pPr>
            <a:r>
              <a:rPr lang="en-US" sz="1667" dirty="0">
                <a:latin typeface="Calibri" pitchFamily="34" charset="0"/>
              </a:rPr>
              <a:t>Intuitively, our </a:t>
            </a:r>
            <a:r>
              <a:rPr lang="en-US" sz="1667" i="1" dirty="0">
                <a:latin typeface="Calibri" pitchFamily="34" charset="0"/>
              </a:rPr>
              <a:t>k</a:t>
            </a:r>
            <a:r>
              <a:rPr lang="en-US" sz="1667" dirty="0">
                <a:latin typeface="Calibri" pitchFamily="34" charset="0"/>
              </a:rPr>
              <a:t>-means attacks performed best with higher </a:t>
            </a:r>
            <a:r>
              <a:rPr lang="en-US" sz="1667" i="1" dirty="0">
                <a:latin typeface="Calibri" pitchFamily="34" charset="0"/>
              </a:rPr>
              <a:t>k </a:t>
            </a:r>
            <a:r>
              <a:rPr lang="en-US" sz="1667" dirty="0">
                <a:latin typeface="Calibri" pitchFamily="34" charset="0"/>
              </a:rPr>
              <a:t>(until 32-64 range with cluster method), reaching </a:t>
            </a:r>
            <a:r>
              <a:rPr lang="en-US" sz="1667" b="1" dirty="0">
                <a:latin typeface="Calibri" pitchFamily="34" charset="0"/>
              </a:rPr>
              <a:t>77% success rate </a:t>
            </a:r>
            <a:r>
              <a:rPr lang="en-US" sz="1667" dirty="0">
                <a:latin typeface="Calibri" pitchFamily="34" charset="0"/>
              </a:rPr>
              <a:t>(undetected spoof) against a 5-layer deep neural net. Also intuitively, using our multivariate Gaussian distribution model to introduce humanistic perturbations and augment the number of generated adversarial examples, we achieve a lower maximum </a:t>
            </a:r>
            <a:r>
              <a:rPr lang="en-US" sz="1667" b="1" dirty="0">
                <a:latin typeface="Calibri" pitchFamily="34" charset="0"/>
              </a:rPr>
              <a:t>67% success rate</a:t>
            </a:r>
            <a:r>
              <a:rPr lang="en-US" sz="1667" dirty="0">
                <a:latin typeface="Calibri" pitchFamily="34" charset="0"/>
              </a:rPr>
              <a:t>. </a:t>
            </a:r>
          </a:p>
          <a:p>
            <a:pPr marL="285750" indent="-285750" eaLnBrk="1" hangingPunct="1">
              <a:buFont typeface="Arial" panose="020B0604020202020204" pitchFamily="34" charset="0"/>
              <a:buChar char="•"/>
            </a:pPr>
            <a:r>
              <a:rPr lang="en-US" sz="1667" dirty="0">
                <a:latin typeface="Calibri" pitchFamily="34" charset="0"/>
              </a:rPr>
              <a:t>Secondarily, and less intuitively, based on the adversarial success rate metric of model robustness, we find that </a:t>
            </a:r>
            <a:r>
              <a:rPr lang="en-US" sz="1667" b="1" dirty="0">
                <a:latin typeface="Calibri" pitchFamily="34" charset="0"/>
              </a:rPr>
              <a:t>logistic regression</a:t>
            </a:r>
            <a:r>
              <a:rPr lang="en-US" sz="1667" dirty="0">
                <a:latin typeface="Calibri" pitchFamily="34" charset="0"/>
              </a:rPr>
              <a:t> is most resilient to our attacks (maximum success rate 20%), compared to the artificial neural net and deep neural nets.</a:t>
            </a: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eaLnBrk="1" hangingPunct="1"/>
            <a:endParaRPr lang="en-US" sz="1667" dirty="0">
              <a:latin typeface="Calibri" pitchFamily="34" charset="0"/>
            </a:endParaRPr>
          </a:p>
          <a:p>
            <a:pPr eaLnBrk="1" hangingPunct="1"/>
            <a:r>
              <a:rPr lang="en-US" sz="1667" dirty="0">
                <a:latin typeface="Calibri" pitchFamily="34" charset="0"/>
              </a:rPr>
              <a:t> </a:t>
            </a:r>
          </a:p>
        </p:txBody>
      </p:sp>
      <p:sp>
        <p:nvSpPr>
          <p:cNvPr id="48" name="TextBox 47"/>
          <p:cNvSpPr txBox="1"/>
          <p:nvPr/>
        </p:nvSpPr>
        <p:spPr>
          <a:xfrm>
            <a:off x="8534399" y="16687799"/>
            <a:ext cx="17646767" cy="1219200"/>
          </a:xfrm>
          <a:prstGeom prst="rect">
            <a:avLst/>
          </a:prstGeom>
          <a:noFill/>
        </p:spPr>
        <p:txBody>
          <a:bodyPr wrap="square" lIns="40809" tIns="40809" rIns="40809" bIns="40809" numCol="2" spcCol="244855" rtlCol="0">
            <a:noAutofit/>
          </a:bodyPr>
          <a:lstStyle/>
          <a:p>
            <a:r>
              <a:rPr lang="en-US" sz="1200" dirty="0"/>
              <a:t>[1] N. Al-</a:t>
            </a:r>
            <a:r>
              <a:rPr lang="en-US" sz="1200" dirty="0" err="1"/>
              <a:t>Obaidi</a:t>
            </a:r>
            <a:r>
              <a:rPr lang="en-US" sz="1200" dirty="0"/>
              <a:t>. MEU-Mobile KSD Data Set. UCI Machine Learning Repository, 2016.</a:t>
            </a:r>
          </a:p>
          <a:p>
            <a:r>
              <a:rPr lang="en-US" sz="1200" dirty="0"/>
              <a:t>[2] I. de </a:t>
            </a:r>
            <a:r>
              <a:rPr lang="en-US" sz="1200" dirty="0" err="1"/>
              <a:t>Mendizabal</a:t>
            </a:r>
            <a:r>
              <a:rPr lang="en-US" sz="1200" dirty="0"/>
              <a:t>-Vazquez, D. de Santos-Sierra, J. Guerra-Casanova, and C. Sanchez-Avila. Supervised classification methods applied to</a:t>
            </a:r>
          </a:p>
          <a:p>
            <a:r>
              <a:rPr lang="en-US" sz="1200" dirty="0"/>
              <a:t>Keystroke Dynamics through Mobile Devices. </a:t>
            </a:r>
            <a:r>
              <a:rPr lang="en-US" sz="1200" i="1" dirty="0"/>
              <a:t>ICCST</a:t>
            </a:r>
            <a:r>
              <a:rPr lang="en-US" sz="1200" dirty="0"/>
              <a:t>, 2014.</a:t>
            </a:r>
          </a:p>
          <a:p>
            <a:r>
              <a:rPr lang="en-US" sz="1200" dirty="0"/>
              <a:t>[3] T. Cho. Pattern Classification Methods for Keystroke Analysis. </a:t>
            </a:r>
            <a:r>
              <a:rPr lang="en-US" sz="1200" i="1" dirty="0"/>
              <a:t>SICE-ICASE</a:t>
            </a:r>
            <a:r>
              <a:rPr lang="en-US" sz="1200" dirty="0"/>
              <a:t>, 2006.</a:t>
            </a:r>
          </a:p>
          <a:p>
            <a:r>
              <a:rPr lang="en-US" sz="1200" dirty="0"/>
              <a:t>[4] L.J.P. van der </a:t>
            </a:r>
            <a:r>
              <a:rPr lang="en-US" sz="1200" dirty="0" err="1"/>
              <a:t>Maaten</a:t>
            </a:r>
            <a:r>
              <a:rPr lang="en-US" sz="1200" dirty="0"/>
              <a:t>. Accelerating t-SNE using Tree-Based Algorithms. </a:t>
            </a:r>
            <a:r>
              <a:rPr lang="en-US" sz="1200" i="1" dirty="0"/>
              <a:t>Journal of Machine Learning Research</a:t>
            </a:r>
            <a:r>
              <a:rPr lang="en-US" sz="1200" dirty="0"/>
              <a:t>, 2014.</a:t>
            </a:r>
          </a:p>
          <a:p>
            <a:r>
              <a:rPr lang="en-US" sz="1200" dirty="0"/>
              <a:t>[5] A. </a:t>
            </a:r>
            <a:r>
              <a:rPr lang="en-US" sz="1200" dirty="0" err="1"/>
              <a:t>Fawzi</a:t>
            </a:r>
            <a:r>
              <a:rPr lang="en-US" sz="1200" dirty="0"/>
              <a:t>, S. </a:t>
            </a:r>
            <a:r>
              <a:rPr lang="en-US" sz="1200" dirty="0" err="1"/>
              <a:t>Moosavi-Dezfooli</a:t>
            </a:r>
            <a:r>
              <a:rPr lang="en-US" sz="1200" dirty="0"/>
              <a:t>, P. </a:t>
            </a:r>
            <a:r>
              <a:rPr lang="en-US" sz="1200" dirty="0" err="1"/>
              <a:t>Frossard</a:t>
            </a:r>
            <a:r>
              <a:rPr lang="en-US" sz="1200" dirty="0"/>
              <a:t>. Robustness of classifiers: from adversarial to random noise. </a:t>
            </a:r>
            <a:r>
              <a:rPr lang="en-US" sz="1200" i="1" dirty="0"/>
              <a:t>NIPS</a:t>
            </a:r>
            <a:r>
              <a:rPr lang="en-US" sz="1200" dirty="0"/>
              <a:t>, 2016.</a:t>
            </a:r>
          </a:p>
          <a:p>
            <a:r>
              <a:rPr lang="en-US" sz="1200" dirty="0"/>
              <a:t>[6] C. </a:t>
            </a:r>
            <a:r>
              <a:rPr lang="en-US" sz="1200" dirty="0" err="1"/>
              <a:t>Dwork</a:t>
            </a:r>
            <a:r>
              <a:rPr lang="en-US" sz="1200" dirty="0"/>
              <a:t>, A. Roth. Differential privacy. </a:t>
            </a:r>
            <a:r>
              <a:rPr lang="en-US" sz="1200" i="1" dirty="0"/>
              <a:t>Foundations and Trends in Computer Science</a:t>
            </a:r>
            <a:r>
              <a:rPr lang="en-US" sz="1200" dirty="0"/>
              <a:t>, 2014.</a:t>
            </a:r>
          </a:p>
          <a:p>
            <a:r>
              <a:rPr lang="en-US" sz="1200" dirty="0"/>
              <a:t>[7] Y. Gal, Z. </a:t>
            </a:r>
            <a:r>
              <a:rPr lang="en-US" sz="1200" dirty="0" err="1"/>
              <a:t>Ghahramani</a:t>
            </a:r>
            <a:r>
              <a:rPr lang="en-US" sz="1200" dirty="0"/>
              <a:t>. Bayesian Convolutional Neural Networks with Bernoulli Approximate </a:t>
            </a:r>
            <a:r>
              <a:rPr lang="en-US" sz="1200" dirty="0" err="1"/>
              <a:t>Variational</a:t>
            </a:r>
            <a:r>
              <a:rPr lang="en-US" sz="1200" dirty="0"/>
              <a:t> Inference. </a:t>
            </a:r>
            <a:r>
              <a:rPr lang="en-US" sz="1200" i="1" dirty="0"/>
              <a:t>arXiv:1506.02158</a:t>
            </a:r>
            <a:r>
              <a:rPr lang="en-US" sz="1200" dirty="0"/>
              <a:t>, 2016. </a:t>
            </a:r>
          </a:p>
          <a:p>
            <a:r>
              <a:rPr lang="en-US" sz="1200" dirty="0"/>
              <a:t>[8] P.S. </a:t>
            </a:r>
            <a:r>
              <a:rPr lang="en-US" sz="1200" dirty="0" err="1"/>
              <a:t>Teh</a:t>
            </a:r>
            <a:r>
              <a:rPr lang="en-US" sz="1200" dirty="0"/>
              <a:t>, N. Zhang, A.B.J. Teoh, K. Chen. A survey on touch dynamics authentication in mobile devices. </a:t>
            </a:r>
            <a:r>
              <a:rPr lang="en-US" sz="1200" i="1" dirty="0"/>
              <a:t>Computers &amp; Security</a:t>
            </a:r>
            <a:r>
              <a:rPr lang="en-US" sz="1200" dirty="0"/>
              <a:t>,</a:t>
            </a:r>
            <a:r>
              <a:rPr lang="en-US" sz="1200" i="1" dirty="0"/>
              <a:t> </a:t>
            </a:r>
            <a:r>
              <a:rPr lang="en-US" sz="1200" dirty="0"/>
              <a:t>2016.</a:t>
            </a:r>
          </a:p>
          <a:p>
            <a:r>
              <a:rPr lang="en-US" sz="1200" dirty="0"/>
              <a:t>[9] H. Bae, S. Monti, M. Montano, M.H. Steinberg, T.T. </a:t>
            </a:r>
            <a:r>
              <a:rPr lang="en-US" sz="1200" dirty="0" err="1"/>
              <a:t>Perls</a:t>
            </a:r>
            <a:r>
              <a:rPr lang="en-US" sz="1200" dirty="0"/>
              <a:t>, P. </a:t>
            </a:r>
            <a:r>
              <a:rPr lang="en-US" sz="1200" dirty="0" err="1"/>
              <a:t>Sebastiani</a:t>
            </a:r>
            <a:r>
              <a:rPr lang="en-US" sz="1200" dirty="0"/>
              <a:t>. Learning Bayesian Networks from Correlated Data. </a:t>
            </a:r>
            <a:r>
              <a:rPr lang="en-US" sz="1200" i="1" dirty="0"/>
              <a:t>Nature Scientific Reports, </a:t>
            </a:r>
            <a:r>
              <a:rPr lang="en-US" sz="1200" dirty="0"/>
              <a:t>2016.</a:t>
            </a:r>
          </a:p>
        </p:txBody>
      </p:sp>
      <p:sp>
        <p:nvSpPr>
          <p:cNvPr id="51" name="TextBox 50"/>
          <p:cNvSpPr txBox="1"/>
          <p:nvPr/>
        </p:nvSpPr>
        <p:spPr>
          <a:xfrm>
            <a:off x="8547099" y="16192501"/>
            <a:ext cx="1635982" cy="451642"/>
          </a:xfrm>
          <a:prstGeom prst="rect">
            <a:avLst/>
          </a:prstGeom>
          <a:noFill/>
        </p:spPr>
        <p:txBody>
          <a:bodyPr wrap="none" lIns="40809" tIns="20405" rIns="40809" bIns="20405" rtlCol="0">
            <a:spAutoFit/>
          </a:bodyPr>
          <a:lstStyle/>
          <a:p>
            <a:r>
              <a:rPr lang="en-US" sz="2667" b="1" dirty="0"/>
              <a:t>References</a:t>
            </a:r>
          </a:p>
        </p:txBody>
      </p:sp>
    </p:spTree>
    <p:extLst>
      <p:ext uri="{BB962C8B-B14F-4D97-AF65-F5344CB8AC3E}">
        <p14:creationId xmlns:p14="http://schemas.microsoft.com/office/powerpoint/2010/main" val="22512518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8279</TotalTime>
  <Words>1323</Words>
  <Application>Microsoft Office PowerPoint</Application>
  <PresentationFormat>Custom</PresentationFormat>
  <Paragraphs>140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Cambria Math</vt:lpstr>
      <vt:lpstr>Courier New</vt:lpstr>
      <vt:lpstr>Office Theme</vt:lpstr>
      <vt:lpstr>PowerPoint Presentation</vt:lpstr>
    </vt:vector>
  </TitlesOfParts>
  <Company>Genigraphics LLC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24x36</dc:title>
  <dc:creator>Jay Larson</dc:creator>
  <dc:description>Quality poster printing
www.genigraphics.com
1-800-790-4001</dc:description>
  <cp:lastModifiedBy>Valerie Ding</cp:lastModifiedBy>
  <cp:revision>143</cp:revision>
  <cp:lastPrinted>2013-02-12T02:21:55Z</cp:lastPrinted>
  <dcterms:created xsi:type="dcterms:W3CDTF">2013-02-10T21:14:48Z</dcterms:created>
  <dcterms:modified xsi:type="dcterms:W3CDTF">2017-12-05T03:42:58Z</dcterms:modified>
</cp:coreProperties>
</file>