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32918400" cy="21945600"/>
  <p:notesSz cx="7004050" cy="9290050"/>
  <p:defaultTextStyle>
    <a:defPPr>
      <a:defRPr lang="en-US"/>
    </a:defPPr>
    <a:lvl1pPr marL="0" algn="l" defTabSz="2350512" rtl="0" eaLnBrk="1" latinLnBrk="0" hangingPunct="1">
      <a:defRPr sz="4600" kern="1200">
        <a:solidFill>
          <a:schemeClr val="tx1"/>
        </a:solidFill>
        <a:latin typeface="+mn-lt"/>
        <a:ea typeface="+mn-ea"/>
        <a:cs typeface="+mn-cs"/>
      </a:defRPr>
    </a:lvl1pPr>
    <a:lvl2pPr marL="1175257" algn="l" defTabSz="2350512" rtl="0" eaLnBrk="1" latinLnBrk="0" hangingPunct="1">
      <a:defRPr sz="4600" kern="1200">
        <a:solidFill>
          <a:schemeClr val="tx1"/>
        </a:solidFill>
        <a:latin typeface="+mn-lt"/>
        <a:ea typeface="+mn-ea"/>
        <a:cs typeface="+mn-cs"/>
      </a:defRPr>
    </a:lvl2pPr>
    <a:lvl3pPr marL="2350512" algn="l" defTabSz="2350512" rtl="0" eaLnBrk="1" latinLnBrk="0" hangingPunct="1">
      <a:defRPr sz="4600" kern="1200">
        <a:solidFill>
          <a:schemeClr val="tx1"/>
        </a:solidFill>
        <a:latin typeface="+mn-lt"/>
        <a:ea typeface="+mn-ea"/>
        <a:cs typeface="+mn-cs"/>
      </a:defRPr>
    </a:lvl3pPr>
    <a:lvl4pPr marL="3525770" algn="l" defTabSz="2350512" rtl="0" eaLnBrk="1" latinLnBrk="0" hangingPunct="1">
      <a:defRPr sz="4600" kern="1200">
        <a:solidFill>
          <a:schemeClr val="tx1"/>
        </a:solidFill>
        <a:latin typeface="+mn-lt"/>
        <a:ea typeface="+mn-ea"/>
        <a:cs typeface="+mn-cs"/>
      </a:defRPr>
    </a:lvl4pPr>
    <a:lvl5pPr marL="4701026" algn="l" defTabSz="2350512" rtl="0" eaLnBrk="1" latinLnBrk="0" hangingPunct="1">
      <a:defRPr sz="4600" kern="1200">
        <a:solidFill>
          <a:schemeClr val="tx1"/>
        </a:solidFill>
        <a:latin typeface="+mn-lt"/>
        <a:ea typeface="+mn-ea"/>
        <a:cs typeface="+mn-cs"/>
      </a:defRPr>
    </a:lvl5pPr>
    <a:lvl6pPr marL="5876282" algn="l" defTabSz="2350512" rtl="0" eaLnBrk="1" latinLnBrk="0" hangingPunct="1">
      <a:defRPr sz="4600" kern="1200">
        <a:solidFill>
          <a:schemeClr val="tx1"/>
        </a:solidFill>
        <a:latin typeface="+mn-lt"/>
        <a:ea typeface="+mn-ea"/>
        <a:cs typeface="+mn-cs"/>
      </a:defRPr>
    </a:lvl6pPr>
    <a:lvl7pPr marL="7051537" algn="l" defTabSz="2350512" rtl="0" eaLnBrk="1" latinLnBrk="0" hangingPunct="1">
      <a:defRPr sz="4600" kern="1200">
        <a:solidFill>
          <a:schemeClr val="tx1"/>
        </a:solidFill>
        <a:latin typeface="+mn-lt"/>
        <a:ea typeface="+mn-ea"/>
        <a:cs typeface="+mn-cs"/>
      </a:defRPr>
    </a:lvl7pPr>
    <a:lvl8pPr marL="8226794" algn="l" defTabSz="2350512" rtl="0" eaLnBrk="1" latinLnBrk="0" hangingPunct="1">
      <a:defRPr sz="4600" kern="1200">
        <a:solidFill>
          <a:schemeClr val="tx1"/>
        </a:solidFill>
        <a:latin typeface="+mn-lt"/>
        <a:ea typeface="+mn-ea"/>
        <a:cs typeface="+mn-cs"/>
      </a:defRPr>
    </a:lvl8pPr>
    <a:lvl9pPr marL="9402052" algn="l" defTabSz="2350512" rtl="0" eaLnBrk="1" latinLnBrk="0" hangingPunct="1">
      <a:defRPr sz="4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29" autoAdjust="0"/>
    <p:restoredTop sz="94676" autoAdjust="0"/>
  </p:normalViewPr>
  <p:slideViewPr>
    <p:cSldViewPr>
      <p:cViewPr>
        <p:scale>
          <a:sx n="33" d="100"/>
          <a:sy n="33" d="100"/>
        </p:scale>
        <p:origin x="547" y="38"/>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12/10/2017</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sz="3833"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sz="3833"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sz="3833"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sz="3833"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Placeholders</a:t>
            </a:r>
            <a:r>
              <a:rPr sz="4700" dirty="0">
                <a:solidFill>
                  <a:srgbClr val="7F7F7F"/>
                </a:solidFill>
                <a:latin typeface="Calibri" pitchFamily="34" charset="0"/>
                <a:cs typeface="Calibri" panose="020F0502020204030204" pitchFamily="34" charset="0"/>
              </a:rPr>
              <a:t>:</a:t>
            </a: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a:solidFill>
                  <a:srgbClr val="7F7F7F"/>
                </a:solidFill>
                <a:latin typeface="Calibri" pitchFamily="34" charset="0"/>
                <a:cs typeface="Calibri" panose="020F0502020204030204" pitchFamily="34" charset="0"/>
              </a:rPr>
              <a:t>various elements included</a:t>
            </a:r>
            <a:r>
              <a:rPr sz="3300" dirty="0">
                <a:solidFill>
                  <a:srgbClr val="7F7F7F"/>
                </a:solidFill>
                <a:latin typeface="Calibri" pitchFamily="34" charset="0"/>
                <a:cs typeface="Calibri" panose="020F0502020204030204" pitchFamily="34" charset="0"/>
              </a:rPr>
              <a:t> in this </a:t>
            </a:r>
            <a:r>
              <a:rPr lang="en-US" sz="3300" dirty="0">
                <a:solidFill>
                  <a:srgbClr val="7F7F7F"/>
                </a:solidFill>
                <a:latin typeface="Calibri" pitchFamily="34" charset="0"/>
                <a:cs typeface="Calibri" panose="020F0502020204030204" pitchFamily="34" charset="0"/>
              </a:rPr>
              <a:t>poster are ones</a:t>
            </a:r>
            <a:r>
              <a:rPr lang="en-US" sz="3300" baseline="0" dirty="0">
                <a:solidFill>
                  <a:srgbClr val="7F7F7F"/>
                </a:solidFill>
                <a:latin typeface="Calibri" pitchFamily="34" charset="0"/>
                <a:cs typeface="Calibri" panose="020F0502020204030204" pitchFamily="34" charset="0"/>
              </a:rPr>
              <a:t> we often see in medical, research, and scientific posters.</a:t>
            </a:r>
            <a:r>
              <a:rPr sz="3300" dirty="0">
                <a:solidFill>
                  <a:srgbClr val="7F7F7F"/>
                </a:solidFill>
                <a:latin typeface="Calibri" pitchFamily="34" charset="0"/>
                <a:cs typeface="Calibri" panose="020F0502020204030204" pitchFamily="34" charset="0"/>
              </a:rPr>
              <a:t> </a:t>
            </a:r>
            <a:r>
              <a:rPr lang="en-US" sz="3300" dirty="0">
                <a:solidFill>
                  <a:srgbClr val="7F7F7F"/>
                </a:solidFill>
                <a:latin typeface="Calibri" pitchFamily="34" charset="0"/>
                <a:cs typeface="Calibri" panose="020F0502020204030204" pitchFamily="34" charset="0"/>
              </a:rPr>
              <a:t>Feel</a:t>
            </a:r>
            <a:r>
              <a:rPr lang="en-US" sz="33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Image</a:t>
            </a:r>
            <a:r>
              <a:rPr lang="en-US" sz="4700" baseline="0" dirty="0">
                <a:solidFill>
                  <a:srgbClr val="7F7F7F"/>
                </a:solidFill>
                <a:latin typeface="Calibri" pitchFamily="34" charset="0"/>
                <a:cs typeface="Calibri" panose="020F0502020204030204" pitchFamily="34" charset="0"/>
              </a:rPr>
              <a:t> Quality</a:t>
            </a:r>
            <a:r>
              <a:rPr lang="en-US" sz="4700" dirty="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a:solidFill>
                  <a:srgbClr val="7F7F7F"/>
                </a:solidFill>
                <a:latin typeface="Calibri" pitchFamily="34" charset="0"/>
                <a:cs typeface="Calibri" panose="020F0502020204030204" pitchFamily="34" charset="0"/>
              </a:rPr>
              <a:t>Insert, Picture</a:t>
            </a:r>
            <a:r>
              <a:rPr lang="en-US" sz="33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a:solidFill>
                  <a:srgbClr val="7F7F7F"/>
                </a:solidFill>
                <a:latin typeface="Calibri" pitchFamily="34" charset="0"/>
                <a:cs typeface="Calibri" panose="020F0502020204030204" pitchFamily="34" charset="0"/>
              </a:rPr>
              <a:t>150-200 pixels per inch in their final printed size</a:t>
            </a:r>
            <a:r>
              <a:rPr lang="en-US" sz="3300" dirty="0">
                <a:solidFill>
                  <a:srgbClr val="7F7F7F"/>
                </a:solidFill>
                <a:latin typeface="Calibri" pitchFamily="34" charset="0"/>
                <a:cs typeface="Calibri" panose="020F0502020204030204" pitchFamily="34" charset="0"/>
              </a:rPr>
              <a:t>. For instance, a 1600 x 1200 pixel</a:t>
            </a:r>
            <a:r>
              <a:rPr lang="en-US" sz="3300" baseline="0" dirty="0">
                <a:solidFill>
                  <a:srgbClr val="7F7F7F"/>
                </a:solidFill>
                <a:latin typeface="Calibri" pitchFamily="34" charset="0"/>
                <a:cs typeface="Calibri" panose="020F0502020204030204" pitchFamily="34" charset="0"/>
              </a:rPr>
              <a:t> photo will usually look fine up to </a:t>
            </a:r>
            <a:r>
              <a:rPr lang="en-US" sz="3300" dirty="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r>
              <a:rPr lang="en-US" sz="2400" dirty="0">
                <a:solidFill>
                  <a:srgbClr val="7F7F7F"/>
                </a:solidFill>
                <a:latin typeface="Calibri" pitchFamily="34" charset="0"/>
                <a:cs typeface="Calibri" panose="020F0502020204030204" pitchFamily="34" charset="0"/>
              </a:rPr>
              <a:t/>
            </a:r>
            <a:br>
              <a:rPr lang="en-US" sz="2400" dirty="0">
                <a:solidFill>
                  <a:srgbClr val="7F7F7F"/>
                </a:solidFill>
                <a:latin typeface="Calibri" pitchFamily="34" charset="0"/>
                <a:cs typeface="Calibri" panose="020F0502020204030204" pitchFamily="34" charset="0"/>
              </a:rPr>
            </a:br>
            <a:r>
              <a:rPr lang="en-US" sz="24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Change</a:t>
              </a:r>
              <a:r>
                <a:rPr lang="en-US" sz="4700" baseline="0" dirty="0">
                  <a:solidFill>
                    <a:schemeClr val="bg1">
                      <a:lumMod val="50000"/>
                    </a:schemeClr>
                  </a:solidFill>
                  <a:latin typeface="Calibri" pitchFamily="34" charset="0"/>
                  <a:cs typeface="Calibri" panose="020F0502020204030204" pitchFamily="34" charset="0"/>
                </a:rPr>
                <a:t> Color Theme</a:t>
              </a:r>
              <a:r>
                <a:rPr lang="en-US" sz="4700" dirty="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a:solidFill>
                    <a:schemeClr val="bg1">
                      <a:lumMod val="50000"/>
                    </a:schemeClr>
                  </a:solidFill>
                  <a:latin typeface="Calibri" pitchFamily="34" charset="0"/>
                  <a:cs typeface="Calibri" panose="020F0502020204030204" pitchFamily="34" charset="0"/>
                </a:rPr>
                <a:t>Design</a:t>
              </a:r>
              <a:r>
                <a:rPr lang="en-US" sz="3300" baseline="0" dirty="0">
                  <a:solidFill>
                    <a:schemeClr val="bg1">
                      <a:lumMod val="50000"/>
                    </a:schemeClr>
                  </a:solidFill>
                  <a:latin typeface="Calibri" pitchFamily="34" charset="0"/>
                  <a:cs typeface="Calibri" panose="020F0502020204030204" pitchFamily="34" charset="0"/>
                </a:rPr>
                <a:t> tab, then select the </a:t>
              </a:r>
              <a:r>
                <a:rPr lang="en-US" sz="3300" b="1" baseline="0" dirty="0">
                  <a:solidFill>
                    <a:schemeClr val="bg1">
                      <a:lumMod val="50000"/>
                    </a:schemeClr>
                  </a:solidFill>
                  <a:latin typeface="Calibri" pitchFamily="34" charset="0"/>
                  <a:cs typeface="Calibri" panose="020F0502020204030204" pitchFamily="34" charset="0"/>
                </a:rPr>
                <a:t>Colors</a:t>
              </a:r>
              <a:r>
                <a:rPr lang="en-US" sz="33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Once your poster file is ready, visit</a:t>
              </a:r>
              <a:r>
                <a:rPr lang="en-US" sz="3300" baseline="0" dirty="0">
                  <a:solidFill>
                    <a:schemeClr val="bg1">
                      <a:lumMod val="50000"/>
                    </a:schemeClr>
                  </a:solidFill>
                  <a:latin typeface="Calibri" pitchFamily="34" charset="0"/>
                  <a:cs typeface="Calibri" panose="020F0502020204030204" pitchFamily="34" charset="0"/>
                </a:rPr>
                <a:t> </a:t>
              </a:r>
              <a:r>
                <a:rPr lang="en-US" sz="3300" b="1" baseline="0" dirty="0">
                  <a:solidFill>
                    <a:schemeClr val="bg1">
                      <a:lumMod val="50000"/>
                    </a:schemeClr>
                  </a:solidFill>
                  <a:latin typeface="Calibri" pitchFamily="34" charset="0"/>
                  <a:cs typeface="Calibri" panose="020F0502020204030204" pitchFamily="34" charset="0"/>
                </a:rPr>
                <a:t>www.genigraphics.com</a:t>
              </a:r>
              <a:r>
                <a:rPr lang="en-US" sz="33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a:solidFill>
                    <a:schemeClr val="bg1">
                      <a:lumMod val="50000"/>
                    </a:schemeClr>
                  </a:solidFill>
                  <a:latin typeface="Calibri" pitchFamily="34" charset="0"/>
                  <a:cs typeface="Calibri" panose="020F0502020204030204" pitchFamily="34" charset="0"/>
                </a:rPr>
                <a:t>US and Canada:  1-800-790-4001</a:t>
              </a:r>
              <a:br>
                <a:rPr lang="en-US" sz="3300" baseline="0" dirty="0">
                  <a:solidFill>
                    <a:schemeClr val="bg1">
                      <a:lumMod val="50000"/>
                    </a:schemeClr>
                  </a:solidFill>
                  <a:latin typeface="Calibri" pitchFamily="34" charset="0"/>
                  <a:cs typeface="Calibri" panose="020F0502020204030204" pitchFamily="34" charset="0"/>
                </a:rPr>
              </a:br>
              <a:r>
                <a:rPr lang="en-US" sz="33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400" dirty="0">
                  <a:solidFill>
                    <a:schemeClr val="bg1">
                      <a:lumMod val="50000"/>
                    </a:schemeClr>
                  </a:solidFill>
                  <a:latin typeface="Calibri" pitchFamily="34" charset="0"/>
                  <a:cs typeface="Calibri" panose="020F0502020204030204" pitchFamily="34" charset="0"/>
                </a:rPr>
                <a:t/>
              </a:r>
              <a:br>
                <a:rPr lang="en-US" sz="2400" dirty="0">
                  <a:solidFill>
                    <a:schemeClr val="bg1">
                      <a:lumMod val="50000"/>
                    </a:schemeClr>
                  </a:solidFill>
                  <a:latin typeface="Calibri" pitchFamily="34" charset="0"/>
                  <a:cs typeface="Calibri" panose="020F0502020204030204" pitchFamily="34" charset="0"/>
                </a:rPr>
              </a:br>
              <a:r>
                <a:rPr lang="en-US" sz="2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2" y="2167793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235061" tIns="117531" rIns="235061" bIns="117531" rtlCol="0" anchor="ctr">
            <a:normAutofit/>
          </a:bodyPr>
          <a:lstStyle/>
          <a:p>
            <a:r>
              <a:rPr lang="en-US" dirty="0"/>
              <a:t>Click to edit Master title style</a:t>
            </a:r>
          </a:p>
        </p:txBody>
      </p:sp>
      <p:sp>
        <p:nvSpPr>
          <p:cNvPr id="3" name="Text Placeholder 2"/>
          <p:cNvSpPr>
            <a:spLocks noGrp="1"/>
          </p:cNvSpPr>
          <p:nvPr>
            <p:ph type="body" idx="1"/>
          </p:nvPr>
        </p:nvSpPr>
        <p:spPr>
          <a:xfrm>
            <a:off x="1645920" y="5120644"/>
            <a:ext cx="29626560" cy="14483082"/>
          </a:xfrm>
          <a:prstGeom prst="rect">
            <a:avLst/>
          </a:prstGeom>
        </p:spPr>
        <p:txBody>
          <a:bodyPr vert="horz" lIns="235061" tIns="117531" rIns="235061" bIns="1175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45920" y="20340322"/>
            <a:ext cx="7680960" cy="1168400"/>
          </a:xfrm>
          <a:prstGeom prst="rect">
            <a:avLst/>
          </a:prstGeom>
        </p:spPr>
        <p:txBody>
          <a:bodyPr vert="horz" lIns="235061" tIns="117531" rIns="235061" bIns="117531" rtlCol="0" anchor="ctr"/>
          <a:lstStyle>
            <a:lvl1pPr algn="l">
              <a:defRPr sz="3200">
                <a:solidFill>
                  <a:schemeClr val="tx1">
                    <a:tint val="75000"/>
                  </a:schemeClr>
                </a:solidFill>
              </a:defRPr>
            </a:lvl1pPr>
          </a:lstStyle>
          <a:p>
            <a:fld id="{985D6BDF-9D0E-4E2B-85B8-D8F4790360C9}" type="datetimeFigureOut">
              <a:rPr lang="en-US" smtClean="0"/>
              <a:t>12/10/2017</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235061" tIns="117531" rIns="235061" bIns="117531" rtlCol="0" anchor="ctr"/>
          <a:lstStyle>
            <a:lvl1pPr algn="ctr">
              <a:defRPr sz="3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235061" tIns="117531" rIns="235061" bIns="117531" rtlCol="0" anchor="ctr"/>
          <a:lstStyle>
            <a:lvl1pPr algn="r">
              <a:defRPr sz="32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2350512" rtl="0" eaLnBrk="1" latinLnBrk="0" hangingPunct="1">
        <a:spcBef>
          <a:spcPct val="0"/>
        </a:spcBef>
        <a:buNone/>
        <a:defRPr sz="4200" kern="1200">
          <a:solidFill>
            <a:schemeClr val="tx1"/>
          </a:solidFill>
          <a:latin typeface="+mj-lt"/>
          <a:ea typeface="+mj-ea"/>
          <a:cs typeface="+mj-cs"/>
        </a:defRPr>
      </a:lvl1pPr>
    </p:titleStyle>
    <p:bodyStyle>
      <a:lvl1pPr marL="244846" indent="-244846" algn="l" defTabSz="2350512" rtl="0" eaLnBrk="1" latinLnBrk="0" hangingPunct="1">
        <a:spcBef>
          <a:spcPct val="20000"/>
        </a:spcBef>
        <a:buFont typeface="Arial" pitchFamily="34" charset="0"/>
        <a:buChar char="•"/>
        <a:defRPr sz="1900" kern="1200">
          <a:solidFill>
            <a:schemeClr val="tx1"/>
          </a:solidFill>
          <a:latin typeface="+mn-lt"/>
          <a:ea typeface="+mn-ea"/>
          <a:cs typeface="+mn-cs"/>
        </a:defRPr>
      </a:lvl1pPr>
      <a:lvl2pPr marL="489690" indent="-244846" algn="l" defTabSz="2350512"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34536" indent="-244846" algn="l" defTabSz="2350512" rtl="0" eaLnBrk="1" latinLnBrk="0" hangingPunct="1">
        <a:spcBef>
          <a:spcPct val="20000"/>
        </a:spcBef>
        <a:buFont typeface="Arial" pitchFamily="34" charset="0"/>
        <a:buChar char="•"/>
        <a:defRPr sz="1900" kern="1200">
          <a:solidFill>
            <a:schemeClr val="tx1"/>
          </a:solidFill>
          <a:latin typeface="+mn-lt"/>
          <a:ea typeface="+mn-ea"/>
          <a:cs typeface="+mn-cs"/>
        </a:defRPr>
      </a:lvl3pPr>
      <a:lvl4pPr marL="979380" indent="-244846" algn="l" defTabSz="2350512"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224226" indent="-244846" algn="l" defTabSz="2350512"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6463910" indent="-587628" algn="l" defTabSz="2350512"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39166" indent="-587628" algn="l" defTabSz="2350512"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4424" indent="-587628" algn="l" defTabSz="2350512"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89678" indent="-587628" algn="l" defTabSz="2350512" rtl="0" eaLnBrk="1" latinLnBrk="0" hangingPunct="1">
        <a:spcBef>
          <a:spcPct val="20000"/>
        </a:spcBef>
        <a:buFont typeface="Arial" pitchFamily="34" charset="0"/>
        <a:buChar char="•"/>
        <a:defRPr sz="5200" kern="1200">
          <a:solidFill>
            <a:schemeClr val="tx1"/>
          </a:solidFill>
          <a:latin typeface="+mn-lt"/>
          <a:ea typeface="+mn-ea"/>
          <a:cs typeface="+mn-cs"/>
        </a:defRPr>
      </a:lvl9pPr>
    </p:bodyStyle>
    <p:otherStyle>
      <a:defPPr>
        <a:defRPr lang="en-US"/>
      </a:defPPr>
      <a:lvl1pPr marL="0" algn="l" defTabSz="2350512" rtl="0" eaLnBrk="1" latinLnBrk="0" hangingPunct="1">
        <a:defRPr sz="4600" kern="1200">
          <a:solidFill>
            <a:schemeClr val="tx1"/>
          </a:solidFill>
          <a:latin typeface="+mn-lt"/>
          <a:ea typeface="+mn-ea"/>
          <a:cs typeface="+mn-cs"/>
        </a:defRPr>
      </a:lvl1pPr>
      <a:lvl2pPr marL="1175257" algn="l" defTabSz="2350512" rtl="0" eaLnBrk="1" latinLnBrk="0" hangingPunct="1">
        <a:defRPr sz="4600" kern="1200">
          <a:solidFill>
            <a:schemeClr val="tx1"/>
          </a:solidFill>
          <a:latin typeface="+mn-lt"/>
          <a:ea typeface="+mn-ea"/>
          <a:cs typeface="+mn-cs"/>
        </a:defRPr>
      </a:lvl2pPr>
      <a:lvl3pPr marL="2350512" algn="l" defTabSz="2350512" rtl="0" eaLnBrk="1" latinLnBrk="0" hangingPunct="1">
        <a:defRPr sz="4600" kern="1200">
          <a:solidFill>
            <a:schemeClr val="tx1"/>
          </a:solidFill>
          <a:latin typeface="+mn-lt"/>
          <a:ea typeface="+mn-ea"/>
          <a:cs typeface="+mn-cs"/>
        </a:defRPr>
      </a:lvl3pPr>
      <a:lvl4pPr marL="3525770" algn="l" defTabSz="2350512" rtl="0" eaLnBrk="1" latinLnBrk="0" hangingPunct="1">
        <a:defRPr sz="4600" kern="1200">
          <a:solidFill>
            <a:schemeClr val="tx1"/>
          </a:solidFill>
          <a:latin typeface="+mn-lt"/>
          <a:ea typeface="+mn-ea"/>
          <a:cs typeface="+mn-cs"/>
        </a:defRPr>
      </a:lvl4pPr>
      <a:lvl5pPr marL="4701026" algn="l" defTabSz="2350512" rtl="0" eaLnBrk="1" latinLnBrk="0" hangingPunct="1">
        <a:defRPr sz="4600" kern="1200">
          <a:solidFill>
            <a:schemeClr val="tx1"/>
          </a:solidFill>
          <a:latin typeface="+mn-lt"/>
          <a:ea typeface="+mn-ea"/>
          <a:cs typeface="+mn-cs"/>
        </a:defRPr>
      </a:lvl5pPr>
      <a:lvl6pPr marL="5876282" algn="l" defTabSz="2350512" rtl="0" eaLnBrk="1" latinLnBrk="0" hangingPunct="1">
        <a:defRPr sz="4600" kern="1200">
          <a:solidFill>
            <a:schemeClr val="tx1"/>
          </a:solidFill>
          <a:latin typeface="+mn-lt"/>
          <a:ea typeface="+mn-ea"/>
          <a:cs typeface="+mn-cs"/>
        </a:defRPr>
      </a:lvl6pPr>
      <a:lvl7pPr marL="7051537" algn="l" defTabSz="2350512" rtl="0" eaLnBrk="1" latinLnBrk="0" hangingPunct="1">
        <a:defRPr sz="4600" kern="1200">
          <a:solidFill>
            <a:schemeClr val="tx1"/>
          </a:solidFill>
          <a:latin typeface="+mn-lt"/>
          <a:ea typeface="+mn-ea"/>
          <a:cs typeface="+mn-cs"/>
        </a:defRPr>
      </a:lvl7pPr>
      <a:lvl8pPr marL="8226794" algn="l" defTabSz="2350512" rtl="0" eaLnBrk="1" latinLnBrk="0" hangingPunct="1">
        <a:defRPr sz="4600" kern="1200">
          <a:solidFill>
            <a:schemeClr val="tx1"/>
          </a:solidFill>
          <a:latin typeface="+mn-lt"/>
          <a:ea typeface="+mn-ea"/>
          <a:cs typeface="+mn-cs"/>
        </a:defRPr>
      </a:lvl8pPr>
      <a:lvl9pPr marL="9402052" algn="l" defTabSz="2350512" rtl="0" eaLnBrk="1" latinLnBrk="0" hangingPunct="1">
        <a:defRPr sz="4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114800" y="369333"/>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a:solidFill>
                  <a:schemeClr val="bg1"/>
                </a:solidFill>
                <a:latin typeface="Arial" panose="020B0604020202020204" pitchFamily="34" charset="0"/>
                <a:cs typeface="Arial" panose="020B0604020202020204" pitchFamily="34" charset="0"/>
              </a:rPr>
              <a:t>Supervised Learning Methods for Biometric Authentication on Mobile Devices</a:t>
            </a:r>
          </a:p>
        </p:txBody>
      </p:sp>
      <p:sp>
        <p:nvSpPr>
          <p:cNvPr id="5" name="Text Box 123"/>
          <p:cNvSpPr txBox="1">
            <a:spLocks noChangeArrowheads="1"/>
          </p:cNvSpPr>
          <p:nvPr/>
        </p:nvSpPr>
        <p:spPr bwMode="auto">
          <a:xfrm>
            <a:off x="4114800" y="1554480"/>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b="1" dirty="0">
                <a:solidFill>
                  <a:schemeClr val="bg1"/>
                </a:solidFill>
                <a:latin typeface="Arial" panose="020B0604020202020204" pitchFamily="34" charset="0"/>
                <a:cs typeface="Arial" panose="020B0604020202020204" pitchFamily="34" charset="0"/>
              </a:rPr>
              <a:t>Valerie Ding</a:t>
            </a:r>
            <a:r>
              <a:rPr lang="en-US" sz="2800" b="1" baseline="30000" dirty="0">
                <a:solidFill>
                  <a:schemeClr val="bg1"/>
                </a:solidFill>
                <a:latin typeface="Arial" panose="020B0604020202020204" pitchFamily="34" charset="0"/>
                <a:cs typeface="Arial" panose="020B0604020202020204" pitchFamily="34" charset="0"/>
              </a:rPr>
              <a:t>1</a:t>
            </a:r>
            <a:r>
              <a:rPr lang="en-US" sz="2800" b="1" dirty="0">
                <a:solidFill>
                  <a:schemeClr val="bg1"/>
                </a:solidFill>
                <a:latin typeface="Arial" panose="020B0604020202020204" pitchFamily="34" charset="0"/>
                <a:cs typeface="Arial" panose="020B0604020202020204" pitchFamily="34" charset="0"/>
              </a:rPr>
              <a:t>, Stephanie Dong</a:t>
            </a:r>
            <a:r>
              <a:rPr lang="en-US" sz="2800" b="1" baseline="30000" dirty="0">
                <a:solidFill>
                  <a:schemeClr val="bg1"/>
                </a:solidFill>
                <a:latin typeface="Arial" panose="020B0604020202020204" pitchFamily="34" charset="0"/>
                <a:cs typeface="Arial" panose="020B0604020202020204" pitchFamily="34" charset="0"/>
              </a:rPr>
              <a:t>2</a:t>
            </a:r>
            <a:r>
              <a:rPr lang="en-US" sz="2800" b="1" dirty="0">
                <a:solidFill>
                  <a:schemeClr val="bg1"/>
                </a:solidFill>
                <a:latin typeface="Arial" panose="020B0604020202020204" pitchFamily="34" charset="0"/>
                <a:cs typeface="Arial" panose="020B0604020202020204" pitchFamily="34" charset="0"/>
              </a:rPr>
              <a:t>, Jonathan Li</a:t>
            </a:r>
            <a:r>
              <a:rPr lang="en-US" sz="2800" b="1" baseline="30000" dirty="0">
                <a:solidFill>
                  <a:schemeClr val="bg1"/>
                </a:solidFill>
                <a:latin typeface="Arial" panose="020B0604020202020204" pitchFamily="34" charset="0"/>
                <a:cs typeface="Arial" panose="020B0604020202020204" pitchFamily="34" charset="0"/>
              </a:rPr>
              <a:t>3</a:t>
            </a:r>
          </a:p>
          <a:p>
            <a:pPr algn="ctr" eaLnBrk="1" hangingPunct="1"/>
            <a:r>
              <a:rPr lang="en-US" sz="2800" dirty="0">
                <a:solidFill>
                  <a:schemeClr val="bg1"/>
                </a:solidFill>
                <a:latin typeface="Arial" panose="020B0604020202020204" pitchFamily="34" charset="0"/>
                <a:cs typeface="Arial" panose="020B0604020202020204" pitchFamily="34" charset="0"/>
              </a:rPr>
              <a:t>Department of Computer Science, Stanford University</a:t>
            </a:r>
          </a:p>
          <a:p>
            <a:pPr algn="ctr" eaLnBrk="1" hangingPunct="1"/>
            <a:r>
              <a:rPr lang="en-US" sz="1800" baseline="30000" dirty="0">
                <a:solidFill>
                  <a:schemeClr val="bg1"/>
                </a:solidFill>
                <a:latin typeface="Arial" panose="020B0604020202020204" pitchFamily="34" charset="0"/>
                <a:cs typeface="Arial" panose="020B0604020202020204" pitchFamily="34" charset="0"/>
              </a:rPr>
              <a:t>1</a:t>
            </a:r>
            <a:r>
              <a:rPr lang="en-US" sz="1800" dirty="0">
                <a:solidFill>
                  <a:schemeClr val="bg1"/>
                </a:solidFill>
                <a:latin typeface="Arial" panose="020B0604020202020204" pitchFamily="34" charset="0"/>
                <a:cs typeface="Arial" panose="020B0604020202020204" pitchFamily="34" charset="0"/>
              </a:rPr>
              <a:t>dingv@stanford.edu, </a:t>
            </a:r>
            <a:r>
              <a:rPr lang="en-US" sz="1800" baseline="30000" dirty="0">
                <a:solidFill>
                  <a:schemeClr val="bg1"/>
                </a:solidFill>
                <a:latin typeface="Arial" panose="020B0604020202020204" pitchFamily="34" charset="0"/>
                <a:cs typeface="Arial" panose="020B0604020202020204" pitchFamily="34" charset="0"/>
              </a:rPr>
              <a:t>2</a:t>
            </a:r>
            <a:r>
              <a:rPr lang="en-US" sz="1800" dirty="0">
                <a:solidFill>
                  <a:schemeClr val="bg1"/>
                </a:solidFill>
                <a:latin typeface="Arial" panose="020B0604020202020204" pitchFamily="34" charset="0"/>
                <a:cs typeface="Arial" panose="020B0604020202020204" pitchFamily="34" charset="0"/>
              </a:rPr>
              <a:t>sxdong11@stanford.edu, </a:t>
            </a:r>
            <a:r>
              <a:rPr lang="en-US" sz="1800" baseline="30000" dirty="0">
                <a:solidFill>
                  <a:schemeClr val="bg1"/>
                </a:solidFill>
                <a:latin typeface="Arial" panose="020B0604020202020204" pitchFamily="34" charset="0"/>
                <a:cs typeface="Arial" panose="020B0604020202020204" pitchFamily="34" charset="0"/>
              </a:rPr>
              <a:t>3</a:t>
            </a:r>
            <a:r>
              <a:rPr lang="en-US" sz="1800" dirty="0">
                <a:solidFill>
                  <a:schemeClr val="bg1"/>
                </a:solidFill>
                <a:latin typeface="Arial" panose="020B0604020202020204" pitchFamily="34" charset="0"/>
                <a:cs typeface="Arial" panose="020B0604020202020204" pitchFamily="34" charset="0"/>
              </a:rPr>
              <a:t>johnnyli@stanford.edu</a:t>
            </a:r>
          </a:p>
        </p:txBody>
      </p:sp>
      <p:sp>
        <p:nvSpPr>
          <p:cNvPr id="24" name="TextBox 23"/>
          <p:cNvSpPr txBox="1"/>
          <p:nvPr/>
        </p:nvSpPr>
        <p:spPr>
          <a:xfrm>
            <a:off x="1280163" y="20025361"/>
            <a:ext cx="8057455" cy="1588333"/>
          </a:xfrm>
          <a:prstGeom prst="rect">
            <a:avLst/>
          </a:prstGeom>
          <a:solidFill>
            <a:schemeClr val="accent1">
              <a:lumMod val="40000"/>
              <a:lumOff val="60000"/>
            </a:schemeClr>
          </a:solidFill>
        </p:spPr>
        <p:txBody>
          <a:bodyPr wrap="square" lIns="48971" tIns="24486" rIns="48971" bIns="24486" rtlCol="0">
            <a:spAutoFit/>
          </a:bodyPr>
          <a:lstStyle/>
          <a:p>
            <a:r>
              <a:rPr lang="en-US" sz="2000" dirty="0"/>
              <a:t>We would like to thank our mentor Steve </a:t>
            </a:r>
            <a:r>
              <a:rPr lang="en-US" sz="2000" dirty="0" err="1"/>
              <a:t>Mussmann</a:t>
            </a:r>
            <a:r>
              <a:rPr lang="en-US" sz="2000" dirty="0"/>
              <a:t> for extensive discussion and feedback. We would also like to thank Christopher Sauer, Alisha </a:t>
            </a:r>
            <a:r>
              <a:rPr lang="en-US" sz="2000" dirty="0" err="1"/>
              <a:t>Rege</a:t>
            </a:r>
            <a:r>
              <a:rPr lang="en-US" sz="2000" dirty="0"/>
              <a:t>, and Prof. Dan </a:t>
            </a:r>
            <a:r>
              <a:rPr lang="en-US" sz="2000" dirty="0" err="1"/>
              <a:t>Boneh</a:t>
            </a:r>
            <a:r>
              <a:rPr lang="en-US" sz="2000" dirty="0"/>
              <a:t> for advice on data and methods. Finally, we thank Prof. Percy Liang and Prof. Stefano </a:t>
            </a:r>
            <a:r>
              <a:rPr lang="en-US" sz="2000" dirty="0" err="1"/>
              <a:t>Ermon</a:t>
            </a:r>
            <a:r>
              <a:rPr lang="en-US" sz="2000" dirty="0"/>
              <a:t> for valuable insight on paradigms of artificial intelligence, especially adversarial systems and Bayesian networks. </a:t>
            </a:r>
          </a:p>
        </p:txBody>
      </p:sp>
      <p:sp>
        <p:nvSpPr>
          <p:cNvPr id="25" name="TextBox 24"/>
          <p:cNvSpPr txBox="1"/>
          <p:nvPr/>
        </p:nvSpPr>
        <p:spPr>
          <a:xfrm>
            <a:off x="1280161" y="19431002"/>
            <a:ext cx="3245786" cy="541893"/>
          </a:xfrm>
          <a:prstGeom prst="rect">
            <a:avLst/>
          </a:prstGeom>
          <a:noFill/>
        </p:spPr>
        <p:txBody>
          <a:bodyPr wrap="none" lIns="48971" tIns="24486" rIns="48971" bIns="24486" rtlCol="0">
            <a:spAutoFit/>
          </a:bodyPr>
          <a:lstStyle/>
          <a:p>
            <a:r>
              <a:rPr lang="en-US" sz="3200" b="1" dirty="0"/>
              <a:t>Acknowledgments</a:t>
            </a:r>
          </a:p>
        </p:txBody>
      </p:sp>
      <p:sp>
        <p:nvSpPr>
          <p:cNvPr id="10" name="Text Box 189"/>
          <p:cNvSpPr txBox="1">
            <a:spLocks noChangeArrowheads="1"/>
          </p:cNvSpPr>
          <p:nvPr/>
        </p:nvSpPr>
        <p:spPr bwMode="auto">
          <a:xfrm>
            <a:off x="1097280" y="3657600"/>
            <a:ext cx="9875520" cy="142890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000" dirty="0">
                <a:latin typeface="Arial" panose="020B0604020202020204" pitchFamily="34" charset="0"/>
                <a:cs typeface="Arial" panose="020B0604020202020204" pitchFamily="34" charset="0"/>
              </a:rPr>
              <a:t>We develop </a:t>
            </a:r>
            <a:r>
              <a:rPr lang="en-US" sz="2000" b="1" dirty="0" smtClean="0">
                <a:latin typeface="Arial" panose="020B0604020202020204" pitchFamily="34" charset="0"/>
                <a:cs typeface="Arial" panose="020B0604020202020204" pitchFamily="34" charset="0"/>
              </a:rPr>
              <a:t>logistic regression </a:t>
            </a:r>
            <a:r>
              <a:rPr lang="en-US" sz="2000" dirty="0" smtClean="0">
                <a:latin typeface="Arial" panose="020B0604020202020204" pitchFamily="34" charset="0"/>
                <a:cs typeface="Arial" panose="020B0604020202020204" pitchFamily="34" charset="0"/>
              </a:rPr>
              <a:t>models and </a:t>
            </a:r>
            <a:r>
              <a:rPr lang="en-US" sz="2000" b="1" dirty="0" smtClean="0">
                <a:latin typeface="Arial" panose="020B0604020202020204" pitchFamily="34" charset="0"/>
                <a:cs typeface="Arial" panose="020B0604020202020204" pitchFamily="34" charset="0"/>
              </a:rPr>
              <a:t>deep </a:t>
            </a:r>
            <a:r>
              <a:rPr lang="en-US" sz="2000" b="1" dirty="0">
                <a:latin typeface="Arial" panose="020B0604020202020204" pitchFamily="34" charset="0"/>
                <a:cs typeface="Arial" panose="020B0604020202020204" pitchFamily="34" charset="0"/>
              </a:rPr>
              <a:t>neural </a:t>
            </a:r>
            <a:r>
              <a:rPr lang="en-US" sz="2000" b="1" dirty="0" smtClean="0">
                <a:latin typeface="Arial" panose="020B0604020202020204" pitchFamily="34" charset="0"/>
                <a:cs typeface="Arial" panose="020B0604020202020204" pitchFamily="34" charset="0"/>
              </a:rPr>
              <a:t>networks</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to classify mobile device users based on biometric typing pattern data. </a:t>
            </a:r>
            <a:endParaRPr lang="en-US" sz="2000" dirty="0" smtClean="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r>
              <a:rPr lang="en-US" sz="2000" dirty="0" smtClean="0">
                <a:latin typeface="Arial" panose="020B0604020202020204" pitchFamily="34" charset="0"/>
                <a:cs typeface="Arial" panose="020B0604020202020204" pitchFamily="34" charset="0"/>
              </a:rPr>
              <a:t>We present a secure, space-efficient, extensible framework for </a:t>
            </a:r>
            <a:r>
              <a:rPr lang="en-US" sz="2000" b="1" dirty="0" smtClean="0">
                <a:latin typeface="Arial" panose="020B0604020202020204" pitchFamily="34" charset="0"/>
                <a:cs typeface="Arial" panose="020B0604020202020204" pitchFamily="34" charset="0"/>
              </a:rPr>
              <a:t>real-time biometric fraud detection</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on mobile devices. </a:t>
            </a:r>
            <a:endParaRPr lang="en-US" sz="2000" dirty="0">
              <a:latin typeface="Arial" panose="020B0604020202020204" pitchFamily="34" charset="0"/>
              <a:cs typeface="Arial" panose="020B0604020202020204" pitchFamily="34" charset="0"/>
            </a:endParaRPr>
          </a:p>
        </p:txBody>
      </p:sp>
      <p:sp>
        <p:nvSpPr>
          <p:cNvPr id="32" name="Rectangle 31"/>
          <p:cNvSpPr/>
          <p:nvPr/>
        </p:nvSpPr>
        <p:spPr>
          <a:xfrm>
            <a:off x="109728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latin typeface="Arial" panose="020B0604020202020204" pitchFamily="34" charset="0"/>
                <a:cs typeface="Arial" panose="020B0604020202020204" pitchFamily="34" charset="0"/>
              </a:rPr>
              <a:t>Abstract</a:t>
            </a:r>
          </a:p>
        </p:txBody>
      </p:sp>
      <p:sp>
        <p:nvSpPr>
          <p:cNvPr id="33" name="Rectangle 32"/>
          <p:cNvSpPr/>
          <p:nvPr/>
        </p:nvSpPr>
        <p:spPr>
          <a:xfrm>
            <a:off x="1097280" y="54102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latin typeface="Arial" panose="020B0604020202020204" pitchFamily="34" charset="0"/>
                <a:cs typeface="Arial" panose="020B0604020202020204" pitchFamily="34" charset="0"/>
              </a:rPr>
              <a:t>Introduction</a:t>
            </a:r>
          </a:p>
        </p:txBody>
      </p:sp>
      <p:sp>
        <p:nvSpPr>
          <p:cNvPr id="13" name="Text Box 192"/>
          <p:cNvSpPr txBox="1">
            <a:spLocks noChangeArrowheads="1"/>
          </p:cNvSpPr>
          <p:nvPr/>
        </p:nvSpPr>
        <p:spPr bwMode="auto">
          <a:xfrm>
            <a:off x="11521440" y="3657601"/>
            <a:ext cx="9875520" cy="1312441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000" b="1" dirty="0">
                <a:latin typeface="Arial" panose="020B0604020202020204" pitchFamily="34" charset="0"/>
                <a:cs typeface="Arial" panose="020B0604020202020204" pitchFamily="34" charset="0"/>
              </a:rPr>
              <a:t>Logistic regression with cross entropy loss and no resampling</a:t>
            </a:r>
          </a:p>
          <a:p>
            <a:r>
              <a:rPr lang="en-US" sz="2000" dirty="0">
                <a:latin typeface="Arial" panose="020B0604020202020204" pitchFamily="34" charset="0"/>
                <a:cs typeface="Arial" panose="020B0604020202020204" pitchFamily="34" charset="0"/>
              </a:rPr>
              <a:t>We trained a logistic regression model optimized using cross entropy loss. For this preliminary stage, we pulled from a subset of the dataset. We generated concatenated vectors for the first 10 examples each of the first 10 users and performed our data preprocessing method on the data subset with no under- or over-sampling. With 70%-30% train-validation split, we achieved </a:t>
            </a:r>
            <a:r>
              <a:rPr lang="en-US" sz="2000" b="1" dirty="0">
                <a:latin typeface="Arial" panose="020B0604020202020204" pitchFamily="34" charset="0"/>
                <a:cs typeface="Arial" panose="020B0604020202020204" pitchFamily="34" charset="0"/>
              </a:rPr>
              <a:t>89.6% accuracy </a:t>
            </a:r>
            <a:r>
              <a:rPr lang="en-US" sz="2000" dirty="0">
                <a:latin typeface="Arial" panose="020B0604020202020204" pitchFamily="34" charset="0"/>
                <a:cs typeface="Arial" panose="020B0604020202020204" pitchFamily="34" charset="0"/>
              </a:rPr>
              <a:t>with 0%</a:t>
            </a:r>
          </a:p>
          <a:p>
            <a:r>
              <a:rPr lang="en-US" sz="2000" dirty="0">
                <a:latin typeface="Arial" panose="020B0604020202020204" pitchFamily="34" charset="0"/>
                <a:cs typeface="Arial" panose="020B0604020202020204" pitchFamily="34" charset="0"/>
              </a:rPr>
              <a:t>precision, 0% recall, and 100% specificity. Upon inspection, the model consistently predicted the 0 label for every single validation example. We hypothesized that the disproportionate prediction of label 0 was due to heavily unbalanced data, with a significant majority class 0.</a:t>
            </a:r>
          </a:p>
          <a:p>
            <a:pPr marL="342900" indent="-342900" eaLnBrk="1" hangingPunct="1">
              <a:buFont typeface="Arial" panose="020B0604020202020204" pitchFamily="34" charset="0"/>
              <a:buChar char="•"/>
            </a:pPr>
            <a:r>
              <a:rPr lang="en-US" sz="2000" b="1" dirty="0">
                <a:latin typeface="Arial" panose="020B0604020202020204" pitchFamily="34" charset="0"/>
                <a:cs typeface="Arial" panose="020B0604020202020204" pitchFamily="34" charset="0"/>
              </a:rPr>
              <a:t>Logistic regression with cross entropy loss and 50-50 </a:t>
            </a:r>
            <a:r>
              <a:rPr lang="en-US" sz="2000" b="1" dirty="0" err="1">
                <a:latin typeface="Arial" panose="020B0604020202020204" pitchFamily="34" charset="0"/>
                <a:cs typeface="Arial" panose="020B0604020202020204" pitchFamily="34" charset="0"/>
              </a:rPr>
              <a:t>undersampling</a:t>
            </a:r>
            <a:endParaRPr lang="en-US" sz="2000" b="1"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In our next attempt, we used resampling techniques to balance the majority and minority class to parity. With 50-50 </a:t>
            </a:r>
            <a:r>
              <a:rPr lang="en-US" sz="2000" dirty="0" err="1">
                <a:latin typeface="Arial" panose="020B0604020202020204" pitchFamily="34" charset="0"/>
                <a:cs typeface="Arial" panose="020B0604020202020204" pitchFamily="34" charset="0"/>
              </a:rPr>
              <a:t>undersampling</a:t>
            </a:r>
            <a:r>
              <a:rPr lang="en-US" sz="2000" dirty="0">
                <a:latin typeface="Arial" panose="020B0604020202020204" pitchFamily="34" charset="0"/>
                <a:cs typeface="Arial" panose="020B0604020202020204" pitchFamily="34" charset="0"/>
              </a:rPr>
              <a:t> using random </a:t>
            </a:r>
            <a:r>
              <a:rPr lang="en-US" sz="2000" dirty="0" err="1">
                <a:latin typeface="Arial" panose="020B0604020202020204" pitchFamily="34" charset="0"/>
                <a:cs typeface="Arial" panose="020B0604020202020204" pitchFamily="34" charset="0"/>
              </a:rPr>
              <a:t>undersampling</a:t>
            </a:r>
            <a:r>
              <a:rPr lang="en-US" sz="2000" dirty="0">
                <a:latin typeface="Arial" panose="020B0604020202020204" pitchFamily="34" charset="0"/>
                <a:cs typeface="Arial" panose="020B0604020202020204" pitchFamily="34" charset="0"/>
              </a:rPr>
              <a:t> of the majority class, and using our entire post-processed dataset of 8 million comparative examples, we achieved 50.0% accuracy, 50.0% precision, 100% recall, and 00.02% specificity. This means 50% likelihood of predicting same user when the user was in fact different. This is not more effective than a random guess, so the challenge will be lowering the false positive count, as it is more important, from a security point of view, to minimize false positives (predict same user, but actually different) than false negatives (predict different user, but actually same).</a:t>
            </a:r>
          </a:p>
          <a:p>
            <a:pPr marL="342900" indent="-342900" eaLnBrk="1" hangingPunct="1">
              <a:buFont typeface="Arial" panose="020B0604020202020204" pitchFamily="34" charset="0"/>
              <a:buChar char="•"/>
            </a:pPr>
            <a:r>
              <a:rPr lang="en-US" sz="2000" b="1" dirty="0">
                <a:latin typeface="Arial" panose="020B0604020202020204" pitchFamily="34" charset="0"/>
                <a:cs typeface="Arial" panose="020B0604020202020204" pitchFamily="34" charset="0"/>
              </a:rPr>
              <a:t>Fully Connected Deep Neural Nets with cross entropy loss and 50-50 </a:t>
            </a:r>
            <a:r>
              <a:rPr lang="en-US" sz="2000" b="1" dirty="0" err="1">
                <a:latin typeface="Arial" panose="020B0604020202020204" pitchFamily="34" charset="0"/>
                <a:cs typeface="Arial" panose="020B0604020202020204" pitchFamily="34" charset="0"/>
              </a:rPr>
              <a:t>undersampling</a:t>
            </a:r>
            <a:endParaRPr lang="en-US" sz="2000" b="1"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From the results in the section above, we hypothesized a single logistic unit could not represent enough complexity to capture the relationship between the 142 features of our input. Hence, we trained a variety of fully connect deep neural networks and compared their validation accuracy. Deep neural nets ranging from 1 hidden layer to 5 hidden layers, with 10 neurons per hidden layer, with </a:t>
            </a:r>
            <a:r>
              <a:rPr lang="en-US" sz="2000" dirty="0" err="1">
                <a:latin typeface="Arial" panose="020B0604020202020204" pitchFamily="34" charset="0"/>
                <a:cs typeface="Arial" panose="020B0604020202020204" pitchFamily="34" charset="0"/>
              </a:rPr>
              <a:t>relu</a:t>
            </a:r>
            <a:r>
              <a:rPr lang="en-US" sz="2000" dirty="0">
                <a:latin typeface="Arial" panose="020B0604020202020204" pitchFamily="34" charset="0"/>
                <a:cs typeface="Arial" panose="020B0604020202020204" pitchFamily="34" charset="0"/>
              </a:rPr>
              <a:t> activation, and sigmoid activation on the output layer. The loss function remained </a:t>
            </a:r>
            <a:r>
              <a:rPr lang="en-US" sz="2000" dirty="0" err="1">
                <a:latin typeface="Arial" panose="020B0604020202020204" pitchFamily="34" charset="0"/>
                <a:cs typeface="Arial" panose="020B0604020202020204" pitchFamily="34" charset="0"/>
              </a:rPr>
              <a:t>crossentropy</a:t>
            </a:r>
            <a:r>
              <a:rPr lang="en-US" sz="2000" dirty="0">
                <a:latin typeface="Arial" panose="020B0604020202020204" pitchFamily="34" charset="0"/>
                <a:cs typeface="Arial" panose="020B0604020202020204" pitchFamily="34" charset="0"/>
              </a:rPr>
              <a:t>. We trained each DNN model for 25 epochs from randomly initialized weights and measured their validation accuracy. This was repeated 10 times for each DNN model, and the  average of validation accuracy of 10 trials was recorded as a benchmark of how each additional layer improve the performance of the model</a:t>
            </a:r>
            <a:r>
              <a:rPr lang="en-US" sz="2000" dirty="0" smtClean="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From this investigation, we conclude with 10 </a:t>
            </a:r>
            <a:r>
              <a:rPr lang="en-US" sz="2000" dirty="0" err="1">
                <a:latin typeface="Arial" panose="020B0604020202020204" pitchFamily="34" charset="0"/>
                <a:cs typeface="Arial" panose="020B0604020202020204" pitchFamily="34" charset="0"/>
              </a:rPr>
              <a:t>ReLU</a:t>
            </a:r>
            <a:r>
              <a:rPr lang="en-US" sz="2000" dirty="0">
                <a:latin typeface="Arial" panose="020B0604020202020204" pitchFamily="34" charset="0"/>
                <a:cs typeface="Arial" panose="020B0604020202020204" pitchFamily="34" charset="0"/>
              </a:rPr>
              <a:t> activated neurons per hidden layer, the 3 hidden layer model achieves the best accuracy vs. training speed trade-off. Hence, we retrained that model for 100 epochs, and produced the following validation results: </a:t>
            </a:r>
            <a:r>
              <a:rPr lang="en-US" sz="2000" b="1" dirty="0">
                <a:latin typeface="Arial" panose="020B0604020202020204" pitchFamily="34" charset="0"/>
                <a:cs typeface="Arial" panose="020B0604020202020204" pitchFamily="34" charset="0"/>
              </a:rPr>
              <a:t>79.8% accuracy, 81.7% precision, 76.8% recall, and 95.1% specificity.</a:t>
            </a:r>
          </a:p>
        </p:txBody>
      </p:sp>
      <p:sp>
        <p:nvSpPr>
          <p:cNvPr id="34" name="Rectangle 33"/>
          <p:cNvSpPr/>
          <p:nvPr/>
        </p:nvSpPr>
        <p:spPr>
          <a:xfrm>
            <a:off x="1152144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latin typeface="Arial" panose="020B0604020202020204" pitchFamily="34" charset="0"/>
                <a:cs typeface="Arial" panose="020B0604020202020204" pitchFamily="34" charset="0"/>
              </a:rPr>
              <a:t>Methods</a:t>
            </a:r>
            <a:endParaRPr lang="en-US" sz="3200" b="1" dirty="0">
              <a:solidFill>
                <a:schemeClr val="accent3">
                  <a:lumMod val="20000"/>
                  <a:lumOff val="80000"/>
                </a:schemeClr>
              </a:solidFill>
              <a:latin typeface="Arial" panose="020B0604020202020204" pitchFamily="34" charset="0"/>
              <a:cs typeface="Arial" panose="020B0604020202020204" pitchFamily="34" charset="0"/>
            </a:endParaRPr>
          </a:p>
        </p:txBody>
      </p:sp>
      <p:sp>
        <p:nvSpPr>
          <p:cNvPr id="35" name="Rectangle 34"/>
          <p:cNvSpPr/>
          <p:nvPr/>
        </p:nvSpPr>
        <p:spPr>
          <a:xfrm>
            <a:off x="2194560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latin typeface="Arial" panose="020B0604020202020204" pitchFamily="34" charset="0"/>
                <a:cs typeface="Arial" panose="020B0604020202020204" pitchFamily="34" charset="0"/>
              </a:rPr>
              <a:t>Results</a:t>
            </a:r>
          </a:p>
        </p:txBody>
      </p:sp>
      <p:sp>
        <p:nvSpPr>
          <p:cNvPr id="14" name="Text Box 193"/>
          <p:cNvSpPr txBox="1">
            <a:spLocks noChangeArrowheads="1"/>
          </p:cNvSpPr>
          <p:nvPr/>
        </p:nvSpPr>
        <p:spPr bwMode="auto">
          <a:xfrm>
            <a:off x="21945600" y="14415471"/>
            <a:ext cx="9875520" cy="50557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endParaRPr lang="en-US" sz="2000" b="1" dirty="0">
              <a:latin typeface="Calibri" pitchFamily="34" charset="0"/>
            </a:endParaRPr>
          </a:p>
        </p:txBody>
      </p:sp>
      <p:sp>
        <p:nvSpPr>
          <p:cNvPr id="36" name="Rectangle 35"/>
          <p:cNvSpPr/>
          <p:nvPr/>
        </p:nvSpPr>
        <p:spPr>
          <a:xfrm>
            <a:off x="21945600" y="13958269"/>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latin typeface="Arial" panose="020B0604020202020204" pitchFamily="34" charset="0"/>
                <a:cs typeface="Arial" panose="020B0604020202020204" pitchFamily="34" charset="0"/>
              </a:rPr>
              <a:t>Conclusions</a:t>
            </a:r>
          </a:p>
        </p:txBody>
      </p:sp>
      <p:sp>
        <p:nvSpPr>
          <p:cNvPr id="11" name="Text Box 190"/>
          <p:cNvSpPr txBox="1">
            <a:spLocks noChangeArrowheads="1"/>
          </p:cNvSpPr>
          <p:nvPr/>
        </p:nvSpPr>
        <p:spPr bwMode="auto">
          <a:xfrm>
            <a:off x="1097280" y="5867403"/>
            <a:ext cx="9875520" cy="419889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2000" dirty="0">
                <a:latin typeface="Arial" panose="020B0604020202020204" pitchFamily="34" charset="0"/>
                <a:cs typeface="Arial" panose="020B0604020202020204" pitchFamily="34" charset="0"/>
              </a:rPr>
              <a:t>Keystroke pattern and dynamics classification is an important application of machine learning to computer security and authentication. The massive increase in popularity and </a:t>
            </a:r>
            <a:r>
              <a:rPr lang="en-US" sz="2000" b="1" dirty="0">
                <a:latin typeface="Arial" panose="020B0604020202020204" pitchFamily="34" charset="0"/>
                <a:cs typeface="Arial" panose="020B0604020202020204" pitchFamily="34" charset="0"/>
              </a:rPr>
              <a:t>computing power of mobile devices</a:t>
            </a:r>
            <a:r>
              <a:rPr lang="en-US" sz="2000" dirty="0">
                <a:latin typeface="Arial" panose="020B0604020202020204" pitchFamily="34" charset="0"/>
                <a:cs typeface="Arial" panose="020B0604020202020204" pitchFamily="34" charset="0"/>
              </a:rPr>
              <a:t> in the last ten years has spurred significant interest in </a:t>
            </a:r>
            <a:r>
              <a:rPr lang="en-US" sz="2000" dirty="0" smtClean="0">
                <a:latin typeface="Arial" panose="020B0604020202020204" pitchFamily="34" charset="0"/>
                <a:cs typeface="Arial" panose="020B0604020202020204" pitchFamily="34" charset="0"/>
              </a:rPr>
              <a:t>biometric authentication </a:t>
            </a:r>
            <a:r>
              <a:rPr lang="en-US" sz="2000" dirty="0">
                <a:latin typeface="Arial" panose="020B0604020202020204" pitchFamily="34" charset="0"/>
                <a:cs typeface="Arial" panose="020B0604020202020204" pitchFamily="34" charset="0"/>
              </a:rPr>
              <a:t>models for </a:t>
            </a:r>
            <a:r>
              <a:rPr lang="en-US" sz="2000" dirty="0" smtClean="0">
                <a:latin typeface="Arial" panose="020B0604020202020204" pitchFamily="34" charset="0"/>
                <a:cs typeface="Arial" panose="020B0604020202020204" pitchFamily="34" charset="0"/>
              </a:rPr>
              <a:t>mobile </a:t>
            </a:r>
            <a:r>
              <a:rPr lang="en-US" sz="2000" dirty="0">
                <a:latin typeface="Arial" panose="020B0604020202020204" pitchFamily="34" charset="0"/>
                <a:cs typeface="Arial" panose="020B0604020202020204" pitchFamily="34" charset="0"/>
              </a:rPr>
              <a:t>devices.</a:t>
            </a:r>
          </a:p>
          <a:p>
            <a:pPr marL="285750" indent="-285750" eaLnBrk="1" hangingPunct="1">
              <a:buFont typeface="Arial" panose="020B0604020202020204" pitchFamily="34" charset="0"/>
              <a:buChar char="•"/>
            </a:pPr>
            <a:r>
              <a:rPr lang="en-US" sz="2000" dirty="0">
                <a:latin typeface="Arial" panose="020B0604020202020204" pitchFamily="34" charset="0"/>
                <a:cs typeface="Arial" panose="020B0604020202020204" pitchFamily="34" charset="0"/>
              </a:rPr>
              <a:t>Existing literature emphasizes need for more nuanced </a:t>
            </a:r>
            <a:r>
              <a:rPr lang="en-US" sz="2000" b="1" dirty="0">
                <a:latin typeface="Arial" panose="020B0604020202020204" pitchFamily="34" charset="0"/>
                <a:cs typeface="Arial" panose="020B0604020202020204" pitchFamily="34" charset="0"/>
              </a:rPr>
              <a:t>security protocols </a:t>
            </a:r>
            <a:r>
              <a:rPr lang="en-US" sz="2000" dirty="0">
                <a:latin typeface="Arial" panose="020B0604020202020204" pitchFamily="34" charset="0"/>
                <a:cs typeface="Arial" panose="020B0604020202020204" pitchFamily="34" charset="0"/>
              </a:rPr>
              <a:t>in personal devices. As mobile devices store increasingly valuable and confidential information, learning classifiers to detect fraud is becoming ever more applicable and important. </a:t>
            </a:r>
            <a:endParaRPr lang="en-US" sz="2000" dirty="0" smtClean="0">
              <a:latin typeface="Arial" panose="020B0604020202020204" pitchFamily="34" charset="0"/>
              <a:cs typeface="Arial" panose="020B0604020202020204" pitchFamily="34" charset="0"/>
            </a:endParaRPr>
          </a:p>
          <a:p>
            <a:pPr marL="285750" indent="-285750" eaLnBrk="1" hangingPunct="1">
              <a:buFont typeface="Arial" panose="020B0604020202020204" pitchFamily="34" charset="0"/>
              <a:buChar char="•"/>
            </a:pPr>
            <a:r>
              <a:rPr lang="en-US" sz="2000" dirty="0" smtClean="0">
                <a:latin typeface="Arial" panose="020B0604020202020204" pitchFamily="34" charset="0"/>
                <a:cs typeface="Arial" panose="020B0604020202020204" pitchFamily="34" charset="0"/>
              </a:rPr>
              <a:t>At </a:t>
            </a:r>
            <a:r>
              <a:rPr lang="en-US" sz="2000" dirty="0">
                <a:latin typeface="Arial" panose="020B0604020202020204" pitchFamily="34" charset="0"/>
                <a:cs typeface="Arial" panose="020B0604020202020204" pitchFamily="34" charset="0"/>
              </a:rPr>
              <a:t>the same time, a general, space-efficient, and real-time framework is required to be viable in practice. To this end, we develop fraud detection algorithms that use real-time keystroke dynamics data, and propose a </a:t>
            </a:r>
            <a:r>
              <a:rPr lang="en-US" sz="2000" b="1" dirty="0">
                <a:latin typeface="Arial" panose="020B0604020202020204" pitchFamily="34" charset="0"/>
                <a:cs typeface="Arial" panose="020B0604020202020204" pitchFamily="34" charset="0"/>
              </a:rPr>
              <a:t>space-efficient </a:t>
            </a:r>
            <a:r>
              <a:rPr lang="en-US" sz="2000" b="1" dirty="0" smtClean="0">
                <a:latin typeface="Arial" panose="020B0604020202020204" pitchFamily="34" charset="0"/>
                <a:cs typeface="Arial" panose="020B0604020202020204" pitchFamily="34" charset="0"/>
              </a:rPr>
              <a:t>real-time authentication framework</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that can be integrated into native software across all mobile devices. </a:t>
            </a:r>
            <a:endParaRPr lang="en-US" sz="2000" dirty="0">
              <a:latin typeface="Arial" panose="020B0604020202020204" pitchFamily="34" charset="0"/>
              <a:cs typeface="Arial" panose="020B0604020202020204" pitchFamily="34" charset="0"/>
            </a:endParaRPr>
          </a:p>
        </p:txBody>
      </p:sp>
      <p:sp>
        <p:nvSpPr>
          <p:cNvPr id="38" name="Rectangle 37"/>
          <p:cNvSpPr/>
          <p:nvPr/>
        </p:nvSpPr>
        <p:spPr>
          <a:xfrm>
            <a:off x="1097280" y="103632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latin typeface="Arial" panose="020B0604020202020204" pitchFamily="34" charset="0"/>
                <a:cs typeface="Arial" panose="020B0604020202020204" pitchFamily="34" charset="0"/>
              </a:rPr>
              <a:t>Data </a:t>
            </a:r>
            <a:r>
              <a:rPr lang="en-US" sz="3200" b="1" dirty="0" smtClean="0">
                <a:solidFill>
                  <a:schemeClr val="accent3">
                    <a:lumMod val="20000"/>
                    <a:lumOff val="80000"/>
                  </a:schemeClr>
                </a:solidFill>
                <a:latin typeface="Arial" panose="020B0604020202020204" pitchFamily="34" charset="0"/>
                <a:cs typeface="Arial" panose="020B0604020202020204" pitchFamily="34" charset="0"/>
              </a:rPr>
              <a:t>and Classification Task</a:t>
            </a:r>
            <a:endParaRPr lang="en-US" sz="3200" b="1" dirty="0">
              <a:solidFill>
                <a:schemeClr val="accent3">
                  <a:lumMod val="20000"/>
                  <a:lumOff val="80000"/>
                </a:schemeClr>
              </a:solidFill>
              <a:latin typeface="Arial" panose="020B0604020202020204" pitchFamily="34" charset="0"/>
              <a:cs typeface="Arial" panose="020B0604020202020204" pitchFamily="34" charset="0"/>
            </a:endParaRPr>
          </a:p>
        </p:txBody>
      </p:sp>
      <p:sp>
        <p:nvSpPr>
          <p:cNvPr id="39" name="Text Box 190"/>
          <p:cNvSpPr txBox="1">
            <a:spLocks noChangeArrowheads="1"/>
          </p:cNvSpPr>
          <p:nvPr/>
        </p:nvSpPr>
        <p:spPr bwMode="auto">
          <a:xfrm>
            <a:off x="1097280" y="10820403"/>
            <a:ext cx="9875520" cy="7892211"/>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000" dirty="0">
                <a:latin typeface="Arial" panose="020B0604020202020204" pitchFamily="34" charset="0"/>
                <a:cs typeface="Arial" panose="020B0604020202020204" pitchFamily="34" charset="0"/>
              </a:rPr>
              <a:t>The MEU-Mobile KSD (Keystroke Dynamics) Data Set from the UCI Machine Learning Repository contains 51 records for each of 56 subjects - 2856 records total - of haptic, momentum, and timing features measured of a common sequence (.tie5Roanl) typed on a Nexus 7 mobile device. There are 71 features monitored, characterized by the attributes Hold, Up-Down, Down-Down, Pressure, Finger-Area, Average Hold, Average Pressure, Average Area.</a:t>
            </a:r>
          </a:p>
          <a:p>
            <a:pPr marL="342900" indent="-342900" eaLnBrk="1" hangingPunct="1">
              <a:buFont typeface="Arial" panose="020B0604020202020204" pitchFamily="34" charset="0"/>
              <a:buChar char="•"/>
            </a:pPr>
            <a:r>
              <a:rPr lang="en-US" sz="2000" dirty="0">
                <a:latin typeface="Arial" panose="020B0604020202020204" pitchFamily="34" charset="0"/>
                <a:cs typeface="Arial" panose="020B0604020202020204" pitchFamily="34" charset="0"/>
              </a:rPr>
              <a:t>We trained a variety of binary classifiers  to detect if the concatenation the feature vectors of two data-points, forming a vector 142 features, was typed by the same user or not. This allowed us to train one model and have it generalize user verification to any new users not from the training dataset, as long as we one at least one keystroke record for any new users.</a:t>
            </a:r>
          </a:p>
          <a:p>
            <a:pPr marL="342900" indent="-342900" eaLnBrk="1" hangingPunct="1">
              <a:buFont typeface="Arial" panose="020B0604020202020204" pitchFamily="34" charset="0"/>
              <a:buChar char="•"/>
            </a:pPr>
            <a:r>
              <a:rPr lang="en-US" sz="2000" dirty="0">
                <a:latin typeface="Arial" panose="020B0604020202020204" pitchFamily="34" charset="0"/>
                <a:cs typeface="Arial" panose="020B0604020202020204" pitchFamily="34" charset="0"/>
              </a:rPr>
              <a:t>As part of data processing we implemented a flexible </a:t>
            </a:r>
            <a:r>
              <a:rPr lang="en-US" sz="2000" b="1" dirty="0">
                <a:latin typeface="Arial" panose="020B0604020202020204" pitchFamily="34" charset="0"/>
                <a:cs typeface="Arial" panose="020B0604020202020204" pitchFamily="34" charset="0"/>
              </a:rPr>
              <a:t>resampling framework </a:t>
            </a:r>
            <a:r>
              <a:rPr lang="en-US" sz="2000" dirty="0">
                <a:latin typeface="Arial" panose="020B0604020202020204" pitchFamily="34" charset="0"/>
                <a:cs typeface="Arial" panose="020B0604020202020204" pitchFamily="34" charset="0"/>
              </a:rPr>
              <a:t>that can utilize a variety of </a:t>
            </a:r>
            <a:r>
              <a:rPr lang="en-US" sz="2000" dirty="0" err="1">
                <a:latin typeface="Arial" panose="020B0604020202020204" pitchFamily="34" charset="0"/>
                <a:cs typeface="Arial" panose="020B0604020202020204" pitchFamily="34" charset="0"/>
              </a:rPr>
              <a:t>undersampling</a:t>
            </a:r>
            <a:r>
              <a:rPr lang="en-US" sz="2000" dirty="0">
                <a:latin typeface="Arial" panose="020B0604020202020204" pitchFamily="34" charset="0"/>
                <a:cs typeface="Arial" panose="020B0604020202020204" pitchFamily="34" charset="0"/>
              </a:rPr>
              <a:t> and oversampling methods to </a:t>
            </a:r>
            <a:r>
              <a:rPr lang="en-US" sz="2000" dirty="0" err="1">
                <a:latin typeface="Arial" panose="020B0604020202020204" pitchFamily="34" charset="0"/>
                <a:cs typeface="Arial" panose="020B0604020202020204" pitchFamily="34" charset="0"/>
              </a:rPr>
              <a:t>undersample</a:t>
            </a:r>
            <a:r>
              <a:rPr lang="en-US" sz="2000" dirty="0">
                <a:latin typeface="Arial" panose="020B0604020202020204" pitchFamily="34" charset="0"/>
                <a:cs typeface="Arial" panose="020B0604020202020204" pitchFamily="34" charset="0"/>
              </a:rPr>
              <a:t> the majority class and oversample the minority class as necessary. This ensures parity between labels of different user and same user in the training data</a:t>
            </a:r>
            <a:r>
              <a:rPr lang="en-US" sz="2000" dirty="0" smtClean="0">
                <a:latin typeface="Arial" panose="020B0604020202020204" pitchFamily="34" charset="0"/>
                <a:cs typeface="Arial" panose="020B0604020202020204" pitchFamily="34" charset="0"/>
              </a:rPr>
              <a:t>.</a:t>
            </a: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
        <p:nvSpPr>
          <p:cNvPr id="48" name="TextBox 47"/>
          <p:cNvSpPr txBox="1"/>
          <p:nvPr/>
        </p:nvSpPr>
        <p:spPr>
          <a:xfrm>
            <a:off x="10241280" y="20025359"/>
            <a:ext cx="21176120" cy="1463040"/>
          </a:xfrm>
          <a:prstGeom prst="rect">
            <a:avLst/>
          </a:prstGeom>
          <a:noFill/>
        </p:spPr>
        <p:txBody>
          <a:bodyPr wrap="square" lIns="48971" tIns="48971" rIns="48971" bIns="48971" numCol="2" spcCol="244855" rtlCol="0">
            <a:noAutofit/>
          </a:bodyPr>
          <a:lstStyle/>
          <a:p>
            <a:r>
              <a:rPr lang="en-US" sz="1440" dirty="0"/>
              <a:t>[1] N. Al-</a:t>
            </a:r>
            <a:r>
              <a:rPr lang="en-US" sz="1440" dirty="0" err="1"/>
              <a:t>Obaidi</a:t>
            </a:r>
            <a:r>
              <a:rPr lang="en-US" sz="1440" dirty="0"/>
              <a:t>. MEU-Mobile KSD Data Set. UCI Machine Learning Repository, 2016.</a:t>
            </a:r>
          </a:p>
          <a:p>
            <a:r>
              <a:rPr lang="en-US" sz="1440" dirty="0"/>
              <a:t>[2] I. de </a:t>
            </a:r>
            <a:r>
              <a:rPr lang="en-US" sz="1440" dirty="0" err="1"/>
              <a:t>Mendizabal</a:t>
            </a:r>
            <a:r>
              <a:rPr lang="en-US" sz="1440" dirty="0"/>
              <a:t>-Vazquez, D. de Santos-Sierra, J. Guerra-Casanova, and C. Sanchez-Avila. Supervised classification methods applied to</a:t>
            </a:r>
          </a:p>
          <a:p>
            <a:r>
              <a:rPr lang="en-US" sz="1440" dirty="0"/>
              <a:t>Keystroke Dynamics through Mobile Devices. </a:t>
            </a:r>
            <a:r>
              <a:rPr lang="en-US" sz="1440" i="1" dirty="0"/>
              <a:t>ICCST</a:t>
            </a:r>
            <a:r>
              <a:rPr lang="en-US" sz="1440" dirty="0"/>
              <a:t>, 2014.</a:t>
            </a:r>
          </a:p>
          <a:p>
            <a:r>
              <a:rPr lang="en-US" sz="1440" dirty="0"/>
              <a:t>[3] T. Cho. Pattern Classification Methods for Keystroke Analysis. </a:t>
            </a:r>
            <a:r>
              <a:rPr lang="en-US" sz="1440" i="1" dirty="0"/>
              <a:t>SICE-ICASE</a:t>
            </a:r>
            <a:r>
              <a:rPr lang="en-US" sz="1440" dirty="0"/>
              <a:t>, 2006.</a:t>
            </a:r>
          </a:p>
          <a:p>
            <a:r>
              <a:rPr lang="en-US" sz="1440" dirty="0"/>
              <a:t>[4] L.J.P. van der </a:t>
            </a:r>
            <a:r>
              <a:rPr lang="en-US" sz="1440" dirty="0" err="1"/>
              <a:t>Maaten</a:t>
            </a:r>
            <a:r>
              <a:rPr lang="en-US" sz="1440" dirty="0"/>
              <a:t>. Accelerating t-SNE using Tree-Based Algorithms. </a:t>
            </a:r>
            <a:r>
              <a:rPr lang="en-US" sz="1440" i="1" dirty="0"/>
              <a:t>Journal of Machine Learning Research</a:t>
            </a:r>
            <a:r>
              <a:rPr lang="en-US" sz="1440" dirty="0"/>
              <a:t>, 2014.</a:t>
            </a:r>
          </a:p>
          <a:p>
            <a:r>
              <a:rPr lang="en-US" sz="1440" dirty="0"/>
              <a:t>[5] A. </a:t>
            </a:r>
            <a:r>
              <a:rPr lang="en-US" sz="1440" dirty="0" err="1"/>
              <a:t>Fawzi</a:t>
            </a:r>
            <a:r>
              <a:rPr lang="en-US" sz="1440" dirty="0"/>
              <a:t>, S. </a:t>
            </a:r>
            <a:r>
              <a:rPr lang="en-US" sz="1440" dirty="0" err="1"/>
              <a:t>Moosavi-Dezfooli</a:t>
            </a:r>
            <a:r>
              <a:rPr lang="en-US" sz="1440" dirty="0"/>
              <a:t>, P. </a:t>
            </a:r>
            <a:r>
              <a:rPr lang="en-US" sz="1440" dirty="0" err="1"/>
              <a:t>Frossard</a:t>
            </a:r>
            <a:r>
              <a:rPr lang="en-US" sz="1440" dirty="0"/>
              <a:t>. Robustness of classifiers: from adversarial to random noise. </a:t>
            </a:r>
            <a:r>
              <a:rPr lang="en-US" sz="1440" i="1" dirty="0"/>
              <a:t>NIPS</a:t>
            </a:r>
            <a:r>
              <a:rPr lang="en-US" sz="1440" dirty="0"/>
              <a:t>, 2016.</a:t>
            </a:r>
          </a:p>
          <a:p>
            <a:r>
              <a:rPr lang="en-US" sz="1440" dirty="0"/>
              <a:t>[6] C. </a:t>
            </a:r>
            <a:r>
              <a:rPr lang="en-US" sz="1440" dirty="0" err="1"/>
              <a:t>Dwork</a:t>
            </a:r>
            <a:r>
              <a:rPr lang="en-US" sz="1440" dirty="0"/>
              <a:t>, A. Roth. Differential privacy. </a:t>
            </a:r>
            <a:r>
              <a:rPr lang="en-US" sz="1440" i="1" dirty="0"/>
              <a:t>Foundations and Trends in Computer Science</a:t>
            </a:r>
            <a:r>
              <a:rPr lang="en-US" sz="1440" dirty="0"/>
              <a:t>, 2014.</a:t>
            </a:r>
          </a:p>
          <a:p>
            <a:r>
              <a:rPr lang="en-US" sz="1440" dirty="0"/>
              <a:t>[7] Y. Gal, Z. </a:t>
            </a:r>
            <a:r>
              <a:rPr lang="en-US" sz="1440" dirty="0" err="1"/>
              <a:t>Ghahramani</a:t>
            </a:r>
            <a:r>
              <a:rPr lang="en-US" sz="1440" dirty="0"/>
              <a:t>. Bayesian Convolutional Neural Networks with Bernoulli Approximate </a:t>
            </a:r>
            <a:r>
              <a:rPr lang="en-US" sz="1440" dirty="0" err="1"/>
              <a:t>Variational</a:t>
            </a:r>
            <a:r>
              <a:rPr lang="en-US" sz="1440" dirty="0"/>
              <a:t> Inference. </a:t>
            </a:r>
            <a:r>
              <a:rPr lang="en-US" sz="1440" i="1" dirty="0"/>
              <a:t>arXiv:1506.02158</a:t>
            </a:r>
            <a:r>
              <a:rPr lang="en-US" sz="1440" dirty="0"/>
              <a:t>, 2016. </a:t>
            </a:r>
          </a:p>
          <a:p>
            <a:r>
              <a:rPr lang="en-US" sz="1440" dirty="0"/>
              <a:t>[8] P.S. </a:t>
            </a:r>
            <a:r>
              <a:rPr lang="en-US" sz="1440" dirty="0" err="1"/>
              <a:t>Teh</a:t>
            </a:r>
            <a:r>
              <a:rPr lang="en-US" sz="1440" dirty="0"/>
              <a:t>, N. Zhang, A.B.J. Teoh, K. Chen. A survey on touch dynamics authentication in mobile devices. </a:t>
            </a:r>
            <a:r>
              <a:rPr lang="en-US" sz="1440" i="1" dirty="0"/>
              <a:t>Computers &amp; Security</a:t>
            </a:r>
            <a:r>
              <a:rPr lang="en-US" sz="1440" dirty="0"/>
              <a:t>,</a:t>
            </a:r>
            <a:r>
              <a:rPr lang="en-US" sz="1440" i="1" dirty="0"/>
              <a:t> </a:t>
            </a:r>
            <a:r>
              <a:rPr lang="en-US" sz="1440" dirty="0"/>
              <a:t>2016.</a:t>
            </a:r>
          </a:p>
          <a:p>
            <a:r>
              <a:rPr lang="en-US" sz="1440" dirty="0"/>
              <a:t>[9] H. Bae, S. Monti, M. Montano, M.H. Steinberg, T.T. </a:t>
            </a:r>
            <a:r>
              <a:rPr lang="en-US" sz="1440" dirty="0" err="1"/>
              <a:t>Perls</a:t>
            </a:r>
            <a:r>
              <a:rPr lang="en-US" sz="1440" dirty="0"/>
              <a:t>, P. </a:t>
            </a:r>
            <a:r>
              <a:rPr lang="en-US" sz="1440" dirty="0" err="1"/>
              <a:t>Sebastiani</a:t>
            </a:r>
            <a:r>
              <a:rPr lang="en-US" sz="1440" dirty="0"/>
              <a:t>. Learning Bayesian Networks from Correlated Data. </a:t>
            </a:r>
            <a:r>
              <a:rPr lang="en-US" sz="1440" i="1" dirty="0"/>
              <a:t>Nature Scientific Reports, </a:t>
            </a:r>
            <a:r>
              <a:rPr lang="en-US" sz="1440" dirty="0"/>
              <a:t>2016.</a:t>
            </a:r>
          </a:p>
        </p:txBody>
      </p:sp>
      <p:sp>
        <p:nvSpPr>
          <p:cNvPr id="51" name="TextBox 50"/>
          <p:cNvSpPr txBox="1"/>
          <p:nvPr/>
        </p:nvSpPr>
        <p:spPr>
          <a:xfrm>
            <a:off x="10256519" y="19431002"/>
            <a:ext cx="1966333" cy="541893"/>
          </a:xfrm>
          <a:prstGeom prst="rect">
            <a:avLst/>
          </a:prstGeom>
          <a:noFill/>
        </p:spPr>
        <p:txBody>
          <a:bodyPr wrap="none" lIns="48971" tIns="24486" rIns="48971" bIns="24486" rtlCol="0">
            <a:spAutoFit/>
          </a:bodyPr>
          <a:lstStyle/>
          <a:p>
            <a:r>
              <a:rPr lang="en-US" sz="3200" b="1" dirty="0"/>
              <a:t>References</a:t>
            </a:r>
          </a:p>
        </p:txBody>
      </p:sp>
      <p:grpSp>
        <p:nvGrpSpPr>
          <p:cNvPr id="7" name="Group 6"/>
          <p:cNvGrpSpPr/>
          <p:nvPr/>
        </p:nvGrpSpPr>
        <p:grpSpPr>
          <a:xfrm>
            <a:off x="959898" y="15796680"/>
            <a:ext cx="5064159" cy="2521672"/>
            <a:chOff x="929418" y="15689790"/>
            <a:chExt cx="5064159" cy="2521672"/>
          </a:xfrm>
        </p:grpSpPr>
        <p:grpSp>
          <p:nvGrpSpPr>
            <p:cNvPr id="30" name="Group 29"/>
            <p:cNvGrpSpPr/>
            <p:nvPr/>
          </p:nvGrpSpPr>
          <p:grpSpPr>
            <a:xfrm>
              <a:off x="929418" y="15689790"/>
              <a:ext cx="5064159" cy="2521672"/>
              <a:chOff x="-453356" y="13331973"/>
              <a:chExt cx="9812582" cy="2235855"/>
            </a:xfrm>
          </p:grpSpPr>
          <p:graphicFrame>
            <p:nvGraphicFramePr>
              <p:cNvPr id="31" name="Content Placeholder 114" descr="Sample table with 4 columns, 7 rows." title="Sample Table"/>
              <p:cNvGraphicFramePr>
                <a:graphicFrameLocks/>
              </p:cNvGraphicFramePr>
              <p:nvPr>
                <p:extLst>
                  <p:ext uri="{D42A27DB-BD31-4B8C-83A1-F6EECF244321}">
                    <p14:modId xmlns:p14="http://schemas.microsoft.com/office/powerpoint/2010/main" val="3254531791"/>
                  </p:ext>
                </p:extLst>
              </p:nvPr>
            </p:nvGraphicFramePr>
            <p:xfrm>
              <a:off x="2666846" y="14107021"/>
              <a:ext cx="6692380" cy="1032613"/>
            </p:xfrm>
            <a:graphic>
              <a:graphicData uri="http://schemas.openxmlformats.org/drawingml/2006/table">
                <a:tbl>
                  <a:tblPr firstRow="1" bandRow="1">
                    <a:tableStyleId>{F5AB1C69-6EDB-4FF4-983F-18BD219EF322}</a:tableStyleId>
                  </a:tblPr>
                  <a:tblGrid>
                    <a:gridCol w="827251">
                      <a:extLst>
                        <a:ext uri="{9D8B030D-6E8A-4147-A177-3AD203B41FA5}">
                          <a16:colId xmlns:a16="http://schemas.microsoft.com/office/drawing/2014/main" xmlns="" val="20000"/>
                        </a:ext>
                      </a:extLst>
                    </a:gridCol>
                    <a:gridCol w="678823">
                      <a:extLst>
                        <a:ext uri="{9D8B030D-6E8A-4147-A177-3AD203B41FA5}">
                          <a16:colId xmlns:a16="http://schemas.microsoft.com/office/drawing/2014/main" xmlns="" val="20001"/>
                        </a:ext>
                      </a:extLst>
                    </a:gridCol>
                    <a:gridCol w="566635">
                      <a:extLst>
                        <a:ext uri="{9D8B030D-6E8A-4147-A177-3AD203B41FA5}">
                          <a16:colId xmlns:a16="http://schemas.microsoft.com/office/drawing/2014/main" xmlns="" val="20002"/>
                        </a:ext>
                      </a:extLst>
                    </a:gridCol>
                    <a:gridCol w="1381150">
                      <a:extLst>
                        <a:ext uri="{9D8B030D-6E8A-4147-A177-3AD203B41FA5}">
                          <a16:colId xmlns:a16="http://schemas.microsoft.com/office/drawing/2014/main" xmlns="" val="20003"/>
                        </a:ext>
                      </a:extLst>
                    </a:gridCol>
                  </a:tblGrid>
                  <a:tr h="221928">
                    <a:tc>
                      <a:txBody>
                        <a:bodyPr/>
                        <a:lstStyle/>
                        <a:p>
                          <a:pPr algn="ctr"/>
                          <a:r>
                            <a:rPr lang="en-US" sz="1400" dirty="0">
                              <a:latin typeface="Arial" panose="020B0604020202020204" pitchFamily="34" charset="0"/>
                              <a:cs typeface="Arial" panose="020B0604020202020204" pitchFamily="34" charset="0"/>
                            </a:rPr>
                            <a:t>Subject</a:t>
                          </a:r>
                        </a:p>
                      </a:txBody>
                      <a:tcPr marL="76200" marR="76200" marT="19051" marB="19051" anchor="ctr">
                        <a:solidFill>
                          <a:schemeClr val="accent1">
                            <a:lumMod val="75000"/>
                          </a:schemeClr>
                        </a:solidFill>
                      </a:tcPr>
                    </a:tc>
                    <a:tc>
                      <a:txBody>
                        <a:bodyPr/>
                        <a:lstStyle/>
                        <a:p>
                          <a:pPr algn="ctr"/>
                          <a:r>
                            <a:rPr lang="en-US" sz="1400" dirty="0">
                              <a:latin typeface="Arial" panose="020B0604020202020204" pitchFamily="34" charset="0"/>
                              <a:cs typeface="Arial" panose="020B0604020202020204" pitchFamily="34" charset="0"/>
                            </a:rPr>
                            <a:t>Hold .</a:t>
                          </a:r>
                        </a:p>
                      </a:txBody>
                      <a:tcPr marL="76200" marR="76200" marT="19051" marB="19051" anchor="ctr">
                        <a:solidFill>
                          <a:schemeClr val="accent1">
                            <a:lumMod val="75000"/>
                          </a:schemeClr>
                        </a:solidFill>
                      </a:tcPr>
                    </a:tc>
                    <a:tc>
                      <a:txBody>
                        <a:bodyPr/>
                        <a:lstStyle/>
                        <a:p>
                          <a:pPr algn="ctr"/>
                          <a:r>
                            <a:rPr lang="en-US" sz="1400" dirty="0">
                              <a:latin typeface="Arial" panose="020B0604020202020204" pitchFamily="34" charset="0"/>
                              <a:cs typeface="Arial" panose="020B0604020202020204" pitchFamily="34" charset="0"/>
                            </a:rPr>
                            <a:t>...</a:t>
                          </a:r>
                        </a:p>
                      </a:txBody>
                      <a:tcPr marL="76200" marR="76200" marT="19051" marB="19051" anchor="ctr">
                        <a:solidFill>
                          <a:schemeClr val="accent1">
                            <a:lumMod val="75000"/>
                          </a:schemeClr>
                        </a:solidFill>
                      </a:tcPr>
                    </a:tc>
                    <a:tc>
                      <a:txBody>
                        <a:bodyPr/>
                        <a:lstStyle/>
                        <a:p>
                          <a:pPr algn="ctr"/>
                          <a:r>
                            <a:rPr lang="en-US" sz="1400" dirty="0" err="1">
                              <a:latin typeface="Arial" panose="020B0604020202020204" pitchFamily="34" charset="0"/>
                              <a:cs typeface="Arial" panose="020B0604020202020204" pitchFamily="34" charset="0"/>
                            </a:rPr>
                            <a:t>AvA</a:t>
                          </a:r>
                          <a:endParaRPr lang="en-US" sz="1400" dirty="0">
                            <a:latin typeface="Arial" panose="020B0604020202020204" pitchFamily="34" charset="0"/>
                            <a:cs typeface="Arial" panose="020B0604020202020204" pitchFamily="34" charset="0"/>
                          </a:endParaRPr>
                        </a:p>
                      </a:txBody>
                      <a:tcPr marL="76200" marR="76200" marT="19051" marB="19051" anchor="ctr">
                        <a:solidFill>
                          <a:schemeClr val="accent1">
                            <a:lumMod val="75000"/>
                          </a:schemeClr>
                        </a:solidFill>
                      </a:tcPr>
                    </a:tc>
                    <a:extLst>
                      <a:ext uri="{0D108BD9-81ED-4DB2-BD59-A6C34878D82A}">
                        <a16:rowId xmlns:a16="http://schemas.microsoft.com/office/drawing/2014/main" xmlns="" val="10000"/>
                      </a:ext>
                    </a:extLst>
                  </a:tr>
                  <a:tr h="410229">
                    <a:tc>
                      <a:txBody>
                        <a:bodyPr/>
                        <a:lstStyle/>
                        <a:p>
                          <a:pPr algn="ctr"/>
                          <a:r>
                            <a:rPr lang="en-US" sz="1400" dirty="0">
                              <a:latin typeface="Arial" panose="020B0604020202020204" pitchFamily="34" charset="0"/>
                              <a:cs typeface="Arial" panose="020B0604020202020204" pitchFamily="34" charset="0"/>
                            </a:rPr>
                            <a:t>1</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89</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0.2880184</a:t>
                          </a:r>
                        </a:p>
                      </a:txBody>
                      <a:tcPr marL="76200" marR="76200" marT="19051" marB="19051" anchor="ctr"/>
                    </a:tc>
                    <a:extLst>
                      <a:ext uri="{0D108BD9-81ED-4DB2-BD59-A6C34878D82A}">
                        <a16:rowId xmlns:a16="http://schemas.microsoft.com/office/drawing/2014/main" xmlns="" val="10001"/>
                      </a:ext>
                    </a:extLst>
                  </a:tr>
                  <a:tr h="221928">
                    <a:tc>
                      <a:txBody>
                        <a:bodyPr/>
                        <a:lstStyle/>
                        <a:p>
                          <a:pPr algn="ctr"/>
                          <a:r>
                            <a:rPr lang="en-US" sz="1400" dirty="0">
                              <a:latin typeface="Arial" panose="020B0604020202020204" pitchFamily="34" charset="0"/>
                              <a:cs typeface="Arial" panose="020B0604020202020204" pitchFamily="34" charset="0"/>
                            </a:rPr>
                            <a:t>…</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a:t>
                          </a:r>
                        </a:p>
                      </a:txBody>
                      <a:tcPr marL="76200" marR="76200" marT="19051" marB="19051" anchor="ctr"/>
                    </a:tc>
                    <a:extLst>
                      <a:ext uri="{0D108BD9-81ED-4DB2-BD59-A6C34878D82A}">
                        <a16:rowId xmlns:a16="http://schemas.microsoft.com/office/drawing/2014/main" xmlns="" val="10002"/>
                      </a:ext>
                    </a:extLst>
                  </a:tr>
                  <a:tr h="221928">
                    <a:tc>
                      <a:txBody>
                        <a:bodyPr/>
                        <a:lstStyle/>
                        <a:p>
                          <a:pPr algn="ctr"/>
                          <a:r>
                            <a:rPr lang="en-US" sz="1400" dirty="0">
                              <a:latin typeface="Arial" panose="020B0604020202020204" pitchFamily="34" charset="0"/>
                              <a:cs typeface="Arial" panose="020B0604020202020204" pitchFamily="34" charset="0"/>
                            </a:rPr>
                            <a:t>56</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80</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0.260369</a:t>
                          </a:r>
                        </a:p>
                      </a:txBody>
                      <a:tcPr marL="76200" marR="76200" marT="19051" marB="19051" anchor="ctr"/>
                    </a:tc>
                    <a:extLst>
                      <a:ext uri="{0D108BD9-81ED-4DB2-BD59-A6C34878D82A}">
                        <a16:rowId xmlns:a16="http://schemas.microsoft.com/office/drawing/2014/main" xmlns="" val="10003"/>
                      </a:ext>
                    </a:extLst>
                  </a:tr>
                </a:tbl>
              </a:graphicData>
            </a:graphic>
          </p:graphicFrame>
          <p:sp>
            <p:nvSpPr>
              <p:cNvPr id="37" name="Text Box 180"/>
              <p:cNvSpPr txBox="1">
                <a:spLocks noChangeArrowheads="1"/>
              </p:cNvSpPr>
              <p:nvPr/>
            </p:nvSpPr>
            <p:spPr bwMode="auto">
              <a:xfrm>
                <a:off x="1601862" y="15262006"/>
                <a:ext cx="7254714" cy="305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920" b="1" dirty="0">
                    <a:latin typeface="Arial" panose="020B0604020202020204" pitchFamily="34" charset="0"/>
                    <a:cs typeface="Arial" panose="020B0604020202020204" pitchFamily="34" charset="0"/>
                  </a:rPr>
                  <a:t>Table 1.</a:t>
                </a:r>
                <a:r>
                  <a:rPr lang="en-US" sz="1920" dirty="0">
                    <a:latin typeface="Arial" panose="020B0604020202020204" pitchFamily="34" charset="0"/>
                    <a:cs typeface="Arial" panose="020B0604020202020204" pitchFamily="34" charset="0"/>
                  </a:rPr>
                  <a:t> Feature vector format.</a:t>
                </a:r>
              </a:p>
            </p:txBody>
          </p:sp>
          <p:sp>
            <p:nvSpPr>
              <p:cNvPr id="41" name="Text Box 180"/>
              <p:cNvSpPr txBox="1">
                <a:spLocks noChangeArrowheads="1"/>
              </p:cNvSpPr>
              <p:nvPr/>
            </p:nvSpPr>
            <p:spPr bwMode="auto">
              <a:xfrm>
                <a:off x="-453356" y="14448181"/>
                <a:ext cx="2765843" cy="633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440" dirty="0">
                    <a:latin typeface="Arial" panose="020B0604020202020204" pitchFamily="34" charset="0"/>
                    <a:cs typeface="Arial" panose="020B0604020202020204" pitchFamily="34" charset="0"/>
                  </a:rPr>
                  <a:t>56 subjects</a:t>
                </a:r>
              </a:p>
              <a:p>
                <a:pPr algn="ctr" eaLnBrk="1" hangingPunct="1"/>
                <a:r>
                  <a:rPr lang="en-US" sz="1440" dirty="0">
                    <a:latin typeface="Arial" panose="020B0604020202020204" pitchFamily="34" charset="0"/>
                    <a:cs typeface="Arial" panose="020B0604020202020204" pitchFamily="34" charset="0"/>
                  </a:rPr>
                  <a:t>51 records/</a:t>
                </a:r>
              </a:p>
              <a:p>
                <a:pPr algn="ctr" eaLnBrk="1" hangingPunct="1"/>
                <a:r>
                  <a:rPr lang="en-US" sz="1440" dirty="0">
                    <a:latin typeface="Arial" panose="020B0604020202020204" pitchFamily="34" charset="0"/>
                    <a:cs typeface="Arial" panose="020B0604020202020204" pitchFamily="34" charset="0"/>
                  </a:rPr>
                  <a:t>subject</a:t>
                </a:r>
              </a:p>
            </p:txBody>
          </p:sp>
          <p:sp>
            <p:nvSpPr>
              <p:cNvPr id="43" name="Left Brace 42"/>
              <p:cNvSpPr/>
              <p:nvPr/>
            </p:nvSpPr>
            <p:spPr>
              <a:xfrm rot="5400000">
                <a:off x="6716138" y="11417417"/>
                <a:ext cx="316911" cy="4969262"/>
              </a:xfrm>
              <a:prstGeom prst="leftBrace">
                <a:avLst>
                  <a:gd name="adj1" fmla="val 53021"/>
                  <a:gd name="adj2" fmla="val 50000"/>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sz="5520"/>
              </a:p>
            </p:txBody>
          </p:sp>
          <p:sp>
            <p:nvSpPr>
              <p:cNvPr id="44" name="Text Box 180"/>
              <p:cNvSpPr txBox="1">
                <a:spLocks noChangeArrowheads="1"/>
              </p:cNvSpPr>
              <p:nvPr/>
            </p:nvSpPr>
            <p:spPr bwMode="auto">
              <a:xfrm>
                <a:off x="5858362" y="13331973"/>
                <a:ext cx="2032462" cy="240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440" dirty="0">
                    <a:latin typeface="Arial" panose="020B0604020202020204" pitchFamily="34" charset="0"/>
                    <a:cs typeface="Arial" panose="020B0604020202020204" pitchFamily="34" charset="0"/>
                  </a:rPr>
                  <a:t>71 features</a:t>
                </a:r>
              </a:p>
            </p:txBody>
          </p:sp>
        </p:grpSp>
        <p:sp>
          <p:nvSpPr>
            <p:cNvPr id="49" name="Left Brace 48"/>
            <p:cNvSpPr/>
            <p:nvPr/>
          </p:nvSpPr>
          <p:spPr>
            <a:xfrm>
              <a:off x="2297001" y="16842991"/>
              <a:ext cx="100193" cy="885538"/>
            </a:xfrm>
            <a:prstGeom prst="leftBrace">
              <a:avLst>
                <a:gd name="adj1" fmla="val 53021"/>
                <a:gd name="adj2" fmla="val 50000"/>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sz="5520"/>
            </a:p>
          </p:txBody>
        </p:sp>
      </p:grpSp>
      <p:grpSp>
        <p:nvGrpSpPr>
          <p:cNvPr id="2" name="Group 1"/>
          <p:cNvGrpSpPr/>
          <p:nvPr/>
        </p:nvGrpSpPr>
        <p:grpSpPr>
          <a:xfrm>
            <a:off x="6024057" y="15620506"/>
            <a:ext cx="4796343" cy="2842946"/>
            <a:chOff x="4994647" y="13373456"/>
            <a:chExt cx="3996953" cy="2369122"/>
          </a:xfrm>
        </p:grpSpPr>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7048" y="13373456"/>
              <a:ext cx="3844552" cy="2086106"/>
            </a:xfrm>
            <a:prstGeom prst="rect">
              <a:avLst/>
            </a:prstGeom>
          </p:spPr>
        </p:pic>
        <p:sp>
          <p:nvSpPr>
            <p:cNvPr id="50" name="Text Box 180"/>
            <p:cNvSpPr txBox="1">
              <a:spLocks noChangeArrowheads="1"/>
            </p:cNvSpPr>
            <p:nvPr/>
          </p:nvSpPr>
          <p:spPr bwMode="auto">
            <a:xfrm>
              <a:off x="4994647" y="15455148"/>
              <a:ext cx="3729791" cy="287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920" b="1" dirty="0">
                  <a:latin typeface="Arial" panose="020B0604020202020204" pitchFamily="34" charset="0"/>
                  <a:cs typeface="Arial" panose="020B0604020202020204" pitchFamily="34" charset="0"/>
                </a:rPr>
                <a:t>Figure 1.</a:t>
              </a:r>
              <a:r>
                <a:rPr lang="en-US" sz="1920" dirty="0">
                  <a:latin typeface="Arial" panose="020B0604020202020204" pitchFamily="34" charset="0"/>
                  <a:cs typeface="Arial" panose="020B0604020202020204" pitchFamily="34" charset="0"/>
                </a:rPr>
                <a:t> User Verification Classifier.</a:t>
              </a:r>
            </a:p>
          </p:txBody>
        </p:sp>
      </p:grpSp>
      <p:sp>
        <p:nvSpPr>
          <p:cNvPr id="12" name="Text Box 191"/>
          <p:cNvSpPr txBox="1">
            <a:spLocks noChangeArrowheads="1"/>
          </p:cNvSpPr>
          <p:nvPr/>
        </p:nvSpPr>
        <p:spPr bwMode="auto">
          <a:xfrm>
            <a:off x="21945600" y="3657602"/>
            <a:ext cx="9875520" cy="505573"/>
          </a:xfrm>
          <a:prstGeom prst="rect">
            <a:avLst/>
          </a:prstGeom>
          <a:no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endParaRPr lang="en-US" sz="2000" dirty="0">
              <a:latin typeface="Calibri" pitchFamily="34" charset="0"/>
            </a:endParaRPr>
          </a:p>
        </p:txBody>
      </p:sp>
      <p:sp>
        <p:nvSpPr>
          <p:cNvPr id="6" name="TextBox 5"/>
          <p:cNvSpPr txBox="1"/>
          <p:nvPr/>
        </p:nvSpPr>
        <p:spPr>
          <a:xfrm>
            <a:off x="12420777" y="14517823"/>
            <a:ext cx="8393323" cy="338554"/>
          </a:xfrm>
          <a:prstGeom prst="rect">
            <a:avLst/>
          </a:prstGeom>
          <a:noFill/>
        </p:spPr>
        <p:txBody>
          <a:bodyPr wrap="none" rtlCol="0">
            <a:spAutoFit/>
          </a:bodyPr>
          <a:lstStyle/>
          <a:p>
            <a:r>
              <a:rPr lang="en-US" sz="1600" b="1" dirty="0">
                <a:latin typeface="Arial" panose="020B0604020202020204" pitchFamily="34" charset="0"/>
                <a:cs typeface="Arial" panose="020B0604020202020204" pitchFamily="34" charset="0"/>
              </a:rPr>
              <a:t>Table </a:t>
            </a:r>
            <a:r>
              <a:rPr lang="en-US" sz="1600" b="1" dirty="0" smtClean="0">
                <a:latin typeface="Arial" panose="020B0604020202020204" pitchFamily="34" charset="0"/>
                <a:cs typeface="Arial" panose="020B0604020202020204" pitchFamily="34" charset="0"/>
              </a:rPr>
              <a:t>2. </a:t>
            </a:r>
            <a:r>
              <a:rPr lang="en-US" sz="1600" dirty="0">
                <a:latin typeface="Arial" panose="020B0604020202020204" pitchFamily="34" charset="0"/>
                <a:cs typeface="Arial" panose="020B0604020202020204" pitchFamily="34" charset="0"/>
              </a:rPr>
              <a:t>Deep Neural Net models and their average validation accuracy of 10 training trials</a:t>
            </a:r>
          </a:p>
        </p:txBody>
      </p:sp>
      <p:graphicFrame>
        <p:nvGraphicFramePr>
          <p:cNvPr id="8" name="Table 7"/>
          <p:cNvGraphicFramePr>
            <a:graphicFrameLocks noGrp="1"/>
          </p:cNvGraphicFramePr>
          <p:nvPr>
            <p:extLst>
              <p:ext uri="{D42A27DB-BD31-4B8C-83A1-F6EECF244321}">
                <p14:modId xmlns:p14="http://schemas.microsoft.com/office/powerpoint/2010/main" val="3223709280"/>
              </p:ext>
            </p:extLst>
          </p:nvPr>
        </p:nvGraphicFramePr>
        <p:xfrm>
          <a:off x="12685272" y="13678473"/>
          <a:ext cx="7864332" cy="839349"/>
        </p:xfrm>
        <a:graphic>
          <a:graphicData uri="http://schemas.openxmlformats.org/drawingml/2006/table">
            <a:tbl>
              <a:tblPr firstRow="1" bandRow="1">
                <a:tableStyleId>{F5AB1C69-6EDB-4FF4-983F-18BD219EF322}</a:tableStyleId>
              </a:tblPr>
              <a:tblGrid>
                <a:gridCol w="1857375"/>
                <a:gridCol w="704850"/>
                <a:gridCol w="704850"/>
                <a:gridCol w="1532419"/>
                <a:gridCol w="1532419"/>
                <a:gridCol w="1532419"/>
              </a:tblGrid>
              <a:tr h="429120">
                <a:tc>
                  <a:txBody>
                    <a:bodyPr/>
                    <a:lstStyle/>
                    <a:p>
                      <a:pPr algn="ctr"/>
                      <a:r>
                        <a:rPr lang="en-US" sz="1400" dirty="0" smtClean="0">
                          <a:latin typeface="Arial" panose="020B0604020202020204" pitchFamily="34" charset="0"/>
                          <a:cs typeface="Arial" panose="020B0604020202020204" pitchFamily="34" charset="0"/>
                        </a:rPr>
                        <a:t>DNN</a:t>
                      </a:r>
                      <a:r>
                        <a:rPr lang="en-US" sz="1400" baseline="0" dirty="0" smtClean="0">
                          <a:latin typeface="Arial" panose="020B0604020202020204" pitchFamily="34" charset="0"/>
                          <a:cs typeface="Arial" panose="020B0604020202020204" pitchFamily="34" charset="0"/>
                        </a:rPr>
                        <a:t> Hidden Layers</a:t>
                      </a:r>
                      <a:endParaRPr lang="en-US" sz="1400" dirty="0">
                        <a:latin typeface="Arial" panose="020B0604020202020204" pitchFamily="34" charset="0"/>
                        <a:cs typeface="Arial" panose="020B0604020202020204" pitchFamily="34" charset="0"/>
                      </a:endParaRPr>
                    </a:p>
                  </a:txBody>
                  <a:tcPr marL="76200" marR="76200" marT="19051" marB="19051" anchor="ctr">
                    <a:solidFill>
                      <a:schemeClr val="accent1">
                        <a:lumMod val="75000"/>
                      </a:schemeClr>
                    </a:solidFill>
                  </a:tcPr>
                </a:tc>
                <a:tc>
                  <a:txBody>
                    <a:bodyPr/>
                    <a:lstStyle/>
                    <a:p>
                      <a:pPr algn="ctr"/>
                      <a:r>
                        <a:rPr lang="en-US" sz="1400" dirty="0" smtClean="0">
                          <a:latin typeface="Arial" panose="020B0604020202020204" pitchFamily="34" charset="0"/>
                          <a:cs typeface="Arial" panose="020B0604020202020204" pitchFamily="34" charset="0"/>
                        </a:rPr>
                        <a:t>1</a:t>
                      </a:r>
                      <a:endParaRPr lang="en-US" sz="1400" dirty="0">
                        <a:latin typeface="Arial" panose="020B0604020202020204" pitchFamily="34" charset="0"/>
                        <a:cs typeface="Arial" panose="020B0604020202020204" pitchFamily="34" charset="0"/>
                      </a:endParaRPr>
                    </a:p>
                  </a:txBody>
                  <a:tcPr marL="76200" marR="76200" marT="19051" marB="19051" anchor="ctr">
                    <a:solidFill>
                      <a:schemeClr val="accent1">
                        <a:lumMod val="75000"/>
                      </a:schemeClr>
                    </a:solidFill>
                  </a:tcPr>
                </a:tc>
                <a:tc>
                  <a:txBody>
                    <a:bodyPr/>
                    <a:lstStyle/>
                    <a:p>
                      <a:pPr algn="ctr"/>
                      <a:r>
                        <a:rPr lang="en-US" sz="1400" dirty="0" smtClean="0">
                          <a:latin typeface="Arial" panose="020B0604020202020204" pitchFamily="34" charset="0"/>
                          <a:cs typeface="Arial" panose="020B0604020202020204" pitchFamily="34" charset="0"/>
                        </a:rPr>
                        <a:t>2</a:t>
                      </a:r>
                      <a:endParaRPr lang="en-US" sz="1400" dirty="0">
                        <a:latin typeface="Arial" panose="020B0604020202020204" pitchFamily="34" charset="0"/>
                        <a:cs typeface="Arial" panose="020B0604020202020204" pitchFamily="34" charset="0"/>
                      </a:endParaRPr>
                    </a:p>
                  </a:txBody>
                  <a:tcPr marL="76200" marR="76200" marT="19051" marB="19051" anchor="ctr">
                    <a:solidFill>
                      <a:schemeClr val="accent1">
                        <a:lumMod val="75000"/>
                      </a:schemeClr>
                    </a:solidFill>
                  </a:tcPr>
                </a:tc>
                <a:tc>
                  <a:txBody>
                    <a:bodyPr/>
                    <a:lstStyle/>
                    <a:p>
                      <a:pPr algn="ctr"/>
                      <a:r>
                        <a:rPr lang="en-US" sz="1400" dirty="0" smtClean="0">
                          <a:latin typeface="Arial" panose="020B0604020202020204" pitchFamily="34" charset="0"/>
                          <a:cs typeface="Arial" panose="020B0604020202020204" pitchFamily="34" charset="0"/>
                        </a:rPr>
                        <a:t>3</a:t>
                      </a:r>
                      <a:endParaRPr lang="en-US" sz="1400" dirty="0">
                        <a:latin typeface="Arial" panose="020B0604020202020204" pitchFamily="34" charset="0"/>
                        <a:cs typeface="Arial" panose="020B0604020202020204" pitchFamily="34" charset="0"/>
                      </a:endParaRPr>
                    </a:p>
                  </a:txBody>
                  <a:tcPr marL="76200" marR="76200" marT="19051" marB="19051" anchor="ctr">
                    <a:solidFill>
                      <a:schemeClr val="accent1">
                        <a:lumMod val="75000"/>
                      </a:schemeClr>
                    </a:solidFill>
                  </a:tcPr>
                </a:tc>
                <a:tc>
                  <a:txBody>
                    <a:bodyPr/>
                    <a:lstStyle/>
                    <a:p>
                      <a:pPr algn="ctr"/>
                      <a:r>
                        <a:rPr lang="en-US" sz="1400" dirty="0" smtClean="0">
                          <a:latin typeface="Arial" panose="020B0604020202020204" pitchFamily="34" charset="0"/>
                          <a:cs typeface="Arial" panose="020B0604020202020204" pitchFamily="34" charset="0"/>
                        </a:rPr>
                        <a:t>4</a:t>
                      </a:r>
                      <a:endParaRPr lang="en-US" sz="1400" dirty="0">
                        <a:latin typeface="Arial" panose="020B0604020202020204" pitchFamily="34" charset="0"/>
                        <a:cs typeface="Arial" panose="020B0604020202020204" pitchFamily="34" charset="0"/>
                      </a:endParaRPr>
                    </a:p>
                  </a:txBody>
                  <a:tcPr marL="76200" marR="76200" marT="19051" marB="19051" anchor="ctr">
                    <a:solidFill>
                      <a:schemeClr val="accent1">
                        <a:lumMod val="75000"/>
                      </a:schemeClr>
                    </a:solidFill>
                  </a:tcPr>
                </a:tc>
                <a:tc>
                  <a:txBody>
                    <a:bodyPr/>
                    <a:lstStyle/>
                    <a:p>
                      <a:pPr algn="ctr"/>
                      <a:r>
                        <a:rPr lang="en-US" sz="1400" dirty="0" smtClean="0">
                          <a:latin typeface="Arial" panose="020B0604020202020204" pitchFamily="34" charset="0"/>
                          <a:cs typeface="Arial" panose="020B0604020202020204" pitchFamily="34" charset="0"/>
                        </a:rPr>
                        <a:t>5</a:t>
                      </a:r>
                      <a:endParaRPr lang="en-US" sz="1400" dirty="0">
                        <a:latin typeface="Arial" panose="020B0604020202020204" pitchFamily="34" charset="0"/>
                        <a:cs typeface="Arial" panose="020B0604020202020204" pitchFamily="34" charset="0"/>
                      </a:endParaRPr>
                    </a:p>
                  </a:txBody>
                  <a:tcPr marL="76200" marR="76200" marT="19051" marB="19051" anchor="ctr">
                    <a:solidFill>
                      <a:schemeClr val="accent1">
                        <a:lumMod val="75000"/>
                      </a:schemeClr>
                    </a:solidFill>
                  </a:tcPr>
                </a:tc>
              </a:tr>
              <a:tr h="410229">
                <a:tc>
                  <a:txBody>
                    <a:bodyPr/>
                    <a:lstStyle/>
                    <a:p>
                      <a:pPr algn="ctr"/>
                      <a:r>
                        <a:rPr lang="en-US" sz="1400" dirty="0" smtClean="0">
                          <a:latin typeface="Arial" panose="020B0604020202020204" pitchFamily="34" charset="0"/>
                          <a:cs typeface="Arial" panose="020B0604020202020204" pitchFamily="34" charset="0"/>
                        </a:rPr>
                        <a:t>Average</a:t>
                      </a:r>
                      <a:r>
                        <a:rPr lang="en-US" sz="1400" baseline="0" dirty="0" smtClean="0">
                          <a:latin typeface="Arial" panose="020B0604020202020204" pitchFamily="34" charset="0"/>
                          <a:cs typeface="Arial" panose="020B0604020202020204" pitchFamily="34" charset="0"/>
                        </a:rPr>
                        <a:t> Accuracy</a:t>
                      </a:r>
                      <a:endParaRPr lang="en-US" sz="1400" dirty="0">
                        <a:latin typeface="Arial" panose="020B0604020202020204" pitchFamily="34" charset="0"/>
                        <a:cs typeface="Arial" panose="020B0604020202020204" pitchFamily="34" charset="0"/>
                      </a:endParaRPr>
                    </a:p>
                  </a:txBody>
                  <a:tcPr marL="76200" marR="76200" marT="19051" marB="19051" anchor="ctr"/>
                </a:tc>
                <a:tc>
                  <a:txBody>
                    <a:bodyPr/>
                    <a:lstStyle/>
                    <a:p>
                      <a:pPr algn="ctr"/>
                      <a:r>
                        <a:rPr lang="en-US" sz="1400" dirty="0" smtClean="0">
                          <a:latin typeface="Arial" panose="020B0604020202020204" pitchFamily="34" charset="0"/>
                          <a:cs typeface="Arial" panose="020B0604020202020204" pitchFamily="34" charset="0"/>
                        </a:rPr>
                        <a:t>50.0%</a:t>
                      </a:r>
                      <a:endParaRPr lang="en-US" sz="1400" dirty="0">
                        <a:latin typeface="Arial" panose="020B0604020202020204" pitchFamily="34" charset="0"/>
                        <a:cs typeface="Arial" panose="020B0604020202020204" pitchFamily="34" charset="0"/>
                      </a:endParaRPr>
                    </a:p>
                  </a:txBody>
                  <a:tcPr marL="76200" marR="76200" marT="19051" marB="19051" anchor="ctr"/>
                </a:tc>
                <a:tc>
                  <a:txBody>
                    <a:bodyPr/>
                    <a:lstStyle/>
                    <a:p>
                      <a:pPr algn="ctr"/>
                      <a:r>
                        <a:rPr lang="en-US" sz="1400" dirty="0" smtClean="0">
                          <a:latin typeface="Arial" panose="020B0604020202020204" pitchFamily="34" charset="0"/>
                          <a:cs typeface="Arial" panose="020B0604020202020204" pitchFamily="34" charset="0"/>
                        </a:rPr>
                        <a:t>52.6%</a:t>
                      </a:r>
                      <a:endParaRPr lang="en-US" sz="1400" dirty="0">
                        <a:latin typeface="Arial" panose="020B0604020202020204" pitchFamily="34" charset="0"/>
                        <a:cs typeface="Arial" panose="020B0604020202020204" pitchFamily="34" charset="0"/>
                      </a:endParaRPr>
                    </a:p>
                  </a:txBody>
                  <a:tcPr marL="76200" marR="76200" marT="19051" marB="19051" anchor="ctr"/>
                </a:tc>
                <a:tc>
                  <a:txBody>
                    <a:bodyPr/>
                    <a:lstStyle/>
                    <a:p>
                      <a:pPr algn="ctr"/>
                      <a:r>
                        <a:rPr lang="en-US" sz="1400" dirty="0" smtClean="0">
                          <a:latin typeface="Arial" panose="020B0604020202020204" pitchFamily="34" charset="0"/>
                          <a:cs typeface="Arial" panose="020B0604020202020204" pitchFamily="34" charset="0"/>
                        </a:rPr>
                        <a:t>69.7%</a:t>
                      </a:r>
                      <a:endParaRPr lang="en-US" sz="1400" dirty="0">
                        <a:latin typeface="Arial" panose="020B0604020202020204" pitchFamily="34" charset="0"/>
                        <a:cs typeface="Arial" panose="020B0604020202020204" pitchFamily="34" charset="0"/>
                      </a:endParaRPr>
                    </a:p>
                  </a:txBody>
                  <a:tcPr marL="76200" marR="76200" marT="19051" marB="19051" anchor="ctr"/>
                </a:tc>
                <a:tc>
                  <a:txBody>
                    <a:bodyPr/>
                    <a:lstStyle/>
                    <a:p>
                      <a:pPr algn="ctr"/>
                      <a:r>
                        <a:rPr lang="en-US" sz="1400" dirty="0" smtClean="0">
                          <a:latin typeface="Arial" panose="020B0604020202020204" pitchFamily="34" charset="0"/>
                          <a:cs typeface="Arial" panose="020B0604020202020204" pitchFamily="34" charset="0"/>
                        </a:rPr>
                        <a:t>69.7%</a:t>
                      </a:r>
                      <a:endParaRPr lang="en-US" sz="1400" dirty="0">
                        <a:latin typeface="Arial" panose="020B0604020202020204" pitchFamily="34" charset="0"/>
                        <a:cs typeface="Arial" panose="020B0604020202020204" pitchFamily="34" charset="0"/>
                      </a:endParaRPr>
                    </a:p>
                  </a:txBody>
                  <a:tcPr marL="76200" marR="76200" marT="19051" marB="19051" anchor="ctr"/>
                </a:tc>
                <a:tc>
                  <a:txBody>
                    <a:bodyPr/>
                    <a:lstStyle/>
                    <a:p>
                      <a:pPr algn="ctr"/>
                      <a:r>
                        <a:rPr lang="en-US" sz="1400" dirty="0" smtClean="0">
                          <a:latin typeface="Arial" panose="020B0604020202020204" pitchFamily="34" charset="0"/>
                          <a:cs typeface="Arial" panose="020B0604020202020204" pitchFamily="34" charset="0"/>
                        </a:rPr>
                        <a:t>64.9%</a:t>
                      </a:r>
                      <a:endParaRPr lang="en-US" sz="1400" dirty="0">
                        <a:latin typeface="Arial" panose="020B0604020202020204" pitchFamily="34" charset="0"/>
                        <a:cs typeface="Arial" panose="020B0604020202020204" pitchFamily="34" charset="0"/>
                      </a:endParaRPr>
                    </a:p>
                  </a:txBody>
                  <a:tcPr marL="76200" marR="76200" marT="19051" marB="19051" anchor="ctr"/>
                </a:tc>
              </a:tr>
            </a:tbl>
          </a:graphicData>
        </a:graphic>
      </p:graphicFrame>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8760</TotalTime>
  <Words>1307</Words>
  <Application>Microsoft Office PowerPoint</Application>
  <PresentationFormat>Custom</PresentationFormat>
  <Paragraphs>87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Valerie Ding</cp:lastModifiedBy>
  <cp:revision>172</cp:revision>
  <cp:lastPrinted>2013-02-12T02:21:55Z</cp:lastPrinted>
  <dcterms:created xsi:type="dcterms:W3CDTF">2013-02-10T21:14:48Z</dcterms:created>
  <dcterms:modified xsi:type="dcterms:W3CDTF">2017-12-11T07:39:57Z</dcterms:modified>
</cp:coreProperties>
</file>