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90" d="100"/>
          <a:sy n="90" d="100"/>
        </p:scale>
        <p:origin x="-80" y="-528"/>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12/4/17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r>
              <a:rPr lang="en-US" sz="2000" dirty="0">
                <a:solidFill>
                  <a:srgbClr val="7F7F7F"/>
                </a:solidFill>
                <a:latin typeface="Calibri" pitchFamily="34" charset="0"/>
                <a:cs typeface="Calibri" panose="020F0502020204030204" pitchFamily="34" charset="0"/>
              </a:rPr>
              <a:t/>
            </a: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a:solidFill>
                    <a:schemeClr val="bg1">
                      <a:lumMod val="50000"/>
                    </a:schemeClr>
                  </a:solidFill>
                  <a:latin typeface="Calibri" pitchFamily="34" charset="0"/>
                  <a:cs typeface="Calibri" panose="020F0502020204030204" pitchFamily="34" charset="0"/>
                </a:rPr>
                <a:t/>
              </a: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12/4/17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295400"/>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bg1"/>
                </a:solidFill>
                <a:latin typeface="+mn-lt"/>
              </a:rPr>
              <a:t>Valerie </a:t>
            </a:r>
            <a:r>
              <a:rPr lang="en-US" sz="2333" b="1" dirty="0" smtClean="0">
                <a:solidFill>
                  <a:schemeClr val="bg1"/>
                </a:solidFill>
                <a:latin typeface="+mn-lt"/>
              </a:rPr>
              <a:t>Ding</a:t>
            </a:r>
            <a:r>
              <a:rPr lang="en-US" sz="2333" b="1" baseline="30000" dirty="0" smtClean="0">
                <a:solidFill>
                  <a:schemeClr val="bg1"/>
                </a:solidFill>
                <a:latin typeface="+mn-lt"/>
              </a:rPr>
              <a:t>1</a:t>
            </a:r>
            <a:r>
              <a:rPr lang="en-US" sz="2333" b="1" dirty="0" smtClean="0">
                <a:solidFill>
                  <a:schemeClr val="bg1"/>
                </a:solidFill>
                <a:latin typeface="+mn-lt"/>
              </a:rPr>
              <a:t>, </a:t>
            </a:r>
            <a:r>
              <a:rPr lang="en-US" sz="2333" b="1" dirty="0">
                <a:solidFill>
                  <a:schemeClr val="bg1"/>
                </a:solidFill>
                <a:latin typeface="+mn-lt"/>
              </a:rPr>
              <a:t>Stephanie </a:t>
            </a:r>
            <a:r>
              <a:rPr lang="en-US" sz="2333" b="1" dirty="0" smtClean="0">
                <a:solidFill>
                  <a:schemeClr val="bg1"/>
                </a:solidFill>
                <a:latin typeface="+mn-lt"/>
              </a:rPr>
              <a:t>Dong</a:t>
            </a:r>
            <a:r>
              <a:rPr lang="en-US" sz="2333" b="1" baseline="30000" dirty="0" smtClean="0">
                <a:solidFill>
                  <a:schemeClr val="bg1"/>
                </a:solidFill>
                <a:latin typeface="+mn-lt"/>
              </a:rPr>
              <a:t>2</a:t>
            </a:r>
            <a:r>
              <a:rPr lang="en-US" sz="2333" b="1" dirty="0" smtClean="0">
                <a:solidFill>
                  <a:schemeClr val="bg1"/>
                </a:solidFill>
                <a:latin typeface="+mn-lt"/>
              </a:rPr>
              <a:t>, </a:t>
            </a:r>
            <a:r>
              <a:rPr lang="en-US" sz="2333" b="1" dirty="0">
                <a:solidFill>
                  <a:schemeClr val="bg1"/>
                </a:solidFill>
                <a:latin typeface="+mn-lt"/>
              </a:rPr>
              <a:t>Jonathan </a:t>
            </a:r>
            <a:r>
              <a:rPr lang="en-US" sz="2333" b="1" dirty="0" smtClean="0">
                <a:solidFill>
                  <a:schemeClr val="bg1"/>
                </a:solidFill>
                <a:latin typeface="+mn-lt"/>
              </a:rPr>
              <a:t>Li</a:t>
            </a:r>
            <a:r>
              <a:rPr lang="en-US" sz="2333" b="1" baseline="30000" dirty="0" smtClean="0">
                <a:solidFill>
                  <a:schemeClr val="bg1"/>
                </a:solidFill>
                <a:latin typeface="+mn-lt"/>
              </a:rPr>
              <a:t>3</a:t>
            </a:r>
          </a:p>
          <a:p>
            <a:pPr algn="ctr" eaLnBrk="1" hangingPunct="1"/>
            <a:r>
              <a:rPr lang="en-US" sz="2333" dirty="0" smtClean="0">
                <a:solidFill>
                  <a:schemeClr val="bg1"/>
                </a:solidFill>
                <a:latin typeface="+mn-lt"/>
              </a:rPr>
              <a:t>Department </a:t>
            </a:r>
            <a:r>
              <a:rPr lang="en-US" sz="2333" dirty="0">
                <a:solidFill>
                  <a:schemeClr val="bg1"/>
                </a:solidFill>
                <a:latin typeface="+mn-lt"/>
              </a:rPr>
              <a:t>of Computer Science, Stanford </a:t>
            </a:r>
            <a:r>
              <a:rPr lang="en-US" sz="2333" dirty="0" smtClean="0">
                <a:solidFill>
                  <a:schemeClr val="bg1"/>
                </a:solidFill>
                <a:latin typeface="+mn-lt"/>
              </a:rPr>
              <a:t>University</a:t>
            </a:r>
          </a:p>
          <a:p>
            <a:pPr algn="ctr" eaLnBrk="1" hangingPunct="1"/>
            <a:r>
              <a:rPr lang="en-US" sz="1500" baseline="30000" dirty="0" smtClean="0">
                <a:solidFill>
                  <a:schemeClr val="bg1"/>
                </a:solidFill>
                <a:latin typeface="+mj-lt"/>
              </a:rPr>
              <a:t>1</a:t>
            </a:r>
            <a:r>
              <a:rPr lang="en-US" sz="1500" dirty="0" smtClean="0">
                <a:solidFill>
                  <a:schemeClr val="bg1"/>
                </a:solidFill>
                <a:latin typeface="+mj-lt"/>
              </a:rPr>
              <a:t>dingv@stanford.edu, </a:t>
            </a:r>
            <a:r>
              <a:rPr lang="en-US" sz="1500" baseline="30000" dirty="0" smtClean="0">
                <a:solidFill>
                  <a:schemeClr val="bg1"/>
                </a:solidFill>
                <a:latin typeface="+mj-lt"/>
              </a:rPr>
              <a:t>2</a:t>
            </a:r>
            <a:r>
              <a:rPr lang="en-US" sz="1500" dirty="0" smtClean="0">
                <a:solidFill>
                  <a:schemeClr val="bg1"/>
                </a:solidFill>
                <a:latin typeface="+mj-lt"/>
              </a:rPr>
              <a:t>sxdong11@stanford.edu, </a:t>
            </a:r>
            <a:r>
              <a:rPr lang="en-US" sz="1500" baseline="30000" dirty="0" smtClean="0">
                <a:solidFill>
                  <a:schemeClr val="bg1"/>
                </a:solidFill>
                <a:latin typeface="+mj-lt"/>
              </a:rPr>
              <a:t>3</a:t>
            </a:r>
            <a:r>
              <a:rPr lang="en-US" sz="1500" dirty="0" smtClean="0">
                <a:solidFill>
                  <a:schemeClr val="bg1"/>
                </a:solidFill>
                <a:latin typeface="+mj-lt"/>
              </a:rPr>
              <a:t>johnnyli@stanford.edu</a:t>
            </a:r>
            <a:endParaRPr lang="en-US" sz="1500" dirty="0">
              <a:solidFill>
                <a:schemeClr val="bg1"/>
              </a:solidFill>
              <a:latin typeface="+mj-lt"/>
            </a:endParaRP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a:latin typeface="Calibri" pitchFamily="34" charset="0"/>
              </a:rPr>
              <a:t>Bayesian network heuristics </a:t>
            </a:r>
            <a:r>
              <a:rPr lang="en-US" sz="1667"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9601200" y="3048000"/>
                <a:ext cx="8229600" cy="12472623"/>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b="1" i="1" dirty="0" smtClean="0">
                    <a:latin typeface="Calibri" pitchFamily="34" charset="0"/>
                  </a:rPr>
                  <a:t>k</a:t>
                </a:r>
                <a:r>
                  <a:rPr lang="en-US" sz="1667" b="1" dirty="0" smtClean="0">
                    <a:latin typeface="Calibri" pitchFamily="34" charset="0"/>
                  </a:rPr>
                  <a:t>-means</a:t>
                </a:r>
                <a:r>
                  <a:rPr lang="en-US" sz="1667" b="1" dirty="0">
                    <a:latin typeface="Calibri" pitchFamily="34" charset="0"/>
                  </a:rPr>
                  <a:t>.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r>
                  <a:rPr lang="en-US" sz="1667" dirty="0" smtClean="0">
                    <a:latin typeface="Calibri" pitchFamily="34" charset="0"/>
                  </a:rPr>
                  <a:t>. Small (&lt;5) clusters are considered outliers.</a:t>
                </a:r>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a:t>
                </a:r>
                <a:r>
                  <a:rPr lang="en-US" sz="1667" dirty="0" smtClean="0">
                    <a:latin typeface="Calibri" pitchFamily="34" charset="0"/>
                  </a:rPr>
                  <a:t>distributions over </a:t>
                </a:r>
                <a:r>
                  <a:rPr lang="en-US" sz="1667" dirty="0">
                    <a:latin typeface="Calibri" pitchFamily="34" charset="0"/>
                  </a:rPr>
                  <a:t>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a:t>
                </a:r>
                <a:r>
                  <a:rPr lang="en-US" sz="1667" dirty="0" smtClean="0">
                    <a:latin typeface="Calibri" pitchFamily="34" charset="0"/>
                  </a:rPr>
                  <a:t> with the </a:t>
                </a:r>
                <a:r>
                  <a:rPr lang="en-US" sz="1667" dirty="0">
                    <a:latin typeface="Calibri" pitchFamily="34" charset="0"/>
                  </a:rPr>
                  <a:t>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charset="0"/>
                            </a:rPr>
                          </m:ctrlPr>
                        </m:fPr>
                        <m:num>
                          <m:r>
                            <a:rPr lang="en-US" sz="1667" b="0" i="1" smtClean="0">
                              <a:latin typeface="Cambria Math" panose="02040503050406030204" pitchFamily="18" charset="0"/>
                            </a:rPr>
                            <m:t>1</m:t>
                          </m:r>
                        </m:num>
                        <m:den>
                          <m:d>
                            <m:dPr>
                              <m:begChr m:val="|"/>
                              <m:endChr m:val="|"/>
                              <m:ctrlPr>
                                <a:rPr lang="en-US" sz="1667" i="1">
                                  <a:latin typeface="Cambria Math" charset="0"/>
                                </a:rPr>
                              </m:ctrlPr>
                            </m:dPr>
                            <m:e>
                              <m:r>
                                <m:rPr>
                                  <m:sty m:val="p"/>
                                </m:rPr>
                                <a:rPr lang="en-US" sz="1667">
                                  <a:latin typeface="Cambria Math" panose="02040503050406030204" pitchFamily="18" charset="0"/>
                                </a:rPr>
                                <m:t>Σ</m:t>
                              </m:r>
                            </m:e>
                          </m:d>
                          <m:sSup>
                            <m:sSupPr>
                              <m:ctrlPr>
                                <a:rPr lang="en-US" sz="1667" i="1">
                                  <a:latin typeface="Cambria Math" charset="0"/>
                                </a:rPr>
                              </m:ctrlPr>
                            </m:sSupPr>
                            <m:e>
                              <m:d>
                                <m:dPr>
                                  <m:ctrlPr>
                                    <a:rPr lang="en-US" sz="1667" i="1">
                                      <a:latin typeface="Cambria Math"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charset="0"/>
                                </a:rPr>
                              </m:ctrlPr>
                            </m:dPr>
                            <m:e>
                              <m:r>
                                <a:rPr lang="en-US" sz="1667" b="0" i="1" smtClean="0">
                                  <a:latin typeface="Cambria Math" panose="02040503050406030204" pitchFamily="18" charset="0"/>
                                </a:rPr>
                                <m:t>−</m:t>
                              </m:r>
                              <m:f>
                                <m:fPr>
                                  <m:ctrlPr>
                                    <a:rPr lang="en-US" sz="1667" b="0" i="1" smtClean="0">
                                      <a:latin typeface="Cambria Math"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charset="0"/>
                                    </a:rPr>
                                  </m:ctrlPr>
                                </m:sSupPr>
                                <m:e>
                                  <m:d>
                                    <m:dPr>
                                      <m:ctrlPr>
                                        <a:rPr lang="en-US" sz="1667" b="0" i="1" smtClean="0">
                                          <a:latin typeface="Cambria Math"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285750" eaLnBrk="1" hangingPunct="1"/>
                <a:r>
                  <a:rPr lang="en-US" sz="1667"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a:t>
                </a:r>
                <a:r>
                  <a:rPr lang="en-US" sz="1667" dirty="0" smtClean="0">
                    <a:latin typeface="Calibri" pitchFamily="34" charset="0"/>
                  </a:rPr>
                  <a:t>. Each of </a:t>
                </a:r>
                <a:r>
                  <a:rPr lang="en-US" sz="1667" dirty="0">
                    <a:latin typeface="Calibri" pitchFamily="34" charset="0"/>
                  </a:rPr>
                  <a:t>these attacks </a:t>
                </a:r>
                <a:r>
                  <a:rPr lang="en-US" sz="1667" dirty="0" smtClean="0">
                    <a:latin typeface="Calibri" pitchFamily="34" charset="0"/>
                  </a:rPr>
                  <a:t>was then </a:t>
                </a:r>
                <a:r>
                  <a:rPr lang="en-US" sz="1667" dirty="0">
                    <a:latin typeface="Calibri" pitchFamily="34" charset="0"/>
                  </a:rPr>
                  <a:t>concatenated with a </a:t>
                </a:r>
                <a:r>
                  <a:rPr lang="en-US" sz="1667" dirty="0" err="1">
                    <a:latin typeface="Calibri" pitchFamily="34" charset="0"/>
                  </a:rPr>
                  <a:t>datapoint</a:t>
                </a:r>
                <a:r>
                  <a:rPr lang="en-US" sz="1667" dirty="0">
                    <a:latin typeface="Calibri" pitchFamily="34" charset="0"/>
                  </a:rPr>
                  <a:t> from its generating cluster</a:t>
                </a:r>
                <a:r>
                  <a:rPr lang="en-US" sz="1667" dirty="0" smtClean="0">
                    <a:latin typeface="Calibri" pitchFamily="34" charset="0"/>
                  </a:rPr>
                  <a:t>. </a:t>
                </a:r>
                <a:r>
                  <a:rPr lang="en-US" sz="1667" dirty="0">
                    <a:latin typeface="Calibri" pitchFamily="34" charset="0"/>
                  </a:rPr>
                  <a:t>The feature data we generated was thus similar to the original feature data at frequencies proportionate to the density function </a:t>
                </a:r>
                <a:r>
                  <a:rPr lang="en-US" sz="1667" dirty="0" smtClean="0">
                    <a:latin typeface="Calibri" pitchFamily="34" charset="0"/>
                  </a:rPr>
                  <a:t>probabilities</a:t>
                </a:r>
                <a:r>
                  <a:rPr lang="en-US" sz="1667" dirty="0" smtClean="0">
                    <a:latin typeface="Calibri" pitchFamily="34" charset="0"/>
                  </a:rPr>
                  <a:t>.</a:t>
                </a:r>
              </a:p>
              <a:p>
                <a:pPr marL="285750" eaLnBrk="1" hangingPunct="1"/>
                <a:endParaRPr lang="en-US" sz="1667" dirty="0">
                  <a:latin typeface="Calibri" pitchFamily="34" charset="0"/>
                </a:endParaRPr>
              </a:p>
              <a:p>
                <a:pPr marL="285750" eaLnBrk="1" hangingPunct="1"/>
                <a:endParaRPr lang="en-US" sz="1667" dirty="0" smtClean="0">
                  <a:latin typeface="Calibri" pitchFamily="34" charset="0"/>
                </a:endParaRPr>
              </a:p>
              <a:p>
                <a:pPr marL="285750" eaLnBrk="1" hangingPunct="1"/>
                <a:endParaRPr lang="en-US" sz="1667" dirty="0" smtClean="0">
                  <a:latin typeface="Calibri" pitchFamily="34" charset="0"/>
                </a:endParaRPr>
              </a:p>
              <a:p>
                <a:pPr marL="285750" eaLnBrk="1" hangingPunct="1"/>
                <a:endParaRPr lang="en-US" sz="1667" dirty="0">
                  <a:latin typeface="Calibri" pitchFamily="34" charset="0"/>
                </a:endParaRPr>
              </a:p>
              <a:p>
                <a:pPr marL="285750" eaLnBrk="1" hangingPunct="1"/>
                <a:endParaRPr lang="en-US" sz="1667" dirty="0">
                  <a:latin typeface="Calibri" pitchFamily="34" charset="0"/>
                </a:endParaRPr>
              </a:p>
              <a:p>
                <a:pPr marL="285750" eaLnBrk="1" hangingPunct="1"/>
                <a:endParaRPr lang="en-US" sz="1667" dirty="0" smtClean="0">
                  <a:latin typeface="Calibri" pitchFamily="34" charset="0"/>
                </a:endParaRPr>
              </a:p>
              <a:p>
                <a:pPr marL="285750" eaLnBrk="1" hangingPunct="1"/>
                <a:endParaRPr lang="en-US" sz="1667" dirty="0">
                  <a:latin typeface="Calibri" pitchFamily="34" charset="0"/>
                </a:endParaRPr>
              </a:p>
              <a:p>
                <a:pPr marL="285750" eaLnBrk="1" hangingPunct="1"/>
                <a:endParaRPr lang="en-US" sz="1667" dirty="0" smtClean="0">
                  <a:latin typeface="Calibri" pitchFamily="34" charset="0"/>
                </a:endParaRPr>
              </a:p>
              <a:p>
                <a:pPr marL="285750" eaLnBrk="1" hangingPunct="1"/>
                <a:endParaRPr lang="en-US" sz="1050" dirty="0">
                  <a:latin typeface="Calibri" pitchFamily="34" charset="0"/>
                </a:endParaRPr>
              </a:p>
              <a:p>
                <a:pPr marL="285750" eaLnBrk="1" hangingPunct="1"/>
                <a:endParaRPr lang="en-US" sz="1667" dirty="0" smtClean="0">
                  <a:latin typeface="Calibri" pitchFamily="34" charset="0"/>
                </a:endParaRPr>
              </a:p>
              <a:p>
                <a:pPr marL="285750" eaLnBrk="1" hangingPunct="1"/>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Bayesian network models.</a:t>
                </a:r>
                <a:r>
                  <a:rPr lang="en-US" sz="1667"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a:latin typeface="Calibri" pitchFamily="34" charset="0"/>
                  </a:rPr>
                  <a:t>et al.</a:t>
                </a:r>
                <a:r>
                  <a:rPr lang="en-US" sz="1667" dirty="0">
                    <a:latin typeface="Calibri" pitchFamily="34" charset="0"/>
                  </a:rPr>
                  <a:t> (2016) describe a method to learn Bayesian networks from correlations with </a:t>
                </a:r>
                <a:r>
                  <a:rPr lang="en-US" sz="1667" b="1" dirty="0">
                    <a:latin typeface="Calibri" pitchFamily="34" charset="0"/>
                  </a:rPr>
                  <a:t>global max likelihood:</a:t>
                </a:r>
                <a:endParaRPr lang="en-US" sz="1667"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charset="0"/>
                                </a:rPr>
                              </m:ctrlPr>
                            </m:dPr>
                            <m:e>
                              <m:sSub>
                                <m:sSubPr>
                                  <m:ctrlPr>
                                    <a:rPr lang="en-US" sz="1667" b="0" i="1" smtClean="0">
                                      <a:latin typeface="Cambria Math"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charset="0"/>
                                </a:rPr>
                              </m:ctrlPr>
                            </m:dPr>
                            <m:e>
                              <m:sSub>
                                <m:sSubPr>
                                  <m:ctrlPr>
                                    <a:rPr lang="en-US" sz="1667" b="0" i="1" smtClean="0">
                                      <a:latin typeface="Cambria Math"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charset="0"/>
                                    </a:rPr>
                                  </m:ctrlPr>
                                </m:dPr>
                                <m:e>
                                  <m:sSub>
                                    <m:sSubPr>
                                      <m:ctrlPr>
                                        <a:rPr lang="en-US" sz="1667" b="0" i="1" smtClean="0">
                                          <a:latin typeface="Cambria Math"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a:latin typeface="Calibri" pitchFamily="34" charset="0"/>
                </a:endParaRPr>
              </a:p>
              <a:p>
                <a:pPr marL="285750" eaLnBrk="1" hangingPunct="1"/>
                <a:r>
                  <a:rPr lang="en-US" sz="1667" dirty="0">
                    <a:latin typeface="Calibri" pitchFamily="34" charset="0"/>
                  </a:rPr>
                  <a:t>Our Bayesian networks learned this way may not be empirical, but are an effective </a:t>
                </a:r>
                <a:r>
                  <a:rPr lang="en-US" sz="1667" b="1" dirty="0">
                    <a:latin typeface="Calibri" pitchFamily="34" charset="0"/>
                  </a:rPr>
                  <a:t>vector mapping heuristic</a:t>
                </a:r>
                <a:r>
                  <a:rPr lang="en-US" sz="1667" dirty="0">
                    <a:latin typeface="Calibri" pitchFamily="34" charset="0"/>
                  </a:rPr>
                  <a:t> to transform highly-dimensional </a:t>
                </a:r>
                <a:r>
                  <a:rPr lang="en-US" sz="1667" dirty="0" err="1">
                    <a:latin typeface="Calibri" pitchFamily="34" charset="0"/>
                  </a:rPr>
                  <a:t>featurized</a:t>
                </a:r>
                <a:r>
                  <a:rPr lang="en-US" sz="1667" dirty="0">
                    <a:latin typeface="Calibri" pitchFamily="34" charset="0"/>
                  </a:rPr>
                  <a:t> data back into realistic value </a:t>
                </a:r>
                <a:r>
                  <a:rPr lang="en-US" sz="1667" dirty="0" smtClean="0">
                    <a:latin typeface="Calibri" pitchFamily="34" charset="0"/>
                  </a:rPr>
                  <a:t>		         vectors </a:t>
                </a:r>
                <a:r>
                  <a:rPr lang="en-US" sz="1667" dirty="0">
                    <a:latin typeface="Calibri" pitchFamily="34" charset="0"/>
                  </a:rPr>
                  <a:t>for humanistic biometric imitation. </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9601200" y="3048000"/>
                <a:ext cx="8229600" cy="12472623"/>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models</a:t>
            </a: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2012892"/>
            <a:ext cx="8229600" cy="3756454"/>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Our multivariate Gaussian cluster characterization and sampling algorithm, coupled with our Bayesian network heuristics, achieved </a:t>
            </a:r>
            <a:r>
              <a:rPr lang="en-US" sz="1667" b="1" dirty="0">
                <a:latin typeface="Calibri" pitchFamily="34" charset="0"/>
              </a:rPr>
              <a:t>77% successful spoof rate</a:t>
            </a:r>
            <a:r>
              <a:rPr lang="en-US" sz="1667" dirty="0">
                <a:latin typeface="Calibri" pitchFamily="34" charset="0"/>
              </a:rPr>
              <a:t> against state-of-the-art mobile biometric fraud classifiers (neural nets, as described by </a:t>
            </a:r>
            <a:r>
              <a:rPr lang="en-US" sz="1667" dirty="0" err="1">
                <a:latin typeface="Calibri" pitchFamily="34" charset="0"/>
              </a:rPr>
              <a:t>Teh</a:t>
            </a:r>
            <a:r>
              <a:rPr lang="en-US" sz="1667" dirty="0">
                <a:latin typeface="Calibri" pitchFamily="34" charset="0"/>
              </a:rPr>
              <a:t> </a:t>
            </a:r>
            <a:r>
              <a:rPr lang="en-US" sz="1667" i="1" dirty="0">
                <a:latin typeface="Calibri" pitchFamily="34" charset="0"/>
              </a:rPr>
              <a:t>et al.</a:t>
            </a:r>
            <a:r>
              <a:rPr lang="en-US" sz="1667" dirty="0">
                <a:latin typeface="Calibri" pitchFamily="34" charset="0"/>
              </a:rPr>
              <a:t>). This means that </a:t>
            </a:r>
            <a:r>
              <a:rPr lang="en-US" sz="1667" dirty="0" smtClean="0">
                <a:latin typeface="Calibri" pitchFamily="34" charset="0"/>
              </a:rPr>
              <a:t>77% </a:t>
            </a:r>
            <a:r>
              <a:rPr lang="en-US" sz="1667" dirty="0">
                <a:latin typeface="Calibri" pitchFamily="34" charset="0"/>
              </a:rPr>
              <a:t>of the time, our </a:t>
            </a:r>
            <a:r>
              <a:rPr lang="en-US" sz="1667" b="1" dirty="0">
                <a:latin typeface="Calibri" pitchFamily="34" charset="0"/>
              </a:rPr>
              <a:t>adversarial biometric examples </a:t>
            </a:r>
            <a:r>
              <a:rPr lang="en-US" sz="1667" dirty="0">
                <a:latin typeface="Calibri" pitchFamily="34" charset="0"/>
              </a:rPr>
              <a:t>successfully trick the best discriminatory classifiers that they are from the genuine user. </a:t>
            </a:r>
          </a:p>
          <a:p>
            <a:pPr marL="285750" indent="-285750" eaLnBrk="1" hangingPunct="1">
              <a:buFont typeface="Arial" panose="020B0604020202020204" pitchFamily="34" charset="0"/>
              <a:buChar char="•"/>
            </a:pPr>
            <a:r>
              <a:rPr lang="en-US" sz="1667" dirty="0">
                <a:latin typeface="Calibri" pitchFamily="34" charset="0"/>
              </a:rPr>
              <a:t>We described a framework that allows for </a:t>
            </a:r>
            <a:r>
              <a:rPr lang="en-US" sz="1667" b="1" dirty="0">
                <a:latin typeface="Calibri" pitchFamily="34" charset="0"/>
              </a:rPr>
              <a:t>infinite generation of adversarial examples</a:t>
            </a:r>
            <a:r>
              <a:rPr lang="en-US" sz="1667" dirty="0">
                <a:latin typeface="Calibri" pitchFamily="34" charset="0"/>
              </a:rPr>
              <a:t> according to a probability distribution generated from our multivariate Gaussian models and Bayesian networks. The </a:t>
            </a:r>
            <a:r>
              <a:rPr lang="en-US" sz="1667" b="1" dirty="0">
                <a:latin typeface="Calibri" pitchFamily="34" charset="0"/>
              </a:rPr>
              <a:t>flexibility</a:t>
            </a:r>
            <a:r>
              <a:rPr lang="en-US" sz="1667" dirty="0">
                <a:latin typeface="Calibri" pitchFamily="34" charset="0"/>
              </a:rPr>
              <a:t> of the framework is perhaps the most simultaneously promising and disturbing result; we explored </a:t>
            </a:r>
            <a:r>
              <a:rPr lang="en-US" sz="1667" b="1" dirty="0">
                <a:latin typeface="Calibri" pitchFamily="34" charset="0"/>
              </a:rPr>
              <a:t>targeted adversarial attacks</a:t>
            </a:r>
            <a:r>
              <a:rPr lang="en-US" sz="1667"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1667" b="1" dirty="0">
                <a:latin typeface="Calibri" pitchFamily="34" charset="0"/>
              </a:rPr>
              <a:t>major security vulnerability </a:t>
            </a:r>
            <a:r>
              <a:rPr lang="en-US" sz="1667" dirty="0">
                <a:latin typeface="Calibri" pitchFamily="34" charset="0"/>
              </a:rPr>
              <a:t>that motivates further research in developing more resilient discriminatory classification algorithms for mobile biometric authentication. </a:t>
            </a:r>
            <a:endParaRPr lang="en-US" sz="1667" b="1" dirty="0">
              <a:latin typeface="Calibri" pitchFamily="34" charset="0"/>
            </a:endParaRPr>
          </a:p>
        </p:txBody>
      </p:sp>
      <p:sp>
        <p:nvSpPr>
          <p:cNvPr id="36" name="Rectangle 35"/>
          <p:cNvSpPr/>
          <p:nvPr/>
        </p:nvSpPr>
        <p:spPr>
          <a:xfrm>
            <a:off x="18288000" y="11631891"/>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2730276"/>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a:t>
            </a:r>
            <a:r>
              <a:rPr lang="en-US" sz="1667" dirty="0" smtClean="0">
                <a:latin typeface="+mn-lt"/>
              </a:rPr>
              <a:t>The massive </a:t>
            </a:r>
            <a:r>
              <a:rPr lang="en-US" sz="1667" dirty="0">
                <a:latin typeface="+mn-lt"/>
              </a:rPr>
              <a:t>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smtClean="0">
                <a:latin typeface="+mn-lt"/>
              </a:rPr>
              <a:t>As </a:t>
            </a:r>
            <a:r>
              <a:rPr lang="en-US" sz="1667" dirty="0">
                <a:latin typeface="+mn-lt"/>
              </a:rPr>
              <a:t>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p>
        </p:txBody>
      </p:sp>
      <p:sp>
        <p:nvSpPr>
          <p:cNvPr id="38" name="Rectangle 37"/>
          <p:cNvSpPr/>
          <p:nvPr/>
        </p:nvSpPr>
        <p:spPr>
          <a:xfrm>
            <a:off x="914400" y="9054534"/>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a:t>
            </a:r>
            <a:r>
              <a:rPr lang="en-US" sz="2667" b="1" dirty="0" smtClean="0">
                <a:solidFill>
                  <a:schemeClr val="accent3">
                    <a:lumMod val="20000"/>
                    <a:lumOff val="80000"/>
                  </a:schemeClr>
                </a:solidFill>
              </a:rPr>
              <a:t> and Classifiers</a:t>
            </a:r>
            <a:endParaRPr lang="en-US" sz="2667" b="1" dirty="0">
              <a:solidFill>
                <a:schemeClr val="accent3">
                  <a:lumMod val="20000"/>
                  <a:lumOff val="80000"/>
                </a:schemeClr>
              </a:solidFill>
            </a:endParaRPr>
          </a:p>
        </p:txBody>
      </p:sp>
      <p:sp>
        <p:nvSpPr>
          <p:cNvPr id="39" name="Text Box 190"/>
          <p:cNvSpPr txBox="1">
            <a:spLocks noChangeArrowheads="1"/>
          </p:cNvSpPr>
          <p:nvPr/>
        </p:nvSpPr>
        <p:spPr bwMode="auto">
          <a:xfrm>
            <a:off x="914400" y="9435536"/>
            <a:ext cx="8229600" cy="6321900"/>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smtClean="0">
                <a:latin typeface="+mn-lt"/>
              </a:rPr>
              <a:t>The MEU-Mobile </a:t>
            </a:r>
            <a:r>
              <a:rPr lang="en-US" sz="1667" dirty="0">
                <a:latin typeface="+mn-lt"/>
              </a:rPr>
              <a:t>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r>
              <a:rPr lang="en-US" sz="1667" dirty="0" smtClean="0">
                <a:latin typeface="Courier New" panose="02070309020205020404" pitchFamily="49" charset="0"/>
                <a:cs typeface="Courier New" panose="02070309020205020404" pitchFamily="49" charset="0"/>
              </a:rPr>
              <a:t>.</a:t>
            </a:r>
            <a:endParaRPr lang="en-US" sz="1667" dirty="0" smtClean="0">
              <a:latin typeface="+mj-lt"/>
            </a:endParaRPr>
          </a:p>
          <a:p>
            <a:pPr marL="285750" indent="-285750" eaLnBrk="1" hangingPunct="1">
              <a:buFont typeface="Arial" panose="020B0604020202020204" pitchFamily="34" charset="0"/>
              <a:buChar char="•"/>
            </a:pPr>
            <a:r>
              <a:rPr lang="en-US" sz="1667" dirty="0" smtClean="0">
                <a:latin typeface="+mj-lt"/>
              </a:rPr>
              <a:t>We trained </a:t>
            </a:r>
            <a:r>
              <a:rPr lang="en-US" sz="1667" dirty="0">
                <a:latin typeface="+mj-lt"/>
              </a:rPr>
              <a:t>a variety of binary classifiers </a:t>
            </a:r>
            <a:r>
              <a:rPr lang="en-US" sz="1667" dirty="0" smtClean="0">
                <a:latin typeface="+mj-lt"/>
              </a:rPr>
              <a:t> to detect if the concatenation </a:t>
            </a:r>
            <a:r>
              <a:rPr lang="en-US" sz="1667" dirty="0">
                <a:latin typeface="+mj-lt"/>
              </a:rPr>
              <a:t>the feature vectors of two </a:t>
            </a:r>
            <a:r>
              <a:rPr lang="en-US" sz="1667" dirty="0" smtClean="0">
                <a:latin typeface="+mj-lt"/>
              </a:rPr>
              <a:t>data-points, forming a vector 142 features, was typed by the same user or not. </a:t>
            </a:r>
            <a:r>
              <a:rPr lang="en-US" sz="1667" dirty="0">
                <a:latin typeface="+mj-lt"/>
              </a:rPr>
              <a:t>This allowed us to </a:t>
            </a:r>
            <a:r>
              <a:rPr lang="en-US" sz="1667" dirty="0" smtClean="0">
                <a:latin typeface="+mj-lt"/>
              </a:rPr>
              <a:t>train one model and have it generalize user verification to any new users not from the training dataset, as long as we one at least one keystroke record for any new users.</a:t>
            </a:r>
          </a:p>
          <a:p>
            <a:pPr marL="285750" indent="-285750" eaLnBrk="1" hangingPunct="1">
              <a:buFont typeface="Arial" panose="020B0604020202020204" pitchFamily="34" charset="0"/>
              <a:buChar char="•"/>
            </a:pPr>
            <a:r>
              <a:rPr lang="en-US" sz="1667" dirty="0" smtClean="0">
                <a:latin typeface="+mj-lt"/>
              </a:rPr>
              <a:t>As part of data processing we </a:t>
            </a:r>
            <a:r>
              <a:rPr lang="en-US" sz="1667" dirty="0">
                <a:latin typeface="+mj-lt"/>
              </a:rPr>
              <a:t>implemented a flexible </a:t>
            </a:r>
            <a:r>
              <a:rPr lang="en-US" sz="1667" b="1" dirty="0">
                <a:latin typeface="+mj-lt"/>
              </a:rPr>
              <a:t>resampling framework </a:t>
            </a:r>
            <a:r>
              <a:rPr lang="en-US" sz="1667" dirty="0">
                <a:latin typeface="+mj-lt"/>
              </a:rPr>
              <a:t>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endParaRPr lang="en-US" sz="1667" dirty="0" smtClean="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p:txBody>
      </p:sp>
      <p:pic>
        <p:nvPicPr>
          <p:cNvPr id="1026" name="Picture 2" descr="K-mean center attack success rate.png">
            <a:extLst>
              <a:ext uri="{FF2B5EF4-FFF2-40B4-BE49-F238E27FC236}">
                <a16:creationId xmlns:a16="http://schemas.microsoft.com/office/drawing/2014/main" xmlns=""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868" y="5151720"/>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a16="http://schemas.microsoft.com/office/drawing/2014/main" xmlns=""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9132" y="5151719"/>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7730" y="11963400"/>
            <a:ext cx="3895420" cy="3470386"/>
          </a:xfrm>
          <a:prstGeom prst="rect">
            <a:avLst/>
          </a:prstGeom>
        </p:spPr>
      </p:pic>
      <p:sp>
        <p:nvSpPr>
          <p:cNvPr id="8" name="TextBox 7"/>
          <p:cNvSpPr txBox="1"/>
          <p:nvPr/>
        </p:nvSpPr>
        <p:spPr>
          <a:xfrm>
            <a:off x="13933970" y="12496800"/>
            <a:ext cx="3515830" cy="2800767"/>
          </a:xfrm>
          <a:prstGeom prst="rect">
            <a:avLst/>
          </a:prstGeom>
          <a:noFill/>
        </p:spPr>
        <p:txBody>
          <a:bodyPr wrap="square" rtlCol="0">
            <a:spAutoFit/>
          </a:bodyPr>
          <a:lstStyle/>
          <a:p>
            <a:r>
              <a:rPr lang="en-US" sz="1600" b="1" dirty="0"/>
              <a:t>Figure </a:t>
            </a:r>
            <a:r>
              <a:rPr lang="en-US" sz="1600" b="1" dirty="0" smtClean="0"/>
              <a:t>3. </a:t>
            </a:r>
            <a:r>
              <a:rPr lang="en-US" sz="1600" dirty="0"/>
              <a:t>Pragmatically, we construct Bayesian models that are not naïve, hence do not make an independence assumption between feature variables. This is a 71x71 Pearson correlation matrix (using all user data). </a:t>
            </a:r>
          </a:p>
          <a:p>
            <a:endParaRPr lang="en-US" sz="1600" dirty="0"/>
          </a:p>
          <a:p>
            <a:r>
              <a:rPr lang="en-US" sz="1600" dirty="0">
                <a:solidFill>
                  <a:srgbClr val="00B050"/>
                </a:solidFill>
              </a:rPr>
              <a:t>Green 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sp>
        <p:nvSpPr>
          <p:cNvPr id="45" name="Text Box 180">
            <a:extLst>
              <a:ext uri="{FF2B5EF4-FFF2-40B4-BE49-F238E27FC236}">
                <a16:creationId xmlns:a16="http://schemas.microsoft.com/office/drawing/2014/main" xmlns="" id="{B5035870-ADA2-4595-8A86-153C0D15B18F}"/>
              </a:ext>
            </a:extLst>
          </p:cNvPr>
          <p:cNvSpPr txBox="1">
            <a:spLocks noChangeArrowheads="1"/>
          </p:cNvSpPr>
          <p:nvPr/>
        </p:nvSpPr>
        <p:spPr bwMode="auto">
          <a:xfrm>
            <a:off x="18775444" y="8564613"/>
            <a:ext cx="7254712" cy="77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Figures 2-3.</a:t>
            </a:r>
            <a:r>
              <a:rPr lang="en-US" sz="1600" dirty="0">
                <a:latin typeface="Calibri" pitchFamily="34" charset="0"/>
              </a:rPr>
              <a:t> Adversarial success rate charts for different </a:t>
            </a:r>
            <a:r>
              <a:rPr lang="en-US" sz="1600" i="1" dirty="0">
                <a:latin typeface="Calibri" pitchFamily="34" charset="0"/>
              </a:rPr>
              <a:t>k</a:t>
            </a:r>
            <a:r>
              <a:rPr lang="en-US" sz="1600" dirty="0">
                <a:latin typeface="Calibri" pitchFamily="34" charset="0"/>
              </a:rPr>
              <a:t> and across five discriminatory classifier models (logistic regression, 1-layer ANN, 3-layer DNN, 5-layer DNN, and 10-layer DNN). </a:t>
            </a:r>
            <a:r>
              <a:rPr lang="en-US" sz="1600" b="1" dirty="0">
                <a:latin typeface="Calibri" pitchFamily="34" charset="0"/>
              </a:rPr>
              <a:t>Future work: </a:t>
            </a:r>
            <a:r>
              <a:rPr lang="en-US" sz="1600" dirty="0">
                <a:latin typeface="Calibri" pitchFamily="34" charset="0"/>
              </a:rPr>
              <a:t>Other evaluation metrics for “spoof success”</a:t>
            </a:r>
          </a:p>
        </p:txBody>
      </p:sp>
      <p:sp>
        <p:nvSpPr>
          <p:cNvPr id="47" name="Text Box 180">
            <a:extLst>
              <a:ext uri="{FF2B5EF4-FFF2-40B4-BE49-F238E27FC236}">
                <a16:creationId xmlns:a16="http://schemas.microsoft.com/office/drawing/2014/main" xmlns="" id="{B68CCE3C-71F5-47D9-BF5F-CCAFD9C77C0F}"/>
              </a:ext>
            </a:extLst>
          </p:cNvPr>
          <p:cNvSpPr txBox="1">
            <a:spLocks noChangeArrowheads="1"/>
          </p:cNvSpPr>
          <p:nvPr/>
        </p:nvSpPr>
        <p:spPr bwMode="auto">
          <a:xfrm>
            <a:off x="18926455" y="11165748"/>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Table of maximum success rates, across all attack methods and </a:t>
            </a:r>
            <a:r>
              <a:rPr lang="en-US" sz="1600" i="1" dirty="0">
                <a:latin typeface="Calibri" pitchFamily="34" charset="0"/>
              </a:rPr>
              <a:t>k </a:t>
            </a:r>
            <a:r>
              <a:rPr lang="en-US" sz="1600" dirty="0">
                <a:latin typeface="Calibri" pitchFamily="34" charset="0"/>
              </a:rPr>
              <a:t>values.</a:t>
            </a:r>
            <a:endParaRPr lang="en-US" sz="1600" b="1" dirty="0">
              <a:latin typeface="Calibri" pitchFamily="34" charset="0"/>
            </a:endParaRPr>
          </a:p>
        </p:txBody>
      </p:sp>
      <p:sp>
        <p:nvSpPr>
          <p:cNvPr id="12" name="Text Box 191"/>
          <p:cNvSpPr txBox="1">
            <a:spLocks noChangeArrowheads="1"/>
          </p:cNvSpPr>
          <p:nvPr/>
        </p:nvSpPr>
        <p:spPr bwMode="auto">
          <a:xfrm>
            <a:off x="18288000" y="3048001"/>
            <a:ext cx="8229600" cy="8374257"/>
          </a:xfrm>
          <a:prstGeom prst="rect">
            <a:avLst/>
          </a:prstGeom>
          <a:no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Intuitively, our </a:t>
            </a:r>
            <a:r>
              <a:rPr lang="en-US" sz="1667" i="1" dirty="0">
                <a:latin typeface="Calibri" pitchFamily="34" charset="0"/>
              </a:rPr>
              <a:t>k</a:t>
            </a:r>
            <a:r>
              <a:rPr lang="en-US" sz="1667" dirty="0">
                <a:latin typeface="Calibri" pitchFamily="34" charset="0"/>
              </a:rPr>
              <a:t>-means attacks performed best with higher </a:t>
            </a:r>
            <a:r>
              <a:rPr lang="en-US" sz="1667" i="1" dirty="0">
                <a:latin typeface="Calibri" pitchFamily="34" charset="0"/>
              </a:rPr>
              <a:t>k </a:t>
            </a:r>
            <a:r>
              <a:rPr lang="en-US" sz="1667" dirty="0">
                <a:latin typeface="Calibri" pitchFamily="34" charset="0"/>
              </a:rPr>
              <a:t>(until 32-64 range with cluster method), reaching </a:t>
            </a:r>
            <a:r>
              <a:rPr lang="en-US" sz="1667" b="1" dirty="0">
                <a:latin typeface="Calibri" pitchFamily="34" charset="0"/>
              </a:rPr>
              <a:t>77% success rate </a:t>
            </a:r>
            <a:r>
              <a:rPr lang="en-US" sz="1667"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1667" b="1" dirty="0">
                <a:latin typeface="Calibri" pitchFamily="34" charset="0"/>
              </a:rPr>
              <a:t>67% success rate</a:t>
            </a:r>
            <a:r>
              <a:rPr lang="en-US" sz="1667" dirty="0">
                <a:latin typeface="Calibri" pitchFamily="34" charset="0"/>
              </a:rPr>
              <a:t>. </a:t>
            </a:r>
          </a:p>
          <a:p>
            <a:pPr marL="285750" indent="-285750" eaLnBrk="1" hangingPunct="1">
              <a:buFont typeface="Arial" panose="020B0604020202020204" pitchFamily="34" charset="0"/>
              <a:buChar char="•"/>
            </a:pPr>
            <a:r>
              <a:rPr lang="en-US" sz="1667" dirty="0">
                <a:latin typeface="Calibri" pitchFamily="34" charset="0"/>
              </a:rPr>
              <a:t>Secondarily, and less intuitively, based on the adversarial success rate metric of model robustness, we find that </a:t>
            </a:r>
            <a:r>
              <a:rPr lang="en-US" sz="1667" b="1" dirty="0">
                <a:latin typeface="Calibri" pitchFamily="34" charset="0"/>
              </a:rPr>
              <a:t>logistic regression</a:t>
            </a:r>
            <a:r>
              <a:rPr lang="en-US" sz="1667" dirty="0">
                <a:latin typeface="Calibri" pitchFamily="34" charset="0"/>
              </a:rPr>
              <a:t> is most resilient to our attacks (maximum success rate 20%), compared to the artificial neural net and deep neural nets.</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eaLnBrk="1" hangingPunct="1"/>
            <a:r>
              <a:rPr lang="en-US" sz="1667" dirty="0">
                <a:latin typeface="Calibri" pitchFamily="34" charset="0"/>
              </a:rPr>
              <a:t> </a:t>
            </a:r>
          </a:p>
        </p:txBody>
      </p:sp>
      <p:sp>
        <p:nvSpPr>
          <p:cNvPr id="48" name="TextBox 47"/>
          <p:cNvSpPr txBox="1"/>
          <p:nvPr/>
        </p:nvSpPr>
        <p:spPr>
          <a:xfrm>
            <a:off x="8534399" y="16687799"/>
            <a:ext cx="17646767" cy="1219200"/>
          </a:xfrm>
          <a:prstGeom prst="rect">
            <a:avLst/>
          </a:prstGeom>
          <a:noFill/>
        </p:spPr>
        <p:txBody>
          <a:bodyPr wrap="square" lIns="40809" tIns="40809" rIns="40809" bIns="40809" numCol="2" spcCol="244855" rtlCol="0">
            <a:noAutofit/>
          </a:bodyPr>
          <a:lstStyle/>
          <a:p>
            <a:r>
              <a:rPr lang="en-US" sz="1200" dirty="0"/>
              <a:t>[1] N. Al-</a:t>
            </a:r>
            <a:r>
              <a:rPr lang="en-US" sz="1200" dirty="0" err="1"/>
              <a:t>Obaidi</a:t>
            </a:r>
            <a:r>
              <a:rPr lang="en-US" sz="1200" dirty="0"/>
              <a:t>. MEU-Mobile KSD Data Set. UCI Machine Learning Repository, 2016.</a:t>
            </a:r>
          </a:p>
          <a:p>
            <a:r>
              <a:rPr lang="en-US" sz="1200" dirty="0"/>
              <a:t>[2] I. de </a:t>
            </a:r>
            <a:r>
              <a:rPr lang="en-US" sz="1200" dirty="0" err="1"/>
              <a:t>Mendizabal</a:t>
            </a:r>
            <a:r>
              <a:rPr lang="en-US" sz="1200" dirty="0"/>
              <a:t>-Vazquez, D. de Santos-Sierra, J. Guerra-Casanova, and C. Sanchez-Avila. Supervised classification methods applied to</a:t>
            </a:r>
          </a:p>
          <a:p>
            <a:r>
              <a:rPr lang="en-US" sz="1200" dirty="0"/>
              <a:t>Keystroke Dynamics through Mobile Devices. </a:t>
            </a:r>
            <a:r>
              <a:rPr lang="en-US" sz="1200" i="1" dirty="0"/>
              <a:t>ICCST</a:t>
            </a:r>
            <a:r>
              <a:rPr lang="en-US" sz="1200" dirty="0"/>
              <a:t>, 2014.</a:t>
            </a:r>
          </a:p>
          <a:p>
            <a:r>
              <a:rPr lang="en-US" sz="1200" dirty="0"/>
              <a:t>[3] T. Cho. Pattern Classification Methods for Keystroke Analysis. </a:t>
            </a:r>
            <a:r>
              <a:rPr lang="en-US" sz="1200" i="1" dirty="0"/>
              <a:t>SICE-ICASE</a:t>
            </a:r>
            <a:r>
              <a:rPr lang="en-US" sz="1200" dirty="0"/>
              <a:t>, 2006.</a:t>
            </a:r>
          </a:p>
          <a:p>
            <a:r>
              <a:rPr lang="en-US" sz="1200" dirty="0"/>
              <a:t>[4] L.J.P. van der </a:t>
            </a:r>
            <a:r>
              <a:rPr lang="en-US" sz="1200" dirty="0" err="1"/>
              <a:t>Maaten</a:t>
            </a:r>
            <a:r>
              <a:rPr lang="en-US" sz="1200" dirty="0"/>
              <a:t>. Accelerating t-SNE using Tree-Based Algorithms. </a:t>
            </a:r>
            <a:r>
              <a:rPr lang="en-US" sz="1200" i="1" dirty="0"/>
              <a:t>Journal of Machine Learning Research</a:t>
            </a:r>
            <a:r>
              <a:rPr lang="en-US" sz="1200" dirty="0"/>
              <a:t>, 2014.</a:t>
            </a:r>
          </a:p>
          <a:p>
            <a:r>
              <a:rPr lang="en-US" sz="1200" dirty="0"/>
              <a:t>[5] A. </a:t>
            </a:r>
            <a:r>
              <a:rPr lang="en-US" sz="1200" dirty="0" err="1"/>
              <a:t>Fawzi</a:t>
            </a:r>
            <a:r>
              <a:rPr lang="en-US" sz="1200" dirty="0"/>
              <a:t>, S. </a:t>
            </a:r>
            <a:r>
              <a:rPr lang="en-US" sz="1200" dirty="0" err="1"/>
              <a:t>Moosavi-Dezfooli</a:t>
            </a:r>
            <a:r>
              <a:rPr lang="en-US" sz="1200" dirty="0"/>
              <a:t>, P. </a:t>
            </a:r>
            <a:r>
              <a:rPr lang="en-US" sz="1200" dirty="0" err="1"/>
              <a:t>Frossard</a:t>
            </a:r>
            <a:r>
              <a:rPr lang="en-US" sz="1200" dirty="0"/>
              <a:t>. Robustness of classifiers: from adversarial to random noise. </a:t>
            </a:r>
            <a:r>
              <a:rPr lang="en-US" sz="1200" i="1" dirty="0"/>
              <a:t>NIPS</a:t>
            </a:r>
            <a:r>
              <a:rPr lang="en-US" sz="1200" dirty="0"/>
              <a:t>, 2016.</a:t>
            </a:r>
          </a:p>
          <a:p>
            <a:r>
              <a:rPr lang="en-US" sz="1200" dirty="0"/>
              <a:t>[6] C. </a:t>
            </a:r>
            <a:r>
              <a:rPr lang="en-US" sz="1200" dirty="0" err="1"/>
              <a:t>Dwork</a:t>
            </a:r>
            <a:r>
              <a:rPr lang="en-US" sz="1200" dirty="0"/>
              <a:t>, A. Roth. Differential privacy. </a:t>
            </a:r>
            <a:r>
              <a:rPr lang="en-US" sz="1200" i="1" dirty="0"/>
              <a:t>Foundations and Trends in Computer Science</a:t>
            </a:r>
            <a:r>
              <a:rPr lang="en-US" sz="1200" dirty="0"/>
              <a:t>, 2014.</a:t>
            </a:r>
          </a:p>
          <a:p>
            <a:r>
              <a:rPr lang="en-US" sz="1200" dirty="0"/>
              <a:t>[7] Y. Gal, Z. </a:t>
            </a:r>
            <a:r>
              <a:rPr lang="en-US" sz="1200" dirty="0" err="1"/>
              <a:t>Ghahramani</a:t>
            </a:r>
            <a:r>
              <a:rPr lang="en-US" sz="1200" dirty="0"/>
              <a:t>. Bayesian Convolutional Neural Networks with Bernoulli Approximate </a:t>
            </a:r>
            <a:r>
              <a:rPr lang="en-US" sz="1200" dirty="0" err="1"/>
              <a:t>Variational</a:t>
            </a:r>
            <a:r>
              <a:rPr lang="en-US" sz="1200" dirty="0"/>
              <a:t> Inference. </a:t>
            </a:r>
            <a:r>
              <a:rPr lang="en-US" sz="1200" i="1" dirty="0"/>
              <a:t>arXiv:1506.02158</a:t>
            </a:r>
            <a:r>
              <a:rPr lang="en-US" sz="1200" dirty="0"/>
              <a:t>, 2016. </a:t>
            </a:r>
          </a:p>
          <a:p>
            <a:r>
              <a:rPr lang="en-US" sz="1200" dirty="0"/>
              <a:t>[8] P.S. </a:t>
            </a:r>
            <a:r>
              <a:rPr lang="en-US" sz="1200" dirty="0" err="1"/>
              <a:t>Teh</a:t>
            </a:r>
            <a:r>
              <a:rPr lang="en-US" sz="1200" dirty="0"/>
              <a:t>, N. Zhang, A.B.J. Teoh, K. Chen. A survey on touch dynamics authentication in mobile devices. </a:t>
            </a:r>
            <a:r>
              <a:rPr lang="en-US" sz="1200" i="1" dirty="0"/>
              <a:t>Computers &amp; Security</a:t>
            </a:r>
            <a:r>
              <a:rPr lang="en-US" sz="1200" dirty="0"/>
              <a:t>,</a:t>
            </a:r>
            <a:r>
              <a:rPr lang="en-US" sz="1200" i="1" dirty="0"/>
              <a:t> </a:t>
            </a:r>
            <a:r>
              <a:rPr lang="en-US" sz="1200" dirty="0"/>
              <a:t>2016.</a:t>
            </a:r>
          </a:p>
          <a:p>
            <a:r>
              <a:rPr lang="en-US" sz="1200" dirty="0"/>
              <a:t>[9] H. Bae, S. Monti, M. Montano, M.H. Steinberg, T.T. </a:t>
            </a:r>
            <a:r>
              <a:rPr lang="en-US" sz="1200" dirty="0" err="1"/>
              <a:t>Perls</a:t>
            </a:r>
            <a:r>
              <a:rPr lang="en-US" sz="1200" dirty="0"/>
              <a:t>, P. </a:t>
            </a:r>
            <a:r>
              <a:rPr lang="en-US" sz="1200" dirty="0" err="1"/>
              <a:t>Sebastiani</a:t>
            </a:r>
            <a:r>
              <a:rPr lang="en-US" sz="1200" dirty="0"/>
              <a:t>. Learning Bayesian Networks from Correlated Data. </a:t>
            </a:r>
            <a:r>
              <a:rPr lang="en-US" sz="1200" i="1" dirty="0"/>
              <a:t>Nature Scientific Reports, </a:t>
            </a:r>
            <a:r>
              <a:rPr lang="en-US" sz="1200" dirty="0"/>
              <a:t>2016.</a:t>
            </a:r>
          </a:p>
        </p:txBody>
      </p:sp>
      <p:sp>
        <p:nvSpPr>
          <p:cNvPr id="51" name="TextBox 50"/>
          <p:cNvSpPr txBox="1"/>
          <p:nvPr/>
        </p:nvSpPr>
        <p:spPr>
          <a:xfrm>
            <a:off x="8547099" y="16192501"/>
            <a:ext cx="1635982" cy="451642"/>
          </a:xfrm>
          <a:prstGeom prst="rect">
            <a:avLst/>
          </a:prstGeom>
          <a:noFill/>
        </p:spPr>
        <p:txBody>
          <a:bodyPr wrap="none" lIns="40809" tIns="20405" rIns="40809" bIns="20405" rtlCol="0">
            <a:spAutoFit/>
          </a:bodyPr>
          <a:lstStyle/>
          <a:p>
            <a:r>
              <a:rPr lang="en-US" sz="2667" b="1" dirty="0"/>
              <a:t>References</a:t>
            </a:r>
          </a:p>
        </p:txBody>
      </p:sp>
      <p:graphicFrame>
        <p:nvGraphicFramePr>
          <p:cNvPr id="46" name="Content Placeholder 114" descr="Sample table with 4 columns, 7 rows." title="Sample Table">
            <a:extLst>
              <a:ext uri="{FF2B5EF4-FFF2-40B4-BE49-F238E27FC236}">
                <a16:creationId xmlns:a16="http://schemas.microsoft.com/office/drawing/2014/main" xmlns="" id="{60CBE95C-D1AC-4C3F-BFC0-D21F55A094E3}"/>
              </a:ext>
            </a:extLst>
          </p:cNvPr>
          <p:cNvGraphicFramePr>
            <a:graphicFrameLocks/>
          </p:cNvGraphicFramePr>
          <p:nvPr>
            <p:extLst>
              <p:ext uri="{D42A27DB-BD31-4B8C-83A1-F6EECF244321}">
                <p14:modId xmlns:p14="http://schemas.microsoft.com/office/powerpoint/2010/main" val="485296792"/>
              </p:ext>
            </p:extLst>
          </p:nvPr>
        </p:nvGraphicFramePr>
        <p:xfrm>
          <a:off x="18287998" y="9492851"/>
          <a:ext cx="8229602" cy="1656383"/>
        </p:xfrm>
        <a:graphic>
          <a:graphicData uri="http://schemas.openxmlformats.org/drawingml/2006/table">
            <a:tbl>
              <a:tblPr firstRow="1" bandRow="1">
                <a:tableStyleId>{F5AB1C69-6EDB-4FF4-983F-18BD219EF322}</a:tableStyleId>
              </a:tblPr>
              <a:tblGrid>
                <a:gridCol w="2313822">
                  <a:extLst>
                    <a:ext uri="{9D8B030D-6E8A-4147-A177-3AD203B41FA5}">
                      <a16:colId xmlns:a16="http://schemas.microsoft.com/office/drawing/2014/main" xmlns="" val="20000"/>
                    </a:ext>
                  </a:extLst>
                </a:gridCol>
                <a:gridCol w="1183156">
                  <a:extLst>
                    <a:ext uri="{9D8B030D-6E8A-4147-A177-3AD203B41FA5}">
                      <a16:colId xmlns:a16="http://schemas.microsoft.com/office/drawing/2014/main" xmlns="" val="20001"/>
                    </a:ext>
                  </a:extLst>
                </a:gridCol>
                <a:gridCol w="1183156">
                  <a:extLst>
                    <a:ext uri="{9D8B030D-6E8A-4147-A177-3AD203B41FA5}">
                      <a16:colId xmlns:a16="http://schemas.microsoft.com/office/drawing/2014/main" xmlns="" val="20002"/>
                    </a:ext>
                  </a:extLst>
                </a:gridCol>
                <a:gridCol w="1183156">
                  <a:extLst>
                    <a:ext uri="{9D8B030D-6E8A-4147-A177-3AD203B41FA5}">
                      <a16:colId xmlns:a16="http://schemas.microsoft.com/office/drawing/2014/main" xmlns="" val="20003"/>
                    </a:ext>
                  </a:extLst>
                </a:gridCol>
                <a:gridCol w="1183156">
                  <a:extLst>
                    <a:ext uri="{9D8B030D-6E8A-4147-A177-3AD203B41FA5}">
                      <a16:colId xmlns:a16="http://schemas.microsoft.com/office/drawing/2014/main" xmlns="" val="886844001"/>
                    </a:ext>
                  </a:extLst>
                </a:gridCol>
                <a:gridCol w="1183156">
                  <a:extLst>
                    <a:ext uri="{9D8B030D-6E8A-4147-A177-3AD203B41FA5}">
                      <a16:colId xmlns:a16="http://schemas.microsoft.com/office/drawing/2014/main" xmlns="" val="1355434412"/>
                    </a:ext>
                  </a:extLst>
                </a:gridCol>
              </a:tblGrid>
              <a:tr h="360979">
                <a:tc>
                  <a:txBody>
                    <a:bodyPr/>
                    <a:lstStyle/>
                    <a:p>
                      <a:pPr algn="ctr"/>
                      <a:r>
                        <a:rPr lang="en-US" sz="2000" dirty="0"/>
                        <a:t>Attack</a:t>
                      </a:r>
                    </a:p>
                  </a:txBody>
                  <a:tcPr marL="76200" marR="76200" marT="19051" marB="1905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dirty="0"/>
                        <a:t>v. Logistic</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1-ANN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3-DNN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5-DNN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10-DNN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360979">
                <a:tc>
                  <a:txBody>
                    <a:bodyPr/>
                    <a:lstStyle/>
                    <a:p>
                      <a:pPr algn="ctr"/>
                      <a:r>
                        <a:rPr lang="en-US" sz="2000" i="1" dirty="0"/>
                        <a:t>k</a:t>
                      </a:r>
                      <a:r>
                        <a:rPr lang="en-US" sz="2000" i="0" dirty="0"/>
                        <a:t>-means </a:t>
                      </a:r>
                      <a:r>
                        <a:rPr lang="en-US" sz="2000" i="0" dirty="0" smtClean="0"/>
                        <a:t>center</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60%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77%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59%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0979">
                <a:tc>
                  <a:txBody>
                    <a:bodyPr/>
                    <a:lstStyle/>
                    <a:p>
                      <a:pPr algn="ctr"/>
                      <a:r>
                        <a:rPr lang="en-US" sz="2000" i="1" dirty="0" smtClean="0"/>
                        <a:t>k-</a:t>
                      </a:r>
                      <a:r>
                        <a:rPr lang="en-US" sz="2000" i="0" dirty="0" smtClean="0"/>
                        <a:t>cluster </a:t>
                      </a:r>
                      <a:r>
                        <a:rPr lang="en-US" sz="2000" i="0" smtClean="0"/>
                        <a:t>Gaussian samples</a:t>
                      </a:r>
                      <a:endParaRPr lang="en-US" sz="2000" i="0"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35%</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67%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42%</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15239" y="6974132"/>
            <a:ext cx="4412428" cy="2365360"/>
          </a:xfrm>
          <a:prstGeom prst="rect">
            <a:avLst/>
          </a:prstGeom>
        </p:spPr>
      </p:pic>
      <p:grpSp>
        <p:nvGrpSpPr>
          <p:cNvPr id="30" name="Group 29"/>
          <p:cNvGrpSpPr/>
          <p:nvPr/>
        </p:nvGrpSpPr>
        <p:grpSpPr>
          <a:xfrm>
            <a:off x="902110" y="13403748"/>
            <a:ext cx="3942993" cy="2293452"/>
            <a:chOff x="604211" y="13280688"/>
            <a:chExt cx="9168183" cy="2440203"/>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1765043231"/>
                </p:ext>
              </p:extLst>
            </p:nvPr>
          </p:nvGraphicFramePr>
          <p:xfrm>
            <a:off x="2666846" y="14107021"/>
            <a:ext cx="7105548" cy="1239135"/>
          </p:xfrm>
          <a:graphic>
            <a:graphicData uri="http://schemas.openxmlformats.org/drawingml/2006/table">
              <a:tbl>
                <a:tblPr firstRow="1" bandRow="1">
                  <a:tableStyleId>{F5AB1C69-6EDB-4FF4-983F-18BD219EF322}</a:tableStyleId>
                </a:tblPr>
                <a:tblGrid>
                  <a:gridCol w="731936">
                    <a:extLst>
                      <a:ext uri="{9D8B030D-6E8A-4147-A177-3AD203B41FA5}">
                        <a16:colId xmlns="" xmlns:a16="http://schemas.microsoft.com/office/drawing/2014/main" val="20000"/>
                      </a:ext>
                    </a:extLst>
                  </a:gridCol>
                  <a:gridCol w="600609">
                    <a:extLst>
                      <a:ext uri="{9D8B030D-6E8A-4147-A177-3AD203B41FA5}">
                        <a16:colId xmlns="" xmlns:a16="http://schemas.microsoft.com/office/drawing/2014/main" val="20001"/>
                      </a:ext>
                    </a:extLst>
                  </a:gridCol>
                  <a:gridCol w="501348">
                    <a:extLst>
                      <a:ext uri="{9D8B030D-6E8A-4147-A177-3AD203B41FA5}">
                        <a16:colId xmlns="" xmlns:a16="http://schemas.microsoft.com/office/drawing/2014/main" val="20002"/>
                      </a:ext>
                    </a:extLst>
                  </a:gridCol>
                  <a:gridCol w="1222015">
                    <a:extLst>
                      <a:ext uri="{9D8B030D-6E8A-4147-A177-3AD203B41FA5}">
                        <a16:colId xmlns="" xmlns:a16="http://schemas.microsoft.com/office/drawing/2014/main" val="20003"/>
                      </a:ext>
                    </a:extLst>
                  </a:gridCol>
                </a:tblGrid>
                <a:tr h="221928">
                  <a:tc>
                    <a:txBody>
                      <a:bodyPr/>
                      <a:lstStyle/>
                      <a:p>
                        <a:pPr algn="ctr"/>
                        <a:r>
                          <a:rPr lang="en-US" sz="1400" dirty="0" smtClean="0"/>
                          <a:t>Subject</a:t>
                        </a:r>
                        <a:endParaRPr lang="en-US" sz="1400" dirty="0"/>
                      </a:p>
                    </a:txBody>
                    <a:tcPr marL="76200" marR="76200" marT="19051" marB="19051" anchor="ctr">
                      <a:solidFill>
                        <a:schemeClr val="accent1">
                          <a:lumMod val="75000"/>
                        </a:schemeClr>
                      </a:solidFill>
                    </a:tcPr>
                  </a:tc>
                  <a:tc>
                    <a:txBody>
                      <a:bodyPr/>
                      <a:lstStyle/>
                      <a:p>
                        <a:pPr algn="ctr"/>
                        <a:r>
                          <a:rPr lang="en-US" sz="1400" dirty="0"/>
                          <a:t>Hold .</a:t>
                        </a:r>
                      </a:p>
                    </a:txBody>
                    <a:tcPr marL="76200" marR="76200" marT="19051" marB="19051" anchor="ctr">
                      <a:solidFill>
                        <a:schemeClr val="accent1">
                          <a:lumMod val="75000"/>
                        </a:schemeClr>
                      </a:solidFill>
                    </a:tcPr>
                  </a:tc>
                  <a:tc>
                    <a:txBody>
                      <a:bodyPr/>
                      <a:lstStyle/>
                      <a:p>
                        <a:pPr algn="ctr"/>
                        <a:r>
                          <a:rPr lang="en-US" sz="1400" dirty="0"/>
                          <a:t>...</a:t>
                        </a:r>
                      </a:p>
                    </a:txBody>
                    <a:tcPr marL="76200" marR="76200" marT="19051" marB="19051" anchor="ctr">
                      <a:solidFill>
                        <a:schemeClr val="accent1">
                          <a:lumMod val="75000"/>
                        </a:schemeClr>
                      </a:solidFill>
                    </a:tcPr>
                  </a:tc>
                  <a:tc>
                    <a:txBody>
                      <a:bodyPr/>
                      <a:lstStyle/>
                      <a:p>
                        <a:pPr algn="ctr"/>
                        <a:r>
                          <a:rPr lang="en-US" sz="1400" dirty="0" err="1"/>
                          <a:t>AvA</a:t>
                        </a:r>
                        <a:endParaRPr lang="en-US" sz="1400" dirty="0"/>
                      </a:p>
                    </a:txBody>
                    <a:tcPr marL="76200" marR="76200" marT="19051" marB="19051" anchor="ctr">
                      <a:solidFill>
                        <a:schemeClr val="accent1">
                          <a:lumMod val="75000"/>
                        </a:schemeClr>
                      </a:solidFill>
                    </a:tcPr>
                  </a:tc>
                  <a:extLst>
                    <a:ext uri="{0D108BD9-81ED-4DB2-BD59-A6C34878D82A}">
                      <a16:rowId xmlns="" xmlns:a16="http://schemas.microsoft.com/office/drawing/2014/main" val="10000"/>
                    </a:ext>
                  </a:extLst>
                </a:tr>
                <a:tr h="410229">
                  <a:tc>
                    <a:txBody>
                      <a:bodyPr/>
                      <a:lstStyle/>
                      <a:p>
                        <a:pPr algn="ctr"/>
                        <a:r>
                          <a:rPr lang="en-US" sz="1400" dirty="0"/>
                          <a:t>1</a:t>
                        </a:r>
                      </a:p>
                    </a:txBody>
                    <a:tcPr marL="76200" marR="76200" marT="19051" marB="19051" anchor="ctr"/>
                  </a:tc>
                  <a:tc>
                    <a:txBody>
                      <a:bodyPr/>
                      <a:lstStyle/>
                      <a:p>
                        <a:pPr algn="ctr"/>
                        <a:r>
                          <a:rPr lang="en-US" sz="1400" dirty="0" smtClean="0"/>
                          <a:t>89</a:t>
                        </a:r>
                        <a:endParaRPr lang="en-US" sz="1400" dirty="0"/>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smtClean="0"/>
                          <a:t>0.2880184</a:t>
                        </a:r>
                        <a:endParaRPr lang="en-US" sz="1400" dirty="0"/>
                      </a:p>
                    </a:txBody>
                    <a:tcPr marL="76200" marR="76200" marT="19051" marB="19051" anchor="ctr"/>
                  </a:tc>
                  <a:extLst>
                    <a:ext uri="{0D108BD9-81ED-4DB2-BD59-A6C34878D82A}">
                      <a16:rowId xmlns="" xmlns:a16="http://schemas.microsoft.com/office/drawing/2014/main" val="10001"/>
                    </a:ext>
                  </a:extLst>
                </a:tr>
                <a:tr h="221928">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extLst>
                    <a:ext uri="{0D108BD9-81ED-4DB2-BD59-A6C34878D82A}">
                      <a16:rowId xmlns="" xmlns:a16="http://schemas.microsoft.com/office/drawing/2014/main" val="10002"/>
                    </a:ext>
                  </a:extLst>
                </a:tr>
                <a:tr h="221928">
                  <a:tc>
                    <a:txBody>
                      <a:bodyPr/>
                      <a:lstStyle/>
                      <a:p>
                        <a:pPr algn="ctr"/>
                        <a:r>
                          <a:rPr lang="en-US" sz="1400" dirty="0"/>
                          <a:t>56</a:t>
                        </a:r>
                      </a:p>
                    </a:txBody>
                    <a:tcPr marL="76200" marR="76200" marT="19051" marB="19051" anchor="ctr"/>
                  </a:tc>
                  <a:tc>
                    <a:txBody>
                      <a:bodyPr/>
                      <a:lstStyle/>
                      <a:p>
                        <a:pPr algn="ctr"/>
                        <a:r>
                          <a:rPr lang="en-US" sz="1400" dirty="0"/>
                          <a:t>80</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0.260369</a:t>
                        </a:r>
                      </a:p>
                    </a:txBody>
                    <a:tcPr marL="76200" marR="76200" marT="19051" marB="19051" anchor="ctr"/>
                  </a:tc>
                  <a:extLst>
                    <a:ext uri="{0D108BD9-81ED-4DB2-BD59-A6C34878D82A}">
                      <a16:rowId xmlns="" xmlns:a16="http://schemas.microsoft.com/office/drawing/2014/main" val="10003"/>
                    </a:ext>
                  </a:extLst>
                </a:tr>
              </a:tbl>
            </a:graphicData>
          </a:graphic>
        </p:graphicFrame>
        <p:sp>
          <p:nvSpPr>
            <p:cNvPr id="37"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Feature vector format.</a:t>
              </a:r>
            </a:p>
          </p:txBody>
        </p:sp>
        <p:sp>
          <p:nvSpPr>
            <p:cNvPr id="41" name="Text Box 180"/>
            <p:cNvSpPr txBox="1">
              <a:spLocks noChangeArrowheads="1"/>
            </p:cNvSpPr>
            <p:nvPr/>
          </p:nvSpPr>
          <p:spPr bwMode="auto">
            <a:xfrm>
              <a:off x="604211" y="14351486"/>
              <a:ext cx="1679176" cy="102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200" dirty="0">
                  <a:latin typeface="Calibri" pitchFamily="34" charset="0"/>
                </a:rPr>
                <a:t>56 subjects</a:t>
              </a:r>
            </a:p>
            <a:p>
              <a:pPr algn="ctr" eaLnBrk="1" hangingPunct="1"/>
              <a:r>
                <a:rPr lang="en-US" sz="1200" dirty="0">
                  <a:latin typeface="Calibri" pitchFamily="34" charset="0"/>
                </a:rPr>
                <a:t>51 records</a:t>
              </a:r>
              <a:r>
                <a:rPr lang="en-US" sz="1200" dirty="0" smtClean="0">
                  <a:latin typeface="Calibri" pitchFamily="34" charset="0"/>
                </a:rPr>
                <a:t>/</a:t>
              </a:r>
            </a:p>
            <a:p>
              <a:pPr algn="ctr" eaLnBrk="1" hangingPunct="1"/>
              <a:r>
                <a:rPr lang="en-US" sz="1200" dirty="0" smtClean="0">
                  <a:latin typeface="Calibri" pitchFamily="34" charset="0"/>
                </a:rPr>
                <a:t>subject</a:t>
              </a:r>
              <a:endParaRPr lang="en-US" sz="1200" dirty="0">
                <a:latin typeface="Calibri" pitchFamily="34" charset="0"/>
              </a:endParaRPr>
            </a:p>
          </p:txBody>
        </p:sp>
        <p:sp>
          <p:nvSpPr>
            <p:cNvPr id="43" name="Left Brace 42"/>
            <p:cNvSpPr/>
            <p:nvPr/>
          </p:nvSpPr>
          <p:spPr>
            <a:xfrm rot="5400000">
              <a:off x="5991096" y="11301032"/>
              <a:ext cx="304800" cy="5189920"/>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303907" y="13280688"/>
              <a:ext cx="1679176" cy="57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200" dirty="0">
                  <a:latin typeface="Calibri" pitchFamily="34" charset="0"/>
                </a:rPr>
                <a:t>71 features</a:t>
              </a:r>
            </a:p>
          </p:txBody>
        </p:sp>
      </p:grpSp>
      <p:sp>
        <p:nvSpPr>
          <p:cNvPr id="49" name="Left Brace 48"/>
          <p:cNvSpPr/>
          <p:nvPr/>
        </p:nvSpPr>
        <p:spPr>
          <a:xfrm>
            <a:off x="1614434" y="14533132"/>
            <a:ext cx="141956" cy="636851"/>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2" name="Group 1"/>
          <p:cNvGrpSpPr/>
          <p:nvPr/>
        </p:nvGrpSpPr>
        <p:grpSpPr>
          <a:xfrm>
            <a:off x="4994648" y="13328078"/>
            <a:ext cx="3996952" cy="2369122"/>
            <a:chOff x="4994648" y="13373456"/>
            <a:chExt cx="3996952" cy="2369122"/>
          </a:xfrm>
        </p:grpSpPr>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8" y="15455148"/>
              <a:ext cx="3120060"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 </a:t>
              </a:r>
              <a:r>
                <a:rPr lang="en-US" sz="1600" b="1" dirty="0">
                  <a:latin typeface="Calibri" pitchFamily="34" charset="0"/>
                </a:rPr>
                <a:t>1.</a:t>
              </a:r>
              <a:r>
                <a:rPr lang="en-US" sz="1600" dirty="0">
                  <a:latin typeface="Calibri" pitchFamily="34" charset="0"/>
                </a:rPr>
                <a:t> </a:t>
              </a:r>
              <a:r>
                <a:rPr lang="en-US" sz="1600" dirty="0" smtClean="0">
                  <a:latin typeface="Calibri" pitchFamily="34" charset="0"/>
                </a:rPr>
                <a:t>User Verification Classifier.</a:t>
              </a:r>
              <a:endParaRPr lang="en-US" sz="1600" dirty="0">
                <a:latin typeface="Calibri" pitchFamily="34" charset="0"/>
              </a:endParaRPr>
            </a:p>
          </p:txBody>
        </p:sp>
      </p:grpSp>
      <p:sp>
        <p:nvSpPr>
          <p:cNvPr id="52" name="Text Box 180"/>
          <p:cNvSpPr txBox="1">
            <a:spLocks noChangeArrowheads="1"/>
          </p:cNvSpPr>
          <p:nvPr/>
        </p:nvSpPr>
        <p:spPr bwMode="auto">
          <a:xfrm>
            <a:off x="11619556" y="9308776"/>
            <a:ext cx="4498213"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 </a:t>
            </a:r>
            <a:r>
              <a:rPr lang="en-US" sz="1600" b="1" dirty="0">
                <a:latin typeface="Calibri" pitchFamily="34" charset="0"/>
              </a:rPr>
              <a:t>2</a:t>
            </a:r>
            <a:r>
              <a:rPr lang="en-US" sz="1600" b="1" dirty="0" smtClean="0">
                <a:latin typeface="Calibri" pitchFamily="34" charset="0"/>
              </a:rPr>
              <a:t>.</a:t>
            </a:r>
            <a:r>
              <a:rPr lang="en-US" sz="1600" dirty="0" smtClean="0">
                <a:latin typeface="Calibri" pitchFamily="34" charset="0"/>
              </a:rPr>
              <a:t> Attacks on User Verification Classifier.</a:t>
            </a:r>
            <a:endParaRPr lang="en-US" sz="1600"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8406</TotalTime>
  <Words>1619</Words>
  <Application>Microsoft Macintosh PowerPoint</Application>
  <PresentationFormat>Custom</PresentationFormat>
  <Paragraphs>141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Cambria Math</vt:lpstr>
      <vt:lpstr>Courier New</vt:lpstr>
      <vt:lpstr>Arial</vt:lpstr>
      <vt:lpstr>Office Theme</vt:lpstr>
      <vt:lpstr>PowerPoint Presentation</vt:lpstr>
    </vt:vector>
  </TitlesOfParts>
  <Company>Genigraphics LLC</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Stephanie Dong</cp:lastModifiedBy>
  <cp:revision>153</cp:revision>
  <cp:lastPrinted>2013-02-12T02:21:55Z</cp:lastPrinted>
  <dcterms:created xsi:type="dcterms:W3CDTF">2013-02-10T21:14:48Z</dcterms:created>
  <dcterms:modified xsi:type="dcterms:W3CDTF">2017-12-05T08:23:36Z</dcterms:modified>
</cp:coreProperties>
</file>