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60" d="100"/>
          <a:sy n="60" d="100"/>
        </p:scale>
        <p:origin x="-3451" y="-4080"/>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12/3/2017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12/3/2017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26" name="TextBox 25"/>
          <p:cNvSpPr txBox="1"/>
          <p:nvPr/>
        </p:nvSpPr>
        <p:spPr>
          <a:xfrm>
            <a:off x="13716000" y="16687799"/>
            <a:ext cx="12192000" cy="1219200"/>
          </a:xfrm>
          <a:prstGeom prst="rect">
            <a:avLst/>
          </a:prstGeom>
          <a:noFill/>
        </p:spPr>
        <p:txBody>
          <a:bodyPr wrap="square" lIns="40809" tIns="40809" rIns="40809" bIns="40809" numCol="1" spcCol="244855" rtlCol="0">
            <a:noAutofit/>
          </a:bodyPr>
          <a:lstStyle/>
          <a:p>
            <a:r>
              <a:rPr lang="en-US" sz="750" dirty="0"/>
              <a:t>[1] N. Al-</a:t>
            </a:r>
            <a:r>
              <a:rPr lang="en-US" sz="750" dirty="0" err="1"/>
              <a:t>Obaidi</a:t>
            </a:r>
            <a:r>
              <a:rPr lang="en-US" sz="750" dirty="0"/>
              <a:t>. MEU-Mobile KSD Data Set. UCI Machine Learning Repository, 2016.</a:t>
            </a:r>
          </a:p>
          <a:p>
            <a:r>
              <a:rPr lang="en-US" sz="750" dirty="0"/>
              <a:t>[2] I. de </a:t>
            </a:r>
            <a:r>
              <a:rPr lang="en-US" sz="750" dirty="0" err="1"/>
              <a:t>Mendizabal</a:t>
            </a:r>
            <a:r>
              <a:rPr lang="en-US" sz="750" dirty="0"/>
              <a:t>-Vazquez, D. de Santos-Sierra, J. Guerra-Casanova, and C. Sanchez-Avila. Supervised classification methods applied to</a:t>
            </a:r>
          </a:p>
          <a:p>
            <a:r>
              <a:rPr lang="en-US" sz="750" dirty="0"/>
              <a:t>Keystroke Dynamics through Mobile Devices. </a:t>
            </a:r>
            <a:r>
              <a:rPr lang="en-US" sz="750" i="1" dirty="0"/>
              <a:t>ICCST</a:t>
            </a:r>
            <a:r>
              <a:rPr lang="en-US" sz="750" dirty="0"/>
              <a:t>, 2014.</a:t>
            </a:r>
          </a:p>
          <a:p>
            <a:r>
              <a:rPr lang="en-US" sz="750" dirty="0"/>
              <a:t>[3] T. Cho. Pattern Classification Methods for Keystroke Analysis. </a:t>
            </a:r>
            <a:r>
              <a:rPr lang="en-US" sz="750" i="1" dirty="0"/>
              <a:t>SICE-ICASE</a:t>
            </a:r>
            <a:r>
              <a:rPr lang="en-US" sz="750" dirty="0"/>
              <a:t>, 2006.</a:t>
            </a:r>
          </a:p>
          <a:p>
            <a:r>
              <a:rPr lang="en-US" sz="750" dirty="0"/>
              <a:t>[4] L.J.P. van der </a:t>
            </a:r>
            <a:r>
              <a:rPr lang="en-US" sz="750" dirty="0" err="1"/>
              <a:t>Maaten</a:t>
            </a:r>
            <a:r>
              <a:rPr lang="en-US" sz="750" dirty="0"/>
              <a:t>. Accelerating t-SNE using Tree-Based Algorithms. </a:t>
            </a:r>
            <a:r>
              <a:rPr lang="en-US" sz="750" i="1" dirty="0"/>
              <a:t>Journal of Machine Learning Research</a:t>
            </a:r>
            <a:r>
              <a:rPr lang="en-US" sz="750" dirty="0"/>
              <a:t>, 2014.</a:t>
            </a:r>
          </a:p>
          <a:p>
            <a:r>
              <a:rPr lang="en-US" sz="750" dirty="0"/>
              <a:t>[5] A. </a:t>
            </a:r>
            <a:r>
              <a:rPr lang="en-US" sz="750" dirty="0" err="1"/>
              <a:t>Fawzi</a:t>
            </a:r>
            <a:r>
              <a:rPr lang="en-US" sz="750" dirty="0"/>
              <a:t>, S. </a:t>
            </a:r>
            <a:r>
              <a:rPr lang="en-US" sz="750" dirty="0" err="1"/>
              <a:t>Moosavi-Dezfooli</a:t>
            </a:r>
            <a:r>
              <a:rPr lang="en-US" sz="750" dirty="0"/>
              <a:t>, P. </a:t>
            </a:r>
            <a:r>
              <a:rPr lang="en-US" sz="750" dirty="0" err="1"/>
              <a:t>Frossard</a:t>
            </a:r>
            <a:r>
              <a:rPr lang="en-US" sz="750" dirty="0"/>
              <a:t>. Robustness of classifiers: from adversarial to random noise. </a:t>
            </a:r>
            <a:r>
              <a:rPr lang="en-US" sz="750" i="1" dirty="0"/>
              <a:t>NIPS</a:t>
            </a:r>
            <a:r>
              <a:rPr lang="en-US" sz="750" dirty="0"/>
              <a:t>, 2016.</a:t>
            </a:r>
          </a:p>
          <a:p>
            <a:r>
              <a:rPr lang="en-US" sz="750" dirty="0"/>
              <a:t>[6] C. </a:t>
            </a:r>
            <a:r>
              <a:rPr lang="en-US" sz="750" dirty="0" err="1"/>
              <a:t>Dwork</a:t>
            </a:r>
            <a:r>
              <a:rPr lang="en-US" sz="750" dirty="0"/>
              <a:t>, A. Roth. Differential privacy. </a:t>
            </a:r>
            <a:r>
              <a:rPr lang="en-US" sz="750" i="1" dirty="0"/>
              <a:t>Foundations and Trends in Computer Science</a:t>
            </a:r>
            <a:r>
              <a:rPr lang="en-US" sz="750" dirty="0"/>
              <a:t>, 2014.</a:t>
            </a:r>
          </a:p>
          <a:p>
            <a:r>
              <a:rPr lang="en-US" sz="750" dirty="0"/>
              <a:t>[7] Y. Gal, Z. </a:t>
            </a:r>
            <a:r>
              <a:rPr lang="en-US" sz="750" dirty="0" err="1"/>
              <a:t>Ghahramani</a:t>
            </a:r>
            <a:r>
              <a:rPr lang="en-US" sz="750" dirty="0"/>
              <a:t>. Bayesian Convolutional Neural Networks with Bernoulli Approximate </a:t>
            </a:r>
            <a:r>
              <a:rPr lang="en-US" sz="750" dirty="0" err="1"/>
              <a:t>Variational</a:t>
            </a:r>
            <a:r>
              <a:rPr lang="en-US" sz="750" dirty="0"/>
              <a:t> Inference. </a:t>
            </a:r>
            <a:r>
              <a:rPr lang="en-US" sz="750" i="1" dirty="0"/>
              <a:t>arXiv:1506.02158</a:t>
            </a:r>
            <a:r>
              <a:rPr lang="en-US" sz="750" dirty="0"/>
              <a:t>, 2016. </a:t>
            </a:r>
          </a:p>
          <a:p>
            <a:r>
              <a:rPr lang="en-US" sz="750" dirty="0"/>
              <a:t>[8] P.S. </a:t>
            </a:r>
            <a:r>
              <a:rPr lang="en-US" sz="750" dirty="0" err="1"/>
              <a:t>Teh</a:t>
            </a:r>
            <a:r>
              <a:rPr lang="en-US" sz="750" dirty="0"/>
              <a:t>, N. Zhang, A.B.J. Teoh, K. Chen. A survey on touch dynamics authentication in mobile devices. </a:t>
            </a:r>
            <a:r>
              <a:rPr lang="en-US" sz="750" i="1" dirty="0"/>
              <a:t>Computers &amp; Security</a:t>
            </a:r>
            <a:r>
              <a:rPr lang="en-US" sz="750" dirty="0"/>
              <a:t>,</a:t>
            </a:r>
            <a:r>
              <a:rPr lang="en-US" sz="750" i="1" dirty="0"/>
              <a:t> </a:t>
            </a:r>
            <a:r>
              <a:rPr lang="en-US" sz="750" dirty="0"/>
              <a:t>2016.</a:t>
            </a:r>
          </a:p>
          <a:p>
            <a:r>
              <a:rPr lang="en-US" sz="750" dirty="0"/>
              <a:t>[9] H. Bae, S. Monti, M. Montano, M.H. Steinberg, T.T. </a:t>
            </a:r>
            <a:r>
              <a:rPr lang="en-US" sz="750" dirty="0" err="1"/>
              <a:t>Perls</a:t>
            </a:r>
            <a:r>
              <a:rPr lang="en-US" sz="750" dirty="0"/>
              <a:t>, P. </a:t>
            </a:r>
            <a:r>
              <a:rPr lang="en-US" sz="750" dirty="0" err="1"/>
              <a:t>Sebastiani</a:t>
            </a:r>
            <a:r>
              <a:rPr lang="en-US" sz="750" dirty="0"/>
              <a:t>. Learning Bayesian Networks from Correlated Data. </a:t>
            </a:r>
            <a:r>
              <a:rPr lang="en-US" sz="750" i="1" dirty="0"/>
              <a:t>Nature Scientific Reports, </a:t>
            </a:r>
            <a:r>
              <a:rPr lang="en-US" sz="750" dirty="0"/>
              <a:t>2016.</a:t>
            </a:r>
          </a:p>
        </p:txBody>
      </p:sp>
      <p:sp>
        <p:nvSpPr>
          <p:cNvPr id="27" name="TextBox 26"/>
          <p:cNvSpPr txBox="1"/>
          <p:nvPr/>
        </p:nvSpPr>
        <p:spPr>
          <a:xfrm>
            <a:off x="13716002" y="16192501"/>
            <a:ext cx="1635982" cy="451642"/>
          </a:xfrm>
          <a:prstGeom prst="rect">
            <a:avLst/>
          </a:prstGeom>
          <a:noFill/>
        </p:spPr>
        <p:txBody>
          <a:bodyPr wrap="none" lIns="40809" tIns="20405" rIns="40809" bIns="20405" rtlCol="0">
            <a:spAutoFit/>
          </a:bodyPr>
          <a:lstStyle/>
          <a:p>
            <a:r>
              <a:rPr lang="en-US" sz="2667" b="1" dirty="0"/>
              <a:t>References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 The feature data we generated was thus similar to the original feature data at frequencies proportionate to the density function probabilities.</a:t>
                </a: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vectors 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12" name="Text Box 191"/>
          <p:cNvSpPr txBox="1">
            <a:spLocks noChangeArrowheads="1"/>
          </p:cNvSpPr>
          <p:nvPr/>
        </p:nvSpPr>
        <p:spPr bwMode="auto">
          <a:xfrm>
            <a:off x="18288000" y="3048001"/>
            <a:ext cx="8229600" cy="221718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 </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nearly 80% 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2730276"/>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MEU-Mobile 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p>
        </p:txBody>
      </p:sp>
      <p:pic>
        <p:nvPicPr>
          <p:cNvPr id="1026" name="Picture 2" descr="K-mean center attack success rate.png">
            <a:extLst>
              <a:ext uri="{FF2B5EF4-FFF2-40B4-BE49-F238E27FC236}">
                <a16:creationId xmlns:a16="http://schemas.microsoft.com/office/drawing/2014/main"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4211" y="5308844"/>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2800" y="5308843"/>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762000" y="12877800"/>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a16="http://schemas.microsoft.com/office/drawing/2014/main" val="20000"/>
                      </a:ext>
                    </a:extLst>
                  </a:gridCol>
                  <a:gridCol w="1508878">
                    <a:extLst>
                      <a:ext uri="{9D8B030D-6E8A-4147-A177-3AD203B41FA5}">
                        <a16:colId xmlns:a16="http://schemas.microsoft.com/office/drawing/2014/main" val="20001"/>
                      </a:ext>
                    </a:extLst>
                  </a:gridCol>
                  <a:gridCol w="1508878">
                    <a:extLst>
                      <a:ext uri="{9D8B030D-6E8A-4147-A177-3AD203B41FA5}">
                        <a16:colId xmlns:a16="http://schemas.microsoft.com/office/drawing/2014/main" val="20002"/>
                      </a:ext>
                    </a:extLst>
                  </a:gridCol>
                  <a:gridCol w="1508878">
                    <a:extLst>
                      <a:ext uri="{9D8B030D-6E8A-4147-A177-3AD203B41FA5}">
                        <a16:colId xmlns:a16="http://schemas.microsoft.com/office/drawing/2014/main"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a16="http://schemas.microsoft.com/office/drawing/2014/main"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a16="http://schemas.microsoft.com/office/drawing/2014/main"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a16="http://schemas.microsoft.com/office/drawing/2014/main"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a16="http://schemas.microsoft.com/office/drawing/2014/main"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a16="http://schemas.microsoft.com/office/drawing/2014/main"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a16="http://schemas.microsoft.com/office/drawing/2014/main"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886844001"/>
                    </a:ext>
                  </a:extLst>
                </a:gridCol>
                <a:gridCol w="1371600">
                  <a:extLst>
                    <a:ext uri="{9D8B030D-6E8A-4147-A177-3AD203B41FA5}">
                      <a16:colId xmlns:a16="http://schemas.microsoft.com/office/drawing/2014/main"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7" name="Text Box 180">
            <a:extLst>
              <a:ext uri="{FF2B5EF4-FFF2-40B4-BE49-F238E27FC236}">
                <a16:creationId xmlns:a16="http://schemas.microsoft.com/office/drawing/2014/main"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8090</TotalTime>
  <Words>1449</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130</cp:revision>
  <cp:lastPrinted>2013-02-12T02:21:55Z</cp:lastPrinted>
  <dcterms:created xsi:type="dcterms:W3CDTF">2013-02-10T21:14:48Z</dcterms:created>
  <dcterms:modified xsi:type="dcterms:W3CDTF">2017-12-04T08:10:07Z</dcterms:modified>
</cp:coreProperties>
</file>