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9" autoAdjust="0"/>
    <p:restoredTop sz="94676" autoAdjust="0"/>
  </p:normalViewPr>
  <p:slideViewPr>
    <p:cSldViewPr>
      <p:cViewPr>
        <p:scale>
          <a:sx n="66" d="100"/>
          <a:sy n="66" d="100"/>
        </p:scale>
        <p:origin x="-4927" y="-2654"/>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12/10/2017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2"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4"/>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12/10/2017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512" rtl="0" eaLnBrk="1" latinLnBrk="0" hangingPunct="1">
        <a:spcBef>
          <a:spcPct val="0"/>
        </a:spcBef>
        <a:buNone/>
        <a:defRPr sz="4200" kern="1200">
          <a:solidFill>
            <a:schemeClr val="tx1"/>
          </a:solidFill>
          <a:latin typeface="+mj-lt"/>
          <a:ea typeface="+mj-ea"/>
          <a:cs typeface="+mj-cs"/>
        </a:defRPr>
      </a:lvl1pPr>
    </p:titleStyle>
    <p:bodyStyle>
      <a:lvl1pPr marL="24484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69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3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38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2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3910"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166"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424"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89678"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3"/>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Supervised Learning Methods for Biometric Authentication </a:t>
            </a:r>
            <a:r>
              <a:rPr lang="en-US" sz="4800" b="1" smtClean="0">
                <a:solidFill>
                  <a:schemeClr val="accent3">
                    <a:lumMod val="20000"/>
                    <a:lumOff val="80000"/>
                  </a:schemeClr>
                </a:solidFill>
                <a:latin typeface="+mn-lt"/>
              </a:rPr>
              <a:t>on Mobile Devices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55448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solidFill>
                  <a:schemeClr val="bg1"/>
                </a:solidFill>
                <a:latin typeface="+mn-lt"/>
              </a:rPr>
              <a:t>Valerie Ding</a:t>
            </a:r>
            <a:r>
              <a:rPr lang="en-US" sz="2800" b="1" baseline="30000" dirty="0">
                <a:solidFill>
                  <a:schemeClr val="bg1"/>
                </a:solidFill>
                <a:latin typeface="+mn-lt"/>
              </a:rPr>
              <a:t>1</a:t>
            </a:r>
            <a:r>
              <a:rPr lang="en-US" sz="2800" b="1" dirty="0">
                <a:solidFill>
                  <a:schemeClr val="bg1"/>
                </a:solidFill>
                <a:latin typeface="+mn-lt"/>
              </a:rPr>
              <a:t>, Stephanie Dong</a:t>
            </a:r>
            <a:r>
              <a:rPr lang="en-US" sz="2800" b="1" baseline="30000" dirty="0">
                <a:solidFill>
                  <a:schemeClr val="bg1"/>
                </a:solidFill>
                <a:latin typeface="+mn-lt"/>
              </a:rPr>
              <a:t>2</a:t>
            </a:r>
            <a:r>
              <a:rPr lang="en-US" sz="2800" b="1" dirty="0">
                <a:solidFill>
                  <a:schemeClr val="bg1"/>
                </a:solidFill>
                <a:latin typeface="+mn-lt"/>
              </a:rPr>
              <a:t>, Jonathan Li</a:t>
            </a:r>
            <a:r>
              <a:rPr lang="en-US" sz="2800" b="1" baseline="30000" dirty="0">
                <a:solidFill>
                  <a:schemeClr val="bg1"/>
                </a:solidFill>
                <a:latin typeface="+mn-lt"/>
              </a:rPr>
              <a:t>3</a:t>
            </a:r>
          </a:p>
          <a:p>
            <a:pPr algn="ctr" eaLnBrk="1" hangingPunct="1"/>
            <a:r>
              <a:rPr lang="en-US" sz="2800" dirty="0">
                <a:solidFill>
                  <a:schemeClr val="bg1"/>
                </a:solidFill>
                <a:latin typeface="+mn-lt"/>
              </a:rPr>
              <a:t>Department of Computer Science, Stanford University</a:t>
            </a:r>
          </a:p>
          <a:p>
            <a:pPr algn="ctr" eaLnBrk="1" hangingPunct="1"/>
            <a:r>
              <a:rPr lang="en-US" sz="1800" baseline="30000" dirty="0">
                <a:solidFill>
                  <a:schemeClr val="bg1"/>
                </a:solidFill>
                <a:latin typeface="+mj-lt"/>
              </a:rPr>
              <a:t>1</a:t>
            </a:r>
            <a:r>
              <a:rPr lang="en-US" sz="1800" dirty="0">
                <a:solidFill>
                  <a:schemeClr val="bg1"/>
                </a:solidFill>
                <a:latin typeface="+mj-lt"/>
              </a:rPr>
              <a:t>dingv@stanford.edu, </a:t>
            </a:r>
            <a:r>
              <a:rPr lang="en-US" sz="1800" baseline="30000" dirty="0">
                <a:solidFill>
                  <a:schemeClr val="bg1"/>
                </a:solidFill>
                <a:latin typeface="+mj-lt"/>
              </a:rPr>
              <a:t>2</a:t>
            </a:r>
            <a:r>
              <a:rPr lang="en-US" sz="1800" dirty="0">
                <a:solidFill>
                  <a:schemeClr val="bg1"/>
                </a:solidFill>
                <a:latin typeface="+mj-lt"/>
              </a:rPr>
              <a:t>sxdong11@stanford.edu, </a:t>
            </a:r>
            <a:r>
              <a:rPr lang="en-US" sz="1800" baseline="30000" dirty="0">
                <a:solidFill>
                  <a:schemeClr val="bg1"/>
                </a:solidFill>
                <a:latin typeface="+mj-lt"/>
              </a:rPr>
              <a:t>3</a:t>
            </a:r>
            <a:r>
              <a:rPr lang="en-US" sz="1800" dirty="0">
                <a:solidFill>
                  <a:schemeClr val="bg1"/>
                </a:solidFill>
                <a:latin typeface="+mj-lt"/>
              </a:rPr>
              <a:t>johnnyli@stanford.edu</a:t>
            </a:r>
          </a:p>
        </p:txBody>
      </p:sp>
      <p:sp>
        <p:nvSpPr>
          <p:cNvPr id="24" name="TextBox 23"/>
          <p:cNvSpPr txBox="1"/>
          <p:nvPr/>
        </p:nvSpPr>
        <p:spPr>
          <a:xfrm>
            <a:off x="1280163" y="20025361"/>
            <a:ext cx="8057455"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t>We would like to thank our mentor Steve </a:t>
            </a:r>
            <a:r>
              <a:rPr lang="en-US" sz="2000" dirty="0" err="1"/>
              <a:t>Mussmann</a:t>
            </a:r>
            <a:r>
              <a:rPr lang="en-US" sz="2000" dirty="0"/>
              <a:t> for extensive discussion and feedback. We would also like to thank Christopher Sauer, Alisha </a:t>
            </a:r>
            <a:r>
              <a:rPr lang="en-US" sz="2000" dirty="0" err="1"/>
              <a:t>Rege</a:t>
            </a:r>
            <a:r>
              <a:rPr lang="en-US" sz="2000" dirty="0"/>
              <a:t>, and Prof. Dan </a:t>
            </a:r>
            <a:r>
              <a:rPr lang="en-US" sz="2000" dirty="0" err="1"/>
              <a:t>Boneh</a:t>
            </a:r>
            <a:r>
              <a:rPr lang="en-US" sz="2000" dirty="0"/>
              <a:t> for advice on data and methods. Finally, we thank Prof. Percy Liang and Prof. Stefano </a:t>
            </a:r>
            <a:r>
              <a:rPr lang="en-US" sz="2000" dirty="0" err="1"/>
              <a:t>Ermon</a:t>
            </a:r>
            <a:r>
              <a:rPr lang="en-US" sz="2000" dirty="0"/>
              <a:t> for valuable insight on paradigms of artificial intelligence, especially adversarial systems and Bayesian networks. </a:t>
            </a:r>
          </a:p>
        </p:txBody>
      </p:sp>
      <p:sp>
        <p:nvSpPr>
          <p:cNvPr id="25" name="TextBox 24"/>
          <p:cNvSpPr txBox="1"/>
          <p:nvPr/>
        </p:nvSpPr>
        <p:spPr>
          <a:xfrm>
            <a:off x="1280161" y="19431002"/>
            <a:ext cx="3245786" cy="541893"/>
          </a:xfrm>
          <a:prstGeom prst="rect">
            <a:avLst/>
          </a:prstGeom>
          <a:noFill/>
        </p:spPr>
        <p:txBody>
          <a:bodyPr wrap="none" lIns="48971" tIns="24486" rIns="48971" bIns="24486" rtlCol="0">
            <a:spAutoFit/>
          </a:bodyPr>
          <a:lstStyle/>
          <a:p>
            <a:r>
              <a:rPr lang="en-US" sz="3200" b="1" dirty="0"/>
              <a:t>Acknowledgments</a:t>
            </a:r>
          </a:p>
        </p:txBody>
      </p:sp>
      <p:sp>
        <p:nvSpPr>
          <p:cNvPr id="10" name="Text Box 189"/>
          <p:cNvSpPr txBox="1">
            <a:spLocks noChangeArrowheads="1"/>
          </p:cNvSpPr>
          <p:nvPr/>
        </p:nvSpPr>
        <p:spPr bwMode="auto">
          <a:xfrm>
            <a:off x="1097280" y="3657600"/>
            <a:ext cx="9875520" cy="813350"/>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smtClean="0">
                <a:latin typeface="Calibri" pitchFamily="34" charset="0"/>
              </a:rPr>
              <a:t>We develop logistic regression and deep neural network classifiers to verify users based on typing pattern.</a:t>
            </a:r>
            <a:endParaRPr lang="en-US" sz="2000" dirty="0">
              <a:latin typeface="Calibri"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33" name="Rectangle 32"/>
          <p:cNvSpPr/>
          <p:nvPr/>
        </p:nvSpPr>
        <p:spPr>
          <a:xfrm>
            <a:off x="1097280" y="689788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3657601"/>
            <a:ext cx="9875520" cy="12816636"/>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b="1" dirty="0"/>
              <a:t>Logistic regression with cross entropy loss and no </a:t>
            </a:r>
            <a:r>
              <a:rPr lang="en-US" sz="2000" b="1" dirty="0" smtClean="0"/>
              <a:t>resampling</a:t>
            </a:r>
          </a:p>
          <a:p>
            <a:r>
              <a:rPr lang="en-US" sz="2000" dirty="0"/>
              <a:t>We trained a logistic regression model optimized using cross entropy loss. For this preliminary </a:t>
            </a:r>
            <a:r>
              <a:rPr lang="en-US" sz="2000" dirty="0" smtClean="0"/>
              <a:t>stage, we </a:t>
            </a:r>
            <a:r>
              <a:rPr lang="en-US" sz="2000" dirty="0"/>
              <a:t>pulled from a subset of the dataset. We generated </a:t>
            </a:r>
            <a:r>
              <a:rPr lang="en-US" sz="2000" dirty="0" smtClean="0"/>
              <a:t>concatenated </a:t>
            </a:r>
            <a:r>
              <a:rPr lang="en-US" sz="2000" dirty="0"/>
              <a:t>vectors for the first 10 </a:t>
            </a:r>
            <a:r>
              <a:rPr lang="en-US" sz="2000" dirty="0" smtClean="0"/>
              <a:t>examples each </a:t>
            </a:r>
            <a:r>
              <a:rPr lang="en-US" sz="2000" dirty="0"/>
              <a:t>of the first 10 users </a:t>
            </a:r>
            <a:r>
              <a:rPr lang="en-US" sz="2000" dirty="0" smtClean="0"/>
              <a:t>and performed </a:t>
            </a:r>
            <a:r>
              <a:rPr lang="en-US" sz="2000" dirty="0"/>
              <a:t>our data preprocessing method on the data subset with </a:t>
            </a:r>
            <a:r>
              <a:rPr lang="en-US" sz="2000" dirty="0" smtClean="0"/>
              <a:t>no under- </a:t>
            </a:r>
            <a:r>
              <a:rPr lang="en-US" sz="2000" dirty="0"/>
              <a:t>or over-sampling. With 70%-30% train-validation split, we achieved 89.6% accuracy with 0%</a:t>
            </a:r>
          </a:p>
          <a:p>
            <a:r>
              <a:rPr lang="en-US" sz="2000" dirty="0"/>
              <a:t>precision, 0% recall, and 100% specificity. Upon inspection, the model consistently predicted the </a:t>
            </a:r>
            <a:r>
              <a:rPr lang="en-US" sz="2000" dirty="0" smtClean="0"/>
              <a:t>0 label </a:t>
            </a:r>
            <a:r>
              <a:rPr lang="en-US" sz="2000" dirty="0"/>
              <a:t>for every single validation example. We hypothesized that the disproportionate prediction </a:t>
            </a:r>
            <a:r>
              <a:rPr lang="en-US" sz="2000" dirty="0" smtClean="0"/>
              <a:t>of label </a:t>
            </a:r>
            <a:r>
              <a:rPr lang="en-US" sz="2000" dirty="0"/>
              <a:t>0 was due to heavily unbalanced data, with a significant majority class 0.</a:t>
            </a:r>
            <a:endParaRPr lang="en-US" sz="2000" dirty="0" smtClean="0"/>
          </a:p>
          <a:p>
            <a:pPr marL="342900" indent="-342900" eaLnBrk="1" hangingPunct="1">
              <a:buFont typeface="Arial" panose="020B0604020202020204" pitchFamily="34" charset="0"/>
              <a:buChar char="•"/>
            </a:pPr>
            <a:r>
              <a:rPr lang="en-US" sz="2000" b="1" dirty="0"/>
              <a:t>Logistic regression with cross entropy loss and 50-50 </a:t>
            </a:r>
            <a:r>
              <a:rPr lang="en-US" sz="2000" b="1" dirty="0" err="1" smtClean="0"/>
              <a:t>undersampling</a:t>
            </a:r>
            <a:endParaRPr lang="en-US" sz="2000" b="1" dirty="0" smtClean="0"/>
          </a:p>
          <a:p>
            <a:r>
              <a:rPr lang="en-US" sz="2000" dirty="0"/>
              <a:t>In our next attempt, we used resampling techniques to balance the majority and minority class </a:t>
            </a:r>
            <a:r>
              <a:rPr lang="en-US" sz="2000" dirty="0" smtClean="0"/>
              <a:t>to parity</a:t>
            </a:r>
            <a:r>
              <a:rPr lang="en-US" sz="2000" dirty="0"/>
              <a:t>. With 50-50 </a:t>
            </a:r>
            <a:r>
              <a:rPr lang="en-US" sz="2000" dirty="0" err="1"/>
              <a:t>undersampling</a:t>
            </a:r>
            <a:r>
              <a:rPr lang="en-US" sz="2000" dirty="0"/>
              <a:t> using random </a:t>
            </a:r>
            <a:r>
              <a:rPr lang="en-US" sz="2000" dirty="0" err="1"/>
              <a:t>undersampling</a:t>
            </a:r>
            <a:r>
              <a:rPr lang="en-US" sz="2000" dirty="0"/>
              <a:t> of the majority class, and </a:t>
            </a:r>
            <a:r>
              <a:rPr lang="en-US" sz="2000" dirty="0" smtClean="0"/>
              <a:t>using our </a:t>
            </a:r>
            <a:r>
              <a:rPr lang="en-US" sz="2000" dirty="0"/>
              <a:t>entire post-processed dataset of 8 million comparative examples, we achieved 50.0% </a:t>
            </a:r>
            <a:r>
              <a:rPr lang="en-US" sz="2000" dirty="0" smtClean="0"/>
              <a:t>accuracy, 50.0</a:t>
            </a:r>
            <a:r>
              <a:rPr lang="en-US" sz="2000" dirty="0"/>
              <a:t>% precision, 100% recall, and 00.02% specificity. This means 50% likelihood of </a:t>
            </a:r>
            <a:r>
              <a:rPr lang="en-US" sz="2000" dirty="0" smtClean="0"/>
              <a:t>predicting same </a:t>
            </a:r>
            <a:r>
              <a:rPr lang="en-US" sz="2000" dirty="0"/>
              <a:t>user when the user was in fact different. This is not more effective than a random guess, </a:t>
            </a:r>
            <a:r>
              <a:rPr lang="en-US" sz="2000" dirty="0" smtClean="0"/>
              <a:t>so the </a:t>
            </a:r>
            <a:r>
              <a:rPr lang="en-US" sz="2000" dirty="0"/>
              <a:t>challenge will be lowering the false positive count, as it is more important, from a security </a:t>
            </a:r>
            <a:r>
              <a:rPr lang="en-US" sz="2000" dirty="0" smtClean="0"/>
              <a:t>point of </a:t>
            </a:r>
            <a:r>
              <a:rPr lang="en-US" sz="2000" dirty="0"/>
              <a:t>view, to minimize false positives (predict same user, but actually different) than false </a:t>
            </a:r>
            <a:r>
              <a:rPr lang="en-US" sz="2000" dirty="0" smtClean="0"/>
              <a:t>negatives (predict </a:t>
            </a:r>
            <a:r>
              <a:rPr lang="en-US" sz="2000" dirty="0"/>
              <a:t>different user, but actually same).</a:t>
            </a:r>
            <a:endParaRPr lang="en-US" sz="2000" dirty="0" smtClean="0"/>
          </a:p>
          <a:p>
            <a:pPr marL="342900" indent="-342900" eaLnBrk="1" hangingPunct="1">
              <a:buFont typeface="Arial" panose="020B0604020202020204" pitchFamily="34" charset="0"/>
              <a:buChar char="•"/>
            </a:pPr>
            <a:r>
              <a:rPr lang="en-US" sz="2000" b="1" dirty="0"/>
              <a:t>Fully Connected Deep Neural Nets with cross entropy loss and 50-50 </a:t>
            </a:r>
            <a:r>
              <a:rPr lang="en-US" sz="2000" b="1" dirty="0" err="1" smtClean="0"/>
              <a:t>undersampling</a:t>
            </a:r>
            <a:endParaRPr lang="en-US" sz="2000" b="1" dirty="0" smtClean="0"/>
          </a:p>
          <a:p>
            <a:r>
              <a:rPr lang="en-US" sz="2000" dirty="0"/>
              <a:t>From the results in the section above, we hypothesized a single logistic unit could not </a:t>
            </a:r>
            <a:r>
              <a:rPr lang="en-US" sz="2000" dirty="0" smtClean="0"/>
              <a:t>represent enough </a:t>
            </a:r>
            <a:r>
              <a:rPr lang="en-US" sz="2000" dirty="0"/>
              <a:t>complexity to capture the relationship between the 142 features of our input. Hence, </a:t>
            </a:r>
            <a:r>
              <a:rPr lang="en-US" sz="2000" dirty="0" smtClean="0"/>
              <a:t>we trained </a:t>
            </a:r>
            <a:r>
              <a:rPr lang="en-US" sz="2000" dirty="0"/>
              <a:t>a variety of fully connect deep neural networks and compared their validation </a:t>
            </a:r>
            <a:r>
              <a:rPr lang="en-US" sz="2000" dirty="0" smtClean="0"/>
              <a:t>accuracy. Deep </a:t>
            </a:r>
            <a:r>
              <a:rPr lang="en-US" sz="2000" dirty="0"/>
              <a:t>neural nets ranging from 1 hidden layer to 5 hidden layers, with 10 neurons per hidden </a:t>
            </a:r>
            <a:r>
              <a:rPr lang="en-US" sz="2000" dirty="0" smtClean="0"/>
              <a:t>layer, with </a:t>
            </a:r>
            <a:r>
              <a:rPr lang="en-US" sz="2000" dirty="0" err="1"/>
              <a:t>relu</a:t>
            </a:r>
            <a:r>
              <a:rPr lang="en-US" sz="2000" dirty="0"/>
              <a:t> activation, and sigmoid activation on the output layer. The loss function remained </a:t>
            </a:r>
            <a:r>
              <a:rPr lang="en-US" sz="2000" dirty="0" err="1" smtClean="0"/>
              <a:t>crossentropy</a:t>
            </a:r>
            <a:r>
              <a:rPr lang="en-US" sz="2000" dirty="0" smtClean="0"/>
              <a:t>. We </a:t>
            </a:r>
            <a:r>
              <a:rPr lang="en-US" sz="2000" dirty="0"/>
              <a:t>trained each DNN model for 25 epochs from randomly initialized weights and </a:t>
            </a:r>
            <a:r>
              <a:rPr lang="en-US" sz="2000" dirty="0" smtClean="0"/>
              <a:t>measured their </a:t>
            </a:r>
            <a:r>
              <a:rPr lang="en-US" sz="2000" dirty="0"/>
              <a:t>validation accuracy. This was repeated 10 times for each DNN model, and the </a:t>
            </a:r>
            <a:r>
              <a:rPr lang="en-US" sz="2000" dirty="0" smtClean="0"/>
              <a:t> average of validation </a:t>
            </a:r>
            <a:r>
              <a:rPr lang="en-US" sz="2000" dirty="0"/>
              <a:t>accuracy of 10 trials was recorded as a benchmark of how each additional layer </a:t>
            </a:r>
            <a:r>
              <a:rPr lang="en-US" sz="2000" dirty="0" smtClean="0"/>
              <a:t>improve the </a:t>
            </a:r>
            <a:r>
              <a:rPr lang="en-US" sz="2000" dirty="0"/>
              <a:t>performance of the model.</a:t>
            </a:r>
          </a:p>
          <a:p>
            <a:endParaRPr lang="en-US" sz="2000" dirty="0" smtClean="0"/>
          </a:p>
          <a:p>
            <a:endParaRPr lang="en-US" sz="2000" dirty="0"/>
          </a:p>
          <a:p>
            <a:endParaRPr lang="en-US" sz="2000" dirty="0" smtClean="0"/>
          </a:p>
          <a:p>
            <a:endParaRPr lang="en-US" sz="2000" dirty="0"/>
          </a:p>
          <a:p>
            <a:r>
              <a:rPr lang="en-US" sz="2000" dirty="0" smtClean="0"/>
              <a:t>From </a:t>
            </a:r>
            <a:r>
              <a:rPr lang="en-US" sz="2000" dirty="0"/>
              <a:t>this investigation, we conclude with 10 </a:t>
            </a:r>
            <a:r>
              <a:rPr lang="en-US" sz="2000" dirty="0" err="1"/>
              <a:t>ReLU</a:t>
            </a:r>
            <a:r>
              <a:rPr lang="en-US" sz="2000" dirty="0"/>
              <a:t> activated neurons per hidden layer, the 3 </a:t>
            </a:r>
            <a:r>
              <a:rPr lang="en-US" sz="2000" dirty="0" smtClean="0"/>
              <a:t>hidden layer </a:t>
            </a:r>
            <a:r>
              <a:rPr lang="en-US" sz="2000" dirty="0"/>
              <a:t>model achieves the best accuracy vs. training speed trade-off. Hence, we retrained that </a:t>
            </a:r>
            <a:r>
              <a:rPr lang="en-US" sz="2000" dirty="0" smtClean="0"/>
              <a:t>model for </a:t>
            </a:r>
            <a:r>
              <a:rPr lang="en-US" sz="2000" dirty="0"/>
              <a:t>100 epochs, and produced the following validation results: 79.8% accuracy, 81.7% </a:t>
            </a:r>
            <a:r>
              <a:rPr lang="en-US" sz="2000" dirty="0" smtClean="0"/>
              <a:t>precision, 76.8</a:t>
            </a:r>
            <a:r>
              <a:rPr lang="en-US" sz="2000" dirty="0"/>
              <a:t>% recall, and 95.1% specificity.</a:t>
            </a:r>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Models</a:t>
            </a:r>
          </a:p>
        </p:txBody>
      </p:sp>
      <p:sp>
        <p:nvSpPr>
          <p:cNvPr id="35" name="Rectangle 34"/>
          <p:cNvSpPr/>
          <p:nvPr/>
        </p:nvSpPr>
        <p:spPr>
          <a:xfrm>
            <a:off x="219456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14" name="Text Box 193"/>
          <p:cNvSpPr txBox="1">
            <a:spLocks noChangeArrowheads="1"/>
          </p:cNvSpPr>
          <p:nvPr/>
        </p:nvSpPr>
        <p:spPr bwMode="auto">
          <a:xfrm>
            <a:off x="21945600" y="14415471"/>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endParaRPr lang="en-US" sz="2000" b="1" dirty="0">
              <a:latin typeface="Calibri" pitchFamily="34" charset="0"/>
            </a:endParaRPr>
          </a:p>
        </p:txBody>
      </p:sp>
      <p:sp>
        <p:nvSpPr>
          <p:cNvPr id="36" name="Rectangle 35"/>
          <p:cNvSpPr/>
          <p:nvPr/>
        </p:nvSpPr>
        <p:spPr>
          <a:xfrm>
            <a:off x="21945600" y="13958269"/>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097280" y="7355083"/>
            <a:ext cx="9875520" cy="1736680"/>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2000" dirty="0"/>
              <a:t>Keystroke pattern and dynamics classification is an important application of machine learning to computer security and authentication. The massive increase in popularity and computing power of mobile devices in the last ten years has spurred significant interest in biometric-focused authentication models for </a:t>
            </a:r>
            <a:r>
              <a:rPr lang="en-US" sz="2000" b="1" dirty="0"/>
              <a:t>mobile devices</a:t>
            </a:r>
            <a:r>
              <a:rPr lang="en-US" sz="2000" dirty="0" smtClean="0"/>
              <a:t>.</a:t>
            </a:r>
          </a:p>
          <a:p>
            <a:pPr marL="285750" indent="-285750" eaLnBrk="1" hangingPunct="1">
              <a:buFont typeface="Arial" panose="020B0604020202020204" pitchFamily="34" charset="0"/>
              <a:buChar char="•"/>
            </a:pPr>
            <a:r>
              <a:rPr lang="en-US" sz="2000" dirty="0"/>
              <a:t>W</a:t>
            </a:r>
            <a:endParaRPr lang="en-US" sz="2000" dirty="0"/>
          </a:p>
        </p:txBody>
      </p:sp>
      <p:sp>
        <p:nvSpPr>
          <p:cNvPr id="38" name="Rectangle 37"/>
          <p:cNvSpPr/>
          <p:nvPr/>
        </p:nvSpPr>
        <p:spPr>
          <a:xfrm>
            <a:off x="1097280" y="1086544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Data and Classifiers</a:t>
            </a:r>
          </a:p>
        </p:txBody>
      </p:sp>
      <p:sp>
        <p:nvSpPr>
          <p:cNvPr id="39" name="Text Box 190"/>
          <p:cNvSpPr txBox="1">
            <a:spLocks noChangeArrowheads="1"/>
          </p:cNvSpPr>
          <p:nvPr/>
        </p:nvSpPr>
        <p:spPr bwMode="auto">
          <a:xfrm>
            <a:off x="1097280" y="11322644"/>
            <a:ext cx="9875520" cy="7584434"/>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smtClean="0">
                <a:latin typeface="+mn-lt"/>
              </a:rPr>
              <a:t>The MEU-Mobile KSD (Keystroke Dynamics) Data Set from the UCI Machine Learning Repository contains 51 records for each of 56 subjects - 2856 records total - of haptic, momentum, and timing features measured of a common sequence (</a:t>
            </a:r>
            <a:r>
              <a:rPr lang="en-US" sz="2000" dirty="0" smtClean="0">
                <a:latin typeface="Courier New" panose="02070309020205020404" pitchFamily="49" charset="0"/>
                <a:cs typeface="Courier New" panose="02070309020205020404" pitchFamily="49" charset="0"/>
              </a:rPr>
              <a:t>.tie5Roanl</a:t>
            </a:r>
            <a:r>
              <a:rPr lang="en-US" sz="2000" dirty="0" smtClean="0">
                <a:latin typeface="+mn-lt"/>
              </a:rPr>
              <a:t>) typed on a Nexus 7 mobile device. There are 71 features monitored, characterized by the attributes </a:t>
            </a:r>
            <a:r>
              <a:rPr lang="en-US" sz="2000" dirty="0" smtClean="0">
                <a:latin typeface="Courier New" panose="02070309020205020404" pitchFamily="49" charset="0"/>
                <a:cs typeface="Courier New" panose="02070309020205020404" pitchFamily="49" charset="0"/>
              </a:rPr>
              <a:t>Hold, Up-Down, Down-Down, Pressure, Finger-Area, Average Hold, Average Pressure, Average Area.</a:t>
            </a:r>
            <a:endParaRPr lang="en-US" sz="2000" dirty="0" smtClean="0">
              <a:latin typeface="+mj-lt"/>
            </a:endParaRPr>
          </a:p>
          <a:p>
            <a:pPr marL="342900" indent="-342900" eaLnBrk="1" hangingPunct="1">
              <a:buFont typeface="Arial" panose="020B0604020202020204" pitchFamily="34" charset="0"/>
              <a:buChar char="•"/>
            </a:pPr>
            <a:r>
              <a:rPr lang="en-US" sz="2000" dirty="0" smtClean="0">
                <a:latin typeface="+mj-lt"/>
              </a:rPr>
              <a:t>We trained a variety of binary classifiers  to detect if the concatenation the feature vectors of two data-points, forming a vector 142 features, was typed by the same user or not. This allowed us to train one model and have it generalize user verification to any new users not from the training dataset, as long as we one at least one keystroke record for any new users.</a:t>
            </a:r>
          </a:p>
          <a:p>
            <a:pPr marL="342900" indent="-342900" eaLnBrk="1" hangingPunct="1">
              <a:buFont typeface="Arial" panose="020B0604020202020204" pitchFamily="34" charset="0"/>
              <a:buChar char="•"/>
            </a:pPr>
            <a:r>
              <a:rPr lang="en-US" sz="2000" dirty="0" smtClean="0">
                <a:latin typeface="+mj-lt"/>
              </a:rPr>
              <a:t>As part of data processing we implemented a flexible </a:t>
            </a:r>
            <a:r>
              <a:rPr lang="en-US" sz="2000" b="1" dirty="0" smtClean="0">
                <a:latin typeface="+mj-lt"/>
              </a:rPr>
              <a:t>resampling framework </a:t>
            </a:r>
            <a:r>
              <a:rPr lang="en-US" sz="2000" dirty="0" smtClean="0">
                <a:latin typeface="+mj-lt"/>
              </a:rPr>
              <a:t>that can utilize a variety of </a:t>
            </a:r>
            <a:r>
              <a:rPr lang="en-US" sz="2000" dirty="0" err="1" smtClean="0">
                <a:latin typeface="+mj-lt"/>
              </a:rPr>
              <a:t>undersampling</a:t>
            </a:r>
            <a:r>
              <a:rPr lang="en-US" sz="2000" dirty="0" smtClean="0">
                <a:latin typeface="+mj-lt"/>
              </a:rPr>
              <a:t> and oversampling methods to </a:t>
            </a:r>
            <a:r>
              <a:rPr lang="en-US" sz="2000" dirty="0" err="1" smtClean="0">
                <a:latin typeface="+mj-lt"/>
              </a:rPr>
              <a:t>undersample</a:t>
            </a:r>
            <a:r>
              <a:rPr lang="en-US" sz="2000" dirty="0" smtClean="0">
                <a:latin typeface="+mj-lt"/>
              </a:rPr>
              <a:t> the majority class and oversample the minority class as necessary. This ensures parity between labels of different user and same user in the training data.</a:t>
            </a:r>
          </a:p>
          <a:p>
            <a:pPr marL="342900" indent="-342900" eaLnBrk="1" hangingPunct="1">
              <a:buFont typeface="Arial" panose="020B0604020202020204" pitchFamily="34" charset="0"/>
              <a:buChar char="•"/>
            </a:pPr>
            <a:endParaRPr lang="en-US" sz="2000" dirty="0" smtClean="0">
              <a:latin typeface="+mj-lt"/>
            </a:endParaRPr>
          </a:p>
          <a:p>
            <a:pPr marL="342900" indent="-342900" eaLnBrk="1" hangingPunct="1">
              <a:buFont typeface="Arial" panose="020B0604020202020204" pitchFamily="34" charset="0"/>
              <a:buChar char="•"/>
            </a:pPr>
            <a:endParaRPr lang="en-US" sz="2000" dirty="0" smtClean="0">
              <a:latin typeface="+mj-lt"/>
            </a:endParaRPr>
          </a:p>
          <a:p>
            <a:pPr marL="342900" indent="-342900" eaLnBrk="1" hangingPunct="1">
              <a:buFont typeface="Arial" panose="020B0604020202020204" pitchFamily="34" charset="0"/>
              <a:buChar char="•"/>
            </a:pPr>
            <a:endParaRPr lang="en-US" sz="2000" dirty="0" smtClean="0">
              <a:latin typeface="+mj-lt"/>
            </a:endParaRPr>
          </a:p>
          <a:p>
            <a:pPr marL="342900" indent="-342900" eaLnBrk="1" hangingPunct="1">
              <a:buFont typeface="Arial" panose="020B0604020202020204" pitchFamily="34" charset="0"/>
              <a:buChar char="•"/>
            </a:pPr>
            <a:endParaRPr lang="en-US" sz="2000" dirty="0" smtClean="0">
              <a:latin typeface="+mj-lt"/>
            </a:endParaRPr>
          </a:p>
          <a:p>
            <a:pPr marL="342900" indent="-342900" eaLnBrk="1" hangingPunct="1">
              <a:buFont typeface="Arial" panose="020B0604020202020204" pitchFamily="34" charset="0"/>
              <a:buChar char="•"/>
            </a:pPr>
            <a:endParaRPr lang="en-US" sz="2000" dirty="0" smtClean="0">
              <a:latin typeface="+mj-lt"/>
            </a:endParaRPr>
          </a:p>
          <a:p>
            <a:pPr marL="342900" indent="-342900" eaLnBrk="1" hangingPunct="1">
              <a:buFont typeface="Arial" panose="020B0604020202020204" pitchFamily="34" charset="0"/>
              <a:buChar char="•"/>
            </a:pPr>
            <a:endParaRPr lang="en-US" sz="2000" dirty="0" smtClean="0">
              <a:latin typeface="+mj-lt"/>
            </a:endParaRPr>
          </a:p>
          <a:p>
            <a:pPr marL="342900" indent="-342900" eaLnBrk="1" hangingPunct="1">
              <a:buFont typeface="Arial" panose="020B0604020202020204" pitchFamily="34" charset="0"/>
              <a:buChar char="•"/>
            </a:pPr>
            <a:endParaRPr lang="en-US" sz="2000" dirty="0" smtClean="0">
              <a:latin typeface="+mj-lt"/>
            </a:endParaRPr>
          </a:p>
          <a:p>
            <a:pPr marL="342900" indent="-342900" eaLnBrk="1" hangingPunct="1">
              <a:buFont typeface="Arial" panose="020B0604020202020204" pitchFamily="34" charset="0"/>
              <a:buChar char="•"/>
            </a:pPr>
            <a:endParaRPr lang="en-US" sz="2000" dirty="0" smtClean="0">
              <a:latin typeface="+mj-lt"/>
            </a:endParaRPr>
          </a:p>
          <a:p>
            <a:pPr marL="342900" indent="-342900" eaLnBrk="1" hangingPunct="1">
              <a:buFont typeface="Arial" panose="020B0604020202020204" pitchFamily="34" charset="0"/>
              <a:buChar char="•"/>
            </a:pPr>
            <a:endParaRPr lang="en-US" sz="2000" dirty="0">
              <a:latin typeface="+mj-lt"/>
            </a:endParaRPr>
          </a:p>
        </p:txBody>
      </p:sp>
      <p:sp>
        <p:nvSpPr>
          <p:cNvPr id="48" name="TextBox 47"/>
          <p:cNvSpPr txBox="1"/>
          <p:nvPr/>
        </p:nvSpPr>
        <p:spPr>
          <a:xfrm>
            <a:off x="10241280" y="20025359"/>
            <a:ext cx="21176120" cy="1463040"/>
          </a:xfrm>
          <a:prstGeom prst="rect">
            <a:avLst/>
          </a:prstGeom>
          <a:noFill/>
        </p:spPr>
        <p:txBody>
          <a:bodyPr wrap="square" lIns="48971" tIns="48971" rIns="48971" bIns="48971" numCol="2" spcCol="244855" rtlCol="0">
            <a:noAutofit/>
          </a:bodyPr>
          <a:lstStyle/>
          <a:p>
            <a:r>
              <a:rPr lang="en-US" sz="1440" dirty="0"/>
              <a:t>[1] N. Al-</a:t>
            </a:r>
            <a:r>
              <a:rPr lang="en-US" sz="1440" dirty="0" err="1"/>
              <a:t>Obaidi</a:t>
            </a:r>
            <a:r>
              <a:rPr lang="en-US" sz="1440" dirty="0"/>
              <a:t>. MEU-Mobile KSD Data Set. UCI Machine Learning Repository, 2016.</a:t>
            </a:r>
          </a:p>
          <a:p>
            <a:r>
              <a:rPr lang="en-US" sz="1440" dirty="0"/>
              <a:t>[2] I. de </a:t>
            </a:r>
            <a:r>
              <a:rPr lang="en-US" sz="1440" dirty="0" err="1"/>
              <a:t>Mendizabal</a:t>
            </a:r>
            <a:r>
              <a:rPr lang="en-US" sz="1440" dirty="0"/>
              <a:t>-Vazquez, D. de Santos-Sierra, J. Guerra-Casanova, and C. Sanchez-Avila. Supervised classification methods applied to</a:t>
            </a:r>
          </a:p>
          <a:p>
            <a:r>
              <a:rPr lang="en-US" sz="1440" dirty="0"/>
              <a:t>Keystroke Dynamics through Mobile Devices. </a:t>
            </a:r>
            <a:r>
              <a:rPr lang="en-US" sz="1440" i="1" dirty="0"/>
              <a:t>ICCST</a:t>
            </a:r>
            <a:r>
              <a:rPr lang="en-US" sz="1440" dirty="0"/>
              <a:t>, 2014.</a:t>
            </a:r>
          </a:p>
          <a:p>
            <a:r>
              <a:rPr lang="en-US" sz="1440" dirty="0"/>
              <a:t>[3] T. Cho. Pattern Classification Methods for Keystroke Analysis. </a:t>
            </a:r>
            <a:r>
              <a:rPr lang="en-US" sz="1440" i="1" dirty="0"/>
              <a:t>SICE-ICASE</a:t>
            </a:r>
            <a:r>
              <a:rPr lang="en-US" sz="1440" dirty="0"/>
              <a:t>, 2006.</a:t>
            </a:r>
          </a:p>
          <a:p>
            <a:r>
              <a:rPr lang="en-US" sz="1440" dirty="0"/>
              <a:t>[4] L.J.P. van der </a:t>
            </a:r>
            <a:r>
              <a:rPr lang="en-US" sz="1440" dirty="0" err="1"/>
              <a:t>Maaten</a:t>
            </a:r>
            <a:r>
              <a:rPr lang="en-US" sz="1440" dirty="0"/>
              <a:t>. Accelerating t-SNE using Tree-Based Algorithms. </a:t>
            </a:r>
            <a:r>
              <a:rPr lang="en-US" sz="1440" i="1" dirty="0"/>
              <a:t>Journal of Machine Learning Research</a:t>
            </a:r>
            <a:r>
              <a:rPr lang="en-US" sz="1440" dirty="0"/>
              <a:t>, 2014.</a:t>
            </a:r>
          </a:p>
          <a:p>
            <a:r>
              <a:rPr lang="en-US" sz="1440" dirty="0"/>
              <a:t>[5] A. </a:t>
            </a:r>
            <a:r>
              <a:rPr lang="en-US" sz="1440" dirty="0" err="1"/>
              <a:t>Fawzi</a:t>
            </a:r>
            <a:r>
              <a:rPr lang="en-US" sz="1440" dirty="0"/>
              <a:t>, S. </a:t>
            </a:r>
            <a:r>
              <a:rPr lang="en-US" sz="1440" dirty="0" err="1"/>
              <a:t>Moosavi-Dezfooli</a:t>
            </a:r>
            <a:r>
              <a:rPr lang="en-US" sz="1440" dirty="0"/>
              <a:t>, P. </a:t>
            </a:r>
            <a:r>
              <a:rPr lang="en-US" sz="1440" dirty="0" err="1"/>
              <a:t>Frossard</a:t>
            </a:r>
            <a:r>
              <a:rPr lang="en-US" sz="1440" dirty="0"/>
              <a:t>. Robustness of classifiers: from adversarial to random noise. </a:t>
            </a:r>
            <a:r>
              <a:rPr lang="en-US" sz="1440" i="1" dirty="0"/>
              <a:t>NIPS</a:t>
            </a:r>
            <a:r>
              <a:rPr lang="en-US" sz="1440" dirty="0"/>
              <a:t>, 2016.</a:t>
            </a:r>
          </a:p>
          <a:p>
            <a:r>
              <a:rPr lang="en-US" sz="1440" dirty="0"/>
              <a:t>[6] C. </a:t>
            </a:r>
            <a:r>
              <a:rPr lang="en-US" sz="1440" dirty="0" err="1"/>
              <a:t>Dwork</a:t>
            </a:r>
            <a:r>
              <a:rPr lang="en-US" sz="1440" dirty="0"/>
              <a:t>, A. Roth. Differential privacy. </a:t>
            </a:r>
            <a:r>
              <a:rPr lang="en-US" sz="1440" i="1" dirty="0"/>
              <a:t>Foundations and Trends in Computer Science</a:t>
            </a:r>
            <a:r>
              <a:rPr lang="en-US" sz="1440" dirty="0"/>
              <a:t>, 2014.</a:t>
            </a:r>
          </a:p>
          <a:p>
            <a:r>
              <a:rPr lang="en-US" sz="1440" dirty="0"/>
              <a:t>[7] Y. Gal, Z. </a:t>
            </a:r>
            <a:r>
              <a:rPr lang="en-US" sz="1440" dirty="0" err="1"/>
              <a:t>Ghahramani</a:t>
            </a:r>
            <a:r>
              <a:rPr lang="en-US" sz="1440" dirty="0"/>
              <a:t>. Bayesian Convolutional Neural Networks with Bernoulli Approximate </a:t>
            </a:r>
            <a:r>
              <a:rPr lang="en-US" sz="1440" dirty="0" err="1"/>
              <a:t>Variational</a:t>
            </a:r>
            <a:r>
              <a:rPr lang="en-US" sz="1440" dirty="0"/>
              <a:t> Inference. </a:t>
            </a:r>
            <a:r>
              <a:rPr lang="en-US" sz="1440" i="1" dirty="0"/>
              <a:t>arXiv:1506.02158</a:t>
            </a:r>
            <a:r>
              <a:rPr lang="en-US" sz="1440" dirty="0"/>
              <a:t>, 2016. </a:t>
            </a:r>
          </a:p>
          <a:p>
            <a:r>
              <a:rPr lang="en-US" sz="1440" dirty="0"/>
              <a:t>[8] P.S. </a:t>
            </a:r>
            <a:r>
              <a:rPr lang="en-US" sz="1440" dirty="0" err="1"/>
              <a:t>Teh</a:t>
            </a:r>
            <a:r>
              <a:rPr lang="en-US" sz="1440" dirty="0"/>
              <a:t>, N. Zhang, A.B.J. Teoh, K. Chen. A survey on touch dynamics authentication in mobile devices. </a:t>
            </a:r>
            <a:r>
              <a:rPr lang="en-US" sz="1440" i="1" dirty="0"/>
              <a:t>Computers &amp; Security</a:t>
            </a:r>
            <a:r>
              <a:rPr lang="en-US" sz="1440" dirty="0"/>
              <a:t>,</a:t>
            </a:r>
            <a:r>
              <a:rPr lang="en-US" sz="1440" i="1" dirty="0"/>
              <a:t> </a:t>
            </a:r>
            <a:r>
              <a:rPr lang="en-US" sz="1440" dirty="0"/>
              <a:t>2016.</a:t>
            </a:r>
          </a:p>
          <a:p>
            <a:r>
              <a:rPr lang="en-US" sz="1440" dirty="0"/>
              <a:t>[9] H. Bae, S. Monti, M. Montano, M.H. Steinberg, T.T. </a:t>
            </a:r>
            <a:r>
              <a:rPr lang="en-US" sz="1440" dirty="0" err="1"/>
              <a:t>Perls</a:t>
            </a:r>
            <a:r>
              <a:rPr lang="en-US" sz="1440" dirty="0"/>
              <a:t>, P. </a:t>
            </a:r>
            <a:r>
              <a:rPr lang="en-US" sz="1440" dirty="0" err="1"/>
              <a:t>Sebastiani</a:t>
            </a:r>
            <a:r>
              <a:rPr lang="en-US" sz="1440" dirty="0"/>
              <a:t>. Learning Bayesian Networks from Correlated Data. </a:t>
            </a:r>
            <a:r>
              <a:rPr lang="en-US" sz="1440" i="1" dirty="0"/>
              <a:t>Nature Scientific Reports, </a:t>
            </a:r>
            <a:r>
              <a:rPr lang="en-US" sz="1440" dirty="0"/>
              <a:t>2016.</a:t>
            </a:r>
          </a:p>
        </p:txBody>
      </p:sp>
      <p:sp>
        <p:nvSpPr>
          <p:cNvPr id="51" name="TextBox 50"/>
          <p:cNvSpPr txBox="1"/>
          <p:nvPr/>
        </p:nvSpPr>
        <p:spPr>
          <a:xfrm>
            <a:off x="10256519" y="19431002"/>
            <a:ext cx="1966333" cy="541893"/>
          </a:xfrm>
          <a:prstGeom prst="rect">
            <a:avLst/>
          </a:prstGeom>
          <a:noFill/>
        </p:spPr>
        <p:txBody>
          <a:bodyPr wrap="none" lIns="48971" tIns="24486" rIns="48971" bIns="24486" rtlCol="0">
            <a:spAutoFit/>
          </a:bodyPr>
          <a:lstStyle/>
          <a:p>
            <a:r>
              <a:rPr lang="en-US" sz="3200" b="1" dirty="0"/>
              <a:t>References</a:t>
            </a:r>
          </a:p>
        </p:txBody>
      </p:sp>
      <p:grpSp>
        <p:nvGrpSpPr>
          <p:cNvPr id="30" name="Group 29"/>
          <p:cNvGrpSpPr/>
          <p:nvPr/>
        </p:nvGrpSpPr>
        <p:grpSpPr>
          <a:xfrm>
            <a:off x="1082532" y="16084498"/>
            <a:ext cx="4197989" cy="2772886"/>
            <a:chOff x="604211" y="13280688"/>
            <a:chExt cx="8134245" cy="2458595"/>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1765043231"/>
                </p:ext>
              </p:extLst>
            </p:nvPr>
          </p:nvGraphicFramePr>
          <p:xfrm>
            <a:off x="2666846" y="14107021"/>
            <a:ext cx="5921289" cy="1032612"/>
          </p:xfrm>
          <a:graphic>
            <a:graphicData uri="http://schemas.openxmlformats.org/drawingml/2006/table">
              <a:tbl>
                <a:tblPr firstRow="1" bandRow="1">
                  <a:tableStyleId>{F5AB1C69-6EDB-4FF4-983F-18BD219EF322}</a:tableStyleId>
                </a:tblPr>
                <a:tblGrid>
                  <a:gridCol w="731936">
                    <a:extLst>
                      <a:ext uri="{9D8B030D-6E8A-4147-A177-3AD203B41FA5}">
                        <a16:colId xmlns="" xmlns:a16="http://schemas.microsoft.com/office/drawing/2014/main" val="20000"/>
                      </a:ext>
                    </a:extLst>
                  </a:gridCol>
                  <a:gridCol w="600609">
                    <a:extLst>
                      <a:ext uri="{9D8B030D-6E8A-4147-A177-3AD203B41FA5}">
                        <a16:colId xmlns="" xmlns:a16="http://schemas.microsoft.com/office/drawing/2014/main" val="20001"/>
                      </a:ext>
                    </a:extLst>
                  </a:gridCol>
                  <a:gridCol w="501348">
                    <a:extLst>
                      <a:ext uri="{9D8B030D-6E8A-4147-A177-3AD203B41FA5}">
                        <a16:colId xmlns="" xmlns:a16="http://schemas.microsoft.com/office/drawing/2014/main" val="20002"/>
                      </a:ext>
                    </a:extLst>
                  </a:gridCol>
                  <a:gridCol w="1222015">
                    <a:extLst>
                      <a:ext uri="{9D8B030D-6E8A-4147-A177-3AD203B41FA5}">
                        <a16:colId xmlns="" xmlns:a16="http://schemas.microsoft.com/office/drawing/2014/main" val="20003"/>
                      </a:ext>
                    </a:extLst>
                  </a:gridCol>
                </a:tblGrid>
                <a:tr h="221928">
                  <a:tc>
                    <a:txBody>
                      <a:bodyPr/>
                      <a:lstStyle/>
                      <a:p>
                        <a:pPr algn="ctr"/>
                        <a:r>
                          <a:rPr lang="en-US" sz="1400" dirty="0" smtClean="0"/>
                          <a:t>Subject</a:t>
                        </a:r>
                        <a:endParaRPr lang="en-US" sz="1400" dirty="0"/>
                      </a:p>
                    </a:txBody>
                    <a:tcPr marL="76200" marR="76200" marT="19051" marB="19051" anchor="ctr">
                      <a:solidFill>
                        <a:schemeClr val="accent1">
                          <a:lumMod val="75000"/>
                        </a:schemeClr>
                      </a:solidFill>
                    </a:tcPr>
                  </a:tc>
                  <a:tc>
                    <a:txBody>
                      <a:bodyPr/>
                      <a:lstStyle/>
                      <a:p>
                        <a:pPr algn="ctr"/>
                        <a:r>
                          <a:rPr lang="en-US" sz="1400" dirty="0"/>
                          <a:t>Hold .</a:t>
                        </a:r>
                      </a:p>
                    </a:txBody>
                    <a:tcPr marL="76200" marR="76200" marT="19051" marB="19051" anchor="ctr">
                      <a:solidFill>
                        <a:schemeClr val="accent1">
                          <a:lumMod val="75000"/>
                        </a:schemeClr>
                      </a:solidFill>
                    </a:tcPr>
                  </a:tc>
                  <a:tc>
                    <a:txBody>
                      <a:bodyPr/>
                      <a:lstStyle/>
                      <a:p>
                        <a:pPr algn="ctr"/>
                        <a:r>
                          <a:rPr lang="en-US" sz="1400" dirty="0"/>
                          <a:t>...</a:t>
                        </a:r>
                      </a:p>
                    </a:txBody>
                    <a:tcPr marL="76200" marR="76200" marT="19051" marB="19051" anchor="ctr">
                      <a:solidFill>
                        <a:schemeClr val="accent1">
                          <a:lumMod val="75000"/>
                        </a:schemeClr>
                      </a:solidFill>
                    </a:tcPr>
                  </a:tc>
                  <a:tc>
                    <a:txBody>
                      <a:bodyPr/>
                      <a:lstStyle/>
                      <a:p>
                        <a:pPr algn="ctr"/>
                        <a:r>
                          <a:rPr lang="en-US" sz="1400" dirty="0" err="1"/>
                          <a:t>AvA</a:t>
                        </a:r>
                        <a:endParaRPr lang="en-US" sz="1400" dirty="0"/>
                      </a:p>
                    </a:txBody>
                    <a:tcPr marL="76200" marR="76200" marT="19051" marB="19051" anchor="ctr">
                      <a:solidFill>
                        <a:schemeClr val="accent1">
                          <a:lumMod val="75000"/>
                        </a:schemeClr>
                      </a:solidFill>
                    </a:tcPr>
                  </a:tc>
                  <a:extLst>
                    <a:ext uri="{0D108BD9-81ED-4DB2-BD59-A6C34878D82A}">
                      <a16:rowId xmlns="" xmlns:a16="http://schemas.microsoft.com/office/drawing/2014/main" val="10000"/>
                    </a:ext>
                  </a:extLst>
                </a:tr>
                <a:tr h="410229">
                  <a:tc>
                    <a:txBody>
                      <a:bodyPr/>
                      <a:lstStyle/>
                      <a:p>
                        <a:pPr algn="ctr"/>
                        <a:r>
                          <a:rPr lang="en-US" sz="1400" dirty="0"/>
                          <a:t>1</a:t>
                        </a:r>
                      </a:p>
                    </a:txBody>
                    <a:tcPr marL="76200" marR="76200" marT="19051" marB="19051" anchor="ctr"/>
                  </a:tc>
                  <a:tc>
                    <a:txBody>
                      <a:bodyPr/>
                      <a:lstStyle/>
                      <a:p>
                        <a:pPr algn="ctr"/>
                        <a:r>
                          <a:rPr lang="en-US" sz="1400" dirty="0" smtClean="0"/>
                          <a:t>89</a:t>
                        </a:r>
                        <a:endParaRPr lang="en-US" sz="1400" dirty="0"/>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smtClean="0"/>
                          <a:t>0.2880184</a:t>
                        </a:r>
                        <a:endParaRPr lang="en-US" sz="1400" dirty="0"/>
                      </a:p>
                    </a:txBody>
                    <a:tcPr marL="76200" marR="76200" marT="19051" marB="19051" anchor="ctr"/>
                  </a:tc>
                  <a:extLst>
                    <a:ext uri="{0D108BD9-81ED-4DB2-BD59-A6C34878D82A}">
                      <a16:rowId xmlns="" xmlns:a16="http://schemas.microsoft.com/office/drawing/2014/main" val="10001"/>
                    </a:ext>
                  </a:extLst>
                </a:tr>
                <a:tr h="221928">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extLst>
                    <a:ext uri="{0D108BD9-81ED-4DB2-BD59-A6C34878D82A}">
                      <a16:rowId xmlns="" xmlns:a16="http://schemas.microsoft.com/office/drawing/2014/main" val="10002"/>
                    </a:ext>
                  </a:extLst>
                </a:tr>
                <a:tr h="221928">
                  <a:tc>
                    <a:txBody>
                      <a:bodyPr/>
                      <a:lstStyle/>
                      <a:p>
                        <a:pPr algn="ctr"/>
                        <a:r>
                          <a:rPr lang="en-US" sz="1400" dirty="0"/>
                          <a:t>56</a:t>
                        </a:r>
                      </a:p>
                    </a:txBody>
                    <a:tcPr marL="76200" marR="76200" marT="19051" marB="19051" anchor="ctr"/>
                  </a:tc>
                  <a:tc>
                    <a:txBody>
                      <a:bodyPr/>
                      <a:lstStyle/>
                      <a:p>
                        <a:pPr algn="ctr"/>
                        <a:r>
                          <a:rPr lang="en-US" sz="1400" dirty="0"/>
                          <a:t>80</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0.260369</a:t>
                        </a:r>
                      </a:p>
                    </a:txBody>
                    <a:tcPr marL="76200" marR="76200" marT="19051" marB="19051" anchor="ctr"/>
                  </a:tc>
                  <a:extLst>
                    <a:ext uri="{0D108BD9-81ED-4DB2-BD59-A6C34878D82A}">
                      <a16:rowId xmlns="" xmlns:a16="http://schemas.microsoft.com/office/drawing/2014/main" val="10003"/>
                    </a:ext>
                  </a:extLst>
                </a:tr>
              </a:tbl>
            </a:graphicData>
          </a:graphic>
        </p:graphicFrame>
        <p:sp>
          <p:nvSpPr>
            <p:cNvPr id="37" name="Text Box 180"/>
            <p:cNvSpPr txBox="1">
              <a:spLocks noChangeArrowheads="1"/>
            </p:cNvSpPr>
            <p:nvPr/>
          </p:nvSpPr>
          <p:spPr bwMode="auto">
            <a:xfrm>
              <a:off x="1447799" y="15433461"/>
              <a:ext cx="7254714" cy="30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Table 1.</a:t>
              </a:r>
              <a:r>
                <a:rPr lang="en-US" sz="1920" dirty="0">
                  <a:latin typeface="Calibri" pitchFamily="34" charset="0"/>
                </a:rPr>
                <a:t> Feature vector format.</a:t>
              </a:r>
            </a:p>
          </p:txBody>
        </p:sp>
        <p:sp>
          <p:nvSpPr>
            <p:cNvPr id="41" name="Text Box 180"/>
            <p:cNvSpPr txBox="1">
              <a:spLocks noChangeArrowheads="1"/>
            </p:cNvSpPr>
            <p:nvPr/>
          </p:nvSpPr>
          <p:spPr bwMode="auto">
            <a:xfrm>
              <a:off x="604211" y="14351486"/>
              <a:ext cx="1679176" cy="102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Calibri" pitchFamily="34" charset="0"/>
                </a:rPr>
                <a:t>56 subjects</a:t>
              </a:r>
            </a:p>
            <a:p>
              <a:pPr algn="ctr" eaLnBrk="1" hangingPunct="1"/>
              <a:r>
                <a:rPr lang="en-US" sz="1440" dirty="0">
                  <a:latin typeface="Calibri" pitchFamily="34" charset="0"/>
                </a:rPr>
                <a:t>51 records/</a:t>
              </a:r>
            </a:p>
            <a:p>
              <a:pPr algn="ctr" eaLnBrk="1" hangingPunct="1"/>
              <a:r>
                <a:rPr lang="en-US" sz="1440" dirty="0">
                  <a:latin typeface="Calibri" pitchFamily="34" charset="0"/>
                </a:rPr>
                <a:t>subject</a:t>
              </a:r>
            </a:p>
          </p:txBody>
        </p:sp>
        <p:sp>
          <p:nvSpPr>
            <p:cNvPr id="43" name="Left Brace 42"/>
            <p:cNvSpPr/>
            <p:nvPr/>
          </p:nvSpPr>
          <p:spPr>
            <a:xfrm rot="5400000">
              <a:off x="5991096" y="11301032"/>
              <a:ext cx="304800" cy="5189920"/>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sp>
          <p:nvSpPr>
            <p:cNvPr id="44" name="Text Box 180"/>
            <p:cNvSpPr txBox="1">
              <a:spLocks noChangeArrowheads="1"/>
            </p:cNvSpPr>
            <p:nvPr/>
          </p:nvSpPr>
          <p:spPr bwMode="auto">
            <a:xfrm>
              <a:off x="5303907" y="13280688"/>
              <a:ext cx="1679176" cy="43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Calibri" pitchFamily="34" charset="0"/>
                </a:rPr>
                <a:t>71 features</a:t>
              </a:r>
            </a:p>
          </p:txBody>
        </p:sp>
      </p:grpSp>
      <p:sp>
        <p:nvSpPr>
          <p:cNvPr id="49" name="Left Brace 48"/>
          <p:cNvSpPr/>
          <p:nvPr/>
        </p:nvSpPr>
        <p:spPr>
          <a:xfrm>
            <a:off x="1937321" y="17439759"/>
            <a:ext cx="170347" cy="764221"/>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grpSp>
        <p:nvGrpSpPr>
          <p:cNvPr id="2" name="Group 1"/>
          <p:cNvGrpSpPr/>
          <p:nvPr/>
        </p:nvGrpSpPr>
        <p:grpSpPr>
          <a:xfrm>
            <a:off x="5993578" y="15993694"/>
            <a:ext cx="4796342" cy="2842946"/>
            <a:chOff x="4994648" y="13373456"/>
            <a:chExt cx="3996952" cy="2369122"/>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8" y="15455148"/>
              <a:ext cx="3120060"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Figure 1.</a:t>
              </a:r>
              <a:r>
                <a:rPr lang="en-US" sz="1920" dirty="0">
                  <a:latin typeface="Calibri" pitchFamily="34" charset="0"/>
                </a:rPr>
                <a:t> User Verification Classifier.</a:t>
              </a:r>
            </a:p>
          </p:txBody>
        </p:sp>
      </p:grpSp>
      <p:sp>
        <p:nvSpPr>
          <p:cNvPr id="12" name="Text Box 191"/>
          <p:cNvSpPr txBox="1">
            <a:spLocks noChangeArrowheads="1"/>
          </p:cNvSpPr>
          <p:nvPr/>
        </p:nvSpPr>
        <p:spPr bwMode="auto">
          <a:xfrm>
            <a:off x="21945600" y="3657602"/>
            <a:ext cx="9875520" cy="505573"/>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endParaRPr lang="en-US" sz="2000" dirty="0">
              <a:latin typeface="Calibri" pitchFamily="34" charset="0"/>
            </a:endParaRPr>
          </a:p>
        </p:txBody>
      </p:sp>
      <p:pic>
        <p:nvPicPr>
          <p:cNvPr id="3" name="Picture 2"/>
          <p:cNvPicPr>
            <a:picLocks noChangeAspect="1"/>
          </p:cNvPicPr>
          <p:nvPr/>
        </p:nvPicPr>
        <p:blipFill>
          <a:blip r:embed="rId3"/>
          <a:stretch>
            <a:fillRect/>
          </a:stretch>
        </p:blipFill>
        <p:spPr>
          <a:xfrm>
            <a:off x="12573000" y="13585613"/>
            <a:ext cx="7391400" cy="745311"/>
          </a:xfrm>
          <a:prstGeom prst="rect">
            <a:avLst/>
          </a:prstGeom>
        </p:spPr>
      </p:pic>
      <p:sp>
        <p:nvSpPr>
          <p:cNvPr id="6" name="TextBox 5"/>
          <p:cNvSpPr txBox="1"/>
          <p:nvPr/>
        </p:nvSpPr>
        <p:spPr>
          <a:xfrm>
            <a:off x="12496800" y="14338555"/>
            <a:ext cx="7666266" cy="338554"/>
          </a:xfrm>
          <a:prstGeom prst="rect">
            <a:avLst/>
          </a:prstGeom>
          <a:noFill/>
        </p:spPr>
        <p:txBody>
          <a:bodyPr wrap="none" rtlCol="0">
            <a:spAutoFit/>
          </a:bodyPr>
          <a:lstStyle/>
          <a:p>
            <a:r>
              <a:rPr lang="en-US" sz="1600" dirty="0" smtClean="0"/>
              <a:t>Table 1. Deep Neural Net models and their average validation accuracy of 10 training trials</a:t>
            </a:r>
            <a:endParaRPr lang="en-US" sz="1600"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8732</TotalTime>
  <Words>1175</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Jonny Li</cp:lastModifiedBy>
  <cp:revision>168</cp:revision>
  <cp:lastPrinted>2013-02-12T02:21:55Z</cp:lastPrinted>
  <dcterms:created xsi:type="dcterms:W3CDTF">2013-02-10T21:14:48Z</dcterms:created>
  <dcterms:modified xsi:type="dcterms:W3CDTF">2017-12-11T01:52:35Z</dcterms:modified>
</cp:coreProperties>
</file>