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9" autoAdjust="0"/>
    <p:restoredTop sz="94676" autoAdjust="0"/>
  </p:normalViewPr>
  <p:slideViewPr>
    <p:cSldViewPr>
      <p:cViewPr varScale="1">
        <p:scale>
          <a:sx n="27" d="100"/>
          <a:sy n="27" d="100"/>
        </p:scale>
        <p:origin x="1337" y="77"/>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12/9/2017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512" rtl="0" eaLnBrk="1" latinLnBrk="0" hangingPunct="1">
        <a:spcBef>
          <a:spcPct val="0"/>
        </a:spcBef>
        <a:buNone/>
        <a:defRPr sz="4200" kern="1200">
          <a:solidFill>
            <a:schemeClr val="tx1"/>
          </a:solidFill>
          <a:latin typeface="+mj-lt"/>
          <a:ea typeface="+mj-ea"/>
          <a:cs typeface="+mj-cs"/>
        </a:defRPr>
      </a:lvl1pPr>
    </p:titleStyle>
    <p:bodyStyle>
      <a:lvl1pPr marL="24484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69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3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38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2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3910"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166"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424"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89678"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smtClean="0">
                <a:solidFill>
                  <a:schemeClr val="accent3">
                    <a:lumMod val="20000"/>
                    <a:lumOff val="80000"/>
                  </a:schemeClr>
                </a:solidFill>
                <a:latin typeface="+mn-lt"/>
              </a:rPr>
              <a:t>Touch Biometric </a:t>
            </a:r>
            <a:r>
              <a:rPr lang="en-US" sz="4800" b="1" dirty="0" smtClean="0">
                <a:solidFill>
                  <a:schemeClr val="accent3">
                    <a:lumMod val="20000"/>
                    <a:lumOff val="80000"/>
                  </a:schemeClr>
                </a:solidFill>
                <a:latin typeface="+mn-lt"/>
              </a:rPr>
              <a:t>User Verification on Mobile Devices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mn-lt"/>
              </a:rPr>
              <a:t>Valerie </a:t>
            </a:r>
            <a:r>
              <a:rPr lang="en-US" sz="2800" b="1" dirty="0">
                <a:solidFill>
                  <a:schemeClr val="bg1"/>
                </a:solidFill>
                <a:latin typeface="+mn-lt"/>
              </a:rPr>
              <a:t>Ding</a:t>
            </a:r>
            <a:r>
              <a:rPr lang="en-US" sz="2800" b="1" baseline="30000" dirty="0">
                <a:solidFill>
                  <a:schemeClr val="bg1"/>
                </a:solidFill>
                <a:latin typeface="+mn-lt"/>
              </a:rPr>
              <a:t>1</a:t>
            </a:r>
            <a:r>
              <a:rPr lang="en-US" sz="2800" b="1" dirty="0">
                <a:solidFill>
                  <a:schemeClr val="bg1"/>
                </a:solidFill>
                <a:latin typeface="+mn-lt"/>
              </a:rPr>
              <a:t>, </a:t>
            </a:r>
            <a:r>
              <a:rPr lang="en-US" sz="2800" b="1" dirty="0">
                <a:solidFill>
                  <a:schemeClr val="bg1"/>
                </a:solidFill>
                <a:latin typeface="+mn-lt"/>
              </a:rPr>
              <a:t>Stephanie </a:t>
            </a:r>
            <a:r>
              <a:rPr lang="en-US" sz="2800" b="1" dirty="0">
                <a:solidFill>
                  <a:schemeClr val="bg1"/>
                </a:solidFill>
                <a:latin typeface="+mn-lt"/>
              </a:rPr>
              <a:t>Dong</a:t>
            </a:r>
            <a:r>
              <a:rPr lang="en-US" sz="2800" b="1" baseline="30000" dirty="0">
                <a:solidFill>
                  <a:schemeClr val="bg1"/>
                </a:solidFill>
                <a:latin typeface="+mn-lt"/>
              </a:rPr>
              <a:t>2</a:t>
            </a:r>
            <a:r>
              <a:rPr lang="en-US" sz="2800" b="1" dirty="0">
                <a:solidFill>
                  <a:schemeClr val="bg1"/>
                </a:solidFill>
                <a:latin typeface="+mn-lt"/>
              </a:rPr>
              <a:t>, </a:t>
            </a:r>
            <a:r>
              <a:rPr lang="en-US" sz="2800" b="1" dirty="0">
                <a:solidFill>
                  <a:schemeClr val="bg1"/>
                </a:solidFill>
                <a:latin typeface="+mn-lt"/>
              </a:rPr>
              <a:t>Jonathan </a:t>
            </a:r>
            <a:r>
              <a:rPr lang="en-US" sz="2800" b="1" dirty="0">
                <a:solidFill>
                  <a:schemeClr val="bg1"/>
                </a:solidFill>
                <a:latin typeface="+mn-lt"/>
              </a:rPr>
              <a:t>Li</a:t>
            </a:r>
            <a:r>
              <a:rPr lang="en-US" sz="2800" b="1" baseline="30000" dirty="0">
                <a:solidFill>
                  <a:schemeClr val="bg1"/>
                </a:solidFill>
                <a:latin typeface="+mn-lt"/>
              </a:rPr>
              <a:t>3</a:t>
            </a:r>
          </a:p>
          <a:p>
            <a:pPr algn="ctr" eaLnBrk="1" hangingPunct="1"/>
            <a:r>
              <a:rPr lang="en-US" sz="2800" dirty="0">
                <a:solidFill>
                  <a:schemeClr val="bg1"/>
                </a:solidFill>
                <a:latin typeface="+mn-lt"/>
              </a:rPr>
              <a:t>Department </a:t>
            </a:r>
            <a:r>
              <a:rPr lang="en-US" sz="2800" dirty="0">
                <a:solidFill>
                  <a:schemeClr val="bg1"/>
                </a:solidFill>
                <a:latin typeface="+mn-lt"/>
              </a:rPr>
              <a:t>of Computer Science, Stanford </a:t>
            </a:r>
            <a:r>
              <a:rPr lang="en-US" sz="2800" dirty="0">
                <a:solidFill>
                  <a:schemeClr val="bg1"/>
                </a:solidFill>
                <a:latin typeface="+mn-lt"/>
              </a:rPr>
              <a:t>University</a:t>
            </a:r>
          </a:p>
          <a:p>
            <a:pPr algn="ctr" eaLnBrk="1" hangingPunct="1"/>
            <a:r>
              <a:rPr lang="en-US" sz="1800" baseline="30000" dirty="0">
                <a:solidFill>
                  <a:schemeClr val="bg1"/>
                </a:solidFill>
                <a:latin typeface="+mj-lt"/>
              </a:rPr>
              <a:t>1</a:t>
            </a:r>
            <a:r>
              <a:rPr lang="en-US" sz="1800" dirty="0">
                <a:solidFill>
                  <a:schemeClr val="bg1"/>
                </a:solidFill>
                <a:latin typeface="+mj-lt"/>
              </a:rPr>
              <a:t>dingv@stanford.edu, </a:t>
            </a:r>
            <a:r>
              <a:rPr lang="en-US" sz="1800" baseline="30000" dirty="0">
                <a:solidFill>
                  <a:schemeClr val="bg1"/>
                </a:solidFill>
                <a:latin typeface="+mj-lt"/>
              </a:rPr>
              <a:t>2</a:t>
            </a:r>
            <a:r>
              <a:rPr lang="en-US" sz="1800" dirty="0">
                <a:solidFill>
                  <a:schemeClr val="bg1"/>
                </a:solidFill>
                <a:latin typeface="+mj-lt"/>
              </a:rPr>
              <a:t>sxdong11@stanford.edu, </a:t>
            </a:r>
            <a:r>
              <a:rPr lang="en-US" sz="1800" baseline="30000" dirty="0">
                <a:solidFill>
                  <a:schemeClr val="bg1"/>
                </a:solidFill>
                <a:latin typeface="+mj-lt"/>
              </a:rPr>
              <a:t>3</a:t>
            </a:r>
            <a:r>
              <a:rPr lang="en-US" sz="1800" dirty="0">
                <a:solidFill>
                  <a:schemeClr val="bg1"/>
                </a:solidFill>
                <a:latin typeface="+mj-lt"/>
              </a:rPr>
              <a:t>johnnyli@stanford.edu</a:t>
            </a:r>
            <a:endParaRPr lang="en-US" sz="1800" dirty="0">
              <a:solidFill>
                <a:schemeClr val="bg1"/>
              </a:solidFill>
              <a:latin typeface="+mj-lt"/>
            </a:endParaRPr>
          </a:p>
        </p:txBody>
      </p:sp>
      <p:sp>
        <p:nvSpPr>
          <p:cNvPr id="24" name="TextBox 23"/>
          <p:cNvSpPr txBox="1"/>
          <p:nvPr/>
        </p:nvSpPr>
        <p:spPr>
          <a:xfrm>
            <a:off x="1280163" y="20025361"/>
            <a:ext cx="8057455"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We would like to thank our mentor Steve </a:t>
            </a:r>
            <a:r>
              <a:rPr lang="en-US" sz="2000" dirty="0" err="1"/>
              <a:t>Mussmann</a:t>
            </a:r>
            <a:r>
              <a:rPr lang="en-US" sz="2000" dirty="0"/>
              <a:t> for extensive discussion and feedback. We would also like to thank Christopher Sauer, Alisha </a:t>
            </a:r>
            <a:r>
              <a:rPr lang="en-US" sz="2000" dirty="0" err="1"/>
              <a:t>Rege</a:t>
            </a:r>
            <a:r>
              <a:rPr lang="en-US" sz="2000" dirty="0"/>
              <a:t>, and Prof. Dan </a:t>
            </a:r>
            <a:r>
              <a:rPr lang="en-US" sz="2000" dirty="0" err="1"/>
              <a:t>Boneh</a:t>
            </a:r>
            <a:r>
              <a:rPr lang="en-US" sz="2000" dirty="0"/>
              <a:t> for advice on data and methods. Finally, we thank Prof. Percy Liang and Prof. Stefano </a:t>
            </a:r>
            <a:r>
              <a:rPr lang="en-US" sz="2000" dirty="0" err="1"/>
              <a:t>Ermon</a:t>
            </a:r>
            <a:r>
              <a:rPr lang="en-US" sz="2000" dirty="0"/>
              <a:t> for valuable insight on paradigms of artificial intelligence, especially adversarial systems and Bayesian networks. </a:t>
            </a:r>
          </a:p>
        </p:txBody>
      </p:sp>
      <p:sp>
        <p:nvSpPr>
          <p:cNvPr id="25" name="TextBox 24"/>
          <p:cNvSpPr txBox="1"/>
          <p:nvPr/>
        </p:nvSpPr>
        <p:spPr>
          <a:xfrm>
            <a:off x="1280161" y="19431002"/>
            <a:ext cx="3245786" cy="541893"/>
          </a:xfrm>
          <a:prstGeom prst="rect">
            <a:avLst/>
          </a:prstGeom>
          <a:noFill/>
        </p:spPr>
        <p:txBody>
          <a:bodyPr wrap="none" lIns="48971" tIns="24486" rIns="48971" bIns="24486" rtlCol="0">
            <a:spAutoFit/>
          </a:bodyPr>
          <a:lstStyle/>
          <a:p>
            <a:r>
              <a:rPr lang="en-US" sz="3200" b="1" dirty="0"/>
              <a:t>Acknowledgments</a:t>
            </a:r>
          </a:p>
        </p:txBody>
      </p:sp>
      <p:sp>
        <p:nvSpPr>
          <p:cNvPr id="10" name="Text Box 189"/>
          <p:cNvSpPr txBox="1">
            <a:spLocks noChangeArrowheads="1"/>
          </p:cNvSpPr>
          <p:nvPr/>
        </p:nvSpPr>
        <p:spPr bwMode="auto">
          <a:xfrm>
            <a:off x="1097280" y="3657600"/>
            <a:ext cx="9875520" cy="296778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Calibri" pitchFamily="34" charset="0"/>
              </a:rPr>
              <a:t>We develop </a:t>
            </a:r>
            <a:r>
              <a:rPr lang="en-US" sz="2000" b="1" dirty="0">
                <a:latin typeface="Calibri" pitchFamily="34" charset="0"/>
              </a:rPr>
              <a:t>clustering algorithms </a:t>
            </a:r>
            <a:r>
              <a:rPr lang="en-US" sz="2000" dirty="0">
                <a:latin typeface="Calibri" pitchFamily="34" charset="0"/>
              </a:rPr>
              <a:t>and </a:t>
            </a:r>
            <a:r>
              <a:rPr lang="en-US" sz="2000" b="1" dirty="0">
                <a:latin typeface="Calibri" pitchFamily="34" charset="0"/>
              </a:rPr>
              <a:t>Bayesian graphical models </a:t>
            </a:r>
            <a:r>
              <a:rPr lang="en-US" sz="2000" dirty="0">
                <a:latin typeface="Calibri" pitchFamily="34" charset="0"/>
              </a:rPr>
              <a:t>to spoof human biometric patterns in mobile inputs. </a:t>
            </a:r>
          </a:p>
          <a:p>
            <a:pPr marL="342900" indent="-342900" eaLnBrk="1" hangingPunct="1">
              <a:buFont typeface="Arial" panose="020B0604020202020204" pitchFamily="34" charset="0"/>
              <a:buChar char="•"/>
            </a:pPr>
            <a:r>
              <a:rPr lang="en-US" sz="2000" dirty="0">
                <a:latin typeface="Calibri" pitchFamily="34" charset="0"/>
              </a:rPr>
              <a:t>We frame this as a </a:t>
            </a:r>
            <a:r>
              <a:rPr lang="en-US" sz="2000" b="1" dirty="0">
                <a:latin typeface="Calibri" pitchFamily="34" charset="0"/>
              </a:rPr>
              <a:t>targeted adversarial attack </a:t>
            </a:r>
            <a:r>
              <a:rPr lang="en-US" sz="2000" dirty="0">
                <a:latin typeface="Calibri" pitchFamily="34" charset="0"/>
              </a:rPr>
              <a:t>problem, and the applications are twofold.</a:t>
            </a:r>
          </a:p>
          <a:p>
            <a:pPr marL="1303020" lvl="1" indent="-411480" eaLnBrk="1" hangingPunct="1">
              <a:buFont typeface="+mj-lt"/>
              <a:buAutoNum type="arabicPeriod"/>
            </a:pPr>
            <a:r>
              <a:rPr lang="en-US" sz="2000" dirty="0">
                <a:latin typeface="Calibri" pitchFamily="34" charset="0"/>
              </a:rPr>
              <a:t>By developing methods to generate a mass of adversarial examples, we can develop more </a:t>
            </a:r>
            <a:r>
              <a:rPr lang="en-US" sz="2000" b="1" dirty="0">
                <a:latin typeface="Calibri" pitchFamily="34" charset="0"/>
              </a:rPr>
              <a:t>robust discriminatory classifiers </a:t>
            </a:r>
            <a:r>
              <a:rPr lang="en-US" sz="2000" dirty="0">
                <a:latin typeface="Calibri" pitchFamily="34" charset="0"/>
              </a:rPr>
              <a:t>for enhanced security in sensitive environments such as biometric identification on smartphones. </a:t>
            </a:r>
          </a:p>
          <a:p>
            <a:pPr marL="1303020" lvl="1" indent="-411480" eaLnBrk="1" hangingPunct="1">
              <a:buFont typeface="+mj-lt"/>
              <a:buAutoNum type="arabicPeriod"/>
            </a:pPr>
            <a:r>
              <a:rPr lang="en-US" sz="2000" dirty="0">
                <a:latin typeface="Calibri" pitchFamily="34" charset="0"/>
              </a:rPr>
              <a:t>Our </a:t>
            </a:r>
            <a:r>
              <a:rPr lang="en-US" sz="2000" b="1" dirty="0">
                <a:latin typeface="Calibri" pitchFamily="34" charset="0"/>
              </a:rPr>
              <a:t>Bayesian network heuristics </a:t>
            </a:r>
            <a:r>
              <a:rPr lang="en-US" sz="2000"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33" name="Rectangle 32"/>
          <p:cNvSpPr/>
          <p:nvPr/>
        </p:nvSpPr>
        <p:spPr>
          <a:xfrm>
            <a:off x="1097280" y="689788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1521440" y="3657601"/>
                <a:ext cx="9875520" cy="1515791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i="1" dirty="0">
                    <a:latin typeface="Calibri" pitchFamily="34" charset="0"/>
                  </a:rPr>
                  <a:t>k</a:t>
                </a:r>
                <a:r>
                  <a:rPr lang="en-US" sz="2000" b="1" dirty="0">
                    <a:latin typeface="Calibri" pitchFamily="34" charset="0"/>
                  </a:rPr>
                  <a:t>-means</a:t>
                </a:r>
                <a:r>
                  <a:rPr lang="en-US" sz="2000" b="1" dirty="0">
                    <a:latin typeface="Calibri" pitchFamily="34" charset="0"/>
                  </a:rPr>
                  <a:t>. </a:t>
                </a:r>
                <a:r>
                  <a:rPr lang="en-US" sz="2000" dirty="0">
                    <a:latin typeface="Calibri" pitchFamily="34" charset="0"/>
                  </a:rPr>
                  <a:t>We implemented a </a:t>
                </a:r>
                <a:r>
                  <a:rPr lang="en-US" sz="2000" dirty="0" err="1">
                    <a:latin typeface="Calibri" pitchFamily="34" charset="0"/>
                  </a:rPr>
                  <a:t>variational</a:t>
                </a:r>
                <a:r>
                  <a:rPr lang="en-US" sz="2000" dirty="0">
                    <a:latin typeface="Calibri" pitchFamily="34" charset="0"/>
                  </a:rPr>
                  <a:t> </a:t>
                </a:r>
                <a:r>
                  <a:rPr lang="en-US" sz="2000" i="1" dirty="0">
                    <a:latin typeface="Calibri" pitchFamily="34" charset="0"/>
                  </a:rPr>
                  <a:t>k</a:t>
                </a:r>
                <a:r>
                  <a:rPr lang="en-US" sz="2000" dirty="0">
                    <a:latin typeface="Calibri" pitchFamily="34" charset="0"/>
                  </a:rPr>
                  <a:t>-means clustering framework initialized with random seed, varying on </a:t>
                </a:r>
                <a:r>
                  <a:rPr lang="en-US" sz="2000" i="1" dirty="0">
                    <a:latin typeface="Calibri" pitchFamily="34" charset="0"/>
                  </a:rPr>
                  <a:t>k</a:t>
                </a:r>
                <a:r>
                  <a:rPr lang="en-US" sz="2000" dirty="0">
                    <a:latin typeface="Calibri" pitchFamily="34" charset="0"/>
                  </a:rPr>
                  <a:t>. The </a:t>
                </a:r>
                <a:r>
                  <a:rPr lang="en-US" sz="2000" i="1" dirty="0">
                    <a:latin typeface="Calibri" pitchFamily="34" charset="0"/>
                  </a:rPr>
                  <a:t>k </a:t>
                </a:r>
                <a:r>
                  <a:rPr lang="en-US" sz="2000" dirty="0">
                    <a:latin typeface="Calibri" pitchFamily="34" charset="0"/>
                  </a:rPr>
                  <a:t>centroids determined upon convergence become the basis for our adversarial example generation</a:t>
                </a:r>
                <a:r>
                  <a:rPr lang="en-US" sz="2000" dirty="0">
                    <a:latin typeface="Calibri" pitchFamily="34" charset="0"/>
                  </a:rPr>
                  <a:t>. Small (&lt;5) clusters are considered outliers.</a:t>
                </a:r>
                <a:endParaRPr lang="en-US" sz="2000" dirty="0">
                  <a:latin typeface="Calibri" pitchFamily="34" charset="0"/>
                </a:endParaRPr>
              </a:p>
              <a:p>
                <a:pPr marL="342900" indent="-342900" eaLnBrk="1" hangingPunct="1">
                  <a:buFont typeface="Arial" panose="020B0604020202020204" pitchFamily="34" charset="0"/>
                  <a:buChar char="•"/>
                </a:pPr>
                <a:r>
                  <a:rPr lang="en-US" sz="2000" b="1" dirty="0">
                    <a:latin typeface="Calibri" pitchFamily="34" charset="0"/>
                  </a:rPr>
                  <a:t>Multivariate Gaussian distribution models.</a:t>
                </a:r>
                <a:r>
                  <a:rPr lang="en-US" sz="2000" dirty="0">
                    <a:latin typeface="Calibri" pitchFamily="34" charset="0"/>
                  </a:rPr>
                  <a:t> Motivated by the high-dimensional (71-element featurization) of our dataset, we modeled the clusters generated by </a:t>
                </a:r>
                <a:r>
                  <a:rPr lang="en-US" sz="2000" i="1" dirty="0">
                    <a:latin typeface="Calibri" pitchFamily="34" charset="0"/>
                  </a:rPr>
                  <a:t>k</a:t>
                </a:r>
                <a:r>
                  <a:rPr lang="en-US" sz="2000" dirty="0">
                    <a:latin typeface="Calibri" pitchFamily="34" charset="0"/>
                  </a:rPr>
                  <a:t>-means as multivariate Gaussian </a:t>
                </a:r>
                <a:r>
                  <a:rPr lang="en-US" sz="2000" dirty="0">
                    <a:latin typeface="Calibri" pitchFamily="34" charset="0"/>
                  </a:rPr>
                  <a:t>distributions over </a:t>
                </a:r>
                <a:r>
                  <a:rPr lang="en-US" sz="2000" dirty="0">
                    <a:latin typeface="Calibri" pitchFamily="34" charset="0"/>
                  </a:rPr>
                  <a:t>the random variable set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𝑑</m:t>
                        </m:r>
                      </m:sub>
                    </m:sSub>
                    <m:r>
                      <a:rPr lang="en-US" sz="2000" i="1">
                        <a:latin typeface="Cambria Math" panose="02040503050406030204" pitchFamily="18" charset="0"/>
                      </a:rPr>
                      <m:t>]</m:t>
                    </m:r>
                  </m:oMath>
                </a14:m>
                <a:r>
                  <a:rPr lang="en-US" sz="2000" dirty="0">
                    <a:latin typeface="Calibri" pitchFamily="34" charset="0"/>
                  </a:rPr>
                  <a:t>, </a:t>
                </a:r>
                <a:r>
                  <a:rPr lang="en-US" sz="2000" dirty="0">
                    <a:latin typeface="Calibri" pitchFamily="34" charset="0"/>
                  </a:rPr>
                  <a:t> with the </a:t>
                </a:r>
                <a:r>
                  <a:rPr lang="en-US" sz="2000" dirty="0">
                    <a:latin typeface="Calibri" pitchFamily="34" charset="0"/>
                  </a:rPr>
                  <a:t>density function:</a:t>
                </a:r>
              </a:p>
              <a:p>
                <a:pPr eaLnBrk="1" hangingPunct="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𝜇</m:t>
                          </m:r>
                          <m:r>
                            <a:rPr lang="en-US" sz="2000" i="1">
                              <a:latin typeface="Cambria Math" panose="02040503050406030204" pitchFamily="18" charset="0"/>
                            </a:rPr>
                            <m:t>,</m:t>
                          </m:r>
                          <m:r>
                            <m:rPr>
                              <m:sty m:val="p"/>
                            </m:rPr>
                            <a:rPr lang="en-US" sz="2000">
                              <a:latin typeface="Cambria Math" panose="02040503050406030204" pitchFamily="18" charset="0"/>
                            </a:rPr>
                            <m:t>Σ</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d>
                            <m:dPr>
                              <m:begChr m:val="|"/>
                              <m:endChr m:val="|"/>
                              <m:ctrlPr>
                                <a:rPr lang="en-US" sz="2000" i="1">
                                  <a:latin typeface="Cambria Math" panose="02040503050406030204" pitchFamily="18" charset="0"/>
                                </a:rPr>
                              </m:ctrlPr>
                            </m:dPr>
                            <m:e>
                              <m:r>
                                <m:rPr>
                                  <m:sty m:val="p"/>
                                </m:rPr>
                                <a:rPr lang="en-US" sz="2000">
                                  <a:latin typeface="Cambria Math" panose="02040503050406030204" pitchFamily="18" charset="0"/>
                                </a:rPr>
                                <m:t>Σ</m:t>
                              </m:r>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rPr>
                                    <m:t>𝜋</m:t>
                                  </m:r>
                                </m:e>
                              </m:d>
                            </m:e>
                            <m:sup>
                              <m:r>
                                <a:rPr lang="en-US" sz="2000" i="1">
                                  <a:latin typeface="Cambria Math" panose="02040503050406030204" pitchFamily="18" charset="0"/>
                                </a:rPr>
                                <m:t>𝑑</m:t>
                              </m:r>
                            </m:sup>
                          </m:sSup>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d>
                            <m:dPr>
                              <m:ctrlPr>
                                <a:rPr lang="en-US" sz="2000" i="1">
                                  <a:latin typeface="Cambria Math" panose="02040503050406030204" pitchFamily="18" charset="0"/>
                                </a:rPr>
                              </m:ctrlPr>
                            </m:dPr>
                            <m:e>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𝜇</m:t>
                                      </m:r>
                                    </m:e>
                                  </m:d>
                                </m:e>
                                <m:sup>
                                  <m:r>
                                    <a:rPr lang="en-US" sz="2000" i="1">
                                      <a:latin typeface="Cambria Math" panose="02040503050406030204" pitchFamily="18" charset="0"/>
                                    </a:rPr>
                                    <m:t>𝑇</m:t>
                                  </m:r>
                                </m:sup>
                              </m:sSup>
                              <m:sSup>
                                <m:sSupPr>
                                  <m:ctrlPr>
                                    <a:rPr lang="en-US" sz="2000" i="1">
                                      <a:latin typeface="Cambria Math" panose="02040503050406030204" pitchFamily="18" charset="0"/>
                                    </a:rPr>
                                  </m:ctrlPr>
                                </m:sSupPr>
                                <m:e>
                                  <m:r>
                                    <m:rPr>
                                      <m:sty m:val="p"/>
                                    </m:rPr>
                                    <a:rPr lang="en-US" sz="2000">
                                      <a:latin typeface="Cambria Math" panose="02040503050406030204" pitchFamily="18" charset="0"/>
                                    </a:rPr>
                                    <m:t>Σ</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𝜇</m:t>
                                  </m:r>
                                </m:e>
                              </m:d>
                            </m:e>
                          </m:d>
                        </m:e>
                      </m:func>
                    </m:oMath>
                  </m:oMathPara>
                </a14:m>
                <a:endParaRPr lang="en-US" sz="2000" dirty="0">
                  <a:latin typeface="Calibri" pitchFamily="34" charset="0"/>
                </a:endParaRPr>
              </a:p>
              <a:p>
                <a:pPr marL="342900" eaLnBrk="1" hangingPunct="1"/>
                <a:r>
                  <a:rPr lang="en-US" sz="2000"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a:t>
                </a:r>
                <a:r>
                  <a:rPr lang="en-US" sz="2000" dirty="0">
                    <a:latin typeface="Calibri" pitchFamily="34" charset="0"/>
                  </a:rPr>
                  <a:t>. Each of </a:t>
                </a:r>
                <a:r>
                  <a:rPr lang="en-US" sz="2000" dirty="0">
                    <a:latin typeface="Calibri" pitchFamily="34" charset="0"/>
                  </a:rPr>
                  <a:t>these attacks </a:t>
                </a:r>
                <a:r>
                  <a:rPr lang="en-US" sz="2000" dirty="0">
                    <a:latin typeface="Calibri" pitchFamily="34" charset="0"/>
                  </a:rPr>
                  <a:t>was then </a:t>
                </a:r>
                <a:r>
                  <a:rPr lang="en-US" sz="2000" dirty="0">
                    <a:latin typeface="Calibri" pitchFamily="34" charset="0"/>
                  </a:rPr>
                  <a:t>concatenated with a </a:t>
                </a:r>
                <a:r>
                  <a:rPr lang="en-US" sz="2000" dirty="0" err="1">
                    <a:latin typeface="Calibri" pitchFamily="34" charset="0"/>
                  </a:rPr>
                  <a:t>datapoint</a:t>
                </a:r>
                <a:r>
                  <a:rPr lang="en-US" sz="2000" dirty="0">
                    <a:latin typeface="Calibri" pitchFamily="34" charset="0"/>
                  </a:rPr>
                  <a:t> from its generating cluster</a:t>
                </a:r>
                <a:r>
                  <a:rPr lang="en-US" sz="2000" dirty="0">
                    <a:latin typeface="Calibri" pitchFamily="34" charset="0"/>
                  </a:rPr>
                  <a:t>. </a:t>
                </a:r>
                <a:r>
                  <a:rPr lang="en-US" sz="2000" dirty="0">
                    <a:latin typeface="Calibri" pitchFamily="34" charset="0"/>
                  </a:rPr>
                  <a:t>The feature data we generated was thus similar to the original feature data at frequencies proportionate to the density function </a:t>
                </a:r>
                <a:r>
                  <a:rPr lang="en-US" sz="2000" dirty="0">
                    <a:latin typeface="Calibri" pitchFamily="34" charset="0"/>
                  </a:rPr>
                  <a:t>probabilities.</a:t>
                </a: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126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indent="-342900" eaLnBrk="1" hangingPunct="1">
                  <a:buFont typeface="Arial" panose="020B0604020202020204" pitchFamily="34" charset="0"/>
                  <a:buChar char="•"/>
                </a:pPr>
                <a:r>
                  <a:rPr lang="en-US" sz="2000" b="1" dirty="0">
                    <a:latin typeface="Calibri" pitchFamily="34" charset="0"/>
                  </a:rPr>
                  <a:t>Bayesian network models.</a:t>
                </a:r>
                <a:r>
                  <a:rPr lang="en-US" sz="2000"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2000" i="1" dirty="0">
                    <a:latin typeface="Calibri" pitchFamily="34" charset="0"/>
                  </a:rPr>
                  <a:t>et al.</a:t>
                </a:r>
                <a:r>
                  <a:rPr lang="en-US" sz="2000" dirty="0">
                    <a:latin typeface="Calibri" pitchFamily="34" charset="0"/>
                  </a:rPr>
                  <a:t> (2016) describe a method to learn Bayesian networks from correlations with </a:t>
                </a:r>
                <a:r>
                  <a:rPr lang="en-US" sz="2000" b="1" dirty="0">
                    <a:latin typeface="Calibri" pitchFamily="34" charset="0"/>
                  </a:rPr>
                  <a:t>global max likelihood:</a:t>
                </a:r>
                <a:endParaRPr lang="en-US" sz="2000"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𝐷</m:t>
                          </m:r>
                        </m:e>
                        <m:e>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𝛾</m:t>
                          </m:r>
                          <m:r>
                            <a:rPr lang="en-US" sz="2000" i="1">
                              <a:latin typeface="Cambria Math" panose="02040503050406030204" pitchFamily="18" charset="0"/>
                            </a:rPr>
                            <m:t>,</m:t>
                          </m:r>
                          <m:r>
                            <a:rPr lang="en-US" sz="2000" i="1">
                              <a:latin typeface="Cambria Math" panose="02040503050406030204" pitchFamily="18" charset="0"/>
                            </a:rPr>
                            <m:t>𝑀</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𝑣</m:t>
                          </m:r>
                        </m:sup>
                        <m:e>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e>
                            <m:e>
                              <m:r>
                                <a:rPr lang="en-US" sz="2000" i="1">
                                  <a:latin typeface="Cambria Math" panose="02040503050406030204" pitchFamily="18" charset="0"/>
                                </a:rPr>
                                <m:t>𝑝𝑎𝑟𝑒𝑛𝑡</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e>
                          </m:d>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oMath>
                  </m:oMathPara>
                </a14:m>
                <a:endParaRPr lang="en-US" sz="2000" dirty="0">
                  <a:latin typeface="Calibri" pitchFamily="34" charset="0"/>
                </a:endParaRPr>
              </a:p>
              <a:p>
                <a:pPr marL="342900" eaLnBrk="1" hangingPunct="1"/>
                <a:r>
                  <a:rPr lang="en-US" sz="2000" dirty="0">
                    <a:latin typeface="Calibri" pitchFamily="34" charset="0"/>
                  </a:rPr>
                  <a:t>Our Bayesian networks learned this way may not be empirical, but are an effective </a:t>
                </a:r>
                <a:r>
                  <a:rPr lang="en-US" sz="2000" b="1" dirty="0">
                    <a:latin typeface="Calibri" pitchFamily="34" charset="0"/>
                  </a:rPr>
                  <a:t>vector mapping heuristic</a:t>
                </a:r>
                <a:r>
                  <a:rPr lang="en-US" sz="2000" dirty="0">
                    <a:latin typeface="Calibri" pitchFamily="34" charset="0"/>
                  </a:rPr>
                  <a:t> to transform highly-dimensional </a:t>
                </a:r>
                <a:r>
                  <a:rPr lang="en-US" sz="2000" dirty="0" err="1">
                    <a:latin typeface="Calibri" pitchFamily="34" charset="0"/>
                  </a:rPr>
                  <a:t>featurized</a:t>
                </a:r>
                <a:r>
                  <a:rPr lang="en-US" sz="2000" dirty="0">
                    <a:latin typeface="Calibri" pitchFamily="34" charset="0"/>
                  </a:rPr>
                  <a:t> data back into realistic </a:t>
                </a:r>
                <a:r>
                  <a:rPr lang="en-US" sz="2000" dirty="0">
                    <a:latin typeface="Calibri" pitchFamily="34" charset="0"/>
                  </a:rPr>
                  <a:t>value 		         vectors for humanistic biometric imitation. </a:t>
                </a: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9601200" y="3048000"/>
                <a:ext cx="8229600" cy="12634206"/>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
            </a:r>
            <a:r>
              <a:rPr lang="en-US" sz="3200" b="1" dirty="0">
                <a:solidFill>
                  <a:schemeClr val="accent3">
                    <a:lumMod val="20000"/>
                    <a:lumOff val="80000"/>
                  </a:schemeClr>
                </a:solidFill>
              </a:rPr>
              <a:t>odels</a:t>
            </a:r>
            <a:endParaRPr lang="en-US" sz="3200" b="1" dirty="0">
              <a:solidFill>
                <a:schemeClr val="accent3">
                  <a:lumMod val="20000"/>
                  <a:lumOff val="80000"/>
                </a:schemeClr>
              </a:solidFill>
            </a:endParaRP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14" name="Text Box 193"/>
          <p:cNvSpPr txBox="1">
            <a:spLocks noChangeArrowheads="1"/>
          </p:cNvSpPr>
          <p:nvPr/>
        </p:nvSpPr>
        <p:spPr bwMode="auto">
          <a:xfrm>
            <a:off x="21945600" y="14415471"/>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Calibri" pitchFamily="34" charset="0"/>
              </a:rPr>
              <a:t>Our multivariate Gaussian cluster characterization and sampling algorithm, coupled with our Bayesian network heuristics, achieved </a:t>
            </a:r>
            <a:r>
              <a:rPr lang="en-US" sz="2000" b="1" dirty="0">
                <a:latin typeface="Calibri" pitchFamily="34" charset="0"/>
              </a:rPr>
              <a:t>77% successful spoof rate</a:t>
            </a:r>
            <a:r>
              <a:rPr lang="en-US" sz="2000" dirty="0">
                <a:latin typeface="Calibri" pitchFamily="34" charset="0"/>
              </a:rPr>
              <a:t> against state-of-the-art mobile biometric fraud classifiers (neural nets, as described by </a:t>
            </a:r>
            <a:r>
              <a:rPr lang="en-US" sz="2000" dirty="0" err="1">
                <a:latin typeface="Calibri" pitchFamily="34" charset="0"/>
              </a:rPr>
              <a:t>Teh</a:t>
            </a:r>
            <a:r>
              <a:rPr lang="en-US" sz="2000" dirty="0">
                <a:latin typeface="Calibri" pitchFamily="34" charset="0"/>
              </a:rPr>
              <a:t> </a:t>
            </a:r>
            <a:r>
              <a:rPr lang="en-US" sz="2000" i="1" dirty="0">
                <a:latin typeface="Calibri" pitchFamily="34" charset="0"/>
              </a:rPr>
              <a:t>et al.</a:t>
            </a:r>
            <a:r>
              <a:rPr lang="en-US" sz="2000" dirty="0">
                <a:latin typeface="Calibri" pitchFamily="34" charset="0"/>
              </a:rPr>
              <a:t>). This means that </a:t>
            </a:r>
            <a:r>
              <a:rPr lang="en-US" sz="2000" dirty="0">
                <a:latin typeface="Calibri" pitchFamily="34" charset="0"/>
              </a:rPr>
              <a:t>77% </a:t>
            </a:r>
            <a:r>
              <a:rPr lang="en-US" sz="2000" dirty="0">
                <a:latin typeface="Calibri" pitchFamily="34" charset="0"/>
              </a:rPr>
              <a:t>of the time, our </a:t>
            </a:r>
            <a:r>
              <a:rPr lang="en-US" sz="2000" b="1" dirty="0">
                <a:latin typeface="Calibri" pitchFamily="34" charset="0"/>
              </a:rPr>
              <a:t>adversarial biometric examples </a:t>
            </a:r>
            <a:r>
              <a:rPr lang="en-US" sz="2000" dirty="0">
                <a:latin typeface="Calibri" pitchFamily="34" charset="0"/>
              </a:rPr>
              <a:t>successfully trick the best discriminatory classifiers that they are from the genuine user. </a:t>
            </a:r>
          </a:p>
          <a:p>
            <a:pPr marL="342900" indent="-342900" eaLnBrk="1" hangingPunct="1">
              <a:buFont typeface="Arial" panose="020B0604020202020204" pitchFamily="34" charset="0"/>
              <a:buChar char="•"/>
            </a:pPr>
            <a:r>
              <a:rPr lang="en-US" sz="2000" dirty="0">
                <a:latin typeface="Calibri" pitchFamily="34" charset="0"/>
              </a:rPr>
              <a:t>We described a framework that allows for </a:t>
            </a:r>
            <a:r>
              <a:rPr lang="en-US" sz="2000" b="1" dirty="0">
                <a:latin typeface="Calibri" pitchFamily="34" charset="0"/>
              </a:rPr>
              <a:t>infinite generation of adversarial examples</a:t>
            </a:r>
            <a:r>
              <a:rPr lang="en-US" sz="2000" dirty="0">
                <a:latin typeface="Calibri" pitchFamily="34" charset="0"/>
              </a:rPr>
              <a:t> according to a probability distribution generated from our multivariate Gaussian models and Bayesian networks. The </a:t>
            </a:r>
            <a:r>
              <a:rPr lang="en-US" sz="2000" b="1" dirty="0">
                <a:latin typeface="Calibri" pitchFamily="34" charset="0"/>
              </a:rPr>
              <a:t>flexibility</a:t>
            </a:r>
            <a:r>
              <a:rPr lang="en-US" sz="2000" dirty="0">
                <a:latin typeface="Calibri" pitchFamily="34" charset="0"/>
              </a:rPr>
              <a:t> of the framework is perhaps the most simultaneously promising and disturbing result; we explored </a:t>
            </a:r>
            <a:r>
              <a:rPr lang="en-US" sz="2000" b="1" dirty="0">
                <a:latin typeface="Calibri" pitchFamily="34" charset="0"/>
              </a:rPr>
              <a:t>targeted adversarial attacks</a:t>
            </a:r>
            <a:r>
              <a:rPr lang="en-US" sz="2000"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2000" b="1" dirty="0">
                <a:latin typeface="Calibri" pitchFamily="34" charset="0"/>
              </a:rPr>
              <a:t>major security vulnerability </a:t>
            </a:r>
            <a:r>
              <a:rPr lang="en-US" sz="2000" dirty="0">
                <a:latin typeface="Calibri" pitchFamily="34" charset="0"/>
              </a:rPr>
              <a:t>that motivates further research in developing more resilient discriminatory classification algorithms for mobile biometric authentication. </a:t>
            </a:r>
            <a:endParaRPr lang="en-US" sz="2000" b="1" dirty="0">
              <a:latin typeface="Calibri" pitchFamily="34" charset="0"/>
            </a:endParaRPr>
          </a:p>
        </p:txBody>
      </p:sp>
      <p:sp>
        <p:nvSpPr>
          <p:cNvPr id="36" name="Rectangle 35"/>
          <p:cNvSpPr/>
          <p:nvPr/>
        </p:nvSpPr>
        <p:spPr>
          <a:xfrm>
            <a:off x="21945600" y="1395826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097280" y="7355083"/>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mn-lt"/>
              </a:rPr>
              <a:t>Keystroke pattern and dynamics classification is an important application of machine learning to computer security and authentication. </a:t>
            </a:r>
            <a:r>
              <a:rPr lang="en-US" sz="2000" dirty="0">
                <a:latin typeface="+mn-lt"/>
              </a:rPr>
              <a:t>The massive </a:t>
            </a:r>
            <a:r>
              <a:rPr lang="en-US" sz="2000" dirty="0">
                <a:latin typeface="+mn-lt"/>
              </a:rPr>
              <a:t>increase in popularity and computing power of mobile devices in the last ten years has spurred significant interest in biometric-focused authentication models for </a:t>
            </a:r>
            <a:r>
              <a:rPr lang="en-US" sz="2000" b="1" dirty="0">
                <a:latin typeface="+mn-lt"/>
              </a:rPr>
              <a:t>mobile devices</a:t>
            </a:r>
            <a:r>
              <a:rPr lang="en-US" sz="2000" dirty="0">
                <a:latin typeface="+mn-lt"/>
              </a:rPr>
              <a:t>.</a:t>
            </a:r>
          </a:p>
          <a:p>
            <a:pPr marL="342900" indent="-342900" eaLnBrk="1" hangingPunct="1">
              <a:buFont typeface="Arial" panose="020B0604020202020204" pitchFamily="34" charset="0"/>
              <a:buChar char="•"/>
            </a:pPr>
            <a:r>
              <a:rPr lang="en-US" sz="2000" dirty="0">
                <a:latin typeface="+mn-lt"/>
              </a:rPr>
              <a:t>As </a:t>
            </a:r>
            <a:r>
              <a:rPr lang="en-US" sz="2000" dirty="0">
                <a:latin typeface="+mn-lt"/>
              </a:rPr>
              <a:t>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2000" b="1" dirty="0">
                <a:latin typeface="+mn-lt"/>
              </a:rPr>
              <a:t>white hat </a:t>
            </a:r>
            <a:r>
              <a:rPr lang="en-US" sz="2000" dirty="0">
                <a:latin typeface="+mn-lt"/>
              </a:rPr>
              <a:t>evaluation of biometric data verification schemes.</a:t>
            </a:r>
          </a:p>
        </p:txBody>
      </p:sp>
      <p:sp>
        <p:nvSpPr>
          <p:cNvPr id="38" name="Rectangle 37"/>
          <p:cNvSpPr/>
          <p:nvPr/>
        </p:nvSpPr>
        <p:spPr>
          <a:xfrm>
            <a:off x="1097280" y="1086544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Data </a:t>
            </a:r>
            <a:r>
              <a:rPr lang="en-US" sz="3200" b="1" dirty="0">
                <a:solidFill>
                  <a:schemeClr val="accent3">
                    <a:lumMod val="20000"/>
                    <a:lumOff val="80000"/>
                  </a:schemeClr>
                </a:solidFill>
              </a:rPr>
              <a:t>and Classifiers</a:t>
            </a:r>
            <a:endParaRPr lang="en-US" sz="3200" b="1" dirty="0">
              <a:solidFill>
                <a:schemeClr val="accent3">
                  <a:lumMod val="20000"/>
                  <a:lumOff val="80000"/>
                </a:schemeClr>
              </a:solidFill>
            </a:endParaRPr>
          </a:p>
        </p:txBody>
      </p:sp>
      <p:sp>
        <p:nvSpPr>
          <p:cNvPr id="39" name="Text Box 190"/>
          <p:cNvSpPr txBox="1">
            <a:spLocks noChangeArrowheads="1"/>
          </p:cNvSpPr>
          <p:nvPr/>
        </p:nvSpPr>
        <p:spPr bwMode="auto">
          <a:xfrm>
            <a:off x="1097280" y="11322644"/>
            <a:ext cx="9875520" cy="758443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mn-lt"/>
              </a:rPr>
              <a:t>The MEU-Mobile </a:t>
            </a:r>
            <a:r>
              <a:rPr lang="en-US" sz="2000" dirty="0">
                <a:latin typeface="+mn-lt"/>
              </a:rPr>
              <a:t>KSD (Keystroke Dynamics) Data Set from the UCI Machine Learning Repository contains 51 records for each of 56 subjects - 2856 records total - of haptic, momentum, and timing features measured of a common sequence (</a:t>
            </a:r>
            <a:r>
              <a:rPr lang="en-US" sz="2000" dirty="0">
                <a:latin typeface="Courier New" panose="02070309020205020404" pitchFamily="49" charset="0"/>
                <a:cs typeface="Courier New" panose="02070309020205020404" pitchFamily="49" charset="0"/>
              </a:rPr>
              <a:t>.tie5Roanl</a:t>
            </a:r>
            <a:r>
              <a:rPr lang="en-US" sz="2000" dirty="0">
                <a:latin typeface="+mn-lt"/>
              </a:rPr>
              <a:t>) typed on a Nexus 7 mobile device. There are 71 features monitored, characterized by the attributes </a:t>
            </a:r>
            <a:r>
              <a:rPr lang="en-US" sz="2000" dirty="0">
                <a:latin typeface="Courier New" panose="02070309020205020404" pitchFamily="49" charset="0"/>
                <a:cs typeface="Courier New" panose="02070309020205020404" pitchFamily="49" charset="0"/>
              </a:rPr>
              <a:t>Hold, Up-Down, Down-Down, Pressure, Finger-Area, Average Hold, Average Pressure, Average Area</a:t>
            </a:r>
            <a:r>
              <a:rPr lang="en-US" sz="2000" dirty="0">
                <a:latin typeface="Courier New" panose="02070309020205020404" pitchFamily="49" charset="0"/>
                <a:cs typeface="Courier New" panose="02070309020205020404" pitchFamily="49" charset="0"/>
              </a:rPr>
              <a:t>.</a:t>
            </a:r>
            <a:endParaRPr lang="en-US" sz="2000" dirty="0">
              <a:latin typeface="+mj-lt"/>
            </a:endParaRPr>
          </a:p>
          <a:p>
            <a:pPr marL="342900" indent="-342900" eaLnBrk="1" hangingPunct="1">
              <a:buFont typeface="Arial" panose="020B0604020202020204" pitchFamily="34" charset="0"/>
              <a:buChar char="•"/>
            </a:pPr>
            <a:r>
              <a:rPr lang="en-US" sz="2000" dirty="0">
                <a:latin typeface="+mj-lt"/>
              </a:rPr>
              <a:t>We trained </a:t>
            </a:r>
            <a:r>
              <a:rPr lang="en-US" sz="2000" dirty="0">
                <a:latin typeface="+mj-lt"/>
              </a:rPr>
              <a:t>a variety of binary classifiers </a:t>
            </a:r>
            <a:r>
              <a:rPr lang="en-US" sz="2000" dirty="0">
                <a:latin typeface="+mj-lt"/>
              </a:rPr>
              <a:t> to detect if the concatenation </a:t>
            </a:r>
            <a:r>
              <a:rPr lang="en-US" sz="2000" dirty="0">
                <a:latin typeface="+mj-lt"/>
              </a:rPr>
              <a:t>the feature vectors of two </a:t>
            </a:r>
            <a:r>
              <a:rPr lang="en-US" sz="2000" dirty="0">
                <a:latin typeface="+mj-lt"/>
              </a:rPr>
              <a:t>data-points, forming a vector 142 features, was typed by the same user or not. </a:t>
            </a:r>
            <a:r>
              <a:rPr lang="en-US" sz="2000" dirty="0">
                <a:latin typeface="+mj-lt"/>
              </a:rPr>
              <a:t>This allowed us to </a:t>
            </a:r>
            <a:r>
              <a:rPr lang="en-US" sz="2000" dirty="0">
                <a:latin typeface="+mj-lt"/>
              </a:rPr>
              <a:t>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mj-lt"/>
              </a:rPr>
              <a:t>As part of data processing we </a:t>
            </a:r>
            <a:r>
              <a:rPr lang="en-US" sz="2000" dirty="0">
                <a:latin typeface="+mj-lt"/>
              </a:rPr>
              <a:t>implemented a flexible </a:t>
            </a:r>
            <a:r>
              <a:rPr lang="en-US" sz="2000" b="1" dirty="0">
                <a:latin typeface="+mj-lt"/>
              </a:rPr>
              <a:t>resampling framework </a:t>
            </a:r>
            <a:r>
              <a:rPr lang="en-US" sz="2000" dirty="0">
                <a:latin typeface="+mj-lt"/>
              </a:rPr>
              <a:t>that can utilize a variety of </a:t>
            </a:r>
            <a:r>
              <a:rPr lang="en-US" sz="2000" dirty="0" err="1">
                <a:latin typeface="+mj-lt"/>
              </a:rPr>
              <a:t>undersampling</a:t>
            </a:r>
            <a:r>
              <a:rPr lang="en-US" sz="2000" dirty="0">
                <a:latin typeface="+mj-lt"/>
              </a:rPr>
              <a:t> and oversampling methods to </a:t>
            </a:r>
            <a:r>
              <a:rPr lang="en-US" sz="2000" dirty="0" err="1">
                <a:latin typeface="+mj-lt"/>
              </a:rPr>
              <a:t>undersample</a:t>
            </a:r>
            <a:r>
              <a:rPr lang="en-US" sz="2000" dirty="0">
                <a:latin typeface="+mj-lt"/>
              </a:rPr>
              <a:t> the majority class and oversample the minority class as necessary. This ensures parity between labels of different user and same user in the training data.</a:t>
            </a: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p:txBody>
      </p:sp>
      <p:pic>
        <p:nvPicPr>
          <p:cNvPr id="1026" name="Picture 2" descr="K-mean center attack success rate.png">
            <a:extLst>
              <a:ext uri="{FF2B5EF4-FFF2-40B4-BE49-F238E27FC236}">
                <a16:creationId xmlns:a16="http://schemas.microsoft.com/office/drawing/2014/main" xmlns=""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0242" y="6182064"/>
            <a:ext cx="5303520" cy="3977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xmlns=""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2958" y="6182063"/>
            <a:ext cx="5303520" cy="3977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1035" y="14490777"/>
            <a:ext cx="4674504" cy="4164463"/>
          </a:xfrm>
          <a:prstGeom prst="rect">
            <a:avLst/>
          </a:prstGeom>
        </p:spPr>
      </p:pic>
      <p:sp>
        <p:nvSpPr>
          <p:cNvPr id="8" name="TextBox 7"/>
          <p:cNvSpPr txBox="1"/>
          <p:nvPr/>
        </p:nvSpPr>
        <p:spPr>
          <a:xfrm>
            <a:off x="16720764" y="14996160"/>
            <a:ext cx="4218996" cy="3342453"/>
          </a:xfrm>
          <a:prstGeom prst="rect">
            <a:avLst/>
          </a:prstGeom>
          <a:noFill/>
        </p:spPr>
        <p:txBody>
          <a:bodyPr wrap="square" rtlCol="0">
            <a:spAutoFit/>
          </a:bodyPr>
          <a:lstStyle/>
          <a:p>
            <a:r>
              <a:rPr lang="en-US" sz="1920" b="1" dirty="0"/>
              <a:t>Figure </a:t>
            </a:r>
            <a:r>
              <a:rPr lang="en-US" sz="1920" b="1" dirty="0"/>
              <a:t>3. </a:t>
            </a:r>
            <a:r>
              <a:rPr lang="en-US" sz="1920" dirty="0"/>
              <a:t>Pragmatically, we construct Bayesian models that are not naïve, hence do not make an independence assumption between feature variables. This is a 71x71 Pearson correlation matrix (using all user data). </a:t>
            </a:r>
          </a:p>
          <a:p>
            <a:endParaRPr lang="en-US" sz="1920" dirty="0"/>
          </a:p>
          <a:p>
            <a:r>
              <a:rPr lang="en-US" sz="1920" dirty="0">
                <a:solidFill>
                  <a:srgbClr val="00B050"/>
                </a:solidFill>
              </a:rPr>
              <a:t>Green tint </a:t>
            </a:r>
            <a:r>
              <a:rPr lang="en-US" sz="1920" dirty="0"/>
              <a:t>is higher correlation, and </a:t>
            </a:r>
            <a:r>
              <a:rPr lang="en-US" sz="1920" dirty="0">
                <a:solidFill>
                  <a:srgbClr val="FF0000"/>
                </a:solidFill>
              </a:rPr>
              <a:t>red tint </a:t>
            </a:r>
            <a:r>
              <a:rPr lang="en-US" sz="1920" dirty="0"/>
              <a:t>is lower correlation. Even visually, we begin to parse correlated and uncorrelated features. </a:t>
            </a:r>
          </a:p>
        </p:txBody>
      </p:sp>
      <p:sp>
        <p:nvSpPr>
          <p:cNvPr id="45" name="Text Box 180">
            <a:extLst>
              <a:ext uri="{FF2B5EF4-FFF2-40B4-BE49-F238E27FC236}">
                <a16:creationId xmlns:a16="http://schemas.microsoft.com/office/drawing/2014/main" xmlns="" id="{B5035870-ADA2-4595-8A86-153C0D15B18F}"/>
              </a:ext>
            </a:extLst>
          </p:cNvPr>
          <p:cNvSpPr txBox="1">
            <a:spLocks noChangeArrowheads="1"/>
          </p:cNvSpPr>
          <p:nvPr/>
        </p:nvSpPr>
        <p:spPr bwMode="auto">
          <a:xfrm>
            <a:off x="22530533" y="10277536"/>
            <a:ext cx="8705654" cy="935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Figures </a:t>
            </a:r>
            <a:r>
              <a:rPr lang="en-US" sz="1920" b="1" dirty="0">
                <a:latin typeface="Calibri" pitchFamily="34" charset="0"/>
              </a:rPr>
              <a:t>4-5.</a:t>
            </a:r>
            <a:r>
              <a:rPr lang="en-US" sz="1920" dirty="0">
                <a:latin typeface="Calibri" pitchFamily="34" charset="0"/>
              </a:rPr>
              <a:t> </a:t>
            </a:r>
            <a:r>
              <a:rPr lang="en-US" sz="1920" dirty="0">
                <a:latin typeface="Calibri" pitchFamily="34" charset="0"/>
              </a:rPr>
              <a:t>Adversarial success rate charts for different </a:t>
            </a:r>
            <a:r>
              <a:rPr lang="en-US" sz="1920" i="1" dirty="0">
                <a:latin typeface="Calibri" pitchFamily="34" charset="0"/>
              </a:rPr>
              <a:t>k</a:t>
            </a:r>
            <a:r>
              <a:rPr lang="en-US" sz="1920" dirty="0">
                <a:latin typeface="Calibri" pitchFamily="34" charset="0"/>
              </a:rPr>
              <a:t> and across five discriminatory classifier models (logistic regression, 1-layer ANN, 3-layer DNN, 5-layer DNN, and 10-layer DNN). </a:t>
            </a:r>
            <a:r>
              <a:rPr lang="en-US" sz="1920" b="1" dirty="0">
                <a:latin typeface="Calibri" pitchFamily="34" charset="0"/>
              </a:rPr>
              <a:t>Future work: </a:t>
            </a:r>
            <a:r>
              <a:rPr lang="en-US" sz="1920" dirty="0">
                <a:latin typeface="Calibri" pitchFamily="34" charset="0"/>
              </a:rPr>
              <a:t>Other evaluation metrics for “spoof success”</a:t>
            </a:r>
          </a:p>
        </p:txBody>
      </p:sp>
      <p:sp>
        <p:nvSpPr>
          <p:cNvPr id="47" name="Text Box 180">
            <a:extLst>
              <a:ext uri="{FF2B5EF4-FFF2-40B4-BE49-F238E27FC236}">
                <a16:creationId xmlns:a16="http://schemas.microsoft.com/office/drawing/2014/main" xmlns="" id="{B68CCE3C-71F5-47D9-BF5F-CCAFD9C77C0F}"/>
              </a:ext>
            </a:extLst>
          </p:cNvPr>
          <p:cNvSpPr txBox="1">
            <a:spLocks noChangeArrowheads="1"/>
          </p:cNvSpPr>
          <p:nvPr/>
        </p:nvSpPr>
        <p:spPr bwMode="auto">
          <a:xfrm>
            <a:off x="22711746" y="13398898"/>
            <a:ext cx="8705654" cy="34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Table 2.</a:t>
            </a:r>
            <a:r>
              <a:rPr lang="en-US" sz="1920" dirty="0">
                <a:latin typeface="Calibri" pitchFamily="34" charset="0"/>
              </a:rPr>
              <a:t> Table of maximum success rates, across all attack methods and </a:t>
            </a:r>
            <a:r>
              <a:rPr lang="en-US" sz="1920" i="1" dirty="0">
                <a:latin typeface="Calibri" pitchFamily="34" charset="0"/>
              </a:rPr>
              <a:t>k </a:t>
            </a:r>
            <a:r>
              <a:rPr lang="en-US" sz="1920" dirty="0">
                <a:latin typeface="Calibri" pitchFamily="34" charset="0"/>
              </a:rPr>
              <a:t>values.</a:t>
            </a:r>
            <a:endParaRPr lang="en-US" sz="1920" b="1" dirty="0">
              <a:latin typeface="Calibri"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t>[1] N. Al-</a:t>
            </a:r>
            <a:r>
              <a:rPr lang="en-US" sz="1440" dirty="0" err="1"/>
              <a:t>Obaidi</a:t>
            </a:r>
            <a:r>
              <a:rPr lang="en-US" sz="1440" dirty="0"/>
              <a:t>. MEU-Mobile KSD Data Set. UCI Machine Learning Repository, 2016.</a:t>
            </a:r>
          </a:p>
          <a:p>
            <a:r>
              <a:rPr lang="en-US" sz="1440" dirty="0"/>
              <a:t>[2] I. de </a:t>
            </a:r>
            <a:r>
              <a:rPr lang="en-US" sz="1440" dirty="0" err="1"/>
              <a:t>Mendizabal</a:t>
            </a:r>
            <a:r>
              <a:rPr lang="en-US" sz="1440" dirty="0"/>
              <a:t>-Vazquez, D. de Santos-Sierra, J. Guerra-Casanova, and C. Sanchez-Avila. Supervised classification methods applied to</a:t>
            </a:r>
          </a:p>
          <a:p>
            <a:r>
              <a:rPr lang="en-US" sz="1440" dirty="0"/>
              <a:t>Keystroke Dynamics through Mobile Devices. </a:t>
            </a:r>
            <a:r>
              <a:rPr lang="en-US" sz="1440" i="1" dirty="0"/>
              <a:t>ICCST</a:t>
            </a:r>
            <a:r>
              <a:rPr lang="en-US" sz="1440" dirty="0"/>
              <a:t>, 2014.</a:t>
            </a:r>
          </a:p>
          <a:p>
            <a:r>
              <a:rPr lang="en-US" sz="1440" dirty="0"/>
              <a:t>[3] T. Cho. Pattern Classification Methods for Keystroke Analysis. </a:t>
            </a:r>
            <a:r>
              <a:rPr lang="en-US" sz="1440" i="1" dirty="0"/>
              <a:t>SICE-ICASE</a:t>
            </a:r>
            <a:r>
              <a:rPr lang="en-US" sz="1440" dirty="0"/>
              <a:t>, 2006.</a:t>
            </a:r>
          </a:p>
          <a:p>
            <a:r>
              <a:rPr lang="en-US" sz="1440" dirty="0"/>
              <a:t>[4] L.J.P. van der </a:t>
            </a:r>
            <a:r>
              <a:rPr lang="en-US" sz="1440" dirty="0" err="1"/>
              <a:t>Maaten</a:t>
            </a:r>
            <a:r>
              <a:rPr lang="en-US" sz="1440" dirty="0"/>
              <a:t>. Accelerating t-SNE using Tree-Based Algorithms. </a:t>
            </a:r>
            <a:r>
              <a:rPr lang="en-US" sz="1440" i="1" dirty="0"/>
              <a:t>Journal of Machine Learning Research</a:t>
            </a:r>
            <a:r>
              <a:rPr lang="en-US" sz="1440" dirty="0"/>
              <a:t>, 2014.</a:t>
            </a:r>
          </a:p>
          <a:p>
            <a:r>
              <a:rPr lang="en-US" sz="1440" dirty="0"/>
              <a:t>[5] A. </a:t>
            </a:r>
            <a:r>
              <a:rPr lang="en-US" sz="1440" dirty="0" err="1"/>
              <a:t>Fawzi</a:t>
            </a:r>
            <a:r>
              <a:rPr lang="en-US" sz="1440" dirty="0"/>
              <a:t>, S. </a:t>
            </a:r>
            <a:r>
              <a:rPr lang="en-US" sz="1440" dirty="0" err="1"/>
              <a:t>Moosavi-Dezfooli</a:t>
            </a:r>
            <a:r>
              <a:rPr lang="en-US" sz="1440" dirty="0"/>
              <a:t>, P. </a:t>
            </a:r>
            <a:r>
              <a:rPr lang="en-US" sz="1440" dirty="0" err="1"/>
              <a:t>Frossard</a:t>
            </a:r>
            <a:r>
              <a:rPr lang="en-US" sz="1440" dirty="0"/>
              <a:t>. Robustness of classifiers: from adversarial to random noise. </a:t>
            </a:r>
            <a:r>
              <a:rPr lang="en-US" sz="1440" i="1" dirty="0"/>
              <a:t>NIPS</a:t>
            </a:r>
            <a:r>
              <a:rPr lang="en-US" sz="1440" dirty="0"/>
              <a:t>, 2016.</a:t>
            </a:r>
          </a:p>
          <a:p>
            <a:r>
              <a:rPr lang="en-US" sz="1440" dirty="0"/>
              <a:t>[6] C. </a:t>
            </a:r>
            <a:r>
              <a:rPr lang="en-US" sz="1440" dirty="0" err="1"/>
              <a:t>Dwork</a:t>
            </a:r>
            <a:r>
              <a:rPr lang="en-US" sz="1440" dirty="0"/>
              <a:t>, A. Roth. Differential privacy. </a:t>
            </a:r>
            <a:r>
              <a:rPr lang="en-US" sz="1440" i="1" dirty="0"/>
              <a:t>Foundations and Trends in Computer Science</a:t>
            </a:r>
            <a:r>
              <a:rPr lang="en-US" sz="1440" dirty="0"/>
              <a:t>, 2014.</a:t>
            </a:r>
          </a:p>
          <a:p>
            <a:r>
              <a:rPr lang="en-US" sz="1440" dirty="0"/>
              <a:t>[7] Y. Gal, Z. </a:t>
            </a:r>
            <a:r>
              <a:rPr lang="en-US" sz="1440" dirty="0" err="1"/>
              <a:t>Ghahramani</a:t>
            </a:r>
            <a:r>
              <a:rPr lang="en-US" sz="1440" dirty="0"/>
              <a:t>. Bayesian Convolutional Neural Networks with Bernoulli Approximate </a:t>
            </a:r>
            <a:r>
              <a:rPr lang="en-US" sz="1440" dirty="0" err="1"/>
              <a:t>Variational</a:t>
            </a:r>
            <a:r>
              <a:rPr lang="en-US" sz="1440" dirty="0"/>
              <a:t> Inference. </a:t>
            </a:r>
            <a:r>
              <a:rPr lang="en-US" sz="1440" i="1" dirty="0"/>
              <a:t>arXiv:1506.02158</a:t>
            </a:r>
            <a:r>
              <a:rPr lang="en-US" sz="1440" dirty="0"/>
              <a:t>, 2016. </a:t>
            </a:r>
          </a:p>
          <a:p>
            <a:r>
              <a:rPr lang="en-US" sz="1440" dirty="0"/>
              <a:t>[8] P.S. </a:t>
            </a:r>
            <a:r>
              <a:rPr lang="en-US" sz="1440" dirty="0" err="1"/>
              <a:t>Teh</a:t>
            </a:r>
            <a:r>
              <a:rPr lang="en-US" sz="1440" dirty="0"/>
              <a:t>, N. Zhang, A.B.J. Teoh, K. Chen. A survey on touch dynamics authentication in mobile devices. </a:t>
            </a:r>
            <a:r>
              <a:rPr lang="en-US" sz="1440" i="1" dirty="0"/>
              <a:t>Computers &amp; Security</a:t>
            </a:r>
            <a:r>
              <a:rPr lang="en-US" sz="1440" dirty="0"/>
              <a:t>,</a:t>
            </a:r>
            <a:r>
              <a:rPr lang="en-US" sz="1440" i="1" dirty="0"/>
              <a:t> </a:t>
            </a:r>
            <a:r>
              <a:rPr lang="en-US" sz="1440" dirty="0"/>
              <a:t>2016.</a:t>
            </a:r>
          </a:p>
          <a:p>
            <a:r>
              <a:rPr lang="en-US" sz="1440" dirty="0"/>
              <a:t>[9] H. Bae, S. Monti, M. Montano, M.H. Steinberg, T.T. </a:t>
            </a:r>
            <a:r>
              <a:rPr lang="en-US" sz="1440" dirty="0" err="1"/>
              <a:t>Perls</a:t>
            </a:r>
            <a:r>
              <a:rPr lang="en-US" sz="1440" dirty="0"/>
              <a:t>, P. </a:t>
            </a:r>
            <a:r>
              <a:rPr lang="en-US" sz="1440" dirty="0" err="1"/>
              <a:t>Sebastiani</a:t>
            </a:r>
            <a:r>
              <a:rPr lang="en-US" sz="1440" dirty="0"/>
              <a:t>. Learning Bayesian Networks from Correlated Data. </a:t>
            </a:r>
            <a:r>
              <a:rPr lang="en-US" sz="1440" i="1" dirty="0"/>
              <a:t>Nature Scientific Reports, </a:t>
            </a:r>
            <a:r>
              <a:rPr lang="en-US" sz="1440" dirty="0"/>
              <a:t>2016.</a:t>
            </a:r>
          </a:p>
        </p:txBody>
      </p:sp>
      <p:sp>
        <p:nvSpPr>
          <p:cNvPr id="51" name="TextBox 50"/>
          <p:cNvSpPr txBox="1"/>
          <p:nvPr/>
        </p:nvSpPr>
        <p:spPr>
          <a:xfrm>
            <a:off x="10256519" y="19431002"/>
            <a:ext cx="1966333" cy="541893"/>
          </a:xfrm>
          <a:prstGeom prst="rect">
            <a:avLst/>
          </a:prstGeom>
          <a:noFill/>
        </p:spPr>
        <p:txBody>
          <a:bodyPr wrap="none" lIns="48971" tIns="24486" rIns="48971" bIns="24486" rtlCol="0">
            <a:spAutoFit/>
          </a:bodyPr>
          <a:lstStyle/>
          <a:p>
            <a:r>
              <a:rPr lang="en-US" sz="3200" b="1" dirty="0"/>
              <a:t>References</a:t>
            </a:r>
          </a:p>
        </p:txBody>
      </p:sp>
      <p:graphicFrame>
        <p:nvGraphicFramePr>
          <p:cNvPr id="46" name="Content Placeholder 114" descr="Sample table with 4 columns, 7 rows." title="Sample Table">
            <a:extLst>
              <a:ext uri="{FF2B5EF4-FFF2-40B4-BE49-F238E27FC236}">
                <a16:creationId xmlns:a16="http://schemas.microsoft.com/office/drawing/2014/main" xmlns="" id="{60CBE95C-D1AC-4C3F-BFC0-D21F55A094E3}"/>
              </a:ext>
            </a:extLst>
          </p:cNvPr>
          <p:cNvGraphicFramePr>
            <a:graphicFrameLocks/>
          </p:cNvGraphicFramePr>
          <p:nvPr>
            <p:extLst>
              <p:ext uri="{D42A27DB-BD31-4B8C-83A1-F6EECF244321}">
                <p14:modId xmlns:p14="http://schemas.microsoft.com/office/powerpoint/2010/main" val="412037718"/>
              </p:ext>
            </p:extLst>
          </p:nvPr>
        </p:nvGraphicFramePr>
        <p:xfrm>
          <a:off x="22128483" y="11391422"/>
          <a:ext cx="9509759" cy="1987659"/>
        </p:xfrm>
        <a:graphic>
          <a:graphicData uri="http://schemas.openxmlformats.org/drawingml/2006/table">
            <a:tbl>
              <a:tblPr firstRow="1" bandRow="1">
                <a:tableStyleId>{F5AB1C69-6EDB-4FF4-983F-18BD219EF322}</a:tableStyleId>
              </a:tblPr>
              <a:tblGrid>
                <a:gridCol w="2673749">
                  <a:extLst>
                    <a:ext uri="{9D8B030D-6E8A-4147-A177-3AD203B41FA5}">
                      <a16:colId xmlns:a16="http://schemas.microsoft.com/office/drawing/2014/main" xmlns="" val="20000"/>
                    </a:ext>
                  </a:extLst>
                </a:gridCol>
                <a:gridCol w="1367202">
                  <a:extLst>
                    <a:ext uri="{9D8B030D-6E8A-4147-A177-3AD203B41FA5}">
                      <a16:colId xmlns:a16="http://schemas.microsoft.com/office/drawing/2014/main" xmlns="" val="20001"/>
                    </a:ext>
                  </a:extLst>
                </a:gridCol>
                <a:gridCol w="1367202">
                  <a:extLst>
                    <a:ext uri="{9D8B030D-6E8A-4147-A177-3AD203B41FA5}">
                      <a16:colId xmlns:a16="http://schemas.microsoft.com/office/drawing/2014/main" xmlns="" val="20002"/>
                    </a:ext>
                  </a:extLst>
                </a:gridCol>
                <a:gridCol w="1367202">
                  <a:extLst>
                    <a:ext uri="{9D8B030D-6E8A-4147-A177-3AD203B41FA5}">
                      <a16:colId xmlns:a16="http://schemas.microsoft.com/office/drawing/2014/main" xmlns="" val="20003"/>
                    </a:ext>
                  </a:extLst>
                </a:gridCol>
                <a:gridCol w="1367202">
                  <a:extLst>
                    <a:ext uri="{9D8B030D-6E8A-4147-A177-3AD203B41FA5}">
                      <a16:colId xmlns:a16="http://schemas.microsoft.com/office/drawing/2014/main" xmlns="" val="886844001"/>
                    </a:ext>
                  </a:extLst>
                </a:gridCol>
                <a:gridCol w="1367202">
                  <a:extLst>
                    <a:ext uri="{9D8B030D-6E8A-4147-A177-3AD203B41FA5}">
                      <a16:colId xmlns:a16="http://schemas.microsoft.com/office/drawing/2014/main" xmlns="" val="1355434412"/>
                    </a:ext>
                  </a:extLst>
                </a:gridCol>
              </a:tblGrid>
              <a:tr h="777242">
                <a:tc>
                  <a:txBody>
                    <a:bodyPr/>
                    <a:lstStyle/>
                    <a:p>
                      <a:pPr algn="ctr"/>
                      <a:r>
                        <a:rPr lang="en-US" sz="2400" dirty="0"/>
                        <a:t>Attack</a:t>
                      </a:r>
                    </a:p>
                  </a:txBody>
                  <a:tcPr marT="22861" marB="2286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dirty="0"/>
                        <a:t>v. Logistic</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1-ANN</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3-DNN</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5-DNN</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10-DNN</a:t>
                      </a:r>
                    </a:p>
                  </a:txBody>
                  <a:tcPr marT="22861" marB="2286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433175">
                <a:tc>
                  <a:txBody>
                    <a:bodyPr/>
                    <a:lstStyle/>
                    <a:p>
                      <a:pPr algn="ctr"/>
                      <a:r>
                        <a:rPr lang="en-US" sz="2400" i="1" dirty="0"/>
                        <a:t>k</a:t>
                      </a:r>
                      <a:r>
                        <a:rPr lang="en-US" sz="2400" i="0" dirty="0"/>
                        <a:t>-means </a:t>
                      </a:r>
                      <a:r>
                        <a:rPr lang="en-US" sz="2400" i="0" dirty="0" smtClean="0"/>
                        <a:t>center</a:t>
                      </a:r>
                      <a:endParaRPr lang="en-US" sz="2400" i="1" dirty="0"/>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20%</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39%</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60%</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t>77%</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59%</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777242">
                <a:tc>
                  <a:txBody>
                    <a:bodyPr/>
                    <a:lstStyle/>
                    <a:p>
                      <a:pPr algn="ctr"/>
                      <a:r>
                        <a:rPr lang="en-US" sz="2400" i="1" dirty="0" smtClean="0"/>
                        <a:t>k-</a:t>
                      </a:r>
                      <a:r>
                        <a:rPr lang="en-US" sz="2400" i="0" dirty="0" smtClean="0"/>
                        <a:t>cluster </a:t>
                      </a:r>
                      <a:r>
                        <a:rPr lang="en-US" sz="2400" i="0" smtClean="0"/>
                        <a:t>Gaussian samples</a:t>
                      </a:r>
                      <a:endParaRPr lang="en-US" sz="2400" i="0" dirty="0"/>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20%</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35%</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49%</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t>67%</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42%</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78287" y="8368958"/>
            <a:ext cx="5294914" cy="2838432"/>
          </a:xfrm>
          <a:prstGeom prst="rect">
            <a:avLst/>
          </a:prstGeom>
        </p:spPr>
      </p:pic>
      <p:grpSp>
        <p:nvGrpSpPr>
          <p:cNvPr id="30" name="Group 29"/>
          <p:cNvGrpSpPr/>
          <p:nvPr/>
        </p:nvGrpSpPr>
        <p:grpSpPr>
          <a:xfrm>
            <a:off x="1082532" y="16084498"/>
            <a:ext cx="4197989" cy="2772886"/>
            <a:chOff x="604211" y="13280688"/>
            <a:chExt cx="8134245" cy="2458595"/>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1765043231"/>
                </p:ext>
              </p:extLst>
            </p:nvPr>
          </p:nvGraphicFramePr>
          <p:xfrm>
            <a:off x="2666846" y="14107021"/>
            <a:ext cx="5921289" cy="1032612"/>
          </p:xfrm>
          <a:graphic>
            <a:graphicData uri="http://schemas.openxmlformats.org/drawingml/2006/table">
              <a:tbl>
                <a:tblPr firstRow="1" bandRow="1">
                  <a:tableStyleId>{F5AB1C69-6EDB-4FF4-983F-18BD219EF322}</a:tableStyleId>
                </a:tblPr>
                <a:tblGrid>
                  <a:gridCol w="731936">
                    <a:extLst>
                      <a:ext uri="{9D8B030D-6E8A-4147-A177-3AD203B41FA5}">
                        <a16:colId xmlns="" xmlns:a16="http://schemas.microsoft.com/office/drawing/2014/main" val="20000"/>
                      </a:ext>
                    </a:extLst>
                  </a:gridCol>
                  <a:gridCol w="600609">
                    <a:extLst>
                      <a:ext uri="{9D8B030D-6E8A-4147-A177-3AD203B41FA5}">
                        <a16:colId xmlns="" xmlns:a16="http://schemas.microsoft.com/office/drawing/2014/main" val="20001"/>
                      </a:ext>
                    </a:extLst>
                  </a:gridCol>
                  <a:gridCol w="501348">
                    <a:extLst>
                      <a:ext uri="{9D8B030D-6E8A-4147-A177-3AD203B41FA5}">
                        <a16:colId xmlns="" xmlns:a16="http://schemas.microsoft.com/office/drawing/2014/main" val="20002"/>
                      </a:ext>
                    </a:extLst>
                  </a:gridCol>
                  <a:gridCol w="1222015">
                    <a:extLst>
                      <a:ext uri="{9D8B030D-6E8A-4147-A177-3AD203B41FA5}">
                        <a16:colId xmlns="" xmlns:a16="http://schemas.microsoft.com/office/drawing/2014/main" val="20003"/>
                      </a:ext>
                    </a:extLst>
                  </a:gridCol>
                </a:tblGrid>
                <a:tr h="221928">
                  <a:tc>
                    <a:txBody>
                      <a:bodyPr/>
                      <a:lstStyle/>
                      <a:p>
                        <a:pPr algn="ctr"/>
                        <a:r>
                          <a:rPr lang="en-US" sz="1400" dirty="0" smtClean="0"/>
                          <a:t>Subject</a:t>
                        </a:r>
                        <a:endParaRPr lang="en-US" sz="1400" dirty="0"/>
                      </a:p>
                    </a:txBody>
                    <a:tcPr marL="76200" marR="76200" marT="19051" marB="19051" anchor="ctr">
                      <a:solidFill>
                        <a:schemeClr val="accent1">
                          <a:lumMod val="75000"/>
                        </a:schemeClr>
                      </a:solidFill>
                    </a:tcPr>
                  </a:tc>
                  <a:tc>
                    <a:txBody>
                      <a:bodyPr/>
                      <a:lstStyle/>
                      <a:p>
                        <a:pPr algn="ctr"/>
                        <a:r>
                          <a:rPr lang="en-US" sz="1400" dirty="0"/>
                          <a:t>Hold .</a:t>
                        </a:r>
                      </a:p>
                    </a:txBody>
                    <a:tcPr marL="76200" marR="76200" marT="19051" marB="19051" anchor="ctr">
                      <a:solidFill>
                        <a:schemeClr val="accent1">
                          <a:lumMod val="75000"/>
                        </a:schemeClr>
                      </a:solidFill>
                    </a:tcPr>
                  </a:tc>
                  <a:tc>
                    <a:txBody>
                      <a:bodyPr/>
                      <a:lstStyle/>
                      <a:p>
                        <a:pPr algn="ctr"/>
                        <a:r>
                          <a:rPr lang="en-US" sz="1400" dirty="0"/>
                          <a:t>...</a:t>
                        </a:r>
                      </a:p>
                    </a:txBody>
                    <a:tcPr marL="76200" marR="76200" marT="19051" marB="19051" anchor="ctr">
                      <a:solidFill>
                        <a:schemeClr val="accent1">
                          <a:lumMod val="75000"/>
                        </a:schemeClr>
                      </a:solidFill>
                    </a:tcPr>
                  </a:tc>
                  <a:tc>
                    <a:txBody>
                      <a:bodyPr/>
                      <a:lstStyle/>
                      <a:p>
                        <a:pPr algn="ctr"/>
                        <a:r>
                          <a:rPr lang="en-US" sz="1400" dirty="0" err="1"/>
                          <a:t>AvA</a:t>
                        </a:r>
                        <a:endParaRPr lang="en-US" sz="1400" dirty="0"/>
                      </a:p>
                    </a:txBody>
                    <a:tcPr marL="76200" marR="76200" marT="19051" marB="19051" anchor="ctr">
                      <a:solidFill>
                        <a:schemeClr val="accent1">
                          <a:lumMod val="75000"/>
                        </a:schemeClr>
                      </a:solidFill>
                    </a:tcPr>
                  </a:tc>
                  <a:extLst>
                    <a:ext uri="{0D108BD9-81ED-4DB2-BD59-A6C34878D82A}">
                      <a16:rowId xmlns="" xmlns:a16="http://schemas.microsoft.com/office/drawing/2014/main" val="10000"/>
                    </a:ext>
                  </a:extLst>
                </a:tr>
                <a:tr h="410229">
                  <a:tc>
                    <a:txBody>
                      <a:bodyPr/>
                      <a:lstStyle/>
                      <a:p>
                        <a:pPr algn="ctr"/>
                        <a:r>
                          <a:rPr lang="en-US" sz="1400" dirty="0"/>
                          <a:t>1</a:t>
                        </a:r>
                      </a:p>
                    </a:txBody>
                    <a:tcPr marL="76200" marR="76200" marT="19051" marB="19051" anchor="ctr"/>
                  </a:tc>
                  <a:tc>
                    <a:txBody>
                      <a:bodyPr/>
                      <a:lstStyle/>
                      <a:p>
                        <a:pPr algn="ctr"/>
                        <a:r>
                          <a:rPr lang="en-US" sz="1400" dirty="0" smtClean="0"/>
                          <a:t>89</a:t>
                        </a:r>
                        <a:endParaRPr lang="en-US" sz="1400" dirty="0"/>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smtClean="0"/>
                          <a:t>0.2880184</a:t>
                        </a:r>
                        <a:endParaRPr lang="en-US" sz="1400" dirty="0"/>
                      </a:p>
                    </a:txBody>
                    <a:tcPr marL="76200" marR="76200" marT="19051" marB="19051" anchor="ctr"/>
                  </a:tc>
                  <a:extLst>
                    <a:ext uri="{0D108BD9-81ED-4DB2-BD59-A6C34878D82A}">
                      <a16:rowId xmlns="" xmlns:a16="http://schemas.microsoft.com/office/drawing/2014/main" val="10001"/>
                    </a:ext>
                  </a:extLst>
                </a:tr>
                <a:tr h="221928">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extLst>
                    <a:ext uri="{0D108BD9-81ED-4DB2-BD59-A6C34878D82A}">
                      <a16:rowId xmlns="" xmlns:a16="http://schemas.microsoft.com/office/drawing/2014/main" val="10002"/>
                    </a:ext>
                  </a:extLst>
                </a:tr>
                <a:tr h="221928">
                  <a:tc>
                    <a:txBody>
                      <a:bodyPr/>
                      <a:lstStyle/>
                      <a:p>
                        <a:pPr algn="ctr"/>
                        <a:r>
                          <a:rPr lang="en-US" sz="1400" dirty="0"/>
                          <a:t>56</a:t>
                        </a:r>
                      </a:p>
                    </a:txBody>
                    <a:tcPr marL="76200" marR="76200" marT="19051" marB="19051" anchor="ctr"/>
                  </a:tc>
                  <a:tc>
                    <a:txBody>
                      <a:bodyPr/>
                      <a:lstStyle/>
                      <a:p>
                        <a:pPr algn="ctr"/>
                        <a:r>
                          <a:rPr lang="en-US" sz="1400" dirty="0"/>
                          <a:t>80</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0.260369</a:t>
                        </a:r>
                      </a:p>
                    </a:txBody>
                    <a:tcPr marL="76200" marR="76200" marT="19051" marB="19051" anchor="ctr"/>
                  </a:tc>
                  <a:extLst>
                    <a:ext uri="{0D108BD9-81ED-4DB2-BD59-A6C34878D82A}">
                      <a16:rowId xmlns="" xmlns:a16="http://schemas.microsoft.com/office/drawing/2014/main" val="10003"/>
                    </a:ext>
                  </a:extLst>
                </a:tr>
              </a:tbl>
            </a:graphicData>
          </a:graphic>
        </p:graphicFrame>
        <p:sp>
          <p:nvSpPr>
            <p:cNvPr id="37" name="Text Box 180"/>
            <p:cNvSpPr txBox="1">
              <a:spLocks noChangeArrowheads="1"/>
            </p:cNvSpPr>
            <p:nvPr/>
          </p:nvSpPr>
          <p:spPr bwMode="auto">
            <a:xfrm>
              <a:off x="1447799" y="15433461"/>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Table 1.</a:t>
              </a:r>
              <a:r>
                <a:rPr lang="en-US" sz="1920" dirty="0">
                  <a:latin typeface="Calibri" pitchFamily="34" charset="0"/>
                </a:rPr>
                <a:t> Feature vector format.</a:t>
              </a:r>
            </a:p>
          </p:txBody>
        </p:sp>
        <p:sp>
          <p:nvSpPr>
            <p:cNvPr id="41" name="Text Box 180"/>
            <p:cNvSpPr txBox="1">
              <a:spLocks noChangeArrowheads="1"/>
            </p:cNvSpPr>
            <p:nvPr/>
          </p:nvSpPr>
          <p:spPr bwMode="auto">
            <a:xfrm>
              <a:off x="604211" y="14351486"/>
              <a:ext cx="1679176" cy="10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Calibri" pitchFamily="34" charset="0"/>
                </a:rPr>
                <a:t>56 subjects</a:t>
              </a:r>
            </a:p>
            <a:p>
              <a:pPr algn="ctr" eaLnBrk="1" hangingPunct="1"/>
              <a:r>
                <a:rPr lang="en-US" sz="1440" dirty="0">
                  <a:latin typeface="Calibri" pitchFamily="34" charset="0"/>
                </a:rPr>
                <a:t>51 records</a:t>
              </a:r>
              <a:r>
                <a:rPr lang="en-US" sz="1440" dirty="0">
                  <a:latin typeface="Calibri" pitchFamily="34" charset="0"/>
                </a:rPr>
                <a:t>/</a:t>
              </a:r>
            </a:p>
            <a:p>
              <a:pPr algn="ctr" eaLnBrk="1" hangingPunct="1"/>
              <a:r>
                <a:rPr lang="en-US" sz="1440" dirty="0">
                  <a:latin typeface="Calibri" pitchFamily="34" charset="0"/>
                </a:rPr>
                <a:t>subject</a:t>
              </a:r>
              <a:endParaRPr lang="en-US" sz="1440" dirty="0">
                <a:latin typeface="Calibri" pitchFamily="34" charset="0"/>
              </a:endParaRPr>
            </a:p>
          </p:txBody>
        </p:sp>
        <p:sp>
          <p:nvSpPr>
            <p:cNvPr id="43" name="Left Brace 42"/>
            <p:cNvSpPr/>
            <p:nvPr/>
          </p:nvSpPr>
          <p:spPr>
            <a:xfrm rot="5400000">
              <a:off x="5991096" y="11301032"/>
              <a:ext cx="304800" cy="5189920"/>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303907" y="13280688"/>
              <a:ext cx="1679176" cy="43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Calibri" pitchFamily="34" charset="0"/>
                </a:rPr>
                <a:t>71 features</a:t>
              </a:r>
            </a:p>
          </p:txBody>
        </p:sp>
      </p:grpSp>
      <p:sp>
        <p:nvSpPr>
          <p:cNvPr id="49" name="Left Brace 48"/>
          <p:cNvSpPr/>
          <p:nvPr/>
        </p:nvSpPr>
        <p:spPr>
          <a:xfrm>
            <a:off x="1937321" y="17439759"/>
            <a:ext cx="170347" cy="764221"/>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nvGrpSpPr>
          <p:cNvPr id="2" name="Group 1"/>
          <p:cNvGrpSpPr/>
          <p:nvPr/>
        </p:nvGrpSpPr>
        <p:grpSpPr>
          <a:xfrm>
            <a:off x="5993578" y="15993694"/>
            <a:ext cx="4796342" cy="2842946"/>
            <a:chOff x="4994648" y="13373456"/>
            <a:chExt cx="3996952" cy="2369122"/>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8" y="15455148"/>
              <a:ext cx="3120060"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Figure </a:t>
              </a:r>
              <a:r>
                <a:rPr lang="en-US" sz="1920" b="1" dirty="0">
                  <a:latin typeface="Calibri" pitchFamily="34" charset="0"/>
                </a:rPr>
                <a:t>1.</a:t>
              </a:r>
              <a:r>
                <a:rPr lang="en-US" sz="1920" dirty="0">
                  <a:latin typeface="Calibri" pitchFamily="34" charset="0"/>
                </a:rPr>
                <a:t> </a:t>
              </a:r>
              <a:r>
                <a:rPr lang="en-US" sz="1920" dirty="0">
                  <a:latin typeface="Calibri" pitchFamily="34" charset="0"/>
                </a:rPr>
                <a:t>User Verification Classifier.</a:t>
              </a:r>
              <a:endParaRPr lang="en-US" sz="1920" dirty="0">
                <a:latin typeface="Calibri" pitchFamily="34" charset="0"/>
              </a:endParaRPr>
            </a:p>
          </p:txBody>
        </p:sp>
      </p:grpSp>
      <p:sp>
        <p:nvSpPr>
          <p:cNvPr id="52" name="Text Box 180"/>
          <p:cNvSpPr txBox="1">
            <a:spLocks noChangeArrowheads="1"/>
          </p:cNvSpPr>
          <p:nvPr/>
        </p:nvSpPr>
        <p:spPr bwMode="auto">
          <a:xfrm>
            <a:off x="13943468" y="11170531"/>
            <a:ext cx="5397856" cy="34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Figure </a:t>
            </a:r>
            <a:r>
              <a:rPr lang="en-US" sz="1920" b="1" dirty="0">
                <a:latin typeface="Calibri" pitchFamily="34" charset="0"/>
              </a:rPr>
              <a:t>2</a:t>
            </a:r>
            <a:r>
              <a:rPr lang="en-US" sz="1920" b="1" dirty="0">
                <a:latin typeface="Calibri" pitchFamily="34" charset="0"/>
              </a:rPr>
              <a:t>.</a:t>
            </a:r>
            <a:r>
              <a:rPr lang="en-US" sz="1920" dirty="0">
                <a:latin typeface="Calibri" pitchFamily="34" charset="0"/>
              </a:rPr>
              <a:t> Attacks on User Verification Classifier.</a:t>
            </a:r>
            <a:endParaRPr lang="en-US" sz="1920" dirty="0">
              <a:latin typeface="Calibri" pitchFamily="34" charset="0"/>
            </a:endParaRPr>
          </a:p>
        </p:txBody>
      </p:sp>
      <p:sp>
        <p:nvSpPr>
          <p:cNvPr id="12" name="Text Box 191"/>
          <p:cNvSpPr txBox="1">
            <a:spLocks noChangeArrowheads="1"/>
          </p:cNvSpPr>
          <p:nvPr/>
        </p:nvSpPr>
        <p:spPr bwMode="auto">
          <a:xfrm>
            <a:off x="21945600" y="3657602"/>
            <a:ext cx="9875520" cy="10046647"/>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Calibri" pitchFamily="34" charset="0"/>
              </a:rPr>
              <a:t>Intuitively, our </a:t>
            </a:r>
            <a:r>
              <a:rPr lang="en-US" sz="2000" i="1" dirty="0">
                <a:latin typeface="Calibri" pitchFamily="34" charset="0"/>
              </a:rPr>
              <a:t>k</a:t>
            </a:r>
            <a:r>
              <a:rPr lang="en-US" sz="2000" dirty="0">
                <a:latin typeface="Calibri" pitchFamily="34" charset="0"/>
              </a:rPr>
              <a:t>-means attacks performed best with higher </a:t>
            </a:r>
            <a:r>
              <a:rPr lang="en-US" sz="2000" i="1" dirty="0">
                <a:latin typeface="Calibri" pitchFamily="34" charset="0"/>
              </a:rPr>
              <a:t>k </a:t>
            </a:r>
            <a:r>
              <a:rPr lang="en-US" sz="2000" dirty="0">
                <a:latin typeface="Calibri" pitchFamily="34" charset="0"/>
              </a:rPr>
              <a:t>(until 32-64 range with cluster method), reaching </a:t>
            </a:r>
            <a:r>
              <a:rPr lang="en-US" sz="2000" b="1" dirty="0">
                <a:latin typeface="Calibri" pitchFamily="34" charset="0"/>
              </a:rPr>
              <a:t>77% success rate </a:t>
            </a:r>
            <a:r>
              <a:rPr lang="en-US" sz="2000"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2000" b="1" dirty="0">
                <a:latin typeface="Calibri" pitchFamily="34" charset="0"/>
              </a:rPr>
              <a:t>67% success rate</a:t>
            </a:r>
            <a:r>
              <a:rPr lang="en-US" sz="2000" dirty="0">
                <a:latin typeface="Calibri" pitchFamily="34" charset="0"/>
              </a:rPr>
              <a:t>. </a:t>
            </a:r>
          </a:p>
          <a:p>
            <a:pPr marL="342900" indent="-342900" eaLnBrk="1" hangingPunct="1">
              <a:buFont typeface="Arial" panose="020B0604020202020204" pitchFamily="34" charset="0"/>
              <a:buChar char="•"/>
            </a:pPr>
            <a:r>
              <a:rPr lang="en-US" sz="2000" dirty="0">
                <a:latin typeface="Calibri" pitchFamily="34" charset="0"/>
              </a:rPr>
              <a:t>Secondarily, and less intuitively, based on the adversarial success rate metric of model robustness, we find that </a:t>
            </a:r>
            <a:r>
              <a:rPr lang="en-US" sz="2000" b="1" dirty="0">
                <a:latin typeface="Calibri" pitchFamily="34" charset="0"/>
              </a:rPr>
              <a:t>logistic regression</a:t>
            </a:r>
            <a:r>
              <a:rPr lang="en-US" sz="2000" dirty="0">
                <a:latin typeface="Calibri" pitchFamily="34" charset="0"/>
              </a:rPr>
              <a:t> is most resilient to our attacks (maximum success rate 20%), compared to the artificial neural net and deep neural nets.</a:t>
            </a: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eaLnBrk="1" hangingPunct="1"/>
            <a:r>
              <a:rPr lang="en-US" sz="2000" dirty="0">
                <a:latin typeface="Calibri" pitchFamily="34" charset="0"/>
              </a:rPr>
              <a:t> </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8413</TotalTime>
  <Words>1349</Words>
  <Application>Microsoft Office PowerPoint</Application>
  <PresentationFormat>Custom</PresentationFormat>
  <Paragraphs>142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160</cp:revision>
  <cp:lastPrinted>2013-02-12T02:21:55Z</cp:lastPrinted>
  <dcterms:created xsi:type="dcterms:W3CDTF">2013-02-10T21:14:48Z</dcterms:created>
  <dcterms:modified xsi:type="dcterms:W3CDTF">2017-12-10T06:59:43Z</dcterms:modified>
</cp:coreProperties>
</file>