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4.xml" ContentType="application/vnd.openxmlformats-officedocument.them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97" r:id="rId3"/>
    <p:sldMasterId id="2147483731" r:id="rId4"/>
    <p:sldMasterId id="2147483765" r:id="rId5"/>
  </p:sldMasterIdLst>
  <p:notesMasterIdLst>
    <p:notesMasterId r:id="rId20"/>
  </p:notesMasterIdLst>
  <p:sldIdLst>
    <p:sldId id="263" r:id="rId6"/>
    <p:sldId id="265" r:id="rId7"/>
    <p:sldId id="269" r:id="rId8"/>
    <p:sldId id="267" r:id="rId9"/>
    <p:sldId id="270" r:id="rId10"/>
    <p:sldId id="271" r:id="rId11"/>
    <p:sldId id="274" r:id="rId12"/>
    <p:sldId id="272" r:id="rId13"/>
    <p:sldId id="275" r:id="rId14"/>
    <p:sldId id="278" r:id="rId15"/>
    <p:sldId id="279" r:id="rId16"/>
    <p:sldId id="276" r:id="rId17"/>
    <p:sldId id="27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u, Jun" initials="LJ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A4EE-053D-4C9A-A11C-6BA5213CCBD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8E02C-3A22-43CC-8B04-02A4BBD8F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2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3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5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7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8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8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8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89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0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99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0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69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843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628800"/>
            <a:ext cx="4248596" cy="482438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40905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628774"/>
            <a:ext cx="4248596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710112" y="1628775"/>
            <a:ext cx="4254501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809374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628775"/>
            <a:ext cx="2736429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5944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628775"/>
            <a:ext cx="2736429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1586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28775"/>
            <a:ext cx="5832474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52802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628775"/>
            <a:ext cx="5832474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00973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052047"/>
            <a:ext cx="8785225" cy="23774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83123"/>
            <a:ext cx="8785225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5587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682496"/>
            <a:ext cx="8785225" cy="2286000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50792"/>
            <a:ext cx="8785225" cy="237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49237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6243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1-logorouge-tagnoir-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262" y="1133475"/>
            <a:ext cx="7229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9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569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7B98BEDD-6160-49BB-B372-861DE7DE9BA5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50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4CA159C-B6E0-4F10-9F4A-2FA57003B139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012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smtClean="0">
                <a:solidFill>
                  <a:srgbClr val="FFFFFF"/>
                </a:solidFill>
              </a:rPr>
              <a:t>Titelmasterformat durch Klicken bearbeiten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302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0462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0595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8768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0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011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42507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7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331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585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9640" y="914400"/>
            <a:ext cx="4244973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905257"/>
            <a:ext cx="424859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2223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5256"/>
            <a:ext cx="4248596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718304" y="914400"/>
            <a:ext cx="423646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99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5256"/>
            <a:ext cx="2736429" cy="555040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905257"/>
            <a:ext cx="5832772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1935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5256"/>
            <a:ext cx="2736429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905257"/>
            <a:ext cx="5832773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5263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5256"/>
            <a:ext cx="5832474" cy="5547932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0798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5256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215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905256"/>
            <a:ext cx="8785225" cy="2736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0838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49"/>
            <a:ext cx="8785225" cy="2734056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85616"/>
            <a:ext cx="8785225" cy="26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81246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283617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543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38520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618193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05948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006879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628800"/>
            <a:ext cx="4248596" cy="482438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04421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628774"/>
            <a:ext cx="4248596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710112" y="1628775"/>
            <a:ext cx="4254501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05403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628775"/>
            <a:ext cx="2736429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53175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628775"/>
            <a:ext cx="2736429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6354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28775"/>
            <a:ext cx="5832474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9941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628775"/>
            <a:ext cx="5832474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2759822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052047"/>
            <a:ext cx="8785225" cy="23774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83123"/>
            <a:ext cx="8785225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78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smtClean="0">
                <a:solidFill>
                  <a:srgbClr val="FFFFFF"/>
                </a:solidFill>
              </a:rPr>
              <a:t>Titelmasterformat durch Klicken bearbeiten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154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682496"/>
            <a:ext cx="8785225" cy="2286000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50792"/>
            <a:ext cx="8785225" cy="237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92930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37234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1-logorouge-tagnoir-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262" y="1133475"/>
            <a:ext cx="7229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1737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7B98BEDD-6160-49BB-B372-861DE7DE9BA5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00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4CA159C-B6E0-4F10-9F4A-2FA57003B139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861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3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03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75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7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81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50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837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7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7696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9640" y="914400"/>
            <a:ext cx="4244973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905257"/>
            <a:ext cx="424859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3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5256"/>
            <a:ext cx="4248596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718304" y="914400"/>
            <a:ext cx="423646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6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5256"/>
            <a:ext cx="2736429" cy="555040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905257"/>
            <a:ext cx="5832772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74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5256"/>
            <a:ext cx="2736429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905257"/>
            <a:ext cx="5832773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34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5256"/>
            <a:ext cx="5832474" cy="5547932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2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5256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11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905256"/>
            <a:ext cx="8785225" cy="2736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2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49"/>
            <a:ext cx="8785225" cy="2734056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85616"/>
            <a:ext cx="8785225" cy="26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4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31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7769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2801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686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6099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349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628800"/>
            <a:ext cx="4248596" cy="482438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49574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628774"/>
            <a:ext cx="4248596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710112" y="1628775"/>
            <a:ext cx="4254501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00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628775"/>
            <a:ext cx="2736429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0327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628775"/>
            <a:ext cx="2736429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302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28775"/>
            <a:ext cx="5832474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06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89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628775"/>
            <a:ext cx="5832474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9578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052047"/>
            <a:ext cx="8785225" cy="23774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83123"/>
            <a:ext cx="8785225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2547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682496"/>
            <a:ext cx="8785225" cy="2286000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50792"/>
            <a:ext cx="8785225" cy="237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849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1665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1-logorouge-tagnoir-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262" y="1133475"/>
            <a:ext cx="7229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09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4CA159C-B6E0-4F10-9F4A-2FA57003B139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7386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smtClean="0">
                <a:solidFill>
                  <a:srgbClr val="FFFFFF"/>
                </a:solidFill>
              </a:rPr>
              <a:t>Titelmasterformat durch Klicken bearbeiten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631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728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09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7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32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4022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32696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7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62679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9640" y="914400"/>
            <a:ext cx="4244973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905257"/>
            <a:ext cx="424859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07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5256"/>
            <a:ext cx="4248596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718304" y="914400"/>
            <a:ext cx="423646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252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5256"/>
            <a:ext cx="2736429" cy="555040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905257"/>
            <a:ext cx="5832772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28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5256"/>
            <a:ext cx="2736429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905257"/>
            <a:ext cx="5832773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2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5256"/>
            <a:ext cx="5832474" cy="5547932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992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5256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1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96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905256"/>
            <a:ext cx="8785225" cy="2736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29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49"/>
            <a:ext cx="8785225" cy="2734056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85616"/>
            <a:ext cx="8785225" cy="26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989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6964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6587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1141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2310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715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628800"/>
            <a:ext cx="4248596" cy="482438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0297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628774"/>
            <a:ext cx="4248596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710112" y="1628775"/>
            <a:ext cx="4254501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99618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628775"/>
            <a:ext cx="2736429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654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05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628775"/>
            <a:ext cx="2736429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69432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28775"/>
            <a:ext cx="5832474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840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628775"/>
            <a:ext cx="5832474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5203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052047"/>
            <a:ext cx="8785225" cy="23774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83123"/>
            <a:ext cx="8785225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4531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682496"/>
            <a:ext cx="8785225" cy="2286000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50792"/>
            <a:ext cx="8785225" cy="237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69222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02912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1-logorouge-tagnoir-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262" y="1133475"/>
            <a:ext cx="72294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1887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7B98BEDD-6160-49BB-B372-861DE7DE9BA5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5727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D4CA159C-B6E0-4F10-9F4A-2FA57003B139}" type="datetime1">
              <a:rPr lang="en-US" smtClean="0">
                <a:solidFill>
                  <a:srgbClr val="000000"/>
                </a:solidFill>
              </a:rPr>
              <a:pPr/>
              <a:t>1/9/2015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/>
          <a:lstStyle/>
          <a:p>
            <a:fld id="{401CF334-2D5C-4859-84A6-CA7E6E43FA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818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FF"/>
              </a:solidFill>
            </a:endParaRPr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  <a:defRPr/>
            </a:pPr>
            <a:r>
              <a:rPr lang="en-GB" sz="4400" smtClean="0">
                <a:solidFill>
                  <a:srgbClr val="FFFFFF"/>
                </a:solidFill>
              </a:rPr>
              <a:t>Titelmasterformat durch Klicken bearbeiten</a:t>
            </a:r>
            <a:endParaRPr lang="en-GB" sz="4400">
              <a:solidFill>
                <a:srgbClr val="FFFFFF"/>
              </a:solidFill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defTabSz="457200">
              <a:spcBef>
                <a:spcPct val="0"/>
              </a:spcBef>
              <a:spcAft>
                <a:spcPct val="0"/>
              </a:spcAft>
            </a:pPr>
            <a:r>
              <a:rPr lang="de-DE" sz="2400" smtClean="0">
                <a:solidFill>
                  <a:srgbClr val="000000"/>
                </a:solidFill>
              </a:rPr>
              <a:t>Formatvorlage des Untertitelmasters durch Klicken bearbeiten</a:t>
            </a: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rgbClr val="000000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7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52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0992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95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12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121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6934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0162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7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592076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9640" y="914400"/>
            <a:ext cx="4244973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905257"/>
            <a:ext cx="424859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45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5256"/>
            <a:ext cx="4248596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718304" y="914400"/>
            <a:ext cx="423646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22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5256"/>
            <a:ext cx="2736429" cy="555040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905257"/>
            <a:ext cx="5832772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492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5256"/>
            <a:ext cx="2736429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905257"/>
            <a:ext cx="5832773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574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5256"/>
            <a:ext cx="5832474" cy="5547932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382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5256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20473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905256"/>
            <a:ext cx="8785225" cy="2736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67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49"/>
            <a:ext cx="8785225" cy="2734056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85616"/>
            <a:ext cx="8785225" cy="26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226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45443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2421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3355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43962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9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tags" Target="../tags/tag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theme" Target="../theme/theme2.xml"/><Relationship Id="rId38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45.xml"/><Relationship Id="rId37" Type="http://schemas.openxmlformats.org/officeDocument/2006/relationships/image" Target="../media/image6.emf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image" Target="../media/image5.jpe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image" Target="../media/image7.png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34" Type="http://schemas.openxmlformats.org/officeDocument/2006/relationships/theme" Target="../theme/theme3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image" Target="../media/image6.emf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image" Target="../media/image5.jpeg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tags" Target="../tags/tag30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tags" Target="../tags/tag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9" Type="http://schemas.openxmlformats.org/officeDocument/2006/relationships/image" Target="../media/image7.png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34" Type="http://schemas.openxmlformats.org/officeDocument/2006/relationships/theme" Target="../theme/theme4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slideLayout" Target="../slideLayouts/slideLayout111.xml"/><Relationship Id="rId38" Type="http://schemas.openxmlformats.org/officeDocument/2006/relationships/image" Target="../media/image6.emf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slideLayout" Target="../slideLayouts/slideLayout110.xml"/><Relationship Id="rId37" Type="http://schemas.openxmlformats.org/officeDocument/2006/relationships/image" Target="../media/image5.jpeg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36" Type="http://schemas.openxmlformats.org/officeDocument/2006/relationships/tags" Target="../tags/tag55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Relationship Id="rId35" Type="http://schemas.openxmlformats.org/officeDocument/2006/relationships/tags" Target="../tags/tag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4.xml"/><Relationship Id="rId18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7.xml"/><Relationship Id="rId39" Type="http://schemas.openxmlformats.org/officeDocument/2006/relationships/image" Target="../media/image7.png"/><Relationship Id="rId3" Type="http://schemas.openxmlformats.org/officeDocument/2006/relationships/slideLayout" Target="../slideLayouts/slideLayout114.xml"/><Relationship Id="rId21" Type="http://schemas.openxmlformats.org/officeDocument/2006/relationships/slideLayout" Target="../slideLayouts/slideLayout132.xml"/><Relationship Id="rId34" Type="http://schemas.openxmlformats.org/officeDocument/2006/relationships/theme" Target="../theme/theme5.xml"/><Relationship Id="rId7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23.xml"/><Relationship Id="rId17" Type="http://schemas.openxmlformats.org/officeDocument/2006/relationships/slideLayout" Target="../slideLayouts/slideLayout128.xml"/><Relationship Id="rId25" Type="http://schemas.openxmlformats.org/officeDocument/2006/relationships/slideLayout" Target="../slideLayouts/slideLayout136.xml"/><Relationship Id="rId33" Type="http://schemas.openxmlformats.org/officeDocument/2006/relationships/slideLayout" Target="../slideLayouts/slideLayout144.xml"/><Relationship Id="rId38" Type="http://schemas.openxmlformats.org/officeDocument/2006/relationships/image" Target="../media/image6.emf"/><Relationship Id="rId2" Type="http://schemas.openxmlformats.org/officeDocument/2006/relationships/slideLayout" Target="../slideLayouts/slideLayout113.xml"/><Relationship Id="rId16" Type="http://schemas.openxmlformats.org/officeDocument/2006/relationships/slideLayout" Target="../slideLayouts/slideLayout127.xml"/><Relationship Id="rId20" Type="http://schemas.openxmlformats.org/officeDocument/2006/relationships/slideLayout" Target="../slideLayouts/slideLayout131.xml"/><Relationship Id="rId29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24" Type="http://schemas.openxmlformats.org/officeDocument/2006/relationships/slideLayout" Target="../slideLayouts/slideLayout135.xml"/><Relationship Id="rId32" Type="http://schemas.openxmlformats.org/officeDocument/2006/relationships/slideLayout" Target="../slideLayouts/slideLayout143.xml"/><Relationship Id="rId37" Type="http://schemas.openxmlformats.org/officeDocument/2006/relationships/image" Target="../media/image5.jpeg"/><Relationship Id="rId5" Type="http://schemas.openxmlformats.org/officeDocument/2006/relationships/slideLayout" Target="../slideLayouts/slideLayout116.xml"/><Relationship Id="rId15" Type="http://schemas.openxmlformats.org/officeDocument/2006/relationships/slideLayout" Target="../slideLayouts/slideLayout126.xml"/><Relationship Id="rId23" Type="http://schemas.openxmlformats.org/officeDocument/2006/relationships/slideLayout" Target="../slideLayouts/slideLayout134.xml"/><Relationship Id="rId28" Type="http://schemas.openxmlformats.org/officeDocument/2006/relationships/slideLayout" Target="../slideLayouts/slideLayout139.xml"/><Relationship Id="rId36" Type="http://schemas.openxmlformats.org/officeDocument/2006/relationships/tags" Target="../tags/tag80.xml"/><Relationship Id="rId10" Type="http://schemas.openxmlformats.org/officeDocument/2006/relationships/slideLayout" Target="../slideLayouts/slideLayout121.xml"/><Relationship Id="rId19" Type="http://schemas.openxmlformats.org/officeDocument/2006/relationships/slideLayout" Target="../slideLayouts/slideLayout130.xml"/><Relationship Id="rId31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Relationship Id="rId14" Type="http://schemas.openxmlformats.org/officeDocument/2006/relationships/slideLayout" Target="../slideLayouts/slideLayout125.xml"/><Relationship Id="rId22" Type="http://schemas.openxmlformats.org/officeDocument/2006/relationships/slideLayout" Target="../slideLayouts/slideLayout133.xml"/><Relationship Id="rId27" Type="http://schemas.openxmlformats.org/officeDocument/2006/relationships/slideLayout" Target="../slideLayouts/slideLayout138.xml"/><Relationship Id="rId30" Type="http://schemas.openxmlformats.org/officeDocument/2006/relationships/slideLayout" Target="../slideLayouts/slideLayout141.xml"/><Relationship Id="rId35" Type="http://schemas.openxmlformats.org/officeDocument/2006/relationships/tags" Target="../tags/tag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A863-52AC-4A52-8EEB-EE78947C4600}" type="datetimeFigureOut">
              <a:rPr lang="en-US" smtClean="0"/>
              <a:t>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5A254-A189-409D-A73F-B2765DB8C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6384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4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 err="1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/>
            <a:r>
              <a:rPr lang="en-US" altLang="ja-JP" sz="800" dirty="0" smtClean="0">
                <a:solidFill>
                  <a:srgbClr val="000000"/>
                </a:solidFill>
              </a:rPr>
              <a:t>© Fujitsu Canada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5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9" name="Picture 5" descr="SD_INTERNAL USE ONLY2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192088" y="6678613"/>
            <a:ext cx="1579562" cy="18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Image 19" descr="Fujitsu (red)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219237" y="188120"/>
            <a:ext cx="75190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6" r:id="rId3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6384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 err="1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/>
            <a:r>
              <a:rPr lang="en-US" altLang="ja-JP" sz="800" dirty="0" smtClean="0">
                <a:solidFill>
                  <a:srgbClr val="000000"/>
                </a:solidFill>
              </a:rPr>
              <a:t>© Fujitsu Canada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9" name="Picture 5" descr="SD_INTERNAL USE ONLY2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gray">
          <a:xfrm>
            <a:off x="192088" y="6678613"/>
            <a:ext cx="1579562" cy="18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Image 19" descr="Fujitsu (red)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219237" y="188120"/>
            <a:ext cx="75190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6384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 err="1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/>
            <a:r>
              <a:rPr lang="en-US" altLang="ja-JP" sz="800" dirty="0" smtClean="0">
                <a:solidFill>
                  <a:srgbClr val="000000"/>
                </a:solidFill>
              </a:rPr>
              <a:t>© Fujitsu Canada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9" name="Picture 5" descr="SD_INTERNAL USE ONLY2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gray">
          <a:xfrm>
            <a:off x="192088" y="6678613"/>
            <a:ext cx="1579562" cy="18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Image 19" descr="Fujitsu (red)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219237" y="188120"/>
            <a:ext cx="75190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7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  <p:sldLayoutId id="2147483758" r:id="rId27"/>
    <p:sldLayoutId id="2147483759" r:id="rId28"/>
    <p:sldLayoutId id="2147483760" r:id="rId29"/>
    <p:sldLayoutId id="2147483761" r:id="rId30"/>
    <p:sldLayoutId id="2147483762" r:id="rId31"/>
    <p:sldLayoutId id="2147483763" r:id="rId32"/>
    <p:sldLayoutId id="2147483764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6384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5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lang="en-US" altLang="ja-JP" sz="800" smtClean="0">
                <a:solidFill>
                  <a:srgbClr val="000000"/>
                </a:solidFill>
                <a:ea typeface="ＭＳ Ｐゴシック" charset="-128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ja-JP" sz="800" dirty="0" err="1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r" fontAlgn="base"/>
            <a:r>
              <a:rPr lang="en-US" altLang="ja-JP" sz="800" dirty="0" smtClean="0">
                <a:solidFill>
                  <a:srgbClr val="000000"/>
                </a:solidFill>
              </a:rPr>
              <a:t>© Fujitsu Canada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6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9" name="Picture 5" descr="SD_INTERNAL USE ONLY2"/>
          <p:cNvPicPr>
            <a:picLocks noChangeAspect="1" noChangeArrowheads="1"/>
          </p:cNvPicPr>
          <p:nvPr/>
        </p:nvPicPr>
        <p:blipFill>
          <a:blip r:embed="rId38" cstate="print"/>
          <a:srcRect/>
          <a:stretch>
            <a:fillRect/>
          </a:stretch>
        </p:blipFill>
        <p:spPr bwMode="gray">
          <a:xfrm>
            <a:off x="192088" y="6678613"/>
            <a:ext cx="1579562" cy="18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Image 19" descr="Fujitsu (red).png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8219237" y="188120"/>
            <a:ext cx="751909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  <p:sldLayoutId id="2147483784" r:id="rId19"/>
    <p:sldLayoutId id="2147483785" r:id="rId20"/>
    <p:sldLayoutId id="2147483786" r:id="rId21"/>
    <p:sldLayoutId id="2147483787" r:id="rId22"/>
    <p:sldLayoutId id="2147483788" r:id="rId23"/>
    <p:sldLayoutId id="2147483789" r:id="rId24"/>
    <p:sldLayoutId id="2147483790" r:id="rId25"/>
    <p:sldLayoutId id="2147483791" r:id="rId26"/>
    <p:sldLayoutId id="2147483792" r:id="rId27"/>
    <p:sldLayoutId id="2147483793" r:id="rId28"/>
    <p:sldLayoutId id="2147483794" r:id="rId29"/>
    <p:sldLayoutId id="2147483795" r:id="rId30"/>
    <p:sldLayoutId id="2147483796" r:id="rId31"/>
    <p:sldLayoutId id="2147483797" r:id="rId32"/>
    <p:sldLayoutId id="2147483798" r:id="rId3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dd877180.asp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://vivien-chevallier.com/articles/use-bing-maps-rest-services-with-jquery-to-build-an-autocomplete-box-and-find-a-location-dynamically" TargetMode="External"/><Relationship Id="rId4" Type="http://schemas.openxmlformats.org/officeDocument/2006/relationships/hyperlink" Target="http://docs.oracle.com/javaee/6/tutorial/doc/gijqy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mapsportal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9.png"/><Relationship Id="rId4" Type="http://schemas.openxmlformats.org/officeDocument/2006/relationships/hyperlink" Target="https://www.bingmapsportal.com/applicat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ff701715.aspx" TargetMode="External"/><Relationship Id="rId7" Type="http://schemas.openxmlformats.org/officeDocument/2006/relationships/hyperlink" Target="http://msdn.microsoft.com/en-us/library/hh441725.asp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Relationship Id="rId6" Type="http://schemas.openxmlformats.org/officeDocument/2006/relationships/hyperlink" Target="http://msdn.microsoft.com/en-us/library/ff701705.aspx" TargetMode="External"/><Relationship Id="rId5" Type="http://schemas.openxmlformats.org/officeDocument/2006/relationships/hyperlink" Target="http://msdn.microsoft.com/en-us/library/ff701721.aspx" TargetMode="External"/><Relationship Id="rId4" Type="http://schemas.openxmlformats.org/officeDocument/2006/relationships/hyperlink" Target="http://msdn.microsoft.com/en-us/library/jj158959.asp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ampleLocation.js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Introduction to Bing Maps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dirty="0" smtClean="0"/>
              <a:t>January 2015</a:t>
            </a:r>
          </a:p>
        </p:txBody>
      </p:sp>
    </p:spTree>
    <p:extLst>
      <p:ext uri="{BB962C8B-B14F-4D97-AF65-F5344CB8AC3E}">
        <p14:creationId xmlns:p14="http://schemas.microsoft.com/office/powerpoint/2010/main" val="18065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AJAX Control Implementation of Bing Maps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Load Map Control</a:t>
            </a:r>
            <a:endParaRPr lang="en-US" sz="1600" dirty="0" smtClean="0"/>
          </a:p>
          <a:p>
            <a:pPr marL="539750" lvl="2" indent="0">
              <a:buNone/>
            </a:pPr>
            <a:r>
              <a:rPr lang="en-US" sz="1600" dirty="0"/>
              <a:t>&lt;!DOCTYPE html PUBLIC "-//W3C//DTD XHTML 1.0 Transitional//EN" "http://www.w3.org/TR/xhtml1/DTD/xhtml1-transitional.dtd</a:t>
            </a:r>
            <a:r>
              <a:rPr lang="en-US" sz="1600" dirty="0" smtClean="0"/>
              <a:t>"&gt;</a:t>
            </a:r>
          </a:p>
          <a:p>
            <a:pPr marL="539750" lvl="2" indent="0">
              <a:buNone/>
            </a:pPr>
            <a:r>
              <a:rPr lang="en-US" sz="1600" dirty="0" smtClean="0"/>
              <a:t>&lt;html&gt;</a:t>
            </a:r>
          </a:p>
          <a:p>
            <a:pPr marL="539750" lvl="2" indent="0">
              <a:buNone/>
            </a:pPr>
            <a:r>
              <a:rPr lang="en-US" sz="1600" dirty="0" smtClean="0"/>
              <a:t>&lt;head&gt;</a:t>
            </a:r>
          </a:p>
          <a:p>
            <a:pPr marL="539750" lvl="2" indent="0">
              <a:buNone/>
            </a:pPr>
            <a:r>
              <a:rPr lang="en-US" sz="1600" dirty="0" smtClean="0"/>
              <a:t>  &lt;</a:t>
            </a:r>
            <a:r>
              <a:rPr lang="en-US" sz="1600" dirty="0"/>
              <a:t>meta http-</a:t>
            </a:r>
            <a:r>
              <a:rPr lang="en-US" sz="1600" dirty="0" err="1"/>
              <a:t>equiv</a:t>
            </a:r>
            <a:r>
              <a:rPr lang="en-US" sz="1600" dirty="0"/>
              <a:t>="Content-Type" content="text/html; charset=utf-8</a:t>
            </a:r>
            <a:r>
              <a:rPr lang="en-US" sz="1600" dirty="0" smtClean="0"/>
              <a:t>"/&gt;</a:t>
            </a:r>
          </a:p>
          <a:p>
            <a:pPr marL="539750" lvl="2" indent="0">
              <a:buNone/>
            </a:pPr>
            <a:r>
              <a:rPr lang="en-US" sz="1600" dirty="0" smtClean="0"/>
              <a:t>  &lt;</a:t>
            </a:r>
            <a:r>
              <a:rPr lang="en-US" sz="1600" dirty="0"/>
              <a:t>script charset="UTF-8" type="text/</a:t>
            </a:r>
            <a:r>
              <a:rPr lang="en-US" sz="1600" dirty="0" err="1"/>
              <a:t>javascript</a:t>
            </a:r>
            <a:r>
              <a:rPr lang="en-US" sz="1600" dirty="0"/>
              <a:t>" </a:t>
            </a:r>
            <a:r>
              <a:rPr lang="en-US" sz="1600" dirty="0" err="1" smtClean="0"/>
              <a:t>src</a:t>
            </a:r>
            <a:r>
              <a:rPr lang="en-US" sz="1600" dirty="0"/>
              <a:t>="http://</a:t>
            </a:r>
            <a:r>
              <a:rPr lang="en-US" sz="1600" dirty="0" smtClean="0"/>
              <a:t>ecn.dev.virtualearth.net/</a:t>
            </a:r>
            <a:r>
              <a:rPr lang="en-US" sz="1600" dirty="0" err="1" smtClean="0"/>
              <a:t>mapcontrol</a:t>
            </a:r>
            <a:r>
              <a:rPr lang="en-US" sz="1600" dirty="0" smtClean="0"/>
              <a:t>/</a:t>
            </a:r>
            <a:r>
              <a:rPr lang="en-US" sz="1600" dirty="0" err="1" smtClean="0"/>
              <a:t>mapcontrol.ashx?v</a:t>
            </a:r>
            <a:r>
              <a:rPr lang="en-US" sz="1600" dirty="0" smtClean="0"/>
              <a:t>=7.0</a:t>
            </a:r>
            <a:r>
              <a:rPr lang="en-US" sz="1600" i="1" dirty="0" smtClean="0"/>
              <a:t>&amp;s=0&amp;mkt=en-us</a:t>
            </a:r>
            <a:r>
              <a:rPr lang="en-US" sz="1600" dirty="0" smtClean="0"/>
              <a:t>"&gt;</a:t>
            </a:r>
            <a:endParaRPr lang="en-US" sz="1600" dirty="0"/>
          </a:p>
          <a:p>
            <a:pPr marL="539750" lvl="2" indent="0">
              <a:buNone/>
            </a:pPr>
            <a:r>
              <a:rPr lang="en-US" sz="1600" dirty="0" smtClean="0"/>
              <a:t>  &lt;/</a:t>
            </a:r>
            <a:r>
              <a:rPr lang="en-US" sz="1600" dirty="0"/>
              <a:t>script</a:t>
            </a:r>
            <a:r>
              <a:rPr lang="en-US" sz="1600" dirty="0" smtClean="0"/>
              <a:t>&gt;</a:t>
            </a:r>
          </a:p>
          <a:p>
            <a:pPr marL="539750" lvl="2" indent="0">
              <a:buNone/>
            </a:pPr>
            <a:r>
              <a:rPr lang="en-US" sz="1600" dirty="0" smtClean="0"/>
              <a:t>&lt;/head&gt;</a:t>
            </a:r>
          </a:p>
          <a:p>
            <a:pPr marL="539750" lvl="2" indent="0">
              <a:buNone/>
            </a:pPr>
            <a:r>
              <a:rPr lang="en-US" sz="1600" dirty="0" smtClean="0"/>
              <a:t>… …</a:t>
            </a:r>
          </a:p>
          <a:p>
            <a:pPr marL="539750" lvl="2" indent="0">
              <a:buNone/>
            </a:pPr>
            <a:endParaRPr lang="en-US" sz="16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72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AJAX Control Implementation of Bing Maps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Create a Map</a:t>
            </a:r>
            <a:endParaRPr lang="en-US" sz="1600" dirty="0" smtClean="0"/>
          </a:p>
          <a:p>
            <a:pPr marL="539750" lvl="2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 smtClean="0"/>
              <a:t>"&gt;</a:t>
            </a:r>
          </a:p>
          <a:p>
            <a:pPr marL="53975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var</a:t>
            </a:r>
            <a:r>
              <a:rPr lang="en-US" sz="1600" dirty="0" smtClean="0"/>
              <a:t> map = null;</a:t>
            </a:r>
          </a:p>
          <a:p>
            <a:pPr marL="53975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function </a:t>
            </a:r>
            <a:r>
              <a:rPr lang="en-US" sz="1600" dirty="0" err="1" smtClean="0"/>
              <a:t>getMap</a:t>
            </a:r>
            <a:r>
              <a:rPr lang="en-US" sz="1600" dirty="0" smtClean="0"/>
              <a:t>() {</a:t>
            </a:r>
          </a:p>
          <a:p>
            <a:pPr marL="539750" lvl="2" indent="0">
              <a:buNone/>
            </a:pPr>
            <a:r>
              <a:rPr lang="en-US" sz="1600" dirty="0"/>
              <a:t>  </a:t>
            </a:r>
            <a:r>
              <a:rPr lang="en-US" sz="1600" dirty="0" smtClean="0"/>
              <a:t>  map </a:t>
            </a:r>
            <a:r>
              <a:rPr lang="en-US" sz="1600" dirty="0"/>
              <a:t>= new </a:t>
            </a:r>
            <a:r>
              <a:rPr lang="en-US" sz="1600" dirty="0" err="1"/>
              <a:t>Microsoft.Maps.Map</a:t>
            </a:r>
            <a:r>
              <a:rPr lang="en-US" sz="1600" dirty="0"/>
              <a:t>(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b="1" dirty="0" err="1"/>
              <a:t>mapDiv</a:t>
            </a:r>
            <a:r>
              <a:rPr lang="en-US" sz="1600" dirty="0"/>
              <a:t>"),  </a:t>
            </a:r>
            <a:endParaRPr lang="en-US" sz="1600" dirty="0" smtClean="0"/>
          </a:p>
          <a:p>
            <a:pPr marL="53975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{</a:t>
            </a:r>
            <a:r>
              <a:rPr lang="en-US" sz="1600" dirty="0" err="1"/>
              <a:t>credentials</a:t>
            </a:r>
            <a:r>
              <a:rPr lang="en-US" sz="1600" dirty="0" err="1" smtClean="0"/>
              <a:t>:“</a:t>
            </a:r>
            <a:r>
              <a:rPr lang="en-US" sz="1600" i="1" dirty="0" err="1" smtClean="0"/>
              <a:t>key</a:t>
            </a:r>
            <a:r>
              <a:rPr lang="en-US" sz="1600" i="1" dirty="0" smtClean="0"/>
              <a:t>…</a:t>
            </a:r>
            <a:r>
              <a:rPr lang="en-US" sz="1600" dirty="0" smtClean="0"/>
              <a:t>"});</a:t>
            </a:r>
          </a:p>
          <a:p>
            <a:pPr marL="53975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}</a:t>
            </a:r>
            <a:endParaRPr lang="en-US" sz="1600" dirty="0"/>
          </a:p>
          <a:p>
            <a:pPr marL="539750" lvl="2" indent="0">
              <a:buNone/>
            </a:pPr>
            <a:r>
              <a:rPr lang="en-US" sz="1600" dirty="0" smtClean="0"/>
              <a:t>&lt;/script&gt;</a:t>
            </a:r>
          </a:p>
          <a:p>
            <a:r>
              <a:rPr lang="en-US" dirty="0" smtClean="0"/>
              <a:t>Load the Map</a:t>
            </a:r>
          </a:p>
          <a:p>
            <a:pPr marL="539750" lvl="2" indent="0">
              <a:buNone/>
            </a:pPr>
            <a:r>
              <a:rPr lang="en-US" sz="1600" dirty="0"/>
              <a:t>&lt;body </a:t>
            </a:r>
            <a:r>
              <a:rPr lang="en-US" sz="1600" dirty="0" err="1"/>
              <a:t>onload</a:t>
            </a:r>
            <a:r>
              <a:rPr lang="en-US" sz="1600" dirty="0" smtClean="0"/>
              <a:t>=“</a:t>
            </a:r>
            <a:r>
              <a:rPr lang="en-US" sz="1600" dirty="0" err="1" smtClean="0"/>
              <a:t>getMap</a:t>
            </a:r>
            <a:r>
              <a:rPr lang="en-US" sz="1600" dirty="0" smtClean="0"/>
              <a:t>();"&gt;</a:t>
            </a:r>
          </a:p>
          <a:p>
            <a:pPr marL="539750" lvl="2" indent="0">
              <a:buNone/>
            </a:pPr>
            <a:r>
              <a:rPr lang="en-US" sz="1600" dirty="0" smtClean="0"/>
              <a:t> … </a:t>
            </a:r>
            <a:r>
              <a:rPr lang="en-US" sz="1600" dirty="0" smtClean="0"/>
              <a:t>…</a:t>
            </a:r>
          </a:p>
          <a:p>
            <a:pPr marL="539750" lvl="2" indent="0">
              <a:buNone/>
            </a:pPr>
            <a:r>
              <a:rPr lang="en-US" sz="1600" dirty="0"/>
              <a:t> &lt;div id='</a:t>
            </a:r>
            <a:r>
              <a:rPr lang="en-US" sz="1600" b="1" dirty="0" err="1"/>
              <a:t>mapDiv</a:t>
            </a:r>
            <a:r>
              <a:rPr lang="en-US" sz="1600" dirty="0"/>
              <a:t>' style="</a:t>
            </a:r>
            <a:r>
              <a:rPr lang="en-US" sz="1600" dirty="0" err="1"/>
              <a:t>position:absolute</a:t>
            </a:r>
            <a:r>
              <a:rPr lang="en-US" sz="1600" dirty="0"/>
              <a:t>; width:400px; height:400px;"&gt;&lt;/div&gt;</a:t>
            </a:r>
            <a:endParaRPr lang="en-US" sz="1600" dirty="0" smtClean="0"/>
          </a:p>
          <a:p>
            <a:pPr marL="539750" lvl="2" indent="0">
              <a:buNone/>
            </a:pPr>
            <a:r>
              <a:rPr lang="en-US" sz="1600" dirty="0" smtClean="0"/>
              <a:t>&lt;/body&gt;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741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Demo and Code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Display Bing Map by Bing Maps AJAX Control v7.0</a:t>
            </a:r>
          </a:p>
          <a:p>
            <a:r>
              <a:rPr lang="en-US" dirty="0" smtClean="0"/>
              <a:t>Invoke Bing Map REST service to find a location by address</a:t>
            </a:r>
          </a:p>
          <a:p>
            <a:r>
              <a:rPr lang="en-US" dirty="0" smtClean="0"/>
              <a:t>Display location information</a:t>
            </a: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62200"/>
            <a:ext cx="5856288" cy="412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msdn.microsoft.com/en-us/library/dd877180.aspx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docs.oracle.com/javaee/6/tutorial/doc/gijqy.html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vivien-chevallier.com/articles/use-bing-maps-rest-services-with-jquery-to-build-an-autocomplete-box-and-find-a-location-dynamically</a:t>
            </a:r>
            <a:endParaRPr lang="en-US" dirty="0"/>
          </a:p>
          <a:p>
            <a:r>
              <a:rPr lang="en-US" dirty="0" smtClean="0"/>
              <a:t>Google and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18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5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smtClean="0"/>
              <a:t>Intermediate Cover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Intermediate Cover Subtitle</a:t>
            </a:r>
          </a:p>
        </p:txBody>
      </p:sp>
    </p:spTree>
    <p:extLst>
      <p:ext uri="{BB962C8B-B14F-4D97-AF65-F5344CB8AC3E}">
        <p14:creationId xmlns:p14="http://schemas.microsoft.com/office/powerpoint/2010/main" val="141808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smtClean="0"/>
              <a:t>Body text 1</a:t>
            </a:r>
            <a:r>
              <a:rPr lang="en-US" baseline="30000" smtClean="0"/>
              <a:t>st</a:t>
            </a:r>
            <a:r>
              <a:rPr lang="en-US" smtClean="0"/>
              <a:t> layer</a:t>
            </a:r>
          </a:p>
          <a:p>
            <a:pPr lvl="1"/>
            <a:r>
              <a:rPr lang="en-US" smtClean="0"/>
              <a:t>Body text 2</a:t>
            </a:r>
            <a:r>
              <a:rPr lang="en-US" baseline="30000" smtClean="0"/>
              <a:t>nd</a:t>
            </a:r>
            <a:r>
              <a:rPr lang="en-US" smtClean="0"/>
              <a:t> layer</a:t>
            </a:r>
          </a:p>
          <a:p>
            <a:pPr lvl="2"/>
            <a:r>
              <a:rPr lang="en-US" smtClean="0"/>
              <a:t>Body text 3</a:t>
            </a:r>
            <a:r>
              <a:rPr lang="en-US" baseline="30000" smtClean="0"/>
              <a:t>rd</a:t>
            </a:r>
            <a:r>
              <a:rPr lang="en-US" smtClean="0"/>
              <a:t> layer</a:t>
            </a:r>
          </a:p>
          <a:p>
            <a:pPr lvl="3"/>
            <a:r>
              <a:rPr lang="en-US" smtClean="0"/>
              <a:t>Body text 4</a:t>
            </a:r>
            <a:r>
              <a:rPr lang="en-US" baseline="30000" smtClean="0"/>
              <a:t>th</a:t>
            </a:r>
            <a:r>
              <a:rPr lang="en-US" smtClean="0"/>
              <a:t> layer</a:t>
            </a:r>
          </a:p>
          <a:p>
            <a:pPr lvl="4"/>
            <a:r>
              <a:rPr lang="en-US" smtClean="0"/>
              <a:t>Body text 5</a:t>
            </a:r>
            <a:r>
              <a:rPr lang="en-US" baseline="30000" smtClean="0"/>
              <a:t>th</a:t>
            </a:r>
            <a:r>
              <a:rPr lang="en-US" smtClean="0"/>
              <a:t> layer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095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Registration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Request a Key (Credential) </a:t>
            </a:r>
          </a:p>
          <a:p>
            <a:pPr lvl="1"/>
            <a:r>
              <a:rPr lang="en-US" dirty="0" smtClean="0"/>
              <a:t>Microsoft Live Account</a:t>
            </a:r>
          </a:p>
          <a:p>
            <a:pPr lvl="1"/>
            <a:r>
              <a:rPr lang="en-US" dirty="0" smtClean="0">
                <a:hlinkClick r:id="rId3"/>
              </a:rPr>
              <a:t>Bing Maps Website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Create a Trial or Basic Key</a:t>
            </a:r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5337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98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API Types of Bing </a:t>
            </a:r>
            <a:r>
              <a:rPr lang="en-US" dirty="0" smtClean="0"/>
              <a:t>Maps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/>
              <a:t>REST (</a:t>
            </a:r>
            <a:r>
              <a:rPr lang="en-US" dirty="0" err="1"/>
              <a:t>REpresentational</a:t>
            </a:r>
            <a:r>
              <a:rPr lang="en-US" dirty="0"/>
              <a:t> State Transfer) Services for Web, Mobile and </a:t>
            </a:r>
            <a:r>
              <a:rPr lang="en-US" dirty="0" smtClean="0"/>
              <a:t>Desktop</a:t>
            </a:r>
          </a:p>
          <a:p>
            <a:r>
              <a:rPr lang="en-US" dirty="0"/>
              <a:t>AJAX (Asynchronous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eXtensible</a:t>
            </a:r>
            <a:r>
              <a:rPr lang="en-US" dirty="0"/>
              <a:t> Markup Language) SDK for Web and </a:t>
            </a:r>
            <a:r>
              <a:rPr lang="en-US" dirty="0" smtClean="0"/>
              <a:t>Mobile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Windows Store Apps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Desktop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Spatial Data Services for Web, Mobile and Desktop (Win 8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+)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Windows Presentation Foundation for Desktop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02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Features: Simple, Lightweight and Fast</a:t>
            </a:r>
          </a:p>
          <a:p>
            <a:r>
              <a:rPr lang="en-US" dirty="0"/>
              <a:t>Resource </a:t>
            </a:r>
            <a:r>
              <a:rPr lang="en-US" dirty="0" smtClean="0"/>
              <a:t>Identification </a:t>
            </a:r>
            <a:r>
              <a:rPr lang="en-US" dirty="0"/>
              <a:t>through </a:t>
            </a:r>
            <a:r>
              <a:rPr lang="en-US" dirty="0" smtClean="0"/>
              <a:t>Uniform Resource Identifier</a:t>
            </a:r>
          </a:p>
          <a:p>
            <a:pPr lvl="2"/>
            <a:r>
              <a:rPr lang="en-US" dirty="0" smtClean="0"/>
              <a:t>e.g. http://localhost:8080/RESTDemo/book/all </a:t>
            </a:r>
            <a:r>
              <a:rPr lang="en-US" dirty="0"/>
              <a:t>or http://</a:t>
            </a:r>
            <a:r>
              <a:rPr lang="en-US" dirty="0" smtClean="0"/>
              <a:t>localhost:8080/RESTDemo/book/123-0-321-12345-0</a:t>
            </a:r>
          </a:p>
          <a:p>
            <a:r>
              <a:rPr lang="en-US" dirty="0"/>
              <a:t>Uniform </a:t>
            </a:r>
            <a:r>
              <a:rPr lang="en-US" dirty="0" smtClean="0"/>
              <a:t>Interface (</a:t>
            </a:r>
            <a:r>
              <a:rPr lang="en-US" dirty="0" err="1" smtClean="0"/>
              <a:t>HyperText</a:t>
            </a:r>
            <a:r>
              <a:rPr lang="en-US" dirty="0" smtClean="0"/>
              <a:t> Transfer Protocol)</a:t>
            </a:r>
          </a:p>
          <a:p>
            <a:pPr lvl="1"/>
            <a:r>
              <a:rPr lang="en-US" dirty="0"/>
              <a:t>Post/Create, Get/Read (safe, idempotent, cacheable), Put/Update (idempotent), Delete(idempotent), Head(safe, idempotent) </a:t>
            </a:r>
          </a:p>
          <a:p>
            <a:r>
              <a:rPr lang="en-US" dirty="0" smtClean="0"/>
              <a:t>Self-descriptive Messages/Data</a:t>
            </a:r>
          </a:p>
          <a:p>
            <a:pPr lvl="1"/>
            <a:r>
              <a:rPr lang="en-US" dirty="0"/>
              <a:t>JavaScript Object </a:t>
            </a:r>
            <a:r>
              <a:rPr lang="en-US" dirty="0" smtClean="0"/>
              <a:t>Notation, XML</a:t>
            </a:r>
            <a:r>
              <a:rPr lang="en-US" dirty="0"/>
              <a:t>, </a:t>
            </a:r>
            <a:r>
              <a:rPr lang="en-US" dirty="0" err="1"/>
              <a:t>HyperText</a:t>
            </a:r>
            <a:r>
              <a:rPr lang="en-US" dirty="0"/>
              <a:t> Markup Language, </a:t>
            </a:r>
            <a:r>
              <a:rPr lang="en-US" dirty="0" smtClean="0"/>
              <a:t>Text…</a:t>
            </a:r>
          </a:p>
          <a:p>
            <a:r>
              <a:rPr lang="en-US" dirty="0" smtClean="0"/>
              <a:t>Stateless</a:t>
            </a:r>
          </a:p>
        </p:txBody>
      </p:sp>
    </p:spTree>
    <p:extLst>
      <p:ext uri="{BB962C8B-B14F-4D97-AF65-F5344CB8AC3E}">
        <p14:creationId xmlns:p14="http://schemas.microsoft.com/office/powerpoint/2010/main" val="32906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altLang="ja-JP" dirty="0"/>
              <a:t>Bing Maps REST </a:t>
            </a:r>
            <a:r>
              <a:rPr lang="en-US" altLang="ja-JP" dirty="0" smtClean="0"/>
              <a:t>Services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>
                <a:hlinkClick r:id="rId3"/>
              </a:rPr>
              <a:t>Locations </a:t>
            </a:r>
            <a:r>
              <a:rPr lang="en-US" dirty="0" smtClean="0">
                <a:hlinkClick r:id="rId3"/>
              </a:rPr>
              <a:t>API</a:t>
            </a:r>
            <a:endParaRPr lang="en-US" dirty="0" smtClean="0"/>
          </a:p>
          <a:p>
            <a:pPr lvl="1"/>
            <a:r>
              <a:rPr lang="en-US" dirty="0" smtClean="0"/>
              <a:t>Find a Location By Address, Point or Query</a:t>
            </a:r>
          </a:p>
          <a:p>
            <a:pPr lvl="2"/>
            <a:r>
              <a:rPr lang="en-US" dirty="0" smtClean="0"/>
              <a:t>Structural </a:t>
            </a:r>
            <a:r>
              <a:rPr lang="en-US" dirty="0"/>
              <a:t>URL</a:t>
            </a:r>
          </a:p>
          <a:p>
            <a:pPr lvl="3"/>
            <a:r>
              <a:rPr lang="en-US" dirty="0"/>
              <a:t>http://dev.virtualearth.net/REST/v1/Locations/CA/</a:t>
            </a:r>
            <a:r>
              <a:rPr lang="en-US" i="1" dirty="0"/>
              <a:t>adminDistrict</a:t>
            </a:r>
            <a:r>
              <a:rPr lang="en-US" dirty="0"/>
              <a:t>/</a:t>
            </a:r>
            <a:r>
              <a:rPr lang="en-US" i="1" dirty="0"/>
              <a:t>postalCode</a:t>
            </a:r>
            <a:r>
              <a:rPr lang="en-US" dirty="0"/>
              <a:t>/</a:t>
            </a:r>
            <a:r>
              <a:rPr lang="en-US" i="1" dirty="0"/>
              <a:t>locality</a:t>
            </a:r>
            <a:r>
              <a:rPr lang="en-US" dirty="0"/>
              <a:t>/</a:t>
            </a:r>
            <a:r>
              <a:rPr lang="en-US" i="1" dirty="0"/>
              <a:t>addressLine</a:t>
            </a:r>
            <a:r>
              <a:rPr lang="en-US" dirty="0"/>
              <a:t>?includeNeighborhood=</a:t>
            </a:r>
            <a:r>
              <a:rPr lang="en-US" i="1" dirty="0"/>
              <a:t>includeNeighborhood</a:t>
            </a:r>
            <a:r>
              <a:rPr lang="en-US" dirty="0"/>
              <a:t>&amp;include=</a:t>
            </a:r>
            <a:r>
              <a:rPr lang="en-US" i="1" dirty="0"/>
              <a:t>includeValue</a:t>
            </a:r>
            <a:r>
              <a:rPr lang="en-US" dirty="0"/>
              <a:t>&amp;maxResults=</a:t>
            </a:r>
            <a:r>
              <a:rPr lang="en-US" i="1" dirty="0"/>
              <a:t>maxResults</a:t>
            </a:r>
            <a:r>
              <a:rPr lang="en-US" dirty="0"/>
              <a:t>&amp;key=</a:t>
            </a:r>
            <a:r>
              <a:rPr lang="en-US" i="1" dirty="0"/>
              <a:t>BingMapsKey</a:t>
            </a:r>
          </a:p>
          <a:p>
            <a:pPr lvl="2"/>
            <a:r>
              <a:rPr lang="en-US" dirty="0" err="1"/>
              <a:t>Unstructural</a:t>
            </a:r>
            <a:r>
              <a:rPr lang="en-US" dirty="0"/>
              <a:t> URL</a:t>
            </a:r>
          </a:p>
          <a:p>
            <a:pPr lvl="3"/>
            <a:r>
              <a:rPr lang="en-US" dirty="0"/>
              <a:t>http://</a:t>
            </a:r>
            <a:r>
              <a:rPr lang="en-US" dirty="0" smtClean="0"/>
              <a:t>dev.virtualearth.net/REST/v1/Locations?countryRegion=</a:t>
            </a:r>
            <a:r>
              <a:rPr lang="en-US" i="1" dirty="0" smtClean="0"/>
              <a:t>countryRegion</a:t>
            </a:r>
            <a:r>
              <a:rPr lang="en-US" dirty="0" smtClean="0"/>
              <a:t>&amp;adminDistrict=</a:t>
            </a:r>
            <a:r>
              <a:rPr lang="en-US" i="1" dirty="0" smtClean="0"/>
              <a:t>adminDistrict</a:t>
            </a:r>
            <a:r>
              <a:rPr lang="en-US" dirty="0" smtClean="0"/>
              <a:t>&amp;locality=</a:t>
            </a:r>
            <a:r>
              <a:rPr lang="en-US" i="1" dirty="0" smtClean="0"/>
              <a:t>locality</a:t>
            </a:r>
            <a:r>
              <a:rPr lang="en-US" dirty="0" smtClean="0"/>
              <a:t>&amp;postalCode=</a:t>
            </a:r>
            <a:r>
              <a:rPr lang="en-US" i="1" dirty="0" smtClean="0"/>
              <a:t>postalCode</a:t>
            </a:r>
            <a:r>
              <a:rPr lang="en-US" dirty="0" smtClean="0"/>
              <a:t>&amp;addressLine=</a:t>
            </a:r>
            <a:r>
              <a:rPr lang="en-US" i="1" dirty="0" smtClean="0"/>
              <a:t>addressLine</a:t>
            </a:r>
            <a:r>
              <a:rPr lang="en-US" dirty="0" smtClean="0"/>
              <a:t>&amp;userLocation=</a:t>
            </a:r>
            <a:r>
              <a:rPr lang="en-US" i="1" dirty="0" smtClean="0"/>
              <a:t>userLocation</a:t>
            </a:r>
            <a:r>
              <a:rPr lang="en-US" dirty="0" smtClean="0"/>
              <a:t>&amp;userIp=</a:t>
            </a:r>
            <a:r>
              <a:rPr lang="en-US" i="1" dirty="0" smtClean="0"/>
              <a:t>userIp</a:t>
            </a:r>
            <a:r>
              <a:rPr lang="en-US" dirty="0" smtClean="0"/>
              <a:t>&amp;usermapView=</a:t>
            </a:r>
            <a:r>
              <a:rPr lang="en-US" i="1" dirty="0" smtClean="0"/>
              <a:t>usermapView</a:t>
            </a:r>
            <a:r>
              <a:rPr lang="en-US" dirty="0" smtClean="0"/>
              <a:t>&amp;includeNeighborhood=</a:t>
            </a:r>
            <a:r>
              <a:rPr lang="en-US" i="1" dirty="0" smtClean="0"/>
              <a:t>includeNeighborhood</a:t>
            </a:r>
            <a:r>
              <a:rPr lang="en-US" dirty="0" smtClean="0"/>
              <a:t>&amp;maxResults=</a:t>
            </a:r>
            <a:r>
              <a:rPr lang="en-US" i="1" dirty="0" smtClean="0"/>
              <a:t>maxResults</a:t>
            </a:r>
            <a:r>
              <a:rPr lang="en-US" dirty="0" smtClean="0"/>
              <a:t>&amp;key=</a:t>
            </a:r>
            <a:r>
              <a:rPr lang="en-US" i="1" dirty="0" smtClean="0"/>
              <a:t>BingMapsKey</a:t>
            </a:r>
          </a:p>
          <a:p>
            <a:pPr lvl="1"/>
            <a:r>
              <a:rPr lang="en-US" dirty="0" smtClean="0"/>
              <a:t>Data Format: JSON, XML…</a:t>
            </a:r>
            <a:endParaRPr lang="en-US" dirty="0"/>
          </a:p>
          <a:p>
            <a:r>
              <a:rPr lang="en-US" dirty="0">
                <a:hlinkClick r:id="rId4"/>
              </a:rPr>
              <a:t>Elevations </a:t>
            </a:r>
            <a:r>
              <a:rPr lang="en-US" dirty="0" smtClean="0">
                <a:hlinkClick r:id="rId4"/>
              </a:rPr>
              <a:t>API</a:t>
            </a:r>
            <a:endParaRPr lang="en-US" dirty="0" smtClean="0"/>
          </a:p>
          <a:p>
            <a:r>
              <a:rPr lang="en-US" dirty="0">
                <a:hlinkClick r:id="rId5"/>
              </a:rPr>
              <a:t>Imagery </a:t>
            </a:r>
            <a:r>
              <a:rPr lang="en-US" dirty="0" smtClean="0">
                <a:hlinkClick r:id="rId5"/>
              </a:rPr>
              <a:t>API</a:t>
            </a:r>
            <a:endParaRPr lang="en-US" dirty="0" smtClean="0"/>
          </a:p>
          <a:p>
            <a:r>
              <a:rPr lang="en-US" dirty="0">
                <a:hlinkClick r:id="rId6"/>
              </a:rPr>
              <a:t>Routes </a:t>
            </a:r>
            <a:r>
              <a:rPr lang="en-US" dirty="0" smtClean="0">
                <a:hlinkClick r:id="rId6"/>
              </a:rPr>
              <a:t>API</a:t>
            </a:r>
            <a:endParaRPr lang="en-US" dirty="0" smtClean="0"/>
          </a:p>
          <a:p>
            <a:r>
              <a:rPr lang="en-US" dirty="0">
                <a:hlinkClick r:id="rId7"/>
              </a:rPr>
              <a:t>Traffic API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565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REST Data 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>
                <a:hlinkClick r:id="rId3" action="ppaction://hlinkfile"/>
              </a:rPr>
              <a:t>Location Result from Finding Location By Address</a:t>
            </a:r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3"/>
            <a:endParaRPr lang="en-US" dirty="0" smtClean="0"/>
          </a:p>
          <a:p>
            <a:pPr lvl="4"/>
            <a:endParaRPr lang="en-US" dirty="0" smtClean="0"/>
          </a:p>
        </p:txBody>
      </p:sp>
      <p:pic>
        <p:nvPicPr>
          <p:cNvPr id="1026" name="Picture 2" descr="C:\Workspaces\BingMapDemo\LocationLookup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19200"/>
            <a:ext cx="5271676" cy="525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AJAX SDK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/>
        <p:txBody>
          <a:bodyPr/>
          <a:lstStyle/>
          <a:p>
            <a:r>
              <a:rPr lang="en-US" dirty="0" smtClean="0"/>
              <a:t>Technology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JavaScript (jQuery)</a:t>
            </a:r>
          </a:p>
          <a:p>
            <a:pPr lvl="1"/>
            <a:r>
              <a:rPr lang="en-US" dirty="0"/>
              <a:t>Cascading Style Sheets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63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plate_FCAN_Internal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Template_FCAN_Internal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Template_FCAN_Internal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3_Template_FCAN_Internal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437</Words>
  <Application>Microsoft Office PowerPoint</Application>
  <PresentationFormat>On-screen Show (4:3)</PresentationFormat>
  <Paragraphs>101</Paragraphs>
  <Slides>14</Slides>
  <Notes>14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Office Theme</vt:lpstr>
      <vt:lpstr>Template_FCAN_Internal_Red</vt:lpstr>
      <vt:lpstr>1_Template_FCAN_Internal_Red</vt:lpstr>
      <vt:lpstr>2_Template_FCAN_Internal_Red</vt:lpstr>
      <vt:lpstr>3_Template_FCAN_Internal_Red</vt:lpstr>
      <vt:lpstr>Introduction to Bing Maps</vt:lpstr>
      <vt:lpstr>Intermediate Cover Title</vt:lpstr>
      <vt:lpstr>Title</vt:lpstr>
      <vt:lpstr>Registration </vt:lpstr>
      <vt:lpstr>API Types of Bing Maps</vt:lpstr>
      <vt:lpstr>RESTful Web Service</vt:lpstr>
      <vt:lpstr>Bing Maps REST Services</vt:lpstr>
      <vt:lpstr>REST Data Example</vt:lpstr>
      <vt:lpstr>AJAX SDK</vt:lpstr>
      <vt:lpstr>AJAX Control Implementation of Bing Maps</vt:lpstr>
      <vt:lpstr>AJAX Control Implementation of Bing Maps</vt:lpstr>
      <vt:lpstr>Demo and Code Review</vt:lpstr>
      <vt:lpstr>References</vt:lpstr>
      <vt:lpstr>PowerPoint Presentation</vt:lpstr>
    </vt:vector>
  </TitlesOfParts>
  <Company>BC Hydro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 Map</dc:title>
  <dc:creator>Liu, Jun</dc:creator>
  <cp:lastModifiedBy>Liu, Jun</cp:lastModifiedBy>
  <cp:revision>106</cp:revision>
  <dcterms:created xsi:type="dcterms:W3CDTF">2015-01-08T05:25:34Z</dcterms:created>
  <dcterms:modified xsi:type="dcterms:W3CDTF">2015-01-09T15:33:08Z</dcterms:modified>
</cp:coreProperties>
</file>