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88" r:id="rId4"/>
  </p:sldMasterIdLst>
  <p:notesMasterIdLst>
    <p:notesMasterId r:id="rId28"/>
  </p:notesMasterIdLst>
  <p:handoutMasterIdLst>
    <p:handoutMasterId r:id="rId29"/>
  </p:handoutMasterIdLst>
  <p:sldIdLst>
    <p:sldId id="256" r:id="rId5"/>
    <p:sldId id="378" r:id="rId6"/>
    <p:sldId id="395" r:id="rId7"/>
    <p:sldId id="413" r:id="rId8"/>
    <p:sldId id="414" r:id="rId9"/>
    <p:sldId id="398" r:id="rId10"/>
    <p:sldId id="402" r:id="rId11"/>
    <p:sldId id="401" r:id="rId12"/>
    <p:sldId id="399" r:id="rId13"/>
    <p:sldId id="404" r:id="rId14"/>
    <p:sldId id="406" r:id="rId15"/>
    <p:sldId id="407" r:id="rId16"/>
    <p:sldId id="405" r:id="rId17"/>
    <p:sldId id="408" r:id="rId18"/>
    <p:sldId id="411" r:id="rId19"/>
    <p:sldId id="403" r:id="rId20"/>
    <p:sldId id="400" r:id="rId21"/>
    <p:sldId id="412" r:id="rId22"/>
    <p:sldId id="410" r:id="rId23"/>
    <p:sldId id="409" r:id="rId24"/>
    <p:sldId id="397" r:id="rId25"/>
    <p:sldId id="394" r:id="rId26"/>
    <p:sldId id="259" r:id="rId27"/>
  </p:sldIdLst>
  <p:sldSz cx="9144000" cy="6858000" type="screen4x3"/>
  <p:notesSz cx="6858000" cy="9144000"/>
  <p:custDataLst>
    <p:tags r:id="rId3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ang, Linlin" initials="WL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A12B"/>
    <a:srgbClr val="FF9900"/>
    <a:srgbClr val="E73440"/>
    <a:srgbClr val="C07000"/>
    <a:srgbClr val="8B8807"/>
    <a:srgbClr val="7E7D76"/>
    <a:srgbClr val="1782DB"/>
    <a:srgbClr val="706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77497" autoAdjust="0"/>
  </p:normalViewPr>
  <p:slideViewPr>
    <p:cSldViewPr showGuides="1">
      <p:cViewPr>
        <p:scale>
          <a:sx n="70" d="100"/>
          <a:sy n="70" d="100"/>
        </p:scale>
        <p:origin x="-2904" y="-516"/>
      </p:cViewPr>
      <p:guideLst>
        <p:guide orient="horz" pos="572"/>
        <p:guide orient="horz" pos="4065"/>
        <p:guide pos="113"/>
        <p:guide pos="5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-3552" y="312"/>
      </p:cViewPr>
      <p:guideLst>
        <p:guide orient="horz" pos="2880"/>
        <p:guide pos="3974"/>
        <p:guide pos="34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580FB-A1A7-4BFA-8980-0CB90ED5CC13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D310C-11CC-44CF-B61D-C36BD5A4E9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54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53C10-58A7-45D0-B2D2-D1576F087AB5}" type="datetimeFigureOut">
              <a:rPr lang="en-US" smtClean="0"/>
              <a:pPr/>
              <a:t>11/3/2016</a:t>
            </a:fld>
            <a:endParaRPr lang="en-US"/>
          </a:p>
        </p:txBody>
      </p:sp>
      <p:sp>
        <p:nvSpPr>
          <p:cNvPr id="15" name="Header Placeholder 1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" name="Slide Image Placeholder 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C81D3-C59B-4C63-B840-07ACB8BAB3C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0" name="Notes Placeholder 29"/>
          <p:cNvSpPr>
            <a:spLocks noGrp="1"/>
          </p:cNvSpPr>
          <p:nvPr>
            <p:ph type="body" sz="quarter" idx="3"/>
          </p:nvPr>
        </p:nvSpPr>
        <p:spPr>
          <a:xfrm>
            <a:off x="549276" y="4572000"/>
            <a:ext cx="5759450" cy="3886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857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2563" indent="-182563" algn="l" defTabSz="914400" rtl="0" eaLnBrk="1" latinLnBrk="0" hangingPunct="1">
      <a:spcBef>
        <a:spcPts val="516"/>
      </a:spcBef>
      <a:spcAft>
        <a:spcPts val="288"/>
      </a:spcAft>
      <a:buClr>
        <a:schemeClr val="accent2"/>
      </a:buClr>
      <a:buFont typeface="Wingdings" pitchFamily="2" charset="2"/>
      <a:buChar char="n"/>
      <a:defRPr sz="16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358775" indent="-176213" algn="l" defTabSz="914400" rtl="0" eaLnBrk="1" latinLnBrk="0" hangingPunct="1">
      <a:spcAft>
        <a:spcPts val="288"/>
      </a:spcAft>
      <a:buClr>
        <a:schemeClr val="tx2"/>
      </a:buClr>
      <a:buFont typeface="Wingdings" pitchFamily="2" charset="2"/>
      <a:buChar char="n"/>
      <a:defRPr sz="1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449263" indent="-90488" algn="l" defTabSz="914400" rtl="0" eaLnBrk="1" latinLnBrk="0" hangingPunct="1">
      <a:spcBef>
        <a:spcPts val="432"/>
      </a:spcBef>
      <a:spcAft>
        <a:spcPts val="24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541338" indent="-92075" algn="l" defTabSz="914400" rtl="0" eaLnBrk="1" latinLnBrk="0" hangingPunct="1">
      <a:spcBef>
        <a:spcPts val="384"/>
      </a:spcBef>
      <a:spcAft>
        <a:spcPts val="216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625475" indent="-84138" algn="l" defTabSz="914400" rtl="0" eaLnBrk="1" latinLnBrk="0" hangingPunct="1">
      <a:spcBef>
        <a:spcPts val="336"/>
      </a:spcBef>
      <a:spcAft>
        <a:spcPts val="192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/>
              <a:pPr/>
              <a:t>0</a:t>
            </a:fld>
            <a:endParaRPr lang="en-US"/>
          </a:p>
        </p:txBody>
      </p:sp>
      <p:sp>
        <p:nvSpPr>
          <p:cNvPr id="12" name="Folienbildplatzhalter 1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" name="Notizenplatzhalter 1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Text alignment: text-left, text-center, text-right,</a:t>
            </a:r>
            <a:r>
              <a:rPr lang="en-US" baseline="0" dirty="0" smtClean="0"/>
              <a:t> text-justify, text-</a:t>
            </a:r>
            <a:r>
              <a:rPr lang="en-US" baseline="0" dirty="0" err="1" smtClean="0"/>
              <a:t>nowrap</a:t>
            </a:r>
            <a:endParaRPr lang="en-US" baseline="0" dirty="0" smtClean="0"/>
          </a:p>
          <a:p>
            <a:r>
              <a:rPr lang="en-US" dirty="0" smtClean="0"/>
              <a:t>Text formatting: &lt;big/&gt;, &lt;small/&gt;, &lt;</a:t>
            </a:r>
            <a:r>
              <a:rPr lang="en-US" dirty="0" err="1" smtClean="0"/>
              <a:t>em</a:t>
            </a:r>
            <a:r>
              <a:rPr lang="en-US" dirty="0" smtClean="0"/>
              <a:t>/&gt;, &lt;mark/&gt;, &lt;ins/&gt;, &lt;del/&gt;, &lt;code/&gt;, &lt;</a:t>
            </a:r>
            <a:r>
              <a:rPr lang="en-US" dirty="0" err="1" smtClean="0"/>
              <a:t>i</a:t>
            </a:r>
            <a:r>
              <a:rPr lang="en-US" dirty="0" smtClean="0"/>
              <a:t>/&gt;,</a:t>
            </a:r>
            <a:r>
              <a:rPr lang="en-US" baseline="0" dirty="0" smtClean="0"/>
              <a:t> &lt;b/&gt;</a:t>
            </a:r>
          </a:p>
          <a:p>
            <a:r>
              <a:rPr lang="en-US" baseline="0" dirty="0" smtClean="0"/>
              <a:t>Text transformation: text-lowercase, text-uppercase, text-capitalize</a:t>
            </a:r>
          </a:p>
          <a:p>
            <a:r>
              <a:rPr lang="en-US" baseline="0" dirty="0" smtClean="0"/>
              <a:t>Text coloring: text-muted, text-primary, text-success, text-info, text-warning, text-danger</a:t>
            </a:r>
          </a:p>
          <a:p>
            <a:r>
              <a:rPr lang="en-US" baseline="0" dirty="0" err="1" smtClean="0"/>
              <a:t>Blockquotes</a:t>
            </a:r>
            <a:r>
              <a:rPr lang="en-US" baseline="0" dirty="0" smtClean="0"/>
              <a:t>: &lt;cite/&gt;, pull-right, and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5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5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5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.</a:t>
            </a:r>
            <a:r>
              <a:rPr lang="en-US" dirty="0" err="1" smtClean="0">
                <a:effectLst/>
              </a:rPr>
              <a:t>nav</a:t>
            </a:r>
            <a:r>
              <a:rPr lang="en-US" dirty="0" smtClean="0">
                <a:effectLst/>
              </a:rPr>
              <a:t> </a:t>
            </a:r>
            <a:r>
              <a:rPr lang="en-US" dirty="0" err="1" smtClean="0">
                <a:effectLst/>
              </a:rPr>
              <a:t>nav-tabsCreates</a:t>
            </a:r>
            <a:r>
              <a:rPr lang="en-US" dirty="0" smtClean="0">
                <a:effectLst/>
              </a:rPr>
              <a:t> navigation tabs</a:t>
            </a:r>
          </a:p>
          <a:p>
            <a:r>
              <a:rPr lang="en-US" dirty="0" smtClean="0"/>
              <a:t>.</a:t>
            </a:r>
            <a:r>
              <a:rPr lang="en-US" dirty="0" err="1" smtClean="0"/>
              <a:t>nav</a:t>
            </a:r>
            <a:r>
              <a:rPr lang="en-US" dirty="0" smtClean="0"/>
              <a:t>-justified Makes navigation tabs/pills equal widths of their parent, at screens wider than 768px. On smaller screens, the </a:t>
            </a:r>
            <a:r>
              <a:rPr lang="en-US" dirty="0" err="1" smtClean="0"/>
              <a:t>nav</a:t>
            </a:r>
            <a:r>
              <a:rPr lang="en-US" dirty="0" smtClean="0"/>
              <a:t> tabs are stacked </a:t>
            </a:r>
          </a:p>
          <a:p>
            <a:r>
              <a:rPr lang="en-US" dirty="0" smtClean="0"/>
              <a:t>.tab-content Together with .tab-pane and data-toggle="tab", it makes the tab </a:t>
            </a:r>
            <a:r>
              <a:rPr lang="en-US" dirty="0" err="1" smtClean="0"/>
              <a:t>toggable</a:t>
            </a:r>
            <a:r>
              <a:rPr lang="en-US" dirty="0" smtClean="0"/>
              <a:t> </a:t>
            </a:r>
          </a:p>
          <a:p>
            <a:r>
              <a:rPr lang="en-US" dirty="0" smtClean="0">
                <a:effectLst/>
              </a:rPr>
              <a:t>.tab-</a:t>
            </a:r>
            <a:r>
              <a:rPr lang="en-US" dirty="0" err="1" smtClean="0">
                <a:effectLst/>
              </a:rPr>
              <a:t>paneTogether</a:t>
            </a:r>
            <a:r>
              <a:rPr lang="en-US" dirty="0" smtClean="0">
                <a:effectLst/>
              </a:rPr>
              <a:t> with .tab-content and data-toggle="tab", it makes the tab </a:t>
            </a:r>
            <a:r>
              <a:rPr lang="en-US" dirty="0" err="1" smtClean="0">
                <a:effectLst/>
              </a:rPr>
              <a:t>toggable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5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5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5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5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5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5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Bootstrap was developed by Mark Otto and Jacob Thornton at Twitter, and released as an open source product in August 2011 on GitHub.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56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563" lvl="0" indent="-90488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5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563" lvl="0" indent="-90488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5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5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bildplatzhalter 7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izenplatzhalter 8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Responsive web design is about creating web sites which automatically adjust themselves to look good on all devices, from small phones to large desktops.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5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5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5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 don’t want</a:t>
            </a:r>
            <a:r>
              <a:rPr lang="en-US" baseline="0" dirty="0" smtClean="0"/>
              <a:t> to download, you can use Bootstrap CDN</a:t>
            </a:r>
          </a:p>
          <a:p>
            <a:pPr marL="0" indent="0">
              <a:buNone/>
            </a:pPr>
            <a:r>
              <a:rPr lang="en-US" dirty="0" smtClean="0"/>
              <a:t>&lt;!-- Latest compiled and minified CSS --&gt;</a:t>
            </a:r>
          </a:p>
          <a:p>
            <a:pPr marL="0" indent="0">
              <a:buNone/>
            </a:pPr>
            <a:r>
              <a:rPr lang="en-US" dirty="0" smtClean="0"/>
              <a:t>&lt;link </a:t>
            </a:r>
            <a:r>
              <a:rPr lang="en-US" dirty="0" err="1" smtClean="0"/>
              <a:t>rel</a:t>
            </a:r>
            <a:r>
              <a:rPr lang="en-US" dirty="0" smtClean="0"/>
              <a:t>="stylesheet" </a:t>
            </a:r>
            <a:r>
              <a:rPr lang="en-US" dirty="0" err="1" smtClean="0"/>
              <a:t>href</a:t>
            </a:r>
            <a:r>
              <a:rPr lang="en-US" dirty="0" smtClean="0"/>
              <a:t>="http://maxcdn.bootstrapcdn.com/bootstrap/3.3.7/</a:t>
            </a:r>
            <a:r>
              <a:rPr lang="en-US" dirty="0" err="1" smtClean="0"/>
              <a:t>css</a:t>
            </a:r>
            <a:r>
              <a:rPr lang="en-US" dirty="0" smtClean="0"/>
              <a:t>/bootstrap.min.css"&gt;</a:t>
            </a:r>
          </a:p>
          <a:p>
            <a:pPr marL="0" indent="0">
              <a:buNone/>
            </a:pPr>
            <a:r>
              <a:rPr lang="en-US" dirty="0" smtClean="0"/>
              <a:t>&lt;!-- jQuery library --&gt;</a:t>
            </a:r>
          </a:p>
          <a:p>
            <a:pPr marL="0" indent="0"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="https://ajax.googleapis.com/</a:t>
            </a:r>
            <a:r>
              <a:rPr lang="en-US" dirty="0" err="1" smtClean="0"/>
              <a:t>ajax</a:t>
            </a:r>
            <a:r>
              <a:rPr lang="en-US" dirty="0" smtClean="0"/>
              <a:t>/libs/</a:t>
            </a:r>
            <a:r>
              <a:rPr lang="en-US" dirty="0" err="1" smtClean="0"/>
              <a:t>jquery</a:t>
            </a:r>
            <a:r>
              <a:rPr lang="en-US" dirty="0" smtClean="0"/>
              <a:t>/1.12.4/jquery.min.js"&gt;&lt;/script&gt;</a:t>
            </a:r>
          </a:p>
          <a:p>
            <a:pPr marL="0" indent="0">
              <a:buNone/>
            </a:pPr>
            <a:r>
              <a:rPr lang="en-US" dirty="0" smtClean="0"/>
              <a:t>&lt;!-- Latest compiled JavaScript --&gt;</a:t>
            </a:r>
          </a:p>
          <a:p>
            <a:pPr marL="0" indent="0">
              <a:buNone/>
            </a:pPr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="http://maxcdn.bootstrapcdn.com/bootstrap/3.3.7/</a:t>
            </a:r>
            <a:r>
              <a:rPr lang="en-US" dirty="0" err="1" smtClean="0"/>
              <a:t>js</a:t>
            </a:r>
            <a:r>
              <a:rPr lang="en-US" dirty="0" smtClean="0"/>
              <a:t>/bootstrap.min.js"&gt;&lt;/script&gt;</a:t>
            </a:r>
          </a:p>
          <a:p>
            <a:pPr marL="182563" indent="-182563"/>
            <a:r>
              <a:rPr lang="en-US" dirty="0" smtClean="0">
                <a:effectLst/>
              </a:rPr>
              <a:t>width=device-width:</a:t>
            </a:r>
            <a:r>
              <a:rPr lang="en-US" baseline="0" dirty="0" smtClean="0">
                <a:effectLst/>
              </a:rPr>
              <a:t> screen width based on device</a:t>
            </a:r>
          </a:p>
          <a:p>
            <a:pPr marL="182563" indent="-182563"/>
            <a:r>
              <a:rPr lang="en-US" dirty="0" smtClean="0">
                <a:effectLst/>
              </a:rPr>
              <a:t>initial-scale=1: for initial zoom</a:t>
            </a:r>
            <a:r>
              <a:rPr lang="en-US" baseline="0" dirty="0" smtClean="0">
                <a:effectLst/>
              </a:rPr>
              <a:t>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5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563" indent="-182563"/>
            <a:r>
              <a:rPr lang="en-US" dirty="0" smtClean="0">
                <a:effectLst/>
              </a:rPr>
              <a:t>width=device-width:</a:t>
            </a:r>
            <a:r>
              <a:rPr lang="en-US" baseline="0" dirty="0" smtClean="0">
                <a:effectLst/>
              </a:rPr>
              <a:t> screen width based on device</a:t>
            </a:r>
          </a:p>
          <a:p>
            <a:pPr marL="182563" indent="-182563"/>
            <a:r>
              <a:rPr lang="en-US" dirty="0" smtClean="0">
                <a:effectLst/>
              </a:rPr>
              <a:t>initial-scale=1: for initial zoom</a:t>
            </a:r>
            <a:r>
              <a:rPr lang="en-US" baseline="0" dirty="0" smtClean="0">
                <a:effectLst/>
              </a:rPr>
              <a:t>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5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 is not </a:t>
            </a:r>
            <a:r>
              <a:rPr lang="en-US" dirty="0" err="1" smtClean="0"/>
              <a:t>nestable</a:t>
            </a:r>
            <a:endParaRPr lang="en-US" dirty="0" smtClean="0"/>
          </a:p>
          <a:p>
            <a:r>
              <a:rPr lang="en-US" dirty="0" smtClean="0"/>
              <a:t>Use .container for a responsive fixed width container</a:t>
            </a:r>
          </a:p>
          <a:p>
            <a:r>
              <a:rPr lang="en-US" dirty="0" smtClean="0"/>
              <a:t>Use .container-fluid for a full width container, spanning the entire width of your viewport.</a:t>
            </a:r>
          </a:p>
          <a:p>
            <a:r>
              <a:rPr lang="en-US" dirty="0" smtClean="0"/>
              <a:t>Rows for horizontal</a:t>
            </a:r>
            <a:r>
              <a:rPr lang="en-US" baseline="0" dirty="0" smtClean="0"/>
              <a:t>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5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xs</a:t>
            </a:r>
            <a:r>
              <a:rPr lang="en-US" dirty="0" smtClean="0"/>
              <a:t>-extra small</a:t>
            </a:r>
          </a:p>
          <a:p>
            <a:r>
              <a:rPr lang="en-US" dirty="0" err="1" smtClean="0"/>
              <a:t>sm</a:t>
            </a:r>
            <a:r>
              <a:rPr lang="en-US" dirty="0" smtClean="0"/>
              <a:t>-small </a:t>
            </a:r>
          </a:p>
          <a:p>
            <a:r>
              <a:rPr lang="en-US" dirty="0" smtClean="0"/>
              <a:t>md-medium</a:t>
            </a:r>
          </a:p>
          <a:p>
            <a:r>
              <a:rPr lang="en-US" dirty="0" err="1" smtClean="0"/>
              <a:t>lg</a:t>
            </a:r>
            <a:r>
              <a:rPr lang="en-US" dirty="0" smtClean="0"/>
              <a:t>-large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C81D3-C59B-4C63-B840-07ACB8BAB3C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7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6" descr="TitleRed_L150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0" y="0"/>
            <a:ext cx="9144000" cy="4852988"/>
          </a:xfrm>
          <a:prstGeom prst="rect">
            <a:avLst/>
          </a:prstGeom>
          <a:noFill/>
        </p:spPr>
      </p:pic>
      <p:sp>
        <p:nvSpPr>
          <p:cNvPr id="7" name="VCT_Marker_ID_7" hidden="1"/>
          <p:cNvSpPr/>
          <p:nvPr userDrawn="1">
            <p:custDataLst>
              <p:tags r:id="rId1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VCT_Backup_ID_44" hidden="1"/>
          <p:cNvSpPr txBox="1"/>
          <p:nvPr userDrawn="1">
            <p:custDataLst>
              <p:tags r:id="rId2"/>
            </p:custDataLst>
          </p:nvPr>
        </p:nvSpPr>
        <p:spPr bwMode="auto">
          <a:xfrm>
            <a:off x="324001" y="1738800"/>
            <a:ext cx="8496149" cy="1470025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76650" algn="l"/>
              </a:tabLst>
              <a:defRPr/>
            </a:pPr>
            <a:r>
              <a:rPr lang="en-GB" sz="4400" b="0" i="0" u="none" baseline="0" smtClean="0">
                <a:solidFill>
                  <a:srgbClr val="FFFFFF"/>
                </a:solidFill>
                <a:latin typeface="Arial"/>
              </a:rPr>
              <a:t>Titelmasterformat durch Klicken bearbeiten</a:t>
            </a:r>
            <a:endParaRPr lang="en-GB" sz="4400" b="0" i="0" u="none" baseline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VCT_Backup_ID_45" hidden="1"/>
          <p:cNvSpPr txBox="1"/>
          <p:nvPr userDrawn="1">
            <p:custDataLst>
              <p:tags r:id="rId3"/>
            </p:custDataLst>
          </p:nvPr>
        </p:nvSpPr>
        <p:spPr bwMode="auto">
          <a:xfrm>
            <a:off x="323998" y="4579199"/>
            <a:ext cx="8496151" cy="1785599"/>
          </a:xfrm>
          <a:prstGeom prst="rect">
            <a:avLst/>
          </a:prstGeom>
          <a:noFill/>
          <a:ln w="0"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sz="2400" b="0" i="0" u="none" baseline="0" smtClean="0">
                <a:solidFill>
                  <a:srgbClr val="000000"/>
                </a:solidFill>
                <a:latin typeface="Arial"/>
              </a:rPr>
              <a:t>Formatvorlage des Untertitelmasters durch Klicken bearbeiten</a:t>
            </a:r>
            <a:endParaRPr lang="en-GB" sz="2400" b="0" i="0" u="none" baseline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itle 47"/>
          <p:cNvSpPr>
            <a:spLocks noGrp="1"/>
          </p:cNvSpPr>
          <p:nvPr>
            <p:ph type="title"/>
          </p:nvPr>
        </p:nvSpPr>
        <p:spPr bwMode="gray">
          <a:xfrm>
            <a:off x="323850" y="1773238"/>
            <a:ext cx="8496300" cy="2303852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4400" kern="1200" noProof="0" smtClean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9" name="Subtitle 2"/>
          <p:cNvSpPr>
            <a:spLocks noGrp="1"/>
          </p:cNvSpPr>
          <p:nvPr>
            <p:ph type="subTitle" idx="1"/>
          </p:nvPr>
        </p:nvSpPr>
        <p:spPr bwMode="gray">
          <a:xfrm>
            <a:off x="323850" y="4581524"/>
            <a:ext cx="8496300" cy="180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A30B1A"/>
              </a:buClr>
              <a:buFont typeface="Wingdings" pitchFamily="2" charset="2"/>
              <a:buNone/>
              <a:defRPr kumimoji="1" lang="en-US" altLang="ja-JP" sz="2400" b="0" kern="120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tabLst/>
              <a:defRPr sz="2400">
                <a:solidFill>
                  <a:schemeClr val="tx1"/>
                </a:solidFill>
              </a:defRPr>
            </a:lvl2pPr>
            <a:lvl3pPr marL="0" indent="0" algn="l">
              <a:buNone/>
              <a:tabLst/>
              <a:defRPr sz="2400">
                <a:solidFill>
                  <a:schemeClr val="tx1"/>
                </a:solidFill>
              </a:defRPr>
            </a:lvl3pPr>
            <a:lvl4pPr marL="0" indent="0" algn="l">
              <a:buNone/>
              <a:tabLst/>
              <a:defRPr sz="2400">
                <a:solidFill>
                  <a:schemeClr val="tx1"/>
                </a:solidFill>
              </a:defRPr>
            </a:lvl4pPr>
            <a:lvl5pPr marL="0" indent="0" algn="l">
              <a:buNone/>
              <a:tabLst/>
              <a:defRPr sz="2400"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46" name="Rechteck 45"/>
          <p:cNvSpPr/>
          <p:nvPr userDrawn="1"/>
        </p:nvSpPr>
        <p:spPr>
          <a:xfrm>
            <a:off x="4355976" y="6669360"/>
            <a:ext cx="360040" cy="18864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 err="1" smtClean="0">
              <a:solidFill>
                <a:schemeClr val="tx1"/>
              </a:solidFill>
            </a:endParaRPr>
          </a:p>
        </p:txBody>
      </p:sp>
      <p:pic>
        <p:nvPicPr>
          <p:cNvPr id="43" name="Image 42" descr="5-logoblc-tagblc-algndrt-eng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178040" y="138112"/>
            <a:ext cx="1799870" cy="1143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–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179388" y="905256"/>
            <a:ext cx="4248596" cy="5547932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4718304" y="914400"/>
            <a:ext cx="4236466" cy="55479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2/3 – Picture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6228183" y="905256"/>
            <a:ext cx="2736429" cy="5550408"/>
          </a:xfrm>
          <a:prstGeom prst="round1Rect">
            <a:avLst>
              <a:gd name="adj" fmla="val 13923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179388" y="905257"/>
            <a:ext cx="5832772" cy="55479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1/3 – Text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179388" y="905256"/>
            <a:ext cx="2736429" cy="5547932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7"/>
          </p:nvPr>
        </p:nvSpPr>
        <p:spPr bwMode="gray">
          <a:xfrm>
            <a:off x="3131839" y="905257"/>
            <a:ext cx="5832773" cy="55479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1/3 – Picture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3132139" y="905256"/>
            <a:ext cx="5832474" cy="5547932"/>
          </a:xfrm>
          <a:prstGeom prst="round1Rect">
            <a:avLst>
              <a:gd name="adj" fmla="val 6871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179388" y="905256"/>
            <a:ext cx="2736850" cy="55479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2/3 – Text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179389" y="905256"/>
            <a:ext cx="5832474" cy="5545137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6227764" y="905256"/>
            <a:ext cx="2736850" cy="55479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top – Pictur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8"/>
          </p:nvPr>
        </p:nvSpPr>
        <p:spPr bwMode="gray">
          <a:xfrm>
            <a:off x="179388" y="3789040"/>
            <a:ext cx="8785225" cy="2664148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179387" y="905256"/>
            <a:ext cx="8785225" cy="27364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top – 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4"/>
          <p:cNvSpPr>
            <a:spLocks noGrp="1"/>
          </p:cNvSpPr>
          <p:nvPr>
            <p:ph type="pic" sz="quarter" idx="18"/>
            <p:custDataLst>
              <p:tags r:id="rId1"/>
            </p:custDataLst>
          </p:nvPr>
        </p:nvSpPr>
        <p:spPr bwMode="gray">
          <a:xfrm>
            <a:off x="179388" y="908049"/>
            <a:ext cx="8785225" cy="2734056"/>
          </a:xfrm>
          <a:prstGeom prst="round1Rect">
            <a:avLst>
              <a:gd name="adj" fmla="val 14297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179388" y="3785616"/>
            <a:ext cx="8785225" cy="26609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5"/>
          </p:nvPr>
        </p:nvSpPr>
        <p:spPr bwMode="gray">
          <a:xfrm>
            <a:off x="179388" y="1628800"/>
            <a:ext cx="8785225" cy="482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179388" y="1628775"/>
            <a:ext cx="4248150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/>
          </p:nvPr>
        </p:nvSpPr>
        <p:spPr bwMode="gray">
          <a:xfrm>
            <a:off x="4644008" y="1628775"/>
            <a:ext cx="4320605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179389" y="1628775"/>
            <a:ext cx="2808436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3203848" y="1628775"/>
            <a:ext cx="2808436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21"/>
          </p:nvPr>
        </p:nvSpPr>
        <p:spPr bwMode="gray">
          <a:xfrm>
            <a:off x="6228307" y="1628775"/>
            <a:ext cx="2736306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2" descr="MiddleGray_L15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0"/>
            <a:ext cx="9144000" cy="3913188"/>
          </a:xfrm>
          <a:prstGeom prst="rect">
            <a:avLst/>
          </a:prstGeom>
          <a:noFill/>
        </p:spPr>
      </p:pic>
      <p:sp>
        <p:nvSpPr>
          <p:cNvPr id="16" name="Title 15"/>
          <p:cNvSpPr>
            <a:spLocks noGrp="1"/>
          </p:cNvSpPr>
          <p:nvPr userDrawn="1">
            <p:ph type="title"/>
          </p:nvPr>
        </p:nvSpPr>
        <p:spPr bwMode="gray">
          <a:xfrm>
            <a:off x="323850" y="2133470"/>
            <a:ext cx="8496300" cy="100749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tabLst>
                <a:tab pos="3676650" algn="l"/>
              </a:tabLst>
              <a:defRPr kumimoji="1" lang="en-US" altLang="ja-JP" sz="3200" kern="1200" noProof="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 userDrawn="1">
            <p:ph type="body" sz="quarter" idx="10"/>
          </p:nvPr>
        </p:nvSpPr>
        <p:spPr bwMode="gray">
          <a:xfrm>
            <a:off x="323850" y="3716338"/>
            <a:ext cx="8496300" cy="2736850"/>
          </a:xfrm>
        </p:spPr>
        <p:txBody>
          <a:bodyPr/>
          <a:lstStyle>
            <a:lvl1pPr>
              <a:spcBef>
                <a:spcPts val="516"/>
              </a:spcBef>
              <a:spcAft>
                <a:spcPts val="288"/>
              </a:spcAft>
              <a:buClr>
                <a:schemeClr val="tx2"/>
              </a:buClr>
              <a:buFont typeface="Wingdings" pitchFamily="2" charset="2"/>
              <a:buChar char="n"/>
              <a:defRPr sz="2400"/>
            </a:lvl1pPr>
            <a:lvl2pPr marL="269875" indent="-269875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2pPr>
            <a:lvl3pPr marL="269875" indent="-269875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3pPr>
            <a:lvl4pPr marL="269875" indent="-269875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4pPr>
            <a:lvl5pPr marL="269875" indent="-269875">
              <a:spcBef>
                <a:spcPts val="516"/>
              </a:spcBef>
              <a:spcAft>
                <a:spcPts val="288"/>
              </a:spcAft>
              <a:buFont typeface="Wingdings" pitchFamily="2" charset="2"/>
              <a:buChar char="n"/>
              <a:defRPr sz="2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17" name="Image 16" descr="6-logorouge-tagnoir-algndrt-en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178040" y="137160"/>
            <a:ext cx="1799867" cy="1143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179388" y="1700213"/>
            <a:ext cx="8785226" cy="4752974"/>
          </a:xfrm>
          <a:prstGeom prst="round1Rect">
            <a:avLst>
              <a:gd name="adj" fmla="val 8016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4716016" y="1700212"/>
            <a:ext cx="4248598" cy="4752975"/>
          </a:xfrm>
          <a:prstGeom prst="round1Rect">
            <a:avLst>
              <a:gd name="adj" fmla="val 8968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  <p:custDataLst>
              <p:tags r:id="rId2"/>
            </p:custDataLst>
          </p:nvPr>
        </p:nvSpPr>
        <p:spPr bwMode="gray">
          <a:xfrm>
            <a:off x="179388" y="1700213"/>
            <a:ext cx="4248598" cy="4752974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left –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4716017" y="1628800"/>
            <a:ext cx="4248596" cy="4824388"/>
          </a:xfrm>
          <a:prstGeom prst="round1Rect">
            <a:avLst>
              <a:gd name="adj" fmla="val 8968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 bwMode="gray">
          <a:xfrm>
            <a:off x="179388" y="1628800"/>
            <a:ext cx="4248596" cy="4824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Picture left –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179388" y="1628774"/>
            <a:ext cx="4248596" cy="4824413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 bwMode="gray">
          <a:xfrm>
            <a:off x="4710112" y="1628775"/>
            <a:ext cx="4254501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left 2/3 – Picture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6228183" y="1628775"/>
            <a:ext cx="2736429" cy="4824413"/>
          </a:xfrm>
          <a:prstGeom prst="round1Rect">
            <a:avLst>
              <a:gd name="adj" fmla="val 13923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179388" y="1628775"/>
            <a:ext cx="5832772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Picture left 1/3 – Text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179388" y="1628775"/>
            <a:ext cx="2736429" cy="4824413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3132138" y="1628775"/>
            <a:ext cx="5832475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gline + Text left 1/3 – Picture right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3132139" y="1628775"/>
            <a:ext cx="5832474" cy="4824413"/>
          </a:xfrm>
          <a:prstGeom prst="round1Rect">
            <a:avLst>
              <a:gd name="adj" fmla="val 13923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179388" y="1628775"/>
            <a:ext cx="2736850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Picture left 2/3 – Text righ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6"/>
            <p:custDataLst>
              <p:tags r:id="rId1"/>
            </p:custDataLst>
          </p:nvPr>
        </p:nvSpPr>
        <p:spPr bwMode="gray">
          <a:xfrm>
            <a:off x="179389" y="1628775"/>
            <a:ext cx="5832474" cy="4824413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 bwMode="gray">
          <a:xfrm>
            <a:off x="6227764" y="1628775"/>
            <a:ext cx="2736850" cy="48244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Text top – Picture bot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6" name="Bildplatzhalter 14"/>
          <p:cNvSpPr>
            <a:spLocks noGrp="1"/>
          </p:cNvSpPr>
          <p:nvPr>
            <p:ph type="pic" sz="quarter" idx="18"/>
          </p:nvPr>
        </p:nvSpPr>
        <p:spPr bwMode="gray">
          <a:xfrm>
            <a:off x="179388" y="4052047"/>
            <a:ext cx="8785225" cy="2377440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9"/>
          </p:nvPr>
        </p:nvSpPr>
        <p:spPr bwMode="gray">
          <a:xfrm>
            <a:off x="179388" y="1683123"/>
            <a:ext cx="8785225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line + Picture top – Tex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14"/>
          <p:cNvSpPr>
            <a:spLocks noGrp="1"/>
          </p:cNvSpPr>
          <p:nvPr>
            <p:ph type="pic" sz="quarter" idx="18"/>
            <p:custDataLst>
              <p:tags r:id="rId1"/>
            </p:custDataLst>
          </p:nvPr>
        </p:nvSpPr>
        <p:spPr bwMode="gray">
          <a:xfrm>
            <a:off x="179388" y="1682496"/>
            <a:ext cx="8785225" cy="2286000"/>
          </a:xfrm>
          <a:prstGeom prst="round1Rect">
            <a:avLst>
              <a:gd name="adj" fmla="val 17063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9"/>
          </p:nvPr>
        </p:nvSpPr>
        <p:spPr bwMode="gray">
          <a:xfrm>
            <a:off x="179388" y="4050792"/>
            <a:ext cx="8785225" cy="23760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platzhalter 1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9387" y="905256"/>
            <a:ext cx="8785225" cy="69494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2000"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sz="2000" b="1"/>
            </a:lvl5pPr>
          </a:lstStyle>
          <a:p>
            <a:pPr lvl="0"/>
            <a:r>
              <a:rPr lang="de-DE" dirty="0" smtClean="0"/>
              <a:t>Tagline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 bwMode="gray">
          <a:xfrm>
            <a:off x="179387" y="836612"/>
            <a:ext cx="8785225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 39" descr="1-logorouge-tagnoir-e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57262" y="1133475"/>
            <a:ext cx="7229475" cy="45910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4928DB5-B836-4CBD-B179-238AB818604A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21152F-4E9A-4E27-9D30-41F94C24B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0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/>
          </p:nvPr>
        </p:nvSpPr>
        <p:spPr bwMode="gray">
          <a:xfrm>
            <a:off x="179388" y="836612"/>
            <a:ext cx="4248596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4644008" y="836613"/>
            <a:ext cx="4320605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 bwMode="gray">
          <a:xfrm>
            <a:off x="179388" y="836612"/>
            <a:ext cx="2808436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9"/>
          </p:nvPr>
        </p:nvSpPr>
        <p:spPr bwMode="gray">
          <a:xfrm>
            <a:off x="3203848" y="836613"/>
            <a:ext cx="2808436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20"/>
          </p:nvPr>
        </p:nvSpPr>
        <p:spPr bwMode="gray">
          <a:xfrm>
            <a:off x="6228308" y="836614"/>
            <a:ext cx="2736305" cy="5616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179388" y="908720"/>
            <a:ext cx="8785226" cy="5544468"/>
          </a:xfrm>
          <a:prstGeom prst="round1Rect">
            <a:avLst>
              <a:gd name="adj" fmla="val 6872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  <p:custDataLst>
              <p:tags r:id="rId1"/>
            </p:custDataLst>
          </p:nvPr>
        </p:nvSpPr>
        <p:spPr bwMode="gray">
          <a:xfrm>
            <a:off x="4716016" y="908720"/>
            <a:ext cx="4248597" cy="5544468"/>
          </a:xfrm>
          <a:prstGeom prst="round1Rect">
            <a:avLst>
              <a:gd name="adj" fmla="val 8968"/>
            </a:avLst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6"/>
            <p:custDataLst>
              <p:tags r:id="rId2"/>
            </p:custDataLst>
          </p:nvPr>
        </p:nvSpPr>
        <p:spPr bwMode="gray">
          <a:xfrm>
            <a:off x="179388" y="908720"/>
            <a:ext cx="4248598" cy="554446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–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 algn="l">
              <a:defRPr/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14" name="Bildplatzhalter 12"/>
          <p:cNvSpPr>
            <a:spLocks noGrp="1"/>
          </p:cNvSpPr>
          <p:nvPr>
            <p:ph type="pic" sz="quarter" idx="14"/>
            <p:custDataLst>
              <p:tags r:id="rId1"/>
            </p:custDataLst>
          </p:nvPr>
        </p:nvSpPr>
        <p:spPr bwMode="gray">
          <a:xfrm>
            <a:off x="4719640" y="914400"/>
            <a:ext cx="4244973" cy="5545138"/>
          </a:xfrm>
          <a:prstGeom prst="round1Rect">
            <a:avLst>
              <a:gd name="adj" fmla="val 8968"/>
            </a:avLst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6"/>
          </p:nvPr>
        </p:nvSpPr>
        <p:spPr bwMode="gray">
          <a:xfrm>
            <a:off x="179388" y="905257"/>
            <a:ext cx="4248596" cy="55479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38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3" descr="ContentGray20_L150"/>
          <p:cNvPicPr>
            <a:picLocks noChangeAspect="1" noChangeArrowheads="1"/>
          </p:cNvPicPr>
          <p:nvPr/>
        </p:nvPicPr>
        <p:blipFill>
          <a:blip r:embed="rId36" cstate="print"/>
          <a:srcRect/>
          <a:stretch>
            <a:fillRect/>
          </a:stretch>
        </p:blipFill>
        <p:spPr bwMode="gray">
          <a:xfrm>
            <a:off x="0" y="0"/>
            <a:ext cx="9144000" cy="107315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179388" y="0"/>
            <a:ext cx="7863840" cy="69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l" rtl="0" fontAlgn="base">
              <a:spcBef>
                <a:spcPct val="0"/>
              </a:spcBef>
              <a:spcAft>
                <a:spcPct val="0"/>
              </a:spcAft>
              <a:tabLst>
                <a:tab pos="3676650" algn="l"/>
              </a:tabLst>
            </a:pPr>
            <a:endParaRPr lang="en-US" noProof="0" dirty="0"/>
          </a:p>
        </p:txBody>
      </p:sp>
      <p:sp>
        <p:nvSpPr>
          <p:cNvPr id="7" name="VCT_Marker_ID_7" hidden="1"/>
          <p:cNvSpPr/>
          <p:nvPr>
            <p:custDataLst>
              <p:tags r:id="rId34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noProof="0"/>
          </a:p>
        </p:txBody>
      </p:sp>
      <p:sp>
        <p:nvSpPr>
          <p:cNvPr id="22" name="Rectangle 21"/>
          <p:cNvSpPr/>
          <p:nvPr/>
        </p:nvSpPr>
        <p:spPr bwMode="gray">
          <a:xfrm>
            <a:off x="4302000" y="6652800"/>
            <a:ext cx="540000" cy="2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</a:pPr>
            <a:fld id="{AC746033-9F45-4508-8446-72AA2BBAAD2A}" type="slidenum">
              <a:rPr kumimoji="0" lang="en-US" altLang="ja-JP" sz="800" kern="1200" noProof="0" smtClean="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rPr>
              <a:pPr marL="0" algn="ctr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kumimoji="0" lang="en-US" altLang="ja-JP" sz="800" kern="1200" noProof="0" dirty="0" err="1" smtClean="0">
              <a:solidFill>
                <a:schemeClr val="tx1"/>
              </a:solidFill>
              <a:latin typeface="+mn-lt"/>
              <a:ea typeface="ＭＳ Ｐゴシック" charset="-128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 bwMode="gray">
          <a:xfrm>
            <a:off x="4937063" y="6653225"/>
            <a:ext cx="4021200" cy="2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marL="0" algn="r" defTabSz="914400" rtl="0" eaLnBrk="1" fontAlgn="base" latinLnBrk="0" hangingPunct="1"/>
            <a:r>
              <a:rPr kumimoji="0" lang="en-US" altLang="ja-JP" sz="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Fujitsu Canada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idx="1"/>
            <p:custDataLst>
              <p:tags r:id="rId35"/>
            </p:custDataLst>
          </p:nvPr>
        </p:nvSpPr>
        <p:spPr bwMode="gray">
          <a:xfrm>
            <a:off x="179512" y="836613"/>
            <a:ext cx="8784976" cy="56165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pic>
        <p:nvPicPr>
          <p:cNvPr id="19" name="Picture 5" descr="SD_INTERNAL USE ONLY2"/>
          <p:cNvPicPr>
            <a:picLocks noChangeAspect="1" noChangeArrowheads="1"/>
          </p:cNvPicPr>
          <p:nvPr/>
        </p:nvPicPr>
        <p:blipFill>
          <a:blip r:embed="rId37" cstate="print"/>
          <a:srcRect/>
          <a:stretch>
            <a:fillRect/>
          </a:stretch>
        </p:blipFill>
        <p:spPr bwMode="gray">
          <a:xfrm>
            <a:off x="192088" y="6678613"/>
            <a:ext cx="1579562" cy="188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0" name="Image 19" descr="Fujitsu (red).png"/>
          <p:cNvPicPr>
            <a:picLocks noChangeAspect="1"/>
          </p:cNvPicPr>
          <p:nvPr/>
        </p:nvPicPr>
        <p:blipFill>
          <a:blip r:embed="rId38" cstate="print"/>
          <a:stretch>
            <a:fillRect/>
          </a:stretch>
        </p:blipFill>
        <p:spPr>
          <a:xfrm>
            <a:off x="8219237" y="188120"/>
            <a:ext cx="751909" cy="3657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  <p:sldLayoutId id="2147483716" r:id="rId28"/>
    <p:sldLayoutId id="2147483717" r:id="rId29"/>
    <p:sldLayoutId id="2147483718" r:id="rId30"/>
    <p:sldLayoutId id="2147483719" r:id="rId31"/>
    <p:sldLayoutId id="2147483721" r:id="rId3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kumimoji="1" lang="de-DE" altLang="ja-JP" sz="32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875" indent="-269875" algn="l" defTabSz="914400" rtl="0" eaLnBrk="1" latinLnBrk="0" hangingPunct="1">
        <a:spcBef>
          <a:spcPts val="516"/>
        </a:spcBef>
        <a:spcAft>
          <a:spcPts val="288"/>
        </a:spcAft>
        <a:buClr>
          <a:schemeClr val="accent2"/>
        </a:buClr>
        <a:buFont typeface="Wingdings" pitchFamily="2" charset="2"/>
        <a:buChar char="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69875" algn="l" defTabSz="914400" rtl="0" eaLnBrk="1" latinLnBrk="0" hangingPunct="1">
        <a:spcBef>
          <a:spcPts val="0"/>
        </a:spcBef>
        <a:spcAft>
          <a:spcPts val="288"/>
        </a:spcAft>
        <a:buClr>
          <a:schemeClr val="tx2"/>
        </a:buClr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74625" algn="l" defTabSz="914400" rtl="0" eaLnBrk="1" latinLnBrk="0" hangingPunct="1">
        <a:spcBef>
          <a:spcPct val="20000"/>
        </a:spcBef>
        <a:spcAft>
          <a:spcPts val="240"/>
        </a:spcAft>
        <a:buClr>
          <a:schemeClr val="tx2"/>
        </a:buClr>
        <a:buFont typeface="Arial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96938" indent="-182563" algn="l" defTabSz="896938" rtl="0" eaLnBrk="1" latinLnBrk="0" hangingPunct="1">
        <a:spcBef>
          <a:spcPct val="20000"/>
        </a:spcBef>
        <a:spcAft>
          <a:spcPts val="216"/>
        </a:spcAft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500" indent="-182563" algn="l" defTabSz="914400" rtl="0" eaLnBrk="1" latinLnBrk="0" hangingPunct="1">
        <a:spcBef>
          <a:spcPct val="20000"/>
        </a:spcBef>
        <a:spcAft>
          <a:spcPts val="192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exec2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16.jpeg"/><Relationship Id="rId4" Type="http://schemas.openxmlformats.org/officeDocument/2006/relationships/hyperlink" Target="exec3_table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6.jpeg"/><Relationship Id="rId5" Type="http://schemas.openxmlformats.org/officeDocument/2006/relationships/hyperlink" Target="exec4_list.html" TargetMode="Externa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14.jpeg"/><Relationship Id="rId4" Type="http://schemas.openxmlformats.org/officeDocument/2006/relationships/hyperlink" Target="exec5_navTab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14.jpeg"/><Relationship Id="rId4" Type="http://schemas.openxmlformats.org/officeDocument/2006/relationships/hyperlink" Target="exec6_carousel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carousel_without_transition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getting-started/#example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es_login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bootstrap/default.as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Relationship Id="rId6" Type="http://schemas.openxmlformats.org/officeDocument/2006/relationships/hyperlink" Target="http://fujitsu.skillport.com/" TargetMode="External"/><Relationship Id="rId5" Type="http://schemas.openxmlformats.org/officeDocument/2006/relationships/hyperlink" Target="http://www.tutorialrepublic.com/twitter-bootstrap-tutorial" TargetMode="External"/><Relationship Id="rId4" Type="http://schemas.openxmlformats.org/officeDocument/2006/relationships/hyperlink" Target="https://www.tutorialspoint.com/bootstrap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etbootstrap.com/getting-started#downloa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13.png"/><Relationship Id="rId4" Type="http://schemas.openxmlformats.org/officeDocument/2006/relationships/hyperlink" Target="exec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OMS Java/Web Application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/>
        <p:txBody>
          <a:bodyPr/>
          <a:lstStyle/>
          <a:p>
            <a:r>
              <a:rPr lang="en-US" altLang="ja-JP" dirty="0" smtClean="0"/>
              <a:t>Introduction to Bootstrap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pPr algn="r"/>
            <a:r>
              <a:rPr lang="en-US" altLang="ja-JP" smtClean="0"/>
              <a:t>November 2016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Typography</a:t>
            </a:r>
          </a:p>
          <a:p>
            <a:pPr lvl="1"/>
            <a:r>
              <a:rPr lang="en-US" dirty="0" smtClean="0"/>
              <a:t>Heading</a:t>
            </a:r>
          </a:p>
          <a:p>
            <a:pPr lvl="2"/>
            <a:r>
              <a:rPr lang="en-US" dirty="0" smtClean="0"/>
              <a:t>&lt;div class=“page-header”&gt;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  &lt;h1&gt;Bootstrap &lt;small&gt;front-end framework&lt;/small&gt;&lt;/h1&gt;</a:t>
            </a:r>
          </a:p>
          <a:p>
            <a:pPr lvl="2"/>
            <a:r>
              <a:rPr lang="en-US" dirty="0" smtClean="0"/>
              <a:t>&lt;/div&gt;</a:t>
            </a:r>
          </a:p>
          <a:p>
            <a:pPr lvl="1"/>
            <a:r>
              <a:rPr lang="en-US" dirty="0" smtClean="0"/>
              <a:t>Paragraphs</a:t>
            </a:r>
          </a:p>
          <a:p>
            <a:pPr lvl="2"/>
            <a:r>
              <a:rPr lang="en-US" dirty="0" smtClean="0"/>
              <a:t>&lt;p class=“lead”&gt;This is a paragraph&lt;/p&gt;</a:t>
            </a:r>
          </a:p>
          <a:p>
            <a:pPr lvl="1"/>
            <a:r>
              <a:rPr lang="en-US" dirty="0" smtClean="0"/>
              <a:t>Text Alignment</a:t>
            </a:r>
          </a:p>
          <a:p>
            <a:pPr lvl="2"/>
            <a:r>
              <a:rPr lang="en-US" dirty="0" smtClean="0"/>
              <a:t>&lt;p class=“text-left”&gt;text on left&lt;/p&gt;</a:t>
            </a:r>
          </a:p>
          <a:p>
            <a:pPr lvl="1"/>
            <a:r>
              <a:rPr lang="en-US" dirty="0" smtClean="0"/>
              <a:t>Text Formatting</a:t>
            </a:r>
          </a:p>
          <a:p>
            <a:pPr lvl="2"/>
            <a:r>
              <a:rPr lang="en-US" dirty="0" smtClean="0"/>
              <a:t>&lt;p&gt;&lt;del&gt;This is deleted now…&lt;/del&gt;&lt;/p&gt;</a:t>
            </a:r>
          </a:p>
          <a:p>
            <a:pPr lvl="1"/>
            <a:r>
              <a:rPr lang="en-US" dirty="0" smtClean="0"/>
              <a:t>Text Transformation</a:t>
            </a:r>
          </a:p>
          <a:p>
            <a:pPr lvl="2"/>
            <a:r>
              <a:rPr lang="en-US" dirty="0" smtClean="0"/>
              <a:t>&lt;p class=“text-lowercase”&gt;all text changed to lower cases&lt;/p&gt;</a:t>
            </a:r>
          </a:p>
          <a:p>
            <a:pPr lvl="1"/>
            <a:r>
              <a:rPr lang="en-US" dirty="0" smtClean="0"/>
              <a:t>Text Coloring</a:t>
            </a:r>
          </a:p>
          <a:p>
            <a:pPr lvl="2"/>
            <a:r>
              <a:rPr lang="en-US" dirty="0" smtClean="0"/>
              <a:t>&lt;p class=“text-muted”&gt; This text is grayed out&lt;p&gt;</a:t>
            </a:r>
            <a:endParaRPr lang="en-US" dirty="0"/>
          </a:p>
        </p:txBody>
      </p:sp>
      <p:pic>
        <p:nvPicPr>
          <p:cNvPr id="4" name="Picture 7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943" y="5972997"/>
            <a:ext cx="438944" cy="43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28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38200"/>
            <a:ext cx="6942137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" y="2895600"/>
            <a:ext cx="8458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</a:t>
            </a:r>
            <a:r>
              <a:rPr lang="en-US" sz="1600" dirty="0"/>
              <a:t>&lt;table class="</a:t>
            </a:r>
            <a:r>
              <a:rPr lang="en-US" sz="1600" b="1" dirty="0"/>
              <a:t>table table-bordered table-striped table-hover table-condensed</a:t>
            </a:r>
            <a:r>
              <a:rPr lang="en-US" sz="1600" dirty="0"/>
              <a:t>"&gt;</a:t>
            </a:r>
          </a:p>
          <a:p>
            <a:r>
              <a:rPr lang="en-US" sz="1600" dirty="0" smtClean="0"/>
              <a:t>    </a:t>
            </a:r>
            <a:r>
              <a:rPr lang="en-US" sz="1600" dirty="0"/>
              <a:t>&lt;</a:t>
            </a:r>
            <a:r>
              <a:rPr lang="en-US" sz="1600" dirty="0" err="1"/>
              <a:t>thead</a:t>
            </a:r>
            <a:r>
              <a:rPr lang="en-US" sz="1600" dirty="0"/>
              <a:t>&gt;</a:t>
            </a:r>
          </a:p>
          <a:p>
            <a:r>
              <a:rPr lang="en-US" sz="1600" dirty="0" smtClean="0"/>
              <a:t>      </a:t>
            </a:r>
            <a:r>
              <a:rPr lang="en-US" sz="1600" dirty="0"/>
              <a:t>&lt;</a:t>
            </a:r>
            <a:r>
              <a:rPr lang="en-US" sz="1600" dirty="0" err="1"/>
              <a:t>th</a:t>
            </a:r>
            <a:r>
              <a:rPr lang="en-US" sz="1600" dirty="0"/>
              <a:t>&gt;Column 1&lt;/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r>
              <a:rPr lang="en-US" sz="1600" dirty="0" smtClean="0"/>
              <a:t>      </a:t>
            </a:r>
            <a:r>
              <a:rPr lang="en-US" sz="1600" dirty="0"/>
              <a:t>&lt;</a:t>
            </a:r>
            <a:r>
              <a:rPr lang="en-US" sz="1600" dirty="0" err="1"/>
              <a:t>th</a:t>
            </a:r>
            <a:r>
              <a:rPr lang="en-US" sz="1600" dirty="0"/>
              <a:t>&gt;Column 2&lt;/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r>
              <a:rPr lang="en-US" sz="1600" dirty="0" smtClean="0"/>
              <a:t>      </a:t>
            </a:r>
            <a:r>
              <a:rPr lang="en-US" sz="1600" dirty="0"/>
              <a:t>&lt;</a:t>
            </a:r>
            <a:r>
              <a:rPr lang="en-US" sz="1600" dirty="0" err="1"/>
              <a:t>th</a:t>
            </a:r>
            <a:r>
              <a:rPr lang="en-US" sz="1600" dirty="0"/>
              <a:t>&gt;Column 3&lt;/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r>
              <a:rPr lang="en-US" sz="1600" dirty="0" smtClean="0"/>
              <a:t>    &lt;/</a:t>
            </a:r>
            <a:r>
              <a:rPr lang="en-US" sz="1600" dirty="0" err="1"/>
              <a:t>thead</a:t>
            </a:r>
            <a:r>
              <a:rPr lang="en-US" sz="1600" dirty="0"/>
              <a:t>&gt;</a:t>
            </a:r>
          </a:p>
          <a:p>
            <a:r>
              <a:rPr lang="en-US" sz="1600" dirty="0" smtClean="0"/>
              <a:t>    </a:t>
            </a:r>
            <a:r>
              <a:rPr lang="en-US" sz="1600" dirty="0"/>
              <a:t>&lt;</a:t>
            </a:r>
            <a:r>
              <a:rPr lang="en-US" sz="1600" dirty="0" err="1"/>
              <a:t>tbody</a:t>
            </a:r>
            <a:r>
              <a:rPr lang="en-US" sz="1600" dirty="0"/>
              <a:t>&gt;</a:t>
            </a:r>
          </a:p>
          <a:p>
            <a:r>
              <a:rPr lang="en-US" sz="1600" dirty="0" smtClean="0"/>
              <a:t>      </a:t>
            </a:r>
            <a:r>
              <a:rPr lang="en-US" sz="1600" dirty="0"/>
              <a:t>&lt;</a:t>
            </a:r>
            <a:r>
              <a:rPr lang="en-US" sz="1600" dirty="0" err="1"/>
              <a:t>tr</a:t>
            </a:r>
            <a:r>
              <a:rPr lang="en-US" sz="1600" dirty="0"/>
              <a:t> class</a:t>
            </a:r>
            <a:r>
              <a:rPr lang="en-US" sz="1600" dirty="0" smtClean="0"/>
              <a:t>=“</a:t>
            </a:r>
            <a:r>
              <a:rPr lang="en-US" sz="1600" b="1" dirty="0" smtClean="0"/>
              <a:t>danger</a:t>
            </a:r>
            <a:r>
              <a:rPr lang="en-US" sz="1600" dirty="0" smtClean="0"/>
              <a:t>"&gt;</a:t>
            </a:r>
            <a:endParaRPr lang="en-US" sz="1600" dirty="0"/>
          </a:p>
          <a:p>
            <a:r>
              <a:rPr lang="en-US" sz="1600" dirty="0" smtClean="0"/>
              <a:t>        </a:t>
            </a:r>
            <a:r>
              <a:rPr lang="en-US" sz="1600" dirty="0"/>
              <a:t>&lt;td&gt;1&lt;/td</a:t>
            </a:r>
            <a:r>
              <a:rPr lang="en-US" sz="1600" dirty="0" smtClean="0"/>
              <a:t>&gt;&lt;</a:t>
            </a:r>
            <a:r>
              <a:rPr lang="en-US" sz="1600" dirty="0"/>
              <a:t>td&gt;2&lt;/td</a:t>
            </a:r>
            <a:r>
              <a:rPr lang="en-US" sz="1600" dirty="0" smtClean="0"/>
              <a:t>&gt;</a:t>
            </a:r>
            <a:r>
              <a:rPr lang="en-US" sz="1600" dirty="0"/>
              <a:t>	&lt;td&gt;3&lt;/td&gt;</a:t>
            </a:r>
          </a:p>
          <a:p>
            <a:r>
              <a:rPr lang="en-US" sz="1600" dirty="0" smtClean="0"/>
              <a:t>      &lt;/</a:t>
            </a:r>
            <a:r>
              <a:rPr lang="en-US" sz="1600" dirty="0" err="1"/>
              <a:t>tr</a:t>
            </a:r>
            <a:r>
              <a:rPr lang="en-US" sz="1600" dirty="0" smtClean="0"/>
              <a:t>&gt;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… …</a:t>
            </a:r>
            <a:endParaRPr lang="en-US" sz="1600" dirty="0"/>
          </a:p>
          <a:p>
            <a:r>
              <a:rPr lang="en-US" sz="1600" dirty="0" smtClean="0"/>
              <a:t>    &lt;/</a:t>
            </a:r>
            <a:r>
              <a:rPr lang="en-US" sz="1600" dirty="0" err="1"/>
              <a:t>tbody</a:t>
            </a:r>
            <a:r>
              <a:rPr lang="en-US" sz="1600" dirty="0"/>
              <a:t>&gt;</a:t>
            </a:r>
          </a:p>
          <a:p>
            <a:r>
              <a:rPr lang="en-US" sz="1600" dirty="0" smtClean="0"/>
              <a:t>  </a:t>
            </a:r>
            <a:r>
              <a:rPr lang="en-US" sz="1600" dirty="0"/>
              <a:t>&lt;/table</a:t>
            </a:r>
            <a:r>
              <a:rPr lang="en-US" sz="1600" dirty="0" smtClean="0"/>
              <a:t>&gt;</a:t>
            </a:r>
            <a:endParaRPr lang="en-US" sz="1600" dirty="0"/>
          </a:p>
        </p:txBody>
      </p:sp>
      <p:pic>
        <p:nvPicPr>
          <p:cNvPr id="6" name="Picture 7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943" y="5972997"/>
            <a:ext cx="438944" cy="43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481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Lists and List-Group (un-ordered, ordered)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55735"/>
              </p:ext>
            </p:extLst>
          </p:nvPr>
        </p:nvGraphicFramePr>
        <p:xfrm>
          <a:off x="304800" y="1397000"/>
          <a:ext cx="8686800" cy="2656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4600"/>
                <a:gridCol w="617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HTML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Bootstrap</a:t>
                      </a:r>
                      <a:r>
                        <a:rPr lang="en-US" baseline="0" dirty="0" smtClean="0"/>
                        <a:t> List Group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&lt;ul&gt;</a:t>
                      </a:r>
                    </a:p>
                    <a:p>
                      <a:r>
                        <a:rPr lang="it-IT" dirty="0" smtClean="0"/>
                        <a:t>  &lt;li&gt;POTC&lt;/li&gt;</a:t>
                      </a:r>
                    </a:p>
                    <a:p>
                      <a:r>
                        <a:rPr lang="it-IT" dirty="0" smtClean="0"/>
                        <a:t>  &lt;li&gt;POCC&lt;/li&gt;</a:t>
                      </a:r>
                    </a:p>
                    <a:p>
                      <a:r>
                        <a:rPr lang="it-IT" dirty="0" smtClean="0"/>
                        <a:t>  &lt;li&gt;PORM&lt;/li&gt;</a:t>
                      </a:r>
                    </a:p>
                    <a:p>
                      <a:r>
                        <a:rPr lang="it-IT" dirty="0" smtClean="0"/>
                        <a:t>  &lt;li&gt;SVLK&lt;/li&gt;</a:t>
                      </a:r>
                    </a:p>
                    <a:p>
                      <a:r>
                        <a:rPr lang="it-IT" dirty="0" smtClean="0"/>
                        <a:t>  &lt;li&gt;PAT&lt;/li&gt;</a:t>
                      </a:r>
                    </a:p>
                    <a:p>
                      <a:r>
                        <a:rPr lang="it-IT" dirty="0" smtClean="0"/>
                        <a:t>  &lt;li&gt;ES&lt;/li&gt;</a:t>
                      </a:r>
                    </a:p>
                    <a:p>
                      <a:r>
                        <a:rPr lang="it-IT" dirty="0" smtClean="0"/>
                        <a:t>&lt;/ul&gt;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r>
                        <a:rPr lang="en-US" dirty="0" err="1" smtClean="0"/>
                        <a:t>ul</a:t>
                      </a:r>
                      <a:r>
                        <a:rPr lang="en-US" dirty="0" smtClean="0"/>
                        <a:t> class="</a:t>
                      </a:r>
                      <a:r>
                        <a:rPr lang="en-US" b="1" dirty="0" smtClean="0"/>
                        <a:t>list-group</a:t>
                      </a:r>
                      <a:r>
                        <a:rPr lang="en-US" dirty="0" smtClean="0"/>
                        <a:t>"&gt;</a:t>
                      </a:r>
                    </a:p>
                    <a:p>
                      <a:r>
                        <a:rPr lang="en-US" dirty="0" smtClean="0"/>
                        <a:t>  &lt;li class="</a:t>
                      </a:r>
                      <a:r>
                        <a:rPr lang="en-US" b="1" dirty="0" smtClean="0"/>
                        <a:t>list-group-item</a:t>
                      </a:r>
                      <a:r>
                        <a:rPr lang="en-US" dirty="0" smtClean="0"/>
                        <a:t> </a:t>
                      </a:r>
                      <a:r>
                        <a:rPr lang="en-US" b="1" dirty="0" smtClean="0"/>
                        <a:t>active</a:t>
                      </a:r>
                      <a:r>
                        <a:rPr lang="en-US" dirty="0" smtClean="0"/>
                        <a:t>"&gt;POTC&lt;/li&gt;</a:t>
                      </a:r>
                    </a:p>
                    <a:p>
                      <a:r>
                        <a:rPr lang="en-US" dirty="0" smtClean="0"/>
                        <a:t>  &lt;li class="</a:t>
                      </a:r>
                      <a:r>
                        <a:rPr lang="en-US" b="1" dirty="0" smtClean="0"/>
                        <a:t>list-group-item</a:t>
                      </a:r>
                      <a:r>
                        <a:rPr lang="en-US" dirty="0" smtClean="0"/>
                        <a:t>"&gt;POCC&lt;/li&gt;</a:t>
                      </a:r>
                    </a:p>
                    <a:p>
                      <a:r>
                        <a:rPr lang="en-US" dirty="0" smtClean="0"/>
                        <a:t>  &lt;li class="</a:t>
                      </a:r>
                      <a:r>
                        <a:rPr lang="en-US" b="1" dirty="0" smtClean="0"/>
                        <a:t>list-group-item</a:t>
                      </a:r>
                      <a:r>
                        <a:rPr lang="en-US" dirty="0" smtClean="0"/>
                        <a:t>"&gt;PORM&lt;/li&gt;</a:t>
                      </a:r>
                    </a:p>
                    <a:p>
                      <a:r>
                        <a:rPr lang="en-US" dirty="0" smtClean="0"/>
                        <a:t>  &lt;li class="</a:t>
                      </a:r>
                      <a:r>
                        <a:rPr lang="en-US" b="1" dirty="0" smtClean="0"/>
                        <a:t>list-group-item</a:t>
                      </a:r>
                      <a:r>
                        <a:rPr lang="en-US" dirty="0" smtClean="0"/>
                        <a:t>"&gt;SVLK&lt;/li&gt;</a:t>
                      </a:r>
                    </a:p>
                    <a:p>
                      <a:r>
                        <a:rPr lang="en-US" dirty="0" smtClean="0"/>
                        <a:t>  &lt;li class="</a:t>
                      </a:r>
                      <a:r>
                        <a:rPr lang="en-US" b="1" dirty="0" smtClean="0"/>
                        <a:t>list-group-item</a:t>
                      </a:r>
                      <a:r>
                        <a:rPr lang="en-US" dirty="0" smtClean="0"/>
                        <a:t>"&gt;PAT&lt;/li&gt;</a:t>
                      </a:r>
                    </a:p>
                    <a:p>
                      <a:r>
                        <a:rPr lang="en-US" dirty="0" smtClean="0"/>
                        <a:t>  &lt;li class="</a:t>
                      </a:r>
                      <a:r>
                        <a:rPr lang="en-US" b="1" dirty="0" smtClean="0"/>
                        <a:t>list-group-item</a:t>
                      </a:r>
                      <a:r>
                        <a:rPr lang="en-US" dirty="0" smtClean="0"/>
                        <a:t>"&gt;ES&lt;/li&gt;</a:t>
                      </a:r>
                    </a:p>
                    <a:p>
                      <a:r>
                        <a:rPr lang="en-US" dirty="0" smtClean="0"/>
                        <a:t>&lt;/</a:t>
                      </a:r>
                      <a:r>
                        <a:rPr lang="en-US" dirty="0" err="1" smtClean="0"/>
                        <a:t>ul</a:t>
                      </a:r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98" y="1828800"/>
            <a:ext cx="2596243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1828800"/>
            <a:ext cx="6367610" cy="3563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943" y="5972997"/>
            <a:ext cx="438944" cy="43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89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Navigations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407607"/>
              </p:ext>
            </p:extLst>
          </p:nvPr>
        </p:nvGraphicFramePr>
        <p:xfrm>
          <a:off x="457200" y="1295400"/>
          <a:ext cx="8305800" cy="539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</a:t>
                      </a:r>
                      <a:r>
                        <a:rPr lang="en-US" sz="1200" dirty="0" err="1" smtClean="0"/>
                        <a:t>ul</a:t>
                      </a:r>
                      <a:r>
                        <a:rPr lang="en-US" sz="1200" dirty="0" smtClean="0"/>
                        <a:t> class="</a:t>
                      </a:r>
                      <a:r>
                        <a:rPr lang="en-US" sz="1200" b="1" dirty="0" err="1" smtClean="0"/>
                        <a:t>nav</a:t>
                      </a:r>
                      <a:r>
                        <a:rPr lang="en-US" sz="1200" b="1" dirty="0" smtClean="0"/>
                        <a:t> </a:t>
                      </a:r>
                      <a:r>
                        <a:rPr lang="en-US" sz="1200" b="1" dirty="0" err="1" smtClean="0"/>
                        <a:t>nav</a:t>
                      </a:r>
                      <a:r>
                        <a:rPr lang="en-US" sz="1200" b="1" dirty="0" smtClean="0"/>
                        <a:t>-tabs</a:t>
                      </a:r>
                      <a:r>
                        <a:rPr lang="en-US" sz="1200" dirty="0" smtClean="0"/>
                        <a:t>" </a:t>
                      </a:r>
                      <a:r>
                        <a:rPr lang="en-US" sz="1200" b="1" dirty="0" smtClean="0"/>
                        <a:t>role="</a:t>
                      </a:r>
                      <a:r>
                        <a:rPr lang="en-US" sz="1200" b="1" dirty="0" err="1" smtClean="0"/>
                        <a:t>tablist</a:t>
                      </a:r>
                      <a:r>
                        <a:rPr lang="en-US" sz="1200" b="1" dirty="0" smtClean="0"/>
                        <a:t>"</a:t>
                      </a:r>
                      <a:r>
                        <a:rPr lang="en-US" sz="1200" dirty="0" smtClean="0"/>
                        <a:t>&gt;</a:t>
                      </a:r>
                    </a:p>
                    <a:p>
                      <a:r>
                        <a:rPr lang="en-US" sz="1200" dirty="0" smtClean="0"/>
                        <a:t>  &lt;li class="active"&gt;&lt;a </a:t>
                      </a:r>
                      <a:r>
                        <a:rPr lang="en-US" sz="1200" dirty="0" err="1" smtClean="0"/>
                        <a:t>href</a:t>
                      </a:r>
                      <a:r>
                        <a:rPr lang="en-US" sz="1200" dirty="0" smtClean="0"/>
                        <a:t>="#</a:t>
                      </a:r>
                      <a:r>
                        <a:rPr lang="en-US" sz="1200" dirty="0" err="1" smtClean="0"/>
                        <a:t>potc</a:t>
                      </a:r>
                      <a:r>
                        <a:rPr lang="en-US" sz="1200" dirty="0" smtClean="0"/>
                        <a:t>" </a:t>
                      </a:r>
                      <a:r>
                        <a:rPr lang="en-US" sz="1200" b="1" dirty="0" smtClean="0"/>
                        <a:t>aria-controls</a:t>
                      </a:r>
                      <a:r>
                        <a:rPr lang="en-US" sz="1200" dirty="0" smtClean="0"/>
                        <a:t>="</a:t>
                      </a:r>
                      <a:r>
                        <a:rPr lang="en-US" sz="1200" dirty="0" err="1" smtClean="0"/>
                        <a:t>potc</a:t>
                      </a:r>
                      <a:r>
                        <a:rPr lang="en-US" sz="1200" dirty="0" smtClean="0"/>
                        <a:t>" </a:t>
                      </a:r>
                      <a:r>
                        <a:rPr lang="en-US" sz="1200" b="1" dirty="0" smtClean="0"/>
                        <a:t>role</a:t>
                      </a:r>
                      <a:r>
                        <a:rPr lang="en-US" sz="1200" dirty="0" smtClean="0"/>
                        <a:t>="tab" </a:t>
                      </a:r>
                      <a:r>
                        <a:rPr lang="en-US" sz="1200" b="1" dirty="0" smtClean="0"/>
                        <a:t>data-toggle="tab"</a:t>
                      </a:r>
                      <a:r>
                        <a:rPr lang="en-US" sz="1200" dirty="0" smtClean="0"/>
                        <a:t>&gt;POTC&lt;/a&gt;&lt;/li&gt;</a:t>
                      </a:r>
                    </a:p>
                    <a:p>
                      <a:r>
                        <a:rPr lang="en-US" sz="1200" dirty="0" smtClean="0"/>
                        <a:t>  &lt;li&gt;&lt;a </a:t>
                      </a:r>
                      <a:r>
                        <a:rPr lang="en-US" sz="1200" dirty="0" err="1" smtClean="0"/>
                        <a:t>href</a:t>
                      </a:r>
                      <a:r>
                        <a:rPr lang="en-US" sz="1200" dirty="0" smtClean="0"/>
                        <a:t>="#</a:t>
                      </a:r>
                      <a:r>
                        <a:rPr lang="en-US" sz="1200" dirty="0" err="1" smtClean="0"/>
                        <a:t>pocc</a:t>
                      </a:r>
                      <a:r>
                        <a:rPr lang="en-US" sz="1200" dirty="0" smtClean="0"/>
                        <a:t>" aria-controls="</a:t>
                      </a:r>
                      <a:r>
                        <a:rPr lang="en-US" sz="1200" dirty="0" err="1" smtClean="0"/>
                        <a:t>pocc</a:t>
                      </a:r>
                      <a:r>
                        <a:rPr lang="en-US" sz="1200" dirty="0" smtClean="0"/>
                        <a:t>" role="tab" data-toggle="tab"&gt;POCC&lt;/a&gt;&lt;/li&gt;</a:t>
                      </a:r>
                    </a:p>
                    <a:p>
                      <a:r>
                        <a:rPr lang="en-US" sz="1200" dirty="0" smtClean="0"/>
                        <a:t>  &lt;li&gt;&lt;a </a:t>
                      </a:r>
                      <a:r>
                        <a:rPr lang="en-US" sz="1200" dirty="0" err="1" smtClean="0"/>
                        <a:t>href</a:t>
                      </a:r>
                      <a:r>
                        <a:rPr lang="en-US" sz="1200" dirty="0" smtClean="0"/>
                        <a:t>="#</a:t>
                      </a:r>
                      <a:r>
                        <a:rPr lang="en-US" sz="1200" dirty="0" err="1" smtClean="0"/>
                        <a:t>porm</a:t>
                      </a:r>
                      <a:r>
                        <a:rPr lang="en-US" sz="1200" dirty="0" smtClean="0"/>
                        <a:t>" aria-controls="</a:t>
                      </a:r>
                      <a:r>
                        <a:rPr lang="en-US" sz="1200" dirty="0" err="1" smtClean="0"/>
                        <a:t>porm</a:t>
                      </a:r>
                      <a:r>
                        <a:rPr lang="en-US" sz="1200" dirty="0" smtClean="0"/>
                        <a:t>" role="tab" data-toggle="tab"&gt;PORM&lt;/a&gt;&lt;/li&gt;</a:t>
                      </a:r>
                    </a:p>
                    <a:p>
                      <a:r>
                        <a:rPr lang="en-US" sz="1200" dirty="0" smtClean="0"/>
                        <a:t>  &lt;li&gt;&lt;a </a:t>
                      </a:r>
                      <a:r>
                        <a:rPr lang="en-US" sz="1200" dirty="0" err="1" smtClean="0"/>
                        <a:t>href</a:t>
                      </a:r>
                      <a:r>
                        <a:rPr lang="en-US" sz="1200" dirty="0" smtClean="0"/>
                        <a:t>="#</a:t>
                      </a:r>
                      <a:r>
                        <a:rPr lang="en-US" sz="1200" dirty="0" err="1" smtClean="0"/>
                        <a:t>svlk</a:t>
                      </a:r>
                      <a:r>
                        <a:rPr lang="en-US" sz="1200" dirty="0" smtClean="0"/>
                        <a:t>" aria-controls="</a:t>
                      </a:r>
                      <a:r>
                        <a:rPr lang="en-US" sz="1200" dirty="0" err="1" smtClean="0"/>
                        <a:t>svlk</a:t>
                      </a:r>
                      <a:r>
                        <a:rPr lang="en-US" sz="1200" dirty="0" smtClean="0"/>
                        <a:t>" role="tab" data-toggle="tab"&gt;SVLK&lt;/a&gt;&lt;/li&gt;</a:t>
                      </a:r>
                    </a:p>
                    <a:p>
                      <a:r>
                        <a:rPr lang="en-US" sz="1200" dirty="0" smtClean="0"/>
                        <a:t>  &lt;li&gt;&lt;a </a:t>
                      </a:r>
                      <a:r>
                        <a:rPr lang="en-US" sz="1200" dirty="0" err="1" smtClean="0"/>
                        <a:t>href</a:t>
                      </a:r>
                      <a:r>
                        <a:rPr lang="en-US" sz="1200" dirty="0" smtClean="0"/>
                        <a:t>="#pat" aria-controls="pat" role="tab" data-toggle="tab"&gt;PAT&lt;/a&gt;&lt;/li&gt;</a:t>
                      </a:r>
                    </a:p>
                    <a:p>
                      <a:r>
                        <a:rPr lang="en-US" sz="1200" dirty="0" smtClean="0"/>
                        <a:t>  &lt;li&gt;&lt;a </a:t>
                      </a:r>
                      <a:r>
                        <a:rPr lang="en-US" sz="1200" dirty="0" err="1" smtClean="0"/>
                        <a:t>href</a:t>
                      </a:r>
                      <a:r>
                        <a:rPr lang="en-US" sz="1200" dirty="0" smtClean="0"/>
                        <a:t>="#</a:t>
                      </a:r>
                      <a:r>
                        <a:rPr lang="en-US" sz="1200" dirty="0" err="1" smtClean="0"/>
                        <a:t>es</a:t>
                      </a:r>
                      <a:r>
                        <a:rPr lang="en-US" sz="1200" dirty="0" smtClean="0"/>
                        <a:t>" aria-controls="</a:t>
                      </a:r>
                      <a:r>
                        <a:rPr lang="en-US" sz="1200" dirty="0" err="1" smtClean="0"/>
                        <a:t>es</a:t>
                      </a:r>
                      <a:r>
                        <a:rPr lang="en-US" sz="1200" dirty="0" smtClean="0"/>
                        <a:t>" role="tab" data-toggle="tab"&gt;ES&lt;/a&gt;&lt;/li&gt;</a:t>
                      </a:r>
                    </a:p>
                    <a:p>
                      <a:r>
                        <a:rPr lang="en-US" sz="1200" dirty="0" smtClean="0"/>
                        <a:t>&lt;/</a:t>
                      </a:r>
                      <a:r>
                        <a:rPr lang="en-US" sz="1200" dirty="0" err="1" smtClean="0"/>
                        <a:t>ul</a:t>
                      </a:r>
                      <a:r>
                        <a:rPr lang="en-US" sz="1200" dirty="0" smtClean="0"/>
                        <a:t>&gt;</a:t>
                      </a:r>
                    </a:p>
                    <a:p>
                      <a:endParaRPr lang="en-US" sz="1200" dirty="0" smtClean="0"/>
                    </a:p>
                    <a:p>
                      <a:r>
                        <a:rPr lang="en-US" sz="1200" dirty="0" smtClean="0"/>
                        <a:t>&lt;div class="</a:t>
                      </a:r>
                      <a:r>
                        <a:rPr lang="en-US" sz="1200" b="1" dirty="0" smtClean="0"/>
                        <a:t>tab-content</a:t>
                      </a:r>
                      <a:r>
                        <a:rPr lang="en-US" sz="1200" dirty="0" smtClean="0"/>
                        <a:t>"&gt;</a:t>
                      </a:r>
                    </a:p>
                    <a:p>
                      <a:r>
                        <a:rPr lang="en-US" sz="1200" dirty="0" smtClean="0"/>
                        <a:t>  &lt;div </a:t>
                      </a:r>
                      <a:r>
                        <a:rPr lang="en-US" sz="1200" b="1" dirty="0" smtClean="0"/>
                        <a:t>role="</a:t>
                      </a:r>
                      <a:r>
                        <a:rPr lang="en-US" sz="1200" b="1" dirty="0" err="1" smtClean="0"/>
                        <a:t>tabpanel</a:t>
                      </a:r>
                      <a:r>
                        <a:rPr lang="en-US" sz="1200" b="1" dirty="0" smtClean="0"/>
                        <a:t>" </a:t>
                      </a:r>
                      <a:r>
                        <a:rPr lang="en-US" sz="1200" dirty="0" smtClean="0"/>
                        <a:t>class="</a:t>
                      </a:r>
                      <a:r>
                        <a:rPr lang="en-US" sz="1200" b="1" dirty="0" smtClean="0"/>
                        <a:t>tab-pane fade in active</a:t>
                      </a:r>
                      <a:r>
                        <a:rPr lang="en-US" sz="1200" dirty="0" smtClean="0"/>
                        <a:t>" id="</a:t>
                      </a:r>
                      <a:r>
                        <a:rPr lang="en-US" sz="1200" dirty="0" err="1" smtClean="0"/>
                        <a:t>potc</a:t>
                      </a:r>
                      <a:r>
                        <a:rPr lang="en-US" sz="1200" dirty="0" smtClean="0"/>
                        <a:t>"&gt;</a:t>
                      </a:r>
                    </a:p>
                    <a:p>
                      <a:r>
                        <a:rPr lang="en-US" sz="1200" dirty="0" smtClean="0"/>
                        <a:t>    &lt;p&gt;PowerOn Trouble Center...&lt;/p&gt;</a:t>
                      </a:r>
                    </a:p>
                    <a:p>
                      <a:r>
                        <a:rPr lang="en-US" sz="1200" dirty="0" smtClean="0"/>
                        <a:t>  &lt;/div&gt;</a:t>
                      </a:r>
                    </a:p>
                    <a:p>
                      <a:r>
                        <a:rPr lang="en-US" sz="1200" dirty="0" smtClean="0"/>
                        <a:t>  &lt;div role="</a:t>
                      </a:r>
                      <a:r>
                        <a:rPr lang="en-US" sz="1200" b="1" dirty="0" err="1" smtClean="0"/>
                        <a:t>tabpanel</a:t>
                      </a:r>
                      <a:r>
                        <a:rPr lang="en-US" sz="1200" dirty="0" smtClean="0"/>
                        <a:t>" class="</a:t>
                      </a:r>
                      <a:r>
                        <a:rPr lang="en-US" sz="1200" b="1" dirty="0" smtClean="0"/>
                        <a:t>tab-pane</a:t>
                      </a:r>
                      <a:r>
                        <a:rPr lang="en-US" sz="1200" dirty="0" smtClean="0"/>
                        <a:t>" id="</a:t>
                      </a:r>
                      <a:r>
                        <a:rPr lang="en-US" sz="1200" dirty="0" err="1" smtClean="0"/>
                        <a:t>pocc</a:t>
                      </a:r>
                      <a:r>
                        <a:rPr lang="en-US" sz="1200" dirty="0" smtClean="0"/>
                        <a:t>"&gt;</a:t>
                      </a:r>
                    </a:p>
                    <a:p>
                      <a:r>
                        <a:rPr lang="en-US" sz="1200" dirty="0" smtClean="0"/>
                        <a:t>    &lt;p&gt;PowerOn Control Center...&lt;/p&gt;</a:t>
                      </a:r>
                    </a:p>
                    <a:p>
                      <a:r>
                        <a:rPr lang="en-US" sz="1200" dirty="0" smtClean="0"/>
                        <a:t>  &lt;/div&gt;</a:t>
                      </a:r>
                    </a:p>
                    <a:p>
                      <a:r>
                        <a:rPr lang="en-US" sz="1200" dirty="0" smtClean="0"/>
                        <a:t>  &lt;div role="</a:t>
                      </a:r>
                      <a:r>
                        <a:rPr lang="en-US" sz="1200" b="1" dirty="0" err="1" smtClean="0"/>
                        <a:t>tabpanel</a:t>
                      </a:r>
                      <a:r>
                        <a:rPr lang="en-US" sz="1200" dirty="0" smtClean="0"/>
                        <a:t>" class="</a:t>
                      </a:r>
                      <a:r>
                        <a:rPr lang="en-US" sz="1200" b="1" dirty="0" smtClean="0"/>
                        <a:t>tab-pane</a:t>
                      </a:r>
                      <a:r>
                        <a:rPr lang="en-US" sz="1200" dirty="0" smtClean="0"/>
                        <a:t>" id="</a:t>
                      </a:r>
                      <a:r>
                        <a:rPr lang="en-US" sz="1200" dirty="0" err="1" smtClean="0"/>
                        <a:t>porm</a:t>
                      </a:r>
                      <a:r>
                        <a:rPr lang="en-US" sz="1200" dirty="0" smtClean="0"/>
                        <a:t>"&gt;</a:t>
                      </a:r>
                    </a:p>
                    <a:p>
                      <a:r>
                        <a:rPr lang="en-US" sz="1200" dirty="0" smtClean="0"/>
                        <a:t>    &lt;p&gt;PowerOn Remote...&lt;/p&gt;</a:t>
                      </a:r>
                    </a:p>
                    <a:p>
                      <a:r>
                        <a:rPr lang="en-US" sz="1200" dirty="0" smtClean="0"/>
                        <a:t>  &lt;/div&gt;</a:t>
                      </a:r>
                    </a:p>
                    <a:p>
                      <a:r>
                        <a:rPr lang="en-US" sz="1200" dirty="0" smtClean="0"/>
                        <a:t>  &lt;div role="</a:t>
                      </a:r>
                      <a:r>
                        <a:rPr lang="en-US" sz="1200" b="1" dirty="0" err="1" smtClean="0"/>
                        <a:t>tabpanel</a:t>
                      </a:r>
                      <a:r>
                        <a:rPr lang="en-US" sz="1200" dirty="0" smtClean="0"/>
                        <a:t>" class="</a:t>
                      </a:r>
                      <a:r>
                        <a:rPr lang="en-US" sz="1200" b="1" dirty="0" smtClean="0"/>
                        <a:t>tab-pane</a:t>
                      </a:r>
                      <a:r>
                        <a:rPr lang="en-US" sz="1200" dirty="0" smtClean="0"/>
                        <a:t>" id="</a:t>
                      </a:r>
                      <a:r>
                        <a:rPr lang="en-US" sz="1200" dirty="0" err="1" smtClean="0"/>
                        <a:t>svlk</a:t>
                      </a:r>
                      <a:r>
                        <a:rPr lang="en-US" sz="1200" dirty="0" smtClean="0"/>
                        <a:t>"&gt;</a:t>
                      </a:r>
                    </a:p>
                    <a:p>
                      <a:r>
                        <a:rPr lang="en-US" sz="1200" dirty="0" smtClean="0"/>
                        <a:t>    &lt;p&gt;Service Link...&lt;/p&gt;</a:t>
                      </a:r>
                    </a:p>
                    <a:p>
                      <a:r>
                        <a:rPr lang="en-US" sz="1200" dirty="0" smtClean="0"/>
                        <a:t>  &lt;/div&gt;</a:t>
                      </a:r>
                    </a:p>
                    <a:p>
                      <a:r>
                        <a:rPr lang="en-US" sz="1200" baseline="0" dirty="0" smtClean="0"/>
                        <a:t>  </a:t>
                      </a:r>
                      <a:r>
                        <a:rPr lang="en-US" sz="1200" dirty="0" smtClean="0"/>
                        <a:t>&lt;div role="</a:t>
                      </a:r>
                      <a:r>
                        <a:rPr lang="en-US" sz="1200" b="1" dirty="0" err="1" smtClean="0"/>
                        <a:t>tabpanel</a:t>
                      </a:r>
                      <a:r>
                        <a:rPr lang="en-US" sz="1200" dirty="0" smtClean="0"/>
                        <a:t>" class="</a:t>
                      </a:r>
                      <a:r>
                        <a:rPr lang="en-US" sz="1200" b="1" dirty="0" smtClean="0"/>
                        <a:t>tab-pane</a:t>
                      </a:r>
                      <a:r>
                        <a:rPr lang="en-US" sz="1200" dirty="0" smtClean="0"/>
                        <a:t>" id="pat"&gt;</a:t>
                      </a:r>
                    </a:p>
                    <a:p>
                      <a:r>
                        <a:rPr lang="en-US" sz="1200" dirty="0" smtClean="0"/>
                        <a:t>    &lt;p&gt;Plant Alteration...&lt;/p&gt;</a:t>
                      </a:r>
                    </a:p>
                    <a:p>
                      <a:r>
                        <a:rPr lang="en-US" sz="1200" baseline="0" dirty="0" smtClean="0"/>
                        <a:t>  </a:t>
                      </a:r>
                      <a:r>
                        <a:rPr lang="en-US" sz="1200" dirty="0" smtClean="0"/>
                        <a:t>&lt;/div&gt;</a:t>
                      </a:r>
                    </a:p>
                    <a:p>
                      <a:r>
                        <a:rPr lang="en-US" sz="1200" baseline="0" dirty="0" smtClean="0"/>
                        <a:t>  </a:t>
                      </a:r>
                      <a:r>
                        <a:rPr lang="en-US" sz="1200" dirty="0" smtClean="0"/>
                        <a:t>&lt;div role="</a:t>
                      </a:r>
                      <a:r>
                        <a:rPr lang="en-US" sz="1200" b="1" dirty="0" err="1" smtClean="0"/>
                        <a:t>tabpanel</a:t>
                      </a:r>
                      <a:r>
                        <a:rPr lang="en-US" sz="1200" dirty="0" smtClean="0"/>
                        <a:t>" class="</a:t>
                      </a:r>
                      <a:r>
                        <a:rPr lang="en-US" sz="1200" b="1" dirty="0" smtClean="0"/>
                        <a:t>tab-pane</a:t>
                      </a:r>
                      <a:r>
                        <a:rPr lang="en-US" sz="1200" dirty="0" smtClean="0"/>
                        <a:t>" id="</a:t>
                      </a:r>
                      <a:r>
                        <a:rPr lang="en-US" sz="1200" dirty="0" err="1" smtClean="0"/>
                        <a:t>es</a:t>
                      </a:r>
                      <a:r>
                        <a:rPr lang="en-US" sz="1200" dirty="0" smtClean="0"/>
                        <a:t>"&gt;</a:t>
                      </a:r>
                    </a:p>
                    <a:p>
                      <a:r>
                        <a:rPr lang="en-US" sz="1200" baseline="0" dirty="0" smtClean="0"/>
                        <a:t>    </a:t>
                      </a:r>
                      <a:r>
                        <a:rPr lang="en-US" sz="1200" dirty="0" smtClean="0"/>
                        <a:t>&lt;p&gt;Emergency Services...&lt;/p&gt;</a:t>
                      </a:r>
                    </a:p>
                    <a:p>
                      <a:r>
                        <a:rPr lang="en-US" sz="1200" dirty="0" smtClean="0"/>
                        <a:t>  &lt;/div&gt;</a:t>
                      </a:r>
                    </a:p>
                    <a:p>
                      <a:r>
                        <a:rPr lang="en-US" sz="1200" dirty="0" smtClean="0"/>
                        <a:t>&lt;/div&gt;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181600"/>
            <a:ext cx="5085803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943" y="5972997"/>
            <a:ext cx="438944" cy="43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1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Breadcrumbs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Pagination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336944"/>
              </p:ext>
            </p:extLst>
          </p:nvPr>
        </p:nvGraphicFramePr>
        <p:xfrm>
          <a:off x="457200" y="1295400"/>
          <a:ext cx="8305800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&lt;</a:t>
                      </a:r>
                      <a:r>
                        <a:rPr lang="en-US" sz="1200" dirty="0" err="1" smtClean="0"/>
                        <a:t>ul</a:t>
                      </a:r>
                      <a:r>
                        <a:rPr lang="en-US" sz="1200" dirty="0" smtClean="0"/>
                        <a:t> class=“</a:t>
                      </a:r>
                      <a:r>
                        <a:rPr lang="en-US" sz="1200" b="1" dirty="0" smtClean="0"/>
                        <a:t>breadcrumb</a:t>
                      </a:r>
                      <a:r>
                        <a:rPr lang="en-US" sz="1200" dirty="0" smtClean="0"/>
                        <a:t>" &gt;</a:t>
                      </a:r>
                    </a:p>
                    <a:p>
                      <a:r>
                        <a:rPr lang="en-US" sz="1200" dirty="0" smtClean="0"/>
                        <a:t>  &lt;li class="active"&gt;&lt;a </a:t>
                      </a:r>
                      <a:r>
                        <a:rPr lang="en-US" sz="1200" dirty="0" err="1" smtClean="0"/>
                        <a:t>href</a:t>
                      </a:r>
                      <a:r>
                        <a:rPr lang="en-US" sz="1200" dirty="0" smtClean="0"/>
                        <a:t>="#</a:t>
                      </a:r>
                      <a:r>
                        <a:rPr lang="en-US" sz="1200" dirty="0" err="1" smtClean="0"/>
                        <a:t>potc</a:t>
                      </a:r>
                      <a:r>
                        <a:rPr lang="en-US" sz="1200" dirty="0" smtClean="0"/>
                        <a:t>" &gt;POTC&lt;/a&gt;&lt;/li&gt;</a:t>
                      </a:r>
                    </a:p>
                    <a:p>
                      <a:r>
                        <a:rPr lang="en-US" sz="1200" dirty="0" smtClean="0"/>
                        <a:t>  &lt;li&gt;&lt;a </a:t>
                      </a:r>
                      <a:r>
                        <a:rPr lang="en-US" sz="1200" dirty="0" err="1" smtClean="0"/>
                        <a:t>href</a:t>
                      </a:r>
                      <a:r>
                        <a:rPr lang="en-US" sz="1200" dirty="0" smtClean="0"/>
                        <a:t>="#</a:t>
                      </a:r>
                      <a:r>
                        <a:rPr lang="en-US" sz="1200" dirty="0" err="1" smtClean="0"/>
                        <a:t>pocc</a:t>
                      </a:r>
                      <a:r>
                        <a:rPr lang="en-US" sz="1200" dirty="0" smtClean="0"/>
                        <a:t>" &gt;POCC&lt;/a&gt;&lt;/li&gt;</a:t>
                      </a:r>
                    </a:p>
                    <a:p>
                      <a:r>
                        <a:rPr lang="en-US" sz="1200" dirty="0" smtClean="0"/>
                        <a:t>  &lt;li&gt;&lt;a </a:t>
                      </a:r>
                      <a:r>
                        <a:rPr lang="en-US" sz="1200" dirty="0" err="1" smtClean="0"/>
                        <a:t>href</a:t>
                      </a:r>
                      <a:r>
                        <a:rPr lang="en-US" sz="1200" dirty="0" smtClean="0"/>
                        <a:t>="#</a:t>
                      </a:r>
                      <a:r>
                        <a:rPr lang="en-US" sz="1200" dirty="0" err="1" smtClean="0"/>
                        <a:t>porm</a:t>
                      </a:r>
                      <a:r>
                        <a:rPr lang="en-US" sz="1200" dirty="0" smtClean="0"/>
                        <a:t>" &gt;PORM&lt;/a&gt;&lt;/li&gt;</a:t>
                      </a:r>
                    </a:p>
                    <a:p>
                      <a:r>
                        <a:rPr lang="en-US" sz="1200" dirty="0" smtClean="0"/>
                        <a:t>  &lt;li&gt;&lt;a </a:t>
                      </a:r>
                      <a:r>
                        <a:rPr lang="en-US" sz="1200" dirty="0" err="1" smtClean="0"/>
                        <a:t>href</a:t>
                      </a:r>
                      <a:r>
                        <a:rPr lang="en-US" sz="1200" dirty="0" smtClean="0"/>
                        <a:t>="#</a:t>
                      </a:r>
                      <a:r>
                        <a:rPr lang="en-US" sz="1200" dirty="0" err="1" smtClean="0"/>
                        <a:t>svlk</a:t>
                      </a:r>
                      <a:r>
                        <a:rPr lang="en-US" sz="1200" dirty="0" smtClean="0"/>
                        <a:t>" &gt;SVLK&lt;/a&gt;&lt;/li&gt;</a:t>
                      </a:r>
                    </a:p>
                    <a:p>
                      <a:r>
                        <a:rPr lang="en-US" sz="1200" dirty="0" smtClean="0"/>
                        <a:t>  &lt;li&gt;&lt;a </a:t>
                      </a:r>
                      <a:r>
                        <a:rPr lang="en-US" sz="1200" dirty="0" err="1" smtClean="0"/>
                        <a:t>href</a:t>
                      </a:r>
                      <a:r>
                        <a:rPr lang="en-US" sz="1200" dirty="0" smtClean="0"/>
                        <a:t>="#pat" &gt;PAT&lt;/a&gt;&lt;/li&gt;</a:t>
                      </a:r>
                    </a:p>
                    <a:p>
                      <a:r>
                        <a:rPr lang="en-US" sz="1200" dirty="0" smtClean="0"/>
                        <a:t>  &lt;li&gt;&lt;a </a:t>
                      </a:r>
                      <a:r>
                        <a:rPr lang="en-US" sz="1200" dirty="0" err="1" smtClean="0"/>
                        <a:t>href</a:t>
                      </a:r>
                      <a:r>
                        <a:rPr lang="en-US" sz="1200" dirty="0" smtClean="0"/>
                        <a:t>="#</a:t>
                      </a:r>
                      <a:r>
                        <a:rPr lang="en-US" sz="1200" dirty="0" err="1" smtClean="0"/>
                        <a:t>es</a:t>
                      </a:r>
                      <a:r>
                        <a:rPr lang="en-US" sz="1200" dirty="0" smtClean="0"/>
                        <a:t>" &gt;ES&lt;/a&gt;&lt;/li&gt;</a:t>
                      </a:r>
                    </a:p>
                    <a:p>
                      <a:r>
                        <a:rPr lang="en-US" sz="1200" dirty="0" smtClean="0"/>
                        <a:t>&lt;/</a:t>
                      </a:r>
                      <a:r>
                        <a:rPr lang="en-US" sz="1200" dirty="0" err="1" smtClean="0"/>
                        <a:t>ul</a:t>
                      </a:r>
                      <a:r>
                        <a:rPr lang="en-US" sz="1200" dirty="0" smtClean="0"/>
                        <a:t>&gt;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981200"/>
            <a:ext cx="4953000" cy="745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49378"/>
              </p:ext>
            </p:extLst>
          </p:nvPr>
        </p:nvGraphicFramePr>
        <p:xfrm>
          <a:off x="457200" y="3657600"/>
          <a:ext cx="830580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0"/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200" dirty="0" smtClean="0"/>
                        <a:t>&lt;ul class="</a:t>
                      </a:r>
                      <a:r>
                        <a:rPr lang="it-IT" sz="1200" b="1" dirty="0" smtClean="0"/>
                        <a:t>pagination</a:t>
                      </a:r>
                      <a:r>
                        <a:rPr lang="it-IT" sz="1200" dirty="0" smtClean="0"/>
                        <a:t>" &gt;</a:t>
                      </a:r>
                    </a:p>
                    <a:p>
                      <a:r>
                        <a:rPr lang="it-IT" sz="1200" dirty="0" smtClean="0"/>
                        <a:t>  &lt;li class="</a:t>
                      </a:r>
                      <a:r>
                        <a:rPr lang="it-IT" sz="1200" b="1" dirty="0" smtClean="0"/>
                        <a:t>active</a:t>
                      </a:r>
                      <a:r>
                        <a:rPr lang="it-IT" sz="1200" dirty="0" smtClean="0"/>
                        <a:t>"&gt;&lt;a href="#potc" &gt;1&lt;/a&gt;&lt;/li&gt;</a:t>
                      </a:r>
                    </a:p>
                    <a:p>
                      <a:r>
                        <a:rPr lang="it-IT" sz="1200" dirty="0" smtClean="0"/>
                        <a:t>  &lt;li&gt;&lt;a href="#pocc" &gt;2&lt;/a&gt;&lt;/li&gt;</a:t>
                      </a:r>
                    </a:p>
                    <a:p>
                      <a:r>
                        <a:rPr lang="it-IT" sz="1200" dirty="0" smtClean="0"/>
                        <a:t>  &lt;li&gt;&lt;a href="#porm" &gt;3&lt;/a&gt;&lt;/li&gt;</a:t>
                      </a:r>
                    </a:p>
                    <a:p>
                      <a:r>
                        <a:rPr lang="it-IT" sz="1200" dirty="0" smtClean="0"/>
                        <a:t>  &lt;li&gt;&lt;a href="#svlk" &gt;4&lt;/a&gt;&lt;/li&gt;</a:t>
                      </a:r>
                    </a:p>
                    <a:p>
                      <a:r>
                        <a:rPr lang="it-IT" sz="1200" dirty="0" smtClean="0"/>
                        <a:t>  &lt;li&gt;&lt;a href="#pat" &gt;5&lt;/a&gt;&lt;/li&gt;</a:t>
                      </a:r>
                    </a:p>
                    <a:p>
                      <a:r>
                        <a:rPr lang="it-IT" sz="1200" dirty="0" smtClean="0"/>
                        <a:t>  &lt;li&gt;&lt;a href="#es" &gt;6&lt;/a&gt;&lt;/li&gt;</a:t>
                      </a:r>
                    </a:p>
                    <a:p>
                      <a:r>
                        <a:rPr lang="it-IT" sz="1200" dirty="0" smtClean="0"/>
                        <a:t>&lt;/ul&gt;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62400"/>
            <a:ext cx="26289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57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Carousel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8127557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943" y="5972997"/>
            <a:ext cx="438944" cy="43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2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 Elements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744428"/>
              </p:ext>
            </p:extLst>
          </p:nvPr>
        </p:nvGraphicFramePr>
        <p:xfrm>
          <a:off x="457200" y="1295400"/>
          <a:ext cx="8305800" cy="3718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&lt;form class="</a:t>
                      </a:r>
                      <a:r>
                        <a:rPr lang="en-US" sz="1400" b="1" dirty="0" smtClean="0"/>
                        <a:t>form-horizontal</a:t>
                      </a:r>
                      <a:r>
                        <a:rPr lang="en-US" sz="1400" dirty="0" smtClean="0"/>
                        <a:t>"&gt;</a:t>
                      </a:r>
                    </a:p>
                    <a:p>
                      <a:r>
                        <a:rPr lang="en-US" sz="1400" dirty="0" smtClean="0"/>
                        <a:t>  &lt;div class="</a:t>
                      </a:r>
                      <a:r>
                        <a:rPr lang="en-US" sz="1400" b="1" dirty="0" smtClean="0"/>
                        <a:t>form-group</a:t>
                      </a:r>
                      <a:r>
                        <a:rPr lang="en-US" sz="1400" dirty="0" smtClean="0"/>
                        <a:t>"&gt;</a:t>
                      </a:r>
                    </a:p>
                    <a:p>
                      <a:r>
                        <a:rPr lang="en-US" sz="1400" dirty="0" smtClean="0"/>
                        <a:t>    &lt;label for="</a:t>
                      </a:r>
                      <a:r>
                        <a:rPr lang="en-US" sz="1400" dirty="0" err="1" smtClean="0"/>
                        <a:t>userId</a:t>
                      </a:r>
                      <a:r>
                        <a:rPr lang="en-US" sz="1400" dirty="0" smtClean="0"/>
                        <a:t>" class="</a:t>
                      </a:r>
                      <a:r>
                        <a:rPr lang="en-US" sz="1400" b="1" dirty="0" smtClean="0"/>
                        <a:t>control-label col-xs-3</a:t>
                      </a:r>
                      <a:r>
                        <a:rPr lang="en-US" sz="1400" dirty="0" smtClean="0"/>
                        <a:t>"&gt;User Id: &lt;/label&gt;</a:t>
                      </a:r>
                    </a:p>
                    <a:p>
                      <a:r>
                        <a:rPr lang="en-US" sz="1400" dirty="0" smtClean="0"/>
                        <a:t>    &lt;div class="</a:t>
                      </a:r>
                      <a:r>
                        <a:rPr lang="en-US" sz="1400" b="1" dirty="0" smtClean="0"/>
                        <a:t>col-xs-9</a:t>
                      </a:r>
                      <a:r>
                        <a:rPr lang="en-US" sz="1400" dirty="0" smtClean="0"/>
                        <a:t>"&gt;</a:t>
                      </a:r>
                    </a:p>
                    <a:p>
                      <a:r>
                        <a:rPr lang="en-US" sz="1400" dirty="0" smtClean="0"/>
                        <a:t>      &lt;input type="text" class="</a:t>
                      </a:r>
                      <a:r>
                        <a:rPr lang="en-US" sz="1400" b="1" dirty="0" smtClean="0"/>
                        <a:t>form-control</a:t>
                      </a:r>
                      <a:r>
                        <a:rPr lang="en-US" sz="1400" dirty="0" smtClean="0"/>
                        <a:t>" id="</a:t>
                      </a:r>
                      <a:r>
                        <a:rPr lang="en-US" sz="1400" dirty="0" err="1" smtClean="0"/>
                        <a:t>userId</a:t>
                      </a:r>
                      <a:r>
                        <a:rPr lang="en-US" sz="1400" dirty="0" smtClean="0"/>
                        <a:t>" placeholder="User Id" /&gt;</a:t>
                      </a:r>
                    </a:p>
                    <a:p>
                      <a:r>
                        <a:rPr lang="en-US" sz="1400" dirty="0" smtClean="0"/>
                        <a:t>    &lt;/div&gt;</a:t>
                      </a:r>
                    </a:p>
                    <a:p>
                      <a:r>
                        <a:rPr lang="en-US" sz="1400" dirty="0" smtClean="0"/>
                        <a:t>  &lt;/div&gt;</a:t>
                      </a:r>
                    </a:p>
                    <a:p>
                      <a:r>
                        <a:rPr lang="en-US" sz="1400" dirty="0" smtClean="0"/>
                        <a:t>  &lt;div class="</a:t>
                      </a:r>
                      <a:r>
                        <a:rPr lang="en-US" sz="1400" b="1" dirty="0" smtClean="0"/>
                        <a:t>form-group</a:t>
                      </a:r>
                      <a:r>
                        <a:rPr lang="en-US" sz="1400" dirty="0" smtClean="0"/>
                        <a:t>"&gt;</a:t>
                      </a:r>
                    </a:p>
                    <a:p>
                      <a:r>
                        <a:rPr lang="en-US" sz="1400" dirty="0" smtClean="0"/>
                        <a:t>    &lt;label for="</a:t>
                      </a:r>
                      <a:r>
                        <a:rPr lang="en-US" sz="1400" dirty="0" err="1" smtClean="0"/>
                        <a:t>passwd</a:t>
                      </a:r>
                      <a:r>
                        <a:rPr lang="en-US" sz="1400" dirty="0" smtClean="0"/>
                        <a:t>" class="</a:t>
                      </a:r>
                      <a:r>
                        <a:rPr lang="en-US" sz="1400" b="1" dirty="0" smtClean="0"/>
                        <a:t>control-label col-xs-3</a:t>
                      </a:r>
                      <a:r>
                        <a:rPr lang="en-US" sz="1400" dirty="0" smtClean="0"/>
                        <a:t>"&gt;Password: &lt;/label&gt;</a:t>
                      </a:r>
                    </a:p>
                    <a:p>
                      <a:r>
                        <a:rPr lang="en-US" sz="1400" dirty="0" smtClean="0"/>
                        <a:t>    &lt;div class="</a:t>
                      </a:r>
                      <a:r>
                        <a:rPr lang="en-US" sz="1400" b="1" dirty="0" smtClean="0"/>
                        <a:t>col-xs-9</a:t>
                      </a:r>
                      <a:r>
                        <a:rPr lang="en-US" sz="1400" dirty="0" smtClean="0"/>
                        <a:t>"&gt;</a:t>
                      </a:r>
                    </a:p>
                    <a:p>
                      <a:r>
                        <a:rPr lang="en-US" sz="1400" dirty="0" smtClean="0"/>
                        <a:t>      &lt;input type="password" class="</a:t>
                      </a:r>
                      <a:r>
                        <a:rPr lang="en-US" sz="1400" b="1" dirty="0" smtClean="0"/>
                        <a:t>form-control</a:t>
                      </a:r>
                      <a:r>
                        <a:rPr lang="en-US" sz="1400" dirty="0" smtClean="0"/>
                        <a:t>" id="</a:t>
                      </a:r>
                      <a:r>
                        <a:rPr lang="en-US" sz="1400" dirty="0" err="1" smtClean="0"/>
                        <a:t>passwd</a:t>
                      </a:r>
                      <a:r>
                        <a:rPr lang="en-US" sz="1400" dirty="0" smtClean="0"/>
                        <a:t>" placeholder="Password" /&gt;</a:t>
                      </a:r>
                    </a:p>
                    <a:p>
                      <a:r>
                        <a:rPr lang="en-US" sz="1400" dirty="0" smtClean="0"/>
                        <a:t>    &lt;/div&gt;</a:t>
                      </a:r>
                    </a:p>
                    <a:p>
                      <a:r>
                        <a:rPr lang="en-US" sz="1400" dirty="0" smtClean="0"/>
                        <a:t>  &lt;/div&gt;</a:t>
                      </a:r>
                    </a:p>
                    <a:p>
                      <a:r>
                        <a:rPr lang="en-US" sz="1400" dirty="0" smtClean="0"/>
                        <a:t>  &lt;div class="</a:t>
                      </a:r>
                      <a:r>
                        <a:rPr lang="en-US" sz="1400" b="1" dirty="0" smtClean="0"/>
                        <a:t>col-xs-offset-3 col-xs-9</a:t>
                      </a:r>
                      <a:r>
                        <a:rPr lang="en-US" sz="1400" dirty="0" smtClean="0"/>
                        <a:t>"&gt;</a:t>
                      </a:r>
                    </a:p>
                    <a:p>
                      <a:r>
                        <a:rPr lang="en-US" sz="1400" dirty="0" smtClean="0"/>
                        <a:t>    &lt;button class="</a:t>
                      </a:r>
                      <a:r>
                        <a:rPr lang="en-US" sz="1400" b="1" dirty="0" err="1" smtClean="0"/>
                        <a:t>btn</a:t>
                      </a:r>
                      <a:r>
                        <a:rPr lang="en-US" sz="1400" b="1" dirty="0" smtClean="0"/>
                        <a:t> </a:t>
                      </a:r>
                      <a:r>
                        <a:rPr lang="en-US" sz="1400" b="1" dirty="0" err="1" smtClean="0"/>
                        <a:t>btn</a:t>
                      </a:r>
                      <a:r>
                        <a:rPr lang="en-US" sz="1400" b="1" dirty="0" smtClean="0"/>
                        <a:t>-success</a:t>
                      </a:r>
                      <a:r>
                        <a:rPr lang="en-US" sz="1400" dirty="0" smtClean="0"/>
                        <a:t>" type="submit"&gt;Login&lt;/button&gt;</a:t>
                      </a:r>
                    </a:p>
                    <a:p>
                      <a:r>
                        <a:rPr lang="en-US" sz="1400" dirty="0" smtClean="0"/>
                        <a:t>  &lt;/div&gt;</a:t>
                      </a:r>
                    </a:p>
                    <a:p>
                      <a:r>
                        <a:rPr lang="en-US" sz="1400" dirty="0" smtClean="0"/>
                        <a:t>&lt;/form&gt;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562" y="4800600"/>
            <a:ext cx="5585313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928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CSS Override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447800"/>
            <a:ext cx="883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&lt;!DOCTYPE html&gt;</a:t>
            </a:r>
          </a:p>
          <a:p>
            <a:r>
              <a:rPr lang="en-US" sz="1600" dirty="0"/>
              <a:t>&lt;html </a:t>
            </a:r>
            <a:r>
              <a:rPr lang="en-US" sz="1600" dirty="0" err="1"/>
              <a:t>lang</a:t>
            </a:r>
            <a:r>
              <a:rPr lang="en-US" sz="1600" dirty="0"/>
              <a:t>="</a:t>
            </a:r>
            <a:r>
              <a:rPr lang="en-US" sz="1600" dirty="0" err="1"/>
              <a:t>en</a:t>
            </a:r>
            <a:r>
              <a:rPr lang="en-US" sz="1600" dirty="0"/>
              <a:t>"&gt;</a:t>
            </a:r>
          </a:p>
          <a:p>
            <a:r>
              <a:rPr lang="en-US" sz="1600" dirty="0"/>
              <a:t>    &lt;head&gt;</a:t>
            </a:r>
          </a:p>
          <a:p>
            <a:r>
              <a:rPr lang="en-US" sz="1600" b="1" dirty="0" smtClean="0"/>
              <a:t>        &lt;</a:t>
            </a:r>
            <a:r>
              <a:rPr lang="en-US" sz="1600" b="1" dirty="0"/>
              <a:t>link type="text/</a:t>
            </a:r>
            <a:r>
              <a:rPr lang="en-US" sz="1600" b="1" dirty="0" err="1"/>
              <a:t>css</a:t>
            </a:r>
            <a:r>
              <a:rPr lang="en-US" sz="1600" b="1" dirty="0"/>
              <a:t>" </a:t>
            </a:r>
            <a:r>
              <a:rPr lang="en-US" sz="1600" b="1" dirty="0" err="1"/>
              <a:t>href</a:t>
            </a:r>
            <a:r>
              <a:rPr lang="en-US" sz="1600" b="1" dirty="0"/>
              <a:t>="</a:t>
            </a:r>
            <a:r>
              <a:rPr lang="en-US" sz="1600" b="1" dirty="0" err="1"/>
              <a:t>css</a:t>
            </a:r>
            <a:r>
              <a:rPr lang="en-US" sz="1600" b="1" dirty="0"/>
              <a:t>/bootstrap.min.css" </a:t>
            </a:r>
            <a:r>
              <a:rPr lang="en-US" sz="1600" b="1" dirty="0" err="1"/>
              <a:t>rel</a:t>
            </a:r>
            <a:r>
              <a:rPr lang="en-US" sz="1600" b="1" dirty="0"/>
              <a:t>="stylesheet" </a:t>
            </a:r>
            <a:r>
              <a:rPr lang="en-US" sz="1600" b="1" dirty="0" smtClean="0"/>
              <a:t>/&gt;</a:t>
            </a:r>
          </a:p>
          <a:p>
            <a:r>
              <a:rPr lang="en-US" sz="1600" b="1" dirty="0"/>
              <a:t>        &lt;style type="text/</a:t>
            </a:r>
            <a:r>
              <a:rPr lang="en-US" sz="1600" b="1" dirty="0" err="1"/>
              <a:t>css</a:t>
            </a:r>
            <a:r>
              <a:rPr lang="en-US" sz="1600" b="1" dirty="0"/>
              <a:t>"&gt;</a:t>
            </a:r>
          </a:p>
          <a:p>
            <a:r>
              <a:rPr lang="en-US" sz="1600" b="1" dirty="0" smtClean="0"/>
              <a:t>          .</a:t>
            </a:r>
            <a:r>
              <a:rPr lang="en-US" sz="1600" b="1" dirty="0"/>
              <a:t>table { </a:t>
            </a:r>
            <a:r>
              <a:rPr lang="en-US" sz="1600" b="1" dirty="0" err="1"/>
              <a:t>color:red</a:t>
            </a:r>
            <a:r>
              <a:rPr lang="en-US" sz="1600" b="1" dirty="0"/>
              <a:t>; }</a:t>
            </a:r>
          </a:p>
          <a:p>
            <a:r>
              <a:rPr lang="en-US" sz="1600" b="1" dirty="0" smtClean="0"/>
              <a:t>        &lt;/</a:t>
            </a:r>
            <a:r>
              <a:rPr lang="en-US" sz="1600" b="1" dirty="0"/>
              <a:t>style&gt;</a:t>
            </a:r>
          </a:p>
          <a:p>
            <a:r>
              <a:rPr lang="en-US" sz="1600" dirty="0" smtClean="0"/>
              <a:t>    &lt;/head&gt;</a:t>
            </a:r>
          </a:p>
          <a:p>
            <a:r>
              <a:rPr lang="en-US" sz="1600" dirty="0"/>
              <a:t>    &lt;body&gt;</a:t>
            </a:r>
          </a:p>
          <a:p>
            <a:r>
              <a:rPr lang="en-US" sz="1600" dirty="0"/>
              <a:t>        &lt;div class="container"&gt;</a:t>
            </a:r>
          </a:p>
          <a:p>
            <a:r>
              <a:rPr lang="en-US" sz="1600" dirty="0" smtClean="0"/>
              <a:t>          &lt;</a:t>
            </a:r>
            <a:r>
              <a:rPr lang="en-US" sz="1600" dirty="0"/>
              <a:t>table class="</a:t>
            </a:r>
            <a:r>
              <a:rPr lang="en-US" sz="1600" b="1" dirty="0"/>
              <a:t>table</a:t>
            </a:r>
            <a:r>
              <a:rPr lang="en-US" sz="1600" dirty="0"/>
              <a:t> table-bordered table-striped table-hover table-condensed"&gt;</a:t>
            </a:r>
          </a:p>
          <a:p>
            <a:r>
              <a:rPr lang="en-US" sz="1600" dirty="0" smtClean="0"/>
              <a:t>            &lt;</a:t>
            </a:r>
            <a:r>
              <a:rPr lang="en-US" sz="1600" dirty="0" err="1"/>
              <a:t>thead</a:t>
            </a:r>
            <a:r>
              <a:rPr lang="en-US" sz="1600" dirty="0"/>
              <a:t>&gt;</a:t>
            </a:r>
          </a:p>
          <a:p>
            <a:r>
              <a:rPr lang="en-US" sz="1600" dirty="0" smtClean="0"/>
              <a:t>              &lt;</a:t>
            </a:r>
            <a:r>
              <a:rPr lang="en-US" sz="1600" dirty="0" err="1"/>
              <a:t>th</a:t>
            </a:r>
            <a:r>
              <a:rPr lang="en-US" sz="1600" dirty="0"/>
              <a:t>&gt;Column 1&lt;/</a:t>
            </a:r>
            <a:r>
              <a:rPr lang="en-US" sz="1600" dirty="0" err="1"/>
              <a:t>th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         &lt;/</a:t>
            </a:r>
            <a:r>
              <a:rPr lang="en-US" sz="1600" dirty="0" err="1"/>
              <a:t>thead</a:t>
            </a:r>
            <a:r>
              <a:rPr lang="en-US" sz="1600" dirty="0" smtClean="0"/>
              <a:t>&gt;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… …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&lt;/div&gt;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&lt;/body&gt;</a:t>
            </a:r>
          </a:p>
          <a:p>
            <a:r>
              <a:rPr lang="en-US" sz="1600" dirty="0" smtClean="0"/>
              <a:t>&lt;/</a:t>
            </a:r>
            <a:r>
              <a:rPr lang="en-US" sz="1600" dirty="0"/>
              <a:t>html&gt;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381440"/>
            <a:ext cx="47625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19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Transition</a:t>
            </a:r>
          </a:p>
          <a:p>
            <a:pPr lvl="1"/>
            <a:r>
              <a:rPr lang="en-US" dirty="0" smtClean="0"/>
              <a:t>Disabling Animation/Transition with JS</a:t>
            </a:r>
          </a:p>
          <a:p>
            <a:pPr lvl="2"/>
            <a:r>
              <a:rPr lang="en-US" dirty="0"/>
              <a:t>$.</a:t>
            </a:r>
            <a:r>
              <a:rPr lang="en-US" dirty="0" err="1"/>
              <a:t>support.transition</a:t>
            </a:r>
            <a:r>
              <a:rPr lang="en-US" dirty="0"/>
              <a:t> = false</a:t>
            </a:r>
            <a:r>
              <a:rPr lang="en-US" dirty="0" smtClean="0"/>
              <a:t>; // after bootstrap*.js loaded</a:t>
            </a:r>
            <a:endParaRPr lang="en-US" dirty="0"/>
          </a:p>
        </p:txBody>
      </p:sp>
      <p:pic>
        <p:nvPicPr>
          <p:cNvPr id="6" name="Picture 7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943" y="5972997"/>
            <a:ext cx="438944" cy="43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7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hlinkClick r:id="rId3"/>
              </a:rPr>
              <a:t>http</a:t>
            </a:r>
            <a:r>
              <a:rPr lang="en-US" b="1" dirty="0">
                <a:hlinkClick r:id="rId3"/>
              </a:rPr>
              <a:t>://getbootstrap.com/components/</a:t>
            </a:r>
            <a:endParaRPr lang="en-US" b="1" dirty="0" smtClean="0">
              <a:hlinkClick r:id="rId3"/>
            </a:endParaRPr>
          </a:p>
          <a:p>
            <a:r>
              <a:rPr lang="en-US" b="1" dirty="0">
                <a:hlinkClick r:id="rId3"/>
              </a:rPr>
              <a:t>http://getbootstrap.com/getting-started/#examples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53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Bootstrap is for</a:t>
            </a:r>
          </a:p>
          <a:p>
            <a:r>
              <a:rPr lang="en-US" dirty="0" smtClean="0"/>
              <a:t>Get Start</a:t>
            </a:r>
          </a:p>
          <a:p>
            <a:r>
              <a:rPr lang="en-US" dirty="0" smtClean="0"/>
              <a:t>Components</a:t>
            </a:r>
          </a:p>
          <a:p>
            <a:r>
              <a:rPr lang="en-US" dirty="0" smtClean="0"/>
              <a:t>Customization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1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Emergency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2"/>
            <a:endParaRPr lang="en-US" dirty="0"/>
          </a:p>
        </p:txBody>
      </p:sp>
      <p:pic>
        <p:nvPicPr>
          <p:cNvPr id="4" name="Picture 7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943" y="5972997"/>
            <a:ext cx="438944" cy="43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838200"/>
            <a:ext cx="5055727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755" y="2765041"/>
            <a:ext cx="5208588" cy="3207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981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http://getbootstrap.com/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www.w3schools.com/bootstrap/default.asp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www.tutorialspoint.com/bootstrap</a:t>
            </a:r>
            <a:r>
              <a:rPr lang="en-US" dirty="0" smtClean="0"/>
              <a:t> </a:t>
            </a:r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www.tutorialrepublic.com/twitter-bootstrap-tutorial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http://fujitsu.skillport.com</a:t>
            </a:r>
            <a:r>
              <a:rPr lang="en-US" dirty="0" smtClean="0"/>
              <a:t>  </a:t>
            </a:r>
            <a:endParaRPr lang="en-US" dirty="0" smtClean="0"/>
          </a:p>
          <a:p>
            <a:r>
              <a:rPr lang="en-US" dirty="0"/>
              <a:t>Front-End Web UI Frameworks and </a:t>
            </a:r>
            <a:r>
              <a:rPr lang="en-US" dirty="0" smtClean="0"/>
              <a:t>Tools </a:t>
            </a:r>
            <a:r>
              <a:rPr lang="en-US" smtClean="0"/>
              <a:t>@ www.coursera.org</a:t>
            </a:r>
            <a:endParaRPr lang="en-US" dirty="0" smtClean="0"/>
          </a:p>
          <a:p>
            <a:endParaRPr lang="en-US" dirty="0" smtClean="0"/>
          </a:p>
          <a:p>
            <a:pPr lvl="3"/>
            <a:endParaRPr lang="en-US" dirty="0"/>
          </a:p>
          <a:p>
            <a:pPr lvl="3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64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Action Button: Help 5">
            <a:hlinkClick r:id="" action="ppaction://noaction" highlightClick="1"/>
          </p:cNvPr>
          <p:cNvSpPr/>
          <p:nvPr/>
        </p:nvSpPr>
        <p:spPr>
          <a:xfrm>
            <a:off x="2895600" y="1981200"/>
            <a:ext cx="3124200" cy="2743200"/>
          </a:xfrm>
          <a:prstGeom prst="actionButtonHelp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buClr>
                <a:schemeClr val="accent2"/>
              </a:buClr>
            </a:pP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10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Bootstrap is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Front-end framework for web development</a:t>
            </a:r>
          </a:p>
          <a:p>
            <a:r>
              <a:rPr lang="en-US" dirty="0" smtClean="0"/>
              <a:t>HTML/CSS templates</a:t>
            </a:r>
          </a:p>
          <a:p>
            <a:r>
              <a:rPr lang="en-US" dirty="0" smtClean="0"/>
              <a:t>Responsive Web Design</a:t>
            </a:r>
          </a:p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Easy to start</a:t>
            </a:r>
          </a:p>
          <a:p>
            <a:pPr lvl="1"/>
            <a:r>
              <a:rPr lang="en-US" dirty="0" smtClean="0"/>
              <a:t>Responsive features</a:t>
            </a:r>
          </a:p>
          <a:p>
            <a:pPr lvl="1"/>
            <a:r>
              <a:rPr lang="en-US" dirty="0" smtClean="0"/>
              <a:t>Mobile supportability</a:t>
            </a:r>
          </a:p>
          <a:p>
            <a:pPr lvl="1"/>
            <a:r>
              <a:rPr lang="en-US" dirty="0" smtClean="0"/>
              <a:t>Browser compatibility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9" y="3733800"/>
            <a:ext cx="15906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699" y="2590800"/>
            <a:ext cx="15144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600200"/>
            <a:ext cx="159067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48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Bootstrap is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</a:t>
            </a:r>
          </a:p>
          <a:p>
            <a:pPr lvl="1"/>
            <a:r>
              <a:rPr lang="en-US" dirty="0" smtClean="0"/>
              <a:t>Lightweight </a:t>
            </a:r>
            <a:r>
              <a:rPr lang="en-US" dirty="0" err="1"/>
              <a:t>Javascript</a:t>
            </a:r>
            <a:r>
              <a:rPr lang="en-US" dirty="0"/>
              <a:t> library</a:t>
            </a:r>
          </a:p>
          <a:p>
            <a:pPr lvl="1"/>
            <a:r>
              <a:rPr lang="en-US" dirty="0" smtClean="0"/>
              <a:t>Feature-rich</a:t>
            </a:r>
            <a:r>
              <a:rPr lang="en-US" dirty="0"/>
              <a:t>:</a:t>
            </a:r>
          </a:p>
          <a:p>
            <a:pPr lvl="2"/>
            <a:r>
              <a:rPr lang="en-US" dirty="0" smtClean="0"/>
              <a:t>HTML/DOM manipulation</a:t>
            </a:r>
            <a:endParaRPr lang="en-US" dirty="0"/>
          </a:p>
          <a:p>
            <a:pPr lvl="2"/>
            <a:r>
              <a:rPr lang="en-US" dirty="0" smtClean="0"/>
              <a:t>CSS </a:t>
            </a:r>
            <a:r>
              <a:rPr lang="en-US" dirty="0"/>
              <a:t>manipulation</a:t>
            </a:r>
          </a:p>
          <a:p>
            <a:pPr lvl="2"/>
            <a:r>
              <a:rPr lang="en-US" dirty="0" smtClean="0"/>
              <a:t>HTML </a:t>
            </a:r>
            <a:r>
              <a:rPr lang="en-US" dirty="0"/>
              <a:t>Event methods</a:t>
            </a:r>
          </a:p>
          <a:p>
            <a:pPr lvl="2"/>
            <a:r>
              <a:rPr lang="en-US" dirty="0" smtClean="0"/>
              <a:t>Effects </a:t>
            </a:r>
            <a:r>
              <a:rPr lang="en-US"/>
              <a:t>and </a:t>
            </a:r>
            <a:r>
              <a:rPr lang="en-US" smtClean="0"/>
              <a:t>animation</a:t>
            </a:r>
            <a:endParaRPr lang="en-US" dirty="0"/>
          </a:p>
          <a:p>
            <a:pPr lvl="2"/>
            <a:r>
              <a:rPr lang="en-US" dirty="0" smtClean="0"/>
              <a:t>AJAX</a:t>
            </a:r>
            <a:endParaRPr lang="en-US" dirty="0"/>
          </a:p>
          <a:p>
            <a:pPr lvl="1"/>
            <a:r>
              <a:rPr lang="en-US" dirty="0" smtClean="0"/>
              <a:t>Bootstrap </a:t>
            </a:r>
            <a:r>
              <a:rPr lang="en-US" dirty="0"/>
              <a:t>JS components build upon </a:t>
            </a:r>
            <a:r>
              <a:rPr lang="en-US" dirty="0" smtClean="0"/>
              <a:t>JQuery</a:t>
            </a:r>
          </a:p>
          <a:p>
            <a:pPr lvl="1"/>
            <a:r>
              <a:rPr lang="en-US" dirty="0"/>
              <a:t>JQuery Syntax</a:t>
            </a:r>
          </a:p>
          <a:p>
            <a:pPr lvl="2"/>
            <a:r>
              <a:rPr lang="en-US" dirty="0" smtClean="0"/>
              <a:t>$(</a:t>
            </a:r>
            <a:r>
              <a:rPr lang="en-US" dirty="0"/>
              <a:t>selector).</a:t>
            </a:r>
            <a:r>
              <a:rPr lang="en-US" dirty="0" smtClean="0"/>
              <a:t>action()</a:t>
            </a:r>
            <a:endParaRPr lang="en-US" dirty="0"/>
          </a:p>
          <a:p>
            <a:pPr lvl="3"/>
            <a:r>
              <a:rPr lang="en-US" dirty="0" smtClean="0"/>
              <a:t>$: </a:t>
            </a:r>
            <a:r>
              <a:rPr lang="en-US" dirty="0"/>
              <a:t>define/access JQuery</a:t>
            </a:r>
          </a:p>
          <a:p>
            <a:pPr lvl="3"/>
            <a:r>
              <a:rPr lang="en-US" dirty="0" smtClean="0"/>
              <a:t>(</a:t>
            </a:r>
            <a:r>
              <a:rPr lang="en-US" dirty="0"/>
              <a:t>selector): to query and find HTML elements</a:t>
            </a:r>
          </a:p>
          <a:p>
            <a:pPr lvl="3"/>
            <a:r>
              <a:rPr lang="en-US" dirty="0" smtClean="0"/>
              <a:t>action(): action </a:t>
            </a:r>
            <a:r>
              <a:rPr lang="en-US" dirty="0"/>
              <a:t>to be performed on the element(s)</a:t>
            </a:r>
          </a:p>
          <a:p>
            <a:pPr lvl="3"/>
            <a:r>
              <a:rPr lang="en-US" dirty="0" smtClean="0"/>
              <a:t>e.g</a:t>
            </a:r>
            <a:r>
              <a:rPr lang="en-US" dirty="0"/>
              <a:t>., $(“p”).hide(), $(“#</a:t>
            </a:r>
            <a:r>
              <a:rPr lang="en-US" dirty="0" err="1"/>
              <a:t>mycarousel</a:t>
            </a:r>
            <a:r>
              <a:rPr lang="en-US" dirty="0"/>
              <a:t>”).carousel(‘pause’)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9108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Bootstrap is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jQuery Selectors</a:t>
            </a:r>
          </a:p>
          <a:p>
            <a:pPr lvl="1"/>
            <a:r>
              <a:rPr lang="en-US" dirty="0" smtClean="0"/>
              <a:t>Any </a:t>
            </a:r>
            <a:r>
              <a:rPr lang="en-US" dirty="0"/>
              <a:t>HTML element e.g., “p”, “</a:t>
            </a:r>
            <a:r>
              <a:rPr lang="en-US" dirty="0" smtClean="0"/>
              <a:t>button</a:t>
            </a:r>
            <a:r>
              <a:rPr lang="en-US" dirty="0"/>
              <a:t>” etc.</a:t>
            </a:r>
          </a:p>
          <a:p>
            <a:pPr lvl="1"/>
            <a:r>
              <a:rPr lang="en-US" dirty="0" smtClean="0"/>
              <a:t>Using </a:t>
            </a:r>
            <a:r>
              <a:rPr lang="en-US" dirty="0"/>
              <a:t>an #id, e.g., “#</a:t>
            </a:r>
            <a:r>
              <a:rPr lang="en-US" dirty="0" err="1"/>
              <a:t>myCarousel</a:t>
            </a:r>
            <a:r>
              <a:rPr lang="en-US" dirty="0"/>
              <a:t>”</a:t>
            </a:r>
          </a:p>
          <a:p>
            <a:pPr lvl="1"/>
            <a:r>
              <a:rPr lang="en-US" dirty="0" smtClean="0"/>
              <a:t>Class</a:t>
            </a:r>
            <a:r>
              <a:rPr lang="en-US" dirty="0"/>
              <a:t>, e.g., “.</a:t>
            </a:r>
            <a:r>
              <a:rPr lang="en-US" dirty="0" err="1"/>
              <a:t>btn</a:t>
            </a:r>
            <a:r>
              <a:rPr lang="en-US" dirty="0"/>
              <a:t>”, “.</a:t>
            </a:r>
            <a:r>
              <a:rPr lang="en-US" dirty="0" err="1"/>
              <a:t>btn.btn</a:t>
            </a:r>
            <a:r>
              <a:rPr lang="en-US" dirty="0"/>
              <a:t>-default”</a:t>
            </a:r>
          </a:p>
          <a:p>
            <a:pPr lvl="1"/>
            <a:r>
              <a:rPr lang="en-US" dirty="0" smtClean="0"/>
              <a:t>Attribute, e.g., “[</a:t>
            </a:r>
            <a:r>
              <a:rPr lang="en-US" dirty="0" err="1" smtClean="0"/>
              <a:t>href</a:t>
            </a:r>
            <a:r>
              <a:rPr lang="en-US" dirty="0" smtClean="0"/>
              <a:t>]”, “[data-toggle=“</a:t>
            </a:r>
            <a:r>
              <a:rPr lang="en-US" dirty="0" err="1" smtClean="0"/>
              <a:t>toolDp</a:t>
            </a:r>
            <a:r>
              <a:rPr lang="en-US" dirty="0" smtClean="0"/>
              <a:t>”]”</a:t>
            </a:r>
          </a:p>
          <a:p>
            <a:pPr lvl="1"/>
            <a:r>
              <a:rPr lang="en-US" dirty="0" smtClean="0"/>
              <a:t>Current element: $(this).</a:t>
            </a:r>
          </a:p>
          <a:p>
            <a:pPr lvl="1"/>
            <a:r>
              <a:rPr lang="en-US" dirty="0" smtClean="0"/>
              <a:t>And </a:t>
            </a:r>
            <a:r>
              <a:rPr lang="en-US" dirty="0"/>
              <a:t>a lot more . . 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847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getbootstrap.com/getting-started#download</a:t>
            </a:r>
            <a:r>
              <a:rPr lang="en-US" dirty="0" smtClean="0"/>
              <a:t> </a:t>
            </a:r>
          </a:p>
          <a:p>
            <a:r>
              <a:rPr lang="en-US" dirty="0" smtClean="0"/>
              <a:t>Folders and Files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087463"/>
            <a:ext cx="883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bootstrap/</a:t>
            </a:r>
          </a:p>
          <a:p>
            <a:r>
              <a:rPr lang="en-US" sz="1600" dirty="0" smtClean="0"/>
              <a:t>|--</a:t>
            </a:r>
            <a:r>
              <a:rPr lang="en-US" sz="1600" dirty="0" err="1" smtClean="0"/>
              <a:t>css</a:t>
            </a:r>
            <a:r>
              <a:rPr lang="en-US" sz="1600" dirty="0" smtClean="0"/>
              <a:t>/</a:t>
            </a:r>
          </a:p>
          <a:p>
            <a:r>
              <a:rPr lang="en-US" sz="1600" dirty="0"/>
              <a:t>|--</a:t>
            </a:r>
            <a:r>
              <a:rPr lang="en-US" sz="1600" dirty="0" err="1" smtClean="0"/>
              <a:t>css</a:t>
            </a:r>
            <a:r>
              <a:rPr lang="en-US" sz="1600" dirty="0" smtClean="0"/>
              <a:t>/bootstrap.min.css</a:t>
            </a:r>
          </a:p>
          <a:p>
            <a:r>
              <a:rPr lang="en-US" sz="1600" dirty="0"/>
              <a:t>|--</a:t>
            </a:r>
            <a:r>
              <a:rPr lang="en-US" sz="1600" dirty="0" err="1" smtClean="0"/>
              <a:t>css</a:t>
            </a:r>
            <a:r>
              <a:rPr lang="en-US" sz="1600" dirty="0" smtClean="0"/>
              <a:t>/</a:t>
            </a:r>
            <a:r>
              <a:rPr lang="en-US" sz="1600" dirty="0" err="1" smtClean="0"/>
              <a:t>bootstrap.min.css.map</a:t>
            </a:r>
            <a:endParaRPr lang="en-US" sz="1600" dirty="0" smtClean="0"/>
          </a:p>
          <a:p>
            <a:r>
              <a:rPr lang="en-US" sz="1600" dirty="0"/>
              <a:t>|--</a:t>
            </a:r>
            <a:r>
              <a:rPr lang="en-US" sz="1600" dirty="0" err="1"/>
              <a:t>css</a:t>
            </a:r>
            <a:r>
              <a:rPr lang="en-US" sz="1600" dirty="0"/>
              <a:t>/bootstrap-theme.min.css</a:t>
            </a:r>
            <a:endParaRPr lang="en-US" sz="1600" dirty="0" smtClean="0"/>
          </a:p>
          <a:p>
            <a:r>
              <a:rPr lang="en-US" sz="1600" dirty="0" smtClean="0"/>
              <a:t>|--… …</a:t>
            </a:r>
          </a:p>
          <a:p>
            <a:r>
              <a:rPr lang="en-US" sz="1600" dirty="0" smtClean="0"/>
              <a:t>|--fonts/</a:t>
            </a:r>
          </a:p>
          <a:p>
            <a:r>
              <a:rPr lang="en-US" sz="1600" dirty="0"/>
              <a:t>|--</a:t>
            </a:r>
            <a:r>
              <a:rPr lang="en-US" sz="1600" dirty="0" smtClean="0"/>
              <a:t>fonts/</a:t>
            </a:r>
            <a:r>
              <a:rPr lang="en-US" sz="1600" dirty="0" err="1" smtClean="0"/>
              <a:t>glyphicons-halflings-regular.eot</a:t>
            </a:r>
            <a:endParaRPr lang="en-US" sz="1600" dirty="0" smtClean="0"/>
          </a:p>
          <a:p>
            <a:r>
              <a:rPr lang="en-US" sz="1600" dirty="0"/>
              <a:t>|--fonts/</a:t>
            </a:r>
            <a:r>
              <a:rPr lang="en-US" sz="1600" dirty="0" err="1"/>
              <a:t>glyphicons-halflings-regular.svg</a:t>
            </a:r>
            <a:endParaRPr lang="en-US" sz="1600" dirty="0"/>
          </a:p>
          <a:p>
            <a:r>
              <a:rPr lang="en-US" sz="1600" dirty="0" smtClean="0"/>
              <a:t>|--… …</a:t>
            </a:r>
          </a:p>
          <a:p>
            <a:r>
              <a:rPr lang="en-US" sz="1600" dirty="0" smtClean="0"/>
              <a:t>|--</a:t>
            </a:r>
            <a:r>
              <a:rPr lang="en-US" sz="1600" dirty="0" err="1" smtClean="0"/>
              <a:t>js</a:t>
            </a:r>
            <a:r>
              <a:rPr lang="en-US" sz="1600" dirty="0" smtClean="0"/>
              <a:t>/</a:t>
            </a:r>
          </a:p>
          <a:p>
            <a:r>
              <a:rPr lang="en-US" sz="1600" dirty="0"/>
              <a:t>|--</a:t>
            </a:r>
            <a:r>
              <a:rPr lang="en-US" sz="1600" dirty="0" err="1" smtClean="0"/>
              <a:t>js</a:t>
            </a:r>
            <a:r>
              <a:rPr lang="en-US" sz="1600" dirty="0" smtClean="0"/>
              <a:t>/bootstrap.min.js</a:t>
            </a:r>
          </a:p>
          <a:p>
            <a:r>
              <a:rPr lang="en-US" sz="1600" dirty="0" smtClean="0"/>
              <a:t>|--</a:t>
            </a:r>
            <a:r>
              <a:rPr lang="en-US" sz="1600" dirty="0" err="1" smtClean="0"/>
              <a:t>js</a:t>
            </a:r>
            <a:r>
              <a:rPr lang="en-US" sz="1600" dirty="0" smtClean="0"/>
              <a:t>/jquery-1.11.3.min.js</a:t>
            </a:r>
          </a:p>
          <a:p>
            <a:r>
              <a:rPr lang="en-US" sz="1600" dirty="0" smtClean="0"/>
              <a:t>|--</a:t>
            </a:r>
            <a:r>
              <a:rPr lang="en-US" sz="1600" dirty="0" err="1" smtClean="0"/>
              <a:t>js</a:t>
            </a:r>
            <a:r>
              <a:rPr lang="en-US" sz="1600" dirty="0" smtClean="0"/>
              <a:t>/npm.js</a:t>
            </a:r>
          </a:p>
          <a:p>
            <a:r>
              <a:rPr lang="en-US" sz="1600" dirty="0" smtClean="0"/>
              <a:t>|--… …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224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Template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447800"/>
            <a:ext cx="8839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&lt;!DOCTYPE html&gt;</a:t>
            </a:r>
          </a:p>
          <a:p>
            <a:r>
              <a:rPr lang="en-US" sz="1600" dirty="0"/>
              <a:t>&lt;html </a:t>
            </a:r>
            <a:r>
              <a:rPr lang="en-US" sz="1600" dirty="0" err="1"/>
              <a:t>lang</a:t>
            </a:r>
            <a:r>
              <a:rPr lang="en-US" sz="1600" dirty="0"/>
              <a:t>="</a:t>
            </a:r>
            <a:r>
              <a:rPr lang="en-US" sz="1600" dirty="0" err="1"/>
              <a:t>en</a:t>
            </a:r>
            <a:r>
              <a:rPr lang="en-US" sz="1600" dirty="0"/>
              <a:t>"&gt;</a:t>
            </a:r>
          </a:p>
          <a:p>
            <a:r>
              <a:rPr lang="en-US" sz="1600" dirty="0"/>
              <a:t>    &lt;head&gt;</a:t>
            </a:r>
          </a:p>
          <a:p>
            <a:r>
              <a:rPr lang="en-US" sz="1600" dirty="0"/>
              <a:t>        &lt;meta charset="utf-8</a:t>
            </a:r>
            <a:r>
              <a:rPr lang="en-US" sz="1600" dirty="0" smtClean="0"/>
              <a:t>"&gt;  </a:t>
            </a:r>
            <a:r>
              <a:rPr lang="en-US" sz="1600" dirty="0"/>
              <a:t>&lt;meta http-</a:t>
            </a:r>
            <a:r>
              <a:rPr lang="en-US" sz="1600" dirty="0" err="1"/>
              <a:t>equiv</a:t>
            </a:r>
            <a:r>
              <a:rPr lang="en-US" sz="1600" dirty="0"/>
              <a:t>="X-UA-Compatible" content="IE=edge</a:t>
            </a:r>
            <a:r>
              <a:rPr lang="en-US" sz="1600" dirty="0" smtClean="0"/>
              <a:t>"&gt;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/>
              <a:t>&lt;meta name="viewport" content="width=device-width, initial-scale=1"&gt;</a:t>
            </a:r>
          </a:p>
          <a:p>
            <a:r>
              <a:rPr lang="en-US" sz="1600" dirty="0"/>
              <a:t>        &lt;title&gt;Bootstrap Demo&lt;/title&gt;</a:t>
            </a:r>
          </a:p>
          <a:p>
            <a:r>
              <a:rPr lang="en-US" sz="1600" dirty="0"/>
              <a:t>        </a:t>
            </a:r>
            <a:r>
              <a:rPr lang="en-US" sz="1600" b="1" dirty="0"/>
              <a:t>&lt;link type="text/</a:t>
            </a:r>
            <a:r>
              <a:rPr lang="en-US" sz="1600" b="1" dirty="0" err="1"/>
              <a:t>css</a:t>
            </a:r>
            <a:r>
              <a:rPr lang="en-US" sz="1600" b="1" dirty="0"/>
              <a:t>" </a:t>
            </a:r>
            <a:r>
              <a:rPr lang="en-US" sz="1600" b="1" dirty="0" err="1"/>
              <a:t>href</a:t>
            </a:r>
            <a:r>
              <a:rPr lang="en-US" sz="1600" b="1" dirty="0"/>
              <a:t>="</a:t>
            </a:r>
            <a:r>
              <a:rPr lang="en-US" sz="1600" b="1" dirty="0" err="1"/>
              <a:t>css</a:t>
            </a:r>
            <a:r>
              <a:rPr lang="en-US" sz="1600" b="1" dirty="0"/>
              <a:t>/bootstrap.min.css" </a:t>
            </a:r>
            <a:r>
              <a:rPr lang="en-US" sz="1600" b="1" dirty="0" err="1"/>
              <a:t>rel</a:t>
            </a:r>
            <a:r>
              <a:rPr lang="en-US" sz="1600" b="1" dirty="0"/>
              <a:t>="stylesheet" </a:t>
            </a:r>
            <a:r>
              <a:rPr lang="en-US" sz="1600" b="1" dirty="0" smtClean="0"/>
              <a:t>/&gt;</a:t>
            </a:r>
          </a:p>
          <a:p>
            <a:r>
              <a:rPr lang="en-US" sz="1600" dirty="0" smtClean="0"/>
              <a:t>    &lt;/head&gt;</a:t>
            </a:r>
          </a:p>
          <a:p>
            <a:r>
              <a:rPr lang="en-US" sz="1600" dirty="0" smtClean="0"/>
              <a:t>    </a:t>
            </a:r>
            <a:r>
              <a:rPr lang="en-US" sz="1600" dirty="0"/>
              <a:t>&lt;body&gt;</a:t>
            </a:r>
          </a:p>
          <a:p>
            <a:r>
              <a:rPr lang="en-US" sz="1600" b="1" dirty="0" smtClean="0"/>
              <a:t>        &lt;</a:t>
            </a:r>
            <a:r>
              <a:rPr lang="en-US" sz="1600" b="1" dirty="0"/>
              <a:t>script type="text/</a:t>
            </a:r>
            <a:r>
              <a:rPr lang="en-US" sz="1600" b="1" dirty="0" err="1"/>
              <a:t>javascript</a:t>
            </a:r>
            <a:r>
              <a:rPr lang="en-US" sz="1600" b="1" dirty="0"/>
              <a:t>" </a:t>
            </a:r>
            <a:r>
              <a:rPr lang="en-US" sz="1600" b="1" dirty="0" err="1"/>
              <a:t>src</a:t>
            </a:r>
            <a:r>
              <a:rPr lang="en-US" sz="1600" b="1" dirty="0"/>
              <a:t>="</a:t>
            </a:r>
            <a:r>
              <a:rPr lang="en-US" sz="1600" b="1" dirty="0" err="1"/>
              <a:t>js</a:t>
            </a:r>
            <a:r>
              <a:rPr lang="en-US" sz="1600" b="1" dirty="0"/>
              <a:t>/jquery-1.11.3.min.js"&gt;&lt;/script&gt;</a:t>
            </a:r>
          </a:p>
          <a:p>
            <a:r>
              <a:rPr lang="en-US" sz="1600" b="1" dirty="0"/>
              <a:t>        &lt;script type="text/</a:t>
            </a:r>
            <a:r>
              <a:rPr lang="en-US" sz="1600" b="1" dirty="0" err="1"/>
              <a:t>javascript</a:t>
            </a:r>
            <a:r>
              <a:rPr lang="en-US" sz="1600" b="1" dirty="0"/>
              <a:t>" </a:t>
            </a:r>
            <a:r>
              <a:rPr lang="en-US" sz="1600" b="1" dirty="0" err="1"/>
              <a:t>src</a:t>
            </a:r>
            <a:r>
              <a:rPr lang="en-US" sz="1600" b="1" dirty="0"/>
              <a:t>="</a:t>
            </a:r>
            <a:r>
              <a:rPr lang="en-US" sz="1600" b="1" dirty="0" err="1"/>
              <a:t>js</a:t>
            </a:r>
            <a:r>
              <a:rPr lang="en-US" sz="1600" b="1" dirty="0"/>
              <a:t>/bootstrap.min.js"&gt;&lt;/script&gt;</a:t>
            </a:r>
          </a:p>
          <a:p>
            <a:r>
              <a:rPr lang="en-US" sz="1600" dirty="0"/>
              <a:t>        &lt;script type="text/</a:t>
            </a:r>
            <a:r>
              <a:rPr lang="en-US" sz="1600" dirty="0" err="1"/>
              <a:t>javascript</a:t>
            </a:r>
            <a:r>
              <a:rPr lang="en-US" sz="1600" dirty="0"/>
              <a:t>"&gt;</a:t>
            </a:r>
          </a:p>
          <a:p>
            <a:r>
              <a:rPr lang="en-US" sz="1600" dirty="0"/>
              <a:t>            "use strict";</a:t>
            </a:r>
          </a:p>
          <a:p>
            <a:r>
              <a:rPr lang="en-US" sz="1600" dirty="0"/>
              <a:t>            </a:t>
            </a:r>
            <a:r>
              <a:rPr lang="en-US" sz="1600" dirty="0" smtClean="0"/>
              <a:t>// your custom JS code goes here</a:t>
            </a:r>
            <a:endParaRPr lang="en-US" sz="1600" dirty="0"/>
          </a:p>
          <a:p>
            <a:r>
              <a:rPr lang="en-US" sz="1600" dirty="0"/>
              <a:t>        &lt;/script&gt;   </a:t>
            </a:r>
          </a:p>
          <a:p>
            <a:r>
              <a:rPr lang="en-US" sz="1600" dirty="0"/>
              <a:t>    &lt;/body&gt;</a:t>
            </a:r>
          </a:p>
          <a:p>
            <a:r>
              <a:rPr lang="en-US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9102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Container Class</a:t>
            </a:r>
          </a:p>
          <a:p>
            <a:pPr lvl="1"/>
            <a:r>
              <a:rPr lang="en-US" dirty="0" smtClean="0"/>
              <a:t>.container (fixed-width)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.container-fluid (full-width)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600200"/>
            <a:ext cx="746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&lt;div class=“container”&gt;</a:t>
            </a:r>
          </a:p>
          <a:p>
            <a:r>
              <a:rPr lang="en-US" dirty="0" smtClean="0"/>
              <a:t>    &lt;div class=“row”&gt;</a:t>
            </a:r>
          </a:p>
          <a:p>
            <a:r>
              <a:rPr lang="en-US" dirty="0"/>
              <a:t> </a:t>
            </a:r>
            <a:r>
              <a:rPr lang="en-US" dirty="0" smtClean="0"/>
              <a:t>   &lt;!-- … … //</a:t>
            </a:r>
            <a:r>
              <a:rPr lang="en-US" dirty="0" smtClean="0">
                <a:sym typeface="Wingdings" panose="05000000000000000000" pitchFamily="2" charset="2"/>
              </a:rPr>
              <a:t>--&gt;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&lt;/div&gt;</a:t>
            </a:r>
          </a:p>
          <a:p>
            <a:r>
              <a:rPr lang="en-US" dirty="0" smtClean="0"/>
              <a:t>&lt;/div&gt;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3886200"/>
            <a:ext cx="746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&lt;div class</a:t>
            </a:r>
            <a:r>
              <a:rPr lang="en-US" smtClean="0"/>
              <a:t>=“container-fluid”&gt;</a:t>
            </a:r>
            <a:endParaRPr lang="en-US" dirty="0" smtClean="0"/>
          </a:p>
          <a:p>
            <a:r>
              <a:rPr lang="en-US" dirty="0" smtClean="0"/>
              <a:t>    &lt;div class=“row”&gt;</a:t>
            </a:r>
          </a:p>
          <a:p>
            <a:r>
              <a:rPr lang="en-US" dirty="0"/>
              <a:t> </a:t>
            </a:r>
            <a:r>
              <a:rPr lang="en-US" dirty="0" smtClean="0"/>
              <a:t>   &lt;!-- … … //</a:t>
            </a:r>
            <a:r>
              <a:rPr lang="en-US" dirty="0" smtClean="0">
                <a:sym typeface="Wingdings" panose="05000000000000000000" pitchFamily="2" charset="2"/>
              </a:rPr>
              <a:t>--&gt;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&lt;/div&gt;</a:t>
            </a:r>
          </a:p>
          <a:p>
            <a:r>
              <a:rPr lang="en-US" dirty="0" smtClean="0"/>
              <a:t>&lt;/div&gt;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9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System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224214"/>
              </p:ext>
            </p:extLst>
          </p:nvPr>
        </p:nvGraphicFramePr>
        <p:xfrm>
          <a:off x="152400" y="1295400"/>
          <a:ext cx="8839200" cy="3221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840"/>
                <a:gridCol w="1767840"/>
                <a:gridCol w="1767840"/>
                <a:gridCol w="1767840"/>
                <a:gridCol w="1767840"/>
              </a:tblGrid>
              <a:tr h="6192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Phones</a:t>
                      </a:r>
                    </a:p>
                    <a:p>
                      <a:r>
                        <a:rPr lang="en-US" dirty="0" smtClean="0"/>
                        <a:t>&lt;768px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Tablets</a:t>
                      </a:r>
                    </a:p>
                    <a:p>
                      <a:r>
                        <a:rPr lang="en-US" dirty="0" smtClean="0"/>
                        <a:t>&gt;768px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PCs</a:t>
                      </a:r>
                      <a:r>
                        <a:rPr lang="en-US" baseline="0" dirty="0" smtClean="0"/>
                        <a:t>/Laptops</a:t>
                      </a:r>
                    </a:p>
                    <a:p>
                      <a:r>
                        <a:rPr lang="en-US" baseline="0" dirty="0" smtClean="0"/>
                        <a:t>&gt;992px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Desktops</a:t>
                      </a:r>
                    </a:p>
                    <a:p>
                      <a:r>
                        <a:rPr lang="en-US" dirty="0" smtClean="0"/>
                        <a:t>&gt;1200px</a:t>
                      </a:r>
                      <a:endParaRPr lang="en-US" dirty="0"/>
                    </a:p>
                  </a:txBody>
                  <a:tcPr/>
                </a:tc>
              </a:tr>
              <a:tr h="64529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 Container Width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750px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970px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1170px</a:t>
                      </a:r>
                      <a:endParaRPr lang="en-US" dirty="0"/>
                    </a:p>
                  </a:txBody>
                  <a:tcPr/>
                </a:tc>
              </a:tr>
              <a:tr h="645295">
                <a:tc>
                  <a:txBody>
                    <a:bodyPr/>
                    <a:lstStyle/>
                    <a:p>
                      <a:r>
                        <a:rPr lang="en-US" dirty="0" smtClean="0"/>
                        <a:t>Class prefix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.col-</a:t>
                      </a:r>
                      <a:r>
                        <a:rPr lang="en-US" dirty="0" err="1" smtClean="0"/>
                        <a:t>xs</a:t>
                      </a:r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.col-</a:t>
                      </a:r>
                      <a:r>
                        <a:rPr lang="en-US" dirty="0" err="1" smtClean="0"/>
                        <a:t>sm</a:t>
                      </a:r>
                      <a:r>
                        <a:rPr lang="en-US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.col-md-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.col-</a:t>
                      </a:r>
                      <a:r>
                        <a:rPr lang="en-US" dirty="0" err="1" smtClean="0"/>
                        <a:t>lg</a:t>
                      </a:r>
                      <a:r>
                        <a:rPr lang="en-US" dirty="0" smtClean="0"/>
                        <a:t>-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645295">
                <a:tc>
                  <a:txBody>
                    <a:bodyPr/>
                    <a:lstStyle/>
                    <a:p>
                      <a:r>
                        <a:rPr lang="en-US" dirty="0" smtClean="0"/>
                        <a:t>Max Column 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~62px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~81px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~97px</a:t>
                      </a:r>
                      <a:endParaRPr lang="en-US" dirty="0"/>
                    </a:p>
                  </a:txBody>
                  <a:tcPr/>
                </a:tc>
              </a:tr>
              <a:tr h="645295">
                <a:tc>
                  <a:txBody>
                    <a:bodyPr/>
                    <a:lstStyle/>
                    <a:p>
                      <a:r>
                        <a:rPr lang="en-US" dirty="0" smtClean="0"/>
                        <a:t>Padding Width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15px</a:t>
                      </a:r>
                      <a:r>
                        <a:rPr lang="en-US" baseline="0" dirty="0" smtClean="0"/>
                        <a:t> on each side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724400"/>
            <a:ext cx="8915400" cy="1468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2" descr="Image result for bootstra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Image result for bootstra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Image result for bootstra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943" y="5972997"/>
            <a:ext cx="438944" cy="438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577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_ADJUSTSHAPES_ARROWANGLE" val="45"/>
  <p:tag name="VCT_ADJUSTSHAPES_CHEVRONANGLE" val="60"/>
  <p:tag name="VCT_ADJUSTSHAPES_ROUNDRECTPOINTS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MASTER" val="Fujitsu Master 4-3"/>
  <p:tag name="VCT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BODYINDENTATION" val="0;21,25;21,25;42,5;42,5;56,25;56,25;70,62504;70,62496;85;"/>
  <p:tag name="VCT-BULLETVISIBILITY" val="G*****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12.10.2010 13:26:00"/>
  <p:tag name="VCTMASTER" val="Fujitsu"/>
  <p:tag name="VCTLAYOUT" val="title"/>
  <p:tag name="VCT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3"/>
  <p:tag name="VCT-BODYINDENTATION" val="0;0;"/>
  <p:tag name="VCT-BULLETVISIBILITY" val="L 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Backup"/>
  <p:tag name="DATE" val="25.10.2010 11:11:35"/>
  <p:tag name="PLACEHFMT" val="4"/>
  <p:tag name="VCT-BODYINDENTATION" val="0;0;"/>
  <p:tag name="VCT-BULLETVISIBILITY" val="L 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-RADIUS" val="30"/>
</p:tagLst>
</file>

<file path=ppt/theme/theme1.xml><?xml version="1.0" encoding="utf-8"?>
<a:theme xmlns:a="http://schemas.openxmlformats.org/drawingml/2006/main" name="Template_FCAN_Internal_Red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t" anchorCtr="0"/>
      <a:lstStyle>
        <a:defPPr algn="ctr">
          <a:buClr>
            <a:schemeClr val="accent2"/>
          </a:buClr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Fujitsu">
      <a:dk1>
        <a:srgbClr val="000000"/>
      </a:dk1>
      <a:lt1>
        <a:srgbClr val="FFFFFF"/>
      </a:lt1>
      <a:dk2>
        <a:srgbClr val="87867E"/>
      </a:dk2>
      <a:lt2>
        <a:srgbClr val="DAD9D6"/>
      </a:lt2>
      <a:accent1>
        <a:srgbClr val="FF0000"/>
      </a:accent1>
      <a:accent2>
        <a:srgbClr val="A30B1A"/>
      </a:accent2>
      <a:accent3>
        <a:srgbClr val="861718"/>
      </a:accent3>
      <a:accent4>
        <a:srgbClr val="681A14"/>
      </a:accent4>
      <a:accent5>
        <a:srgbClr val="48190A"/>
      </a:accent5>
      <a:accent6>
        <a:srgbClr val="3C3C35"/>
      </a:accent6>
      <a:hlink>
        <a:srgbClr val="1782DB"/>
      </a:hlink>
      <a:folHlink>
        <a:srgbClr val="FF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lder" ma:contentTypeID="0x012000C8CFA54C27828F48A4FBEA297E450EB6" ma:contentTypeVersion="0" ma:contentTypeDescription="Create a new folder." ma:contentTypeScope="" ma:versionID="3cc599a6734f488e5ca8b2fbb7ccc10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ba7e97febcdc823e6f29eb69cd9a4895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ItemChildCount" minOccurs="0"/>
                <xsd:element ref="ns1:FolderChild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temChildCount" ma:index="3" nillable="true" ma:displayName="Item Child Count" ma:hidden="true" ma:list="Docs" ma:internalName="ItemChildCount" ma:readOnly="true" ma:showField="ItemChildCount">
      <xsd:simpleType>
        <xsd:restriction base="dms:Lookup"/>
      </xsd:simpleType>
    </xsd:element>
    <xsd:element name="FolderChildCount" ma:index="4" nillable="true" ma:displayName="Folder Child Count" ma:hidden="true" ma:list="Docs" ma:internalName="FolderChildCount" ma:readOnly="true" ma:showField="FolderChildCount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ListForm</Display>
  <Edit>ListForm</Edit>
  <New>ListForm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8DF73AE-4906-401F-81A2-FFF8F867A3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DD066D-A56E-438F-8AA9-CD0F844D78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B15965-E494-4558-8E2F-390CFA6C79A1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sharepoint/v3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Template_FCAN_Internal_Red</Template>
  <TotalTime>1849</TotalTime>
  <Words>1992</Words>
  <Application>Microsoft Office PowerPoint</Application>
  <PresentationFormat>On-screen Show (4:3)</PresentationFormat>
  <Paragraphs>349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Template_FCAN_Internal_Red</vt:lpstr>
      <vt:lpstr>OMS Java/Web Application Development</vt:lpstr>
      <vt:lpstr>Agenda</vt:lpstr>
      <vt:lpstr>What Bootstrap is for</vt:lpstr>
      <vt:lpstr>What Bootstrap is for</vt:lpstr>
      <vt:lpstr>What Bootstrap is for</vt:lpstr>
      <vt:lpstr>Get Start</vt:lpstr>
      <vt:lpstr>Get Start</vt:lpstr>
      <vt:lpstr>Get Start</vt:lpstr>
      <vt:lpstr>Get Start</vt:lpstr>
      <vt:lpstr>Components</vt:lpstr>
      <vt:lpstr>Components</vt:lpstr>
      <vt:lpstr>Components</vt:lpstr>
      <vt:lpstr>Components</vt:lpstr>
      <vt:lpstr>Components</vt:lpstr>
      <vt:lpstr>Components</vt:lpstr>
      <vt:lpstr>Components</vt:lpstr>
      <vt:lpstr>Customization</vt:lpstr>
      <vt:lpstr>Customization</vt:lpstr>
      <vt:lpstr>More Examples</vt:lpstr>
      <vt:lpstr>Emergency Services</vt:lpstr>
      <vt:lpstr>References</vt:lpstr>
      <vt:lpstr>Q &amp; A</vt:lpstr>
      <vt:lpstr>PowerPoint Presentation</vt:lpstr>
    </vt:vector>
  </TitlesOfParts>
  <Company>BC Hydro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MAGIK LANGUAGE</dc:title>
  <dc:creator>Wang, Linlin</dc:creator>
  <cp:lastModifiedBy>Liu, Jonathan</cp:lastModifiedBy>
  <cp:revision>384</cp:revision>
  <dcterms:created xsi:type="dcterms:W3CDTF">2014-11-18T00:05:49Z</dcterms:created>
  <dcterms:modified xsi:type="dcterms:W3CDTF">2016-11-03T21:52:10Z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0x012000C8CFA54C27828F48A4FBEA297E450EB6</vt:lpwstr>
  </property>
</Properties>
</file>