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8" r:id="rId2"/>
    <p:sldId id="261" r:id="rId3"/>
    <p:sldId id="263" r:id="rId4"/>
    <p:sldId id="264" r:id="rId5"/>
    <p:sldId id="260" r:id="rId6"/>
    <p:sldId id="262" r:id="rId7"/>
    <p:sldId id="265" r:id="rId8"/>
    <p:sldId id="267" r:id="rId9"/>
    <p:sldId id="268" r:id="rId10"/>
    <p:sldId id="266" r:id="rId11"/>
    <p:sldId id="281" r:id="rId12"/>
    <p:sldId id="280" r:id="rId13"/>
    <p:sldId id="269" r:id="rId14"/>
    <p:sldId id="277" r:id="rId15"/>
    <p:sldId id="278" r:id="rId16"/>
    <p:sldId id="270" r:id="rId17"/>
    <p:sldId id="279" r:id="rId18"/>
    <p:sldId id="271" r:id="rId19"/>
    <p:sldId id="272" r:id="rId20"/>
    <p:sldId id="282" r:id="rId21"/>
    <p:sldId id="283" r:id="rId22"/>
    <p:sldId id="273" r:id="rId23"/>
    <p:sldId id="274" r:id="rId24"/>
    <p:sldId id="275" r:id="rId25"/>
    <p:sldId id="276"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21" autoAdjust="0"/>
    <p:restoredTop sz="71386" autoAdjust="0"/>
  </p:normalViewPr>
  <p:slideViewPr>
    <p:cSldViewPr snapToGrid="0" snapToObjects="1">
      <p:cViewPr varScale="1">
        <p:scale>
          <a:sx n="82" d="100"/>
          <a:sy n="82" d="100"/>
        </p:scale>
        <p:origin x="-96" y="-5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D08639-5AA6-9B4E-8E33-2E0988AFC37B}" type="datetimeFigureOut">
              <a:rPr lang="en-US" smtClean="0"/>
              <a:t>7/05/13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A2E808-3A18-2A4D-B531-A67384CB1F8C}" type="slidenum">
              <a:rPr lang="en-US" smtClean="0"/>
              <a:t>‹#›</a:t>
            </a:fld>
            <a:endParaRPr lang="en-US"/>
          </a:p>
        </p:txBody>
      </p:sp>
    </p:spTree>
    <p:extLst>
      <p:ext uri="{BB962C8B-B14F-4D97-AF65-F5344CB8AC3E}">
        <p14:creationId xmlns:p14="http://schemas.microsoft.com/office/powerpoint/2010/main" val="114233306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kern="1200" dirty="0" smtClean="0">
                <a:solidFill>
                  <a:schemeClr val="tx1"/>
                </a:solidFill>
                <a:latin typeface="+mn-lt"/>
                <a:ea typeface="+mn-ea"/>
                <a:cs typeface="+mn-cs"/>
              </a:rPr>
              <a:t>Isn't mobile a design and development problem? </a:t>
            </a:r>
          </a:p>
          <a:p>
            <a:pPr marL="171450" indent="-171450">
              <a:buFont typeface="Arial"/>
              <a:buChar char="•"/>
            </a:pPr>
            <a:r>
              <a:rPr lang="en-US" sz="1200" kern="1200" dirty="0" smtClean="0">
                <a:solidFill>
                  <a:schemeClr val="tx1"/>
                </a:solidFill>
                <a:latin typeface="+mn-lt"/>
                <a:ea typeface="+mn-ea"/>
                <a:cs typeface="+mn-cs"/>
              </a:rPr>
              <a:t>Isn't it just screen sizes, resolutions, and devices? </a:t>
            </a:r>
          </a:p>
          <a:p>
            <a:pPr marL="171450" indent="-171450">
              <a:buFont typeface="Arial"/>
              <a:buChar char="•"/>
            </a:pPr>
            <a:r>
              <a:rPr lang="en-US" sz="1200" kern="1200" dirty="0" smtClean="0">
                <a:solidFill>
                  <a:schemeClr val="tx1"/>
                </a:solidFill>
                <a:latin typeface="+mn-lt"/>
                <a:ea typeface="+mn-ea"/>
                <a:cs typeface="+mn-cs"/>
              </a:rPr>
              <a:t>Marketing should just contact IT department and get them to design us a new website and that's it. </a:t>
            </a:r>
          </a:p>
          <a:p>
            <a:pPr marL="171450" indent="-171450">
              <a:buFont typeface="Arial"/>
              <a:buChar char="•"/>
            </a:pPr>
            <a:r>
              <a:rPr lang="en-US" sz="1200" kern="1200" dirty="0" smtClean="0">
                <a:solidFill>
                  <a:schemeClr val="tx1"/>
                </a:solidFill>
                <a:latin typeface="+mn-lt"/>
                <a:ea typeface="+mn-ea"/>
                <a:cs typeface="+mn-cs"/>
              </a:rPr>
              <a:t>It is not just an issue for these people.</a:t>
            </a:r>
          </a:p>
          <a:p>
            <a:pPr marL="171450" indent="-171450">
              <a:buFont typeface="Arial"/>
              <a:buChar char="•"/>
            </a:pPr>
            <a:r>
              <a:rPr lang="en-US" sz="1200" kern="1200" dirty="0" smtClean="0">
                <a:solidFill>
                  <a:schemeClr val="tx1"/>
                </a:solidFill>
                <a:latin typeface="+mn-lt"/>
                <a:ea typeface="+mn-ea"/>
                <a:cs typeface="+mn-cs"/>
              </a:rPr>
              <a:t>In</a:t>
            </a:r>
            <a:r>
              <a:rPr lang="en-US" sz="1200" kern="1200" baseline="0" dirty="0" smtClean="0">
                <a:solidFill>
                  <a:schemeClr val="tx1"/>
                </a:solidFill>
                <a:latin typeface="+mn-lt"/>
                <a:ea typeface="+mn-ea"/>
                <a:cs typeface="+mn-cs"/>
              </a:rPr>
              <a:t> fact, we can be champions in driving this. </a:t>
            </a:r>
            <a:endParaRPr lang="en-US" sz="1200" kern="1200" dirty="0" smtClean="0">
              <a:solidFill>
                <a:schemeClr val="tx1"/>
              </a:solidFill>
              <a:latin typeface="+mn-lt"/>
              <a:ea typeface="+mn-ea"/>
              <a:cs typeface="+mn-cs"/>
            </a:endParaRPr>
          </a:p>
          <a:p>
            <a:pPr marL="0" indent="0">
              <a:buFont typeface="Arial"/>
              <a:buNone/>
            </a:pPr>
            <a:endParaRPr lang="en-US" sz="1200" kern="1200" dirty="0" smtClean="0">
              <a:solidFill>
                <a:schemeClr val="tx1"/>
              </a:solidFill>
              <a:latin typeface="+mn-lt"/>
              <a:ea typeface="+mn-ea"/>
              <a:cs typeface="+mn-cs"/>
            </a:endParaRP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latin typeface="+mn-lt"/>
                <a:ea typeface="+mn-ea"/>
                <a:cs typeface="+mn-cs"/>
              </a:rPr>
              <a:t>So</a:t>
            </a:r>
            <a:r>
              <a:rPr lang="en-US" sz="1200" kern="1200" baseline="0" dirty="0" smtClean="0">
                <a:solidFill>
                  <a:schemeClr val="tx1"/>
                </a:solidFill>
                <a:latin typeface="+mn-lt"/>
                <a:ea typeface="+mn-ea"/>
                <a:cs typeface="+mn-cs"/>
              </a:rPr>
              <a:t> h</a:t>
            </a:r>
            <a:r>
              <a:rPr lang="en-US" sz="1200" kern="1200" dirty="0" smtClean="0">
                <a:solidFill>
                  <a:schemeClr val="tx1"/>
                </a:solidFill>
                <a:latin typeface="+mn-lt"/>
                <a:ea typeface="+mn-ea"/>
                <a:cs typeface="+mn-cs"/>
              </a:rPr>
              <a:t>ow are we going to figure out what we are going to create and manage and maintain content across all these new devices?</a:t>
            </a:r>
          </a:p>
          <a:p>
            <a:pPr marL="171450" indent="-171450">
              <a:buFont typeface="Arial"/>
              <a:buChar char="•"/>
            </a:pPr>
            <a:endParaRPr lang="en-US" sz="1200" kern="1200" dirty="0" smtClean="0">
              <a:solidFill>
                <a:schemeClr val="tx1"/>
              </a:solidFill>
              <a:latin typeface="+mn-lt"/>
              <a:ea typeface="+mn-ea"/>
              <a:cs typeface="+mn-cs"/>
            </a:endParaRPr>
          </a:p>
          <a:p>
            <a:pPr marL="171450" indent="-171450">
              <a:buFont typeface="Arial"/>
              <a:buChar char="•"/>
            </a:pPr>
            <a:endParaRPr lang="en-US" sz="1200" kern="1200" dirty="0" smtClean="0">
              <a:solidFill>
                <a:schemeClr val="tx1"/>
              </a:solidFill>
              <a:latin typeface="+mn-lt"/>
              <a:ea typeface="+mn-ea"/>
              <a:cs typeface="+mn-cs"/>
            </a:endParaRPr>
          </a:p>
          <a:p>
            <a:pPr marL="0" indent="0">
              <a:buFont typeface="Arial"/>
              <a:buNone/>
            </a:pPr>
            <a:r>
              <a:rPr lang="en-US" sz="1200" b="1" u="sng" kern="1200" dirty="0" smtClean="0">
                <a:solidFill>
                  <a:schemeClr val="tx1"/>
                </a:solidFill>
                <a:latin typeface="+mn-lt"/>
                <a:ea typeface="+mn-ea"/>
                <a:cs typeface="+mn-cs"/>
              </a:rPr>
              <a:t>EVERNOTE: https://</a:t>
            </a:r>
            <a:r>
              <a:rPr lang="en-US" sz="1200" b="1" u="sng" kern="1200" dirty="0" err="1" smtClean="0">
                <a:solidFill>
                  <a:schemeClr val="tx1"/>
                </a:solidFill>
                <a:latin typeface="+mn-lt"/>
                <a:ea typeface="+mn-ea"/>
                <a:cs typeface="+mn-cs"/>
              </a:rPr>
              <a:t>www.evernote.com</a:t>
            </a:r>
            <a:r>
              <a:rPr lang="en-US" sz="1200" b="1" u="sng" kern="1200" dirty="0" smtClean="0">
                <a:solidFill>
                  <a:schemeClr val="tx1"/>
                </a:solidFill>
                <a:latin typeface="+mn-lt"/>
                <a:ea typeface="+mn-ea"/>
                <a:cs typeface="+mn-cs"/>
              </a:rPr>
              <a:t>/shard/s252/</a:t>
            </a:r>
            <a:r>
              <a:rPr lang="en-US" sz="1200" b="1" u="sng" kern="1200" dirty="0" err="1" smtClean="0">
                <a:solidFill>
                  <a:schemeClr val="tx1"/>
                </a:solidFill>
                <a:latin typeface="+mn-lt"/>
                <a:ea typeface="+mn-ea"/>
                <a:cs typeface="+mn-cs"/>
              </a:rPr>
              <a:t>sh</a:t>
            </a:r>
            <a:r>
              <a:rPr lang="en-US" sz="1200" b="1" u="sng" kern="1200" dirty="0" smtClean="0">
                <a:solidFill>
                  <a:schemeClr val="tx1"/>
                </a:solidFill>
                <a:latin typeface="+mn-lt"/>
                <a:ea typeface="+mn-ea"/>
                <a:cs typeface="+mn-cs"/>
              </a:rPr>
              <a:t>/ff990681-cd1a-4b83-82bb-f8ba206050bd/aeb9fde0fe3f30c77adade14edfbecab</a:t>
            </a:r>
          </a:p>
        </p:txBody>
      </p:sp>
      <p:sp>
        <p:nvSpPr>
          <p:cNvPr id="4" name="Slide Number Placeholder 3"/>
          <p:cNvSpPr>
            <a:spLocks noGrp="1"/>
          </p:cNvSpPr>
          <p:nvPr>
            <p:ph type="sldNum" sz="quarter" idx="10"/>
          </p:nvPr>
        </p:nvSpPr>
        <p:spPr/>
        <p:txBody>
          <a:bodyPr/>
          <a:lstStyle/>
          <a:p>
            <a:fld id="{A3A2E808-3A18-2A4D-B531-A67384CB1F8C}" type="slidenum">
              <a:rPr lang="en-US" smtClean="0"/>
              <a:t>1</a:t>
            </a:fld>
            <a:endParaRPr lang="en-US"/>
          </a:p>
        </p:txBody>
      </p:sp>
    </p:spTree>
    <p:extLst>
      <p:ext uri="{BB962C8B-B14F-4D97-AF65-F5344CB8AC3E}">
        <p14:creationId xmlns:p14="http://schemas.microsoft.com/office/powerpoint/2010/main" val="1414144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kern="1200" dirty="0" smtClean="0">
                <a:solidFill>
                  <a:schemeClr val="tx1"/>
                </a:solidFill>
                <a:latin typeface="+mn-lt"/>
                <a:ea typeface="+mn-ea"/>
                <a:cs typeface="+mn-cs"/>
              </a:rPr>
              <a:t>MOBILE IS THE BEST THING THAT EVER HAPPENED TO YOUR CONTENT</a:t>
            </a:r>
          </a:p>
          <a:p>
            <a:pPr marL="171450" indent="-171450">
              <a:buFont typeface="Arial"/>
              <a:buChar char="•"/>
            </a:pPr>
            <a:endParaRPr lang="en-US" sz="1200" kern="1200" dirty="0" smtClean="0">
              <a:solidFill>
                <a:schemeClr val="tx1"/>
              </a:solidFill>
              <a:latin typeface="+mn-lt"/>
              <a:ea typeface="+mn-ea"/>
              <a:cs typeface="+mn-cs"/>
            </a:endParaRPr>
          </a:p>
          <a:p>
            <a:pPr marL="171450" indent="-171450">
              <a:buFont typeface="Arial"/>
              <a:buChar char="•"/>
            </a:pPr>
            <a:r>
              <a:rPr lang="en-US" sz="1200" kern="1200" dirty="0" smtClean="0">
                <a:solidFill>
                  <a:schemeClr val="tx1"/>
                </a:solidFill>
                <a:latin typeface="+mn-lt"/>
                <a:ea typeface="+mn-ea"/>
                <a:cs typeface="+mn-cs"/>
              </a:rPr>
              <a:t>Mobile just gives us the opportunity to review our content within a constrained medium</a:t>
            </a:r>
          </a:p>
          <a:p>
            <a:pPr marL="0" indent="0">
              <a:buFont typeface="Arial"/>
              <a:buNone/>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3A2E808-3A18-2A4D-B531-A67384CB1F8C}" type="slidenum">
              <a:rPr lang="en-US" smtClean="0"/>
              <a:t>10</a:t>
            </a:fld>
            <a:endParaRPr lang="en-US"/>
          </a:p>
        </p:txBody>
      </p:sp>
    </p:spTree>
    <p:extLst>
      <p:ext uri="{BB962C8B-B14F-4D97-AF65-F5344CB8AC3E}">
        <p14:creationId xmlns:p14="http://schemas.microsoft.com/office/powerpoint/2010/main" val="1414144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sz="1200" kern="1200" dirty="0" smtClean="0">
              <a:solidFill>
                <a:schemeClr val="tx1"/>
              </a:solidFill>
              <a:latin typeface="+mn-lt"/>
              <a:ea typeface="+mn-ea"/>
              <a:cs typeface="+mn-cs"/>
            </a:endParaRPr>
          </a:p>
          <a:p>
            <a:pPr marL="0" indent="0">
              <a:buFont typeface="Arial"/>
              <a:buNone/>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3A2E808-3A18-2A4D-B531-A67384CB1F8C}" type="slidenum">
              <a:rPr lang="en-US" smtClean="0"/>
              <a:t>11</a:t>
            </a:fld>
            <a:endParaRPr lang="en-US"/>
          </a:p>
        </p:txBody>
      </p:sp>
    </p:spTree>
    <p:extLst>
      <p:ext uri="{BB962C8B-B14F-4D97-AF65-F5344CB8AC3E}">
        <p14:creationId xmlns:p14="http://schemas.microsoft.com/office/powerpoint/2010/main" val="1414144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sz="1200" kern="1200" dirty="0" smtClean="0">
              <a:solidFill>
                <a:schemeClr val="tx1"/>
              </a:solidFill>
              <a:latin typeface="+mn-lt"/>
              <a:ea typeface="+mn-ea"/>
              <a:cs typeface="+mn-cs"/>
            </a:endParaRP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latin typeface="+mn-lt"/>
                <a:ea typeface="+mn-ea"/>
                <a:cs typeface="+mn-cs"/>
              </a:rPr>
              <a:t>Resourcing: who is creating content? What are the responsibilities of these? choose a selection of people across the enterprise to provide content + work load can be shared - different prospective and insight</a:t>
            </a:r>
          </a:p>
          <a:p>
            <a:pPr marL="0" indent="0">
              <a:buFont typeface="Arial"/>
              <a:buNone/>
            </a:pPr>
            <a:endParaRPr lang="en-US" sz="1200" kern="1200" dirty="0" smtClean="0">
              <a:solidFill>
                <a:schemeClr val="tx1"/>
              </a:solidFill>
              <a:latin typeface="+mn-lt"/>
              <a:ea typeface="+mn-ea"/>
              <a:cs typeface="+mn-cs"/>
            </a:endParaRPr>
          </a:p>
          <a:p>
            <a:pPr marL="171450" indent="-171450">
              <a:buFont typeface="Arial"/>
              <a:buChar char="•"/>
            </a:pPr>
            <a:r>
              <a:rPr lang="en-US" sz="1200" kern="1200" dirty="0" smtClean="0">
                <a:solidFill>
                  <a:schemeClr val="tx1"/>
                </a:solidFill>
                <a:latin typeface="+mn-lt"/>
                <a:ea typeface="+mn-ea"/>
                <a:cs typeface="+mn-cs"/>
              </a:rPr>
              <a:t>Shift thinking: get away from marketing content, what people are saying about on Facebook is content, all kinds of places, even more critical.</a:t>
            </a:r>
          </a:p>
          <a:p>
            <a:pPr marL="171450" indent="-171450">
              <a:buFont typeface="Arial"/>
              <a:buChar char="•"/>
            </a:pPr>
            <a:endParaRPr lang="en-US" sz="1200" kern="1200" dirty="0" smtClean="0">
              <a:solidFill>
                <a:schemeClr val="tx1"/>
              </a:solidFill>
              <a:latin typeface="+mn-lt"/>
              <a:ea typeface="+mn-ea"/>
              <a:cs typeface="+mn-cs"/>
            </a:endParaRPr>
          </a:p>
          <a:p>
            <a:pPr marL="171450" indent="-171450">
              <a:buFont typeface="Arial"/>
              <a:buChar char="•"/>
            </a:pPr>
            <a:r>
              <a:rPr lang="en-US" sz="1200" kern="1200" dirty="0" smtClean="0">
                <a:solidFill>
                  <a:schemeClr val="tx1"/>
                </a:solidFill>
                <a:latin typeface="+mn-lt"/>
                <a:ea typeface="+mn-ea"/>
                <a:cs typeface="+mn-cs"/>
              </a:rPr>
              <a:t>if you are sharing exactly the same info on Twitter as on Facebook why would I need to follow you on both? </a:t>
            </a:r>
          </a:p>
          <a:p>
            <a:pPr marL="0" indent="0">
              <a:buFont typeface="Arial"/>
              <a:buNone/>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3A2E808-3A18-2A4D-B531-A67384CB1F8C}" type="slidenum">
              <a:rPr lang="en-US" smtClean="0"/>
              <a:t>12</a:t>
            </a:fld>
            <a:endParaRPr lang="en-US"/>
          </a:p>
        </p:txBody>
      </p:sp>
    </p:spTree>
    <p:extLst>
      <p:ext uri="{BB962C8B-B14F-4D97-AF65-F5344CB8AC3E}">
        <p14:creationId xmlns:p14="http://schemas.microsoft.com/office/powerpoint/2010/main" val="1414144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sz="1200" kern="1200" baseline="0" dirty="0" smtClean="0">
              <a:solidFill>
                <a:schemeClr val="tx1"/>
              </a:solidFill>
              <a:latin typeface="+mn-lt"/>
              <a:ea typeface="+mn-ea"/>
              <a:cs typeface="+mn-cs"/>
            </a:endParaRPr>
          </a:p>
          <a:p>
            <a:pPr marL="171450" indent="-171450">
              <a:buFont typeface="Arial"/>
              <a:buChar char="•"/>
            </a:pPr>
            <a:endParaRPr lang="en-US" sz="1200" kern="1200" dirty="0" smtClean="0">
              <a:solidFill>
                <a:schemeClr val="tx1"/>
              </a:solidFill>
              <a:latin typeface="+mn-lt"/>
              <a:ea typeface="+mn-ea"/>
              <a:cs typeface="+mn-cs"/>
            </a:endParaRPr>
          </a:p>
          <a:p>
            <a:pPr marL="0" indent="0">
              <a:buFont typeface="Arial"/>
              <a:buNone/>
            </a:pPr>
            <a:endParaRPr lang="en-US" sz="1200" kern="1200" dirty="0" smtClean="0">
              <a:solidFill>
                <a:schemeClr val="tx1"/>
              </a:solidFill>
              <a:latin typeface="+mn-lt"/>
              <a:ea typeface="+mn-ea"/>
              <a:cs typeface="+mn-cs"/>
            </a:endParaRPr>
          </a:p>
          <a:p>
            <a:pPr marL="0" indent="0">
              <a:buFont typeface="Arial"/>
              <a:buNone/>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3A2E808-3A18-2A4D-B531-A67384CB1F8C}" type="slidenum">
              <a:rPr lang="en-US" smtClean="0"/>
              <a:t>13</a:t>
            </a:fld>
            <a:endParaRPr lang="en-US"/>
          </a:p>
        </p:txBody>
      </p:sp>
    </p:spTree>
    <p:extLst>
      <p:ext uri="{BB962C8B-B14F-4D97-AF65-F5344CB8AC3E}">
        <p14:creationId xmlns:p14="http://schemas.microsoft.com/office/powerpoint/2010/main" val="1414144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sz="1200" kern="1200" baseline="0" dirty="0" smtClean="0">
              <a:solidFill>
                <a:schemeClr val="tx1"/>
              </a:solidFill>
              <a:latin typeface="+mn-lt"/>
              <a:ea typeface="+mn-ea"/>
              <a:cs typeface="+mn-cs"/>
            </a:endParaRPr>
          </a:p>
          <a:p>
            <a:pPr marL="171450" indent="-171450">
              <a:buFont typeface="Arial"/>
              <a:buChar char="•"/>
            </a:pPr>
            <a:endParaRPr lang="en-US" sz="1200" kern="1200" dirty="0" smtClean="0">
              <a:solidFill>
                <a:schemeClr val="tx1"/>
              </a:solidFill>
              <a:latin typeface="+mn-lt"/>
              <a:ea typeface="+mn-ea"/>
              <a:cs typeface="+mn-cs"/>
            </a:endParaRPr>
          </a:p>
          <a:p>
            <a:pPr marL="0" indent="0">
              <a:buFont typeface="Arial"/>
              <a:buNone/>
            </a:pPr>
            <a:endParaRPr lang="en-US" sz="1200" kern="1200" dirty="0" smtClean="0">
              <a:solidFill>
                <a:schemeClr val="tx1"/>
              </a:solidFill>
              <a:latin typeface="+mn-lt"/>
              <a:ea typeface="+mn-ea"/>
              <a:cs typeface="+mn-cs"/>
            </a:endParaRPr>
          </a:p>
          <a:p>
            <a:pPr marL="0" indent="0">
              <a:buFont typeface="Arial"/>
              <a:buNone/>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3A2E808-3A18-2A4D-B531-A67384CB1F8C}" type="slidenum">
              <a:rPr lang="en-US" smtClean="0"/>
              <a:t>14</a:t>
            </a:fld>
            <a:endParaRPr lang="en-US"/>
          </a:p>
        </p:txBody>
      </p:sp>
    </p:spTree>
    <p:extLst>
      <p:ext uri="{BB962C8B-B14F-4D97-AF65-F5344CB8AC3E}">
        <p14:creationId xmlns:p14="http://schemas.microsoft.com/office/powerpoint/2010/main" val="1414144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sz="1200" kern="1200" baseline="0" dirty="0" smtClean="0">
              <a:solidFill>
                <a:schemeClr val="tx1"/>
              </a:solidFill>
              <a:latin typeface="+mn-lt"/>
              <a:ea typeface="+mn-ea"/>
              <a:cs typeface="+mn-cs"/>
            </a:endParaRPr>
          </a:p>
          <a:p>
            <a:pPr marL="171450" indent="-171450">
              <a:buFont typeface="Arial"/>
              <a:buChar char="•"/>
            </a:pPr>
            <a:endParaRPr lang="en-US" sz="1200" kern="1200" dirty="0" smtClean="0">
              <a:solidFill>
                <a:schemeClr val="tx1"/>
              </a:solidFill>
              <a:latin typeface="+mn-lt"/>
              <a:ea typeface="+mn-ea"/>
              <a:cs typeface="+mn-cs"/>
            </a:endParaRPr>
          </a:p>
          <a:p>
            <a:pPr marL="0" indent="0">
              <a:buFont typeface="Arial"/>
              <a:buNone/>
            </a:pPr>
            <a:endParaRPr lang="en-US" sz="1200" kern="1200" dirty="0" smtClean="0">
              <a:solidFill>
                <a:schemeClr val="tx1"/>
              </a:solidFill>
              <a:latin typeface="+mn-lt"/>
              <a:ea typeface="+mn-ea"/>
              <a:cs typeface="+mn-cs"/>
            </a:endParaRPr>
          </a:p>
          <a:p>
            <a:pPr marL="0" indent="0">
              <a:buFont typeface="Arial"/>
              <a:buNone/>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3A2E808-3A18-2A4D-B531-A67384CB1F8C}" type="slidenum">
              <a:rPr lang="en-US" smtClean="0"/>
              <a:t>15</a:t>
            </a:fld>
            <a:endParaRPr lang="en-US"/>
          </a:p>
        </p:txBody>
      </p:sp>
    </p:spTree>
    <p:extLst>
      <p:ext uri="{BB962C8B-B14F-4D97-AF65-F5344CB8AC3E}">
        <p14:creationId xmlns:p14="http://schemas.microsoft.com/office/powerpoint/2010/main" val="1414144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3A2E808-3A18-2A4D-B531-A67384CB1F8C}" type="slidenum">
              <a:rPr lang="en-US" smtClean="0"/>
              <a:t>16</a:t>
            </a:fld>
            <a:endParaRPr lang="en-US"/>
          </a:p>
        </p:txBody>
      </p:sp>
    </p:spTree>
    <p:extLst>
      <p:ext uri="{BB962C8B-B14F-4D97-AF65-F5344CB8AC3E}">
        <p14:creationId xmlns:p14="http://schemas.microsoft.com/office/powerpoint/2010/main" val="14141442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kern="1200" dirty="0" smtClean="0">
                <a:solidFill>
                  <a:schemeClr val="tx1"/>
                </a:solidFill>
                <a:latin typeface="+mn-lt"/>
                <a:ea typeface="+mn-ea"/>
                <a:cs typeface="+mn-cs"/>
              </a:rPr>
              <a:t>http://</a:t>
            </a:r>
            <a:r>
              <a:rPr lang="en-US" sz="1200" kern="1200" dirty="0" err="1" smtClean="0">
                <a:solidFill>
                  <a:schemeClr val="tx1"/>
                </a:solidFill>
                <a:latin typeface="+mn-lt"/>
                <a:ea typeface="+mn-ea"/>
                <a:cs typeface="+mn-cs"/>
              </a:rPr>
              <a:t>www.youtube.com</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watch?v</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WxHXAFaaBqo</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3A2E808-3A18-2A4D-B531-A67384CB1F8C}" type="slidenum">
              <a:rPr lang="en-US" smtClean="0"/>
              <a:t>17</a:t>
            </a:fld>
            <a:endParaRPr lang="en-US"/>
          </a:p>
        </p:txBody>
      </p:sp>
    </p:spTree>
    <p:extLst>
      <p:ext uri="{BB962C8B-B14F-4D97-AF65-F5344CB8AC3E}">
        <p14:creationId xmlns:p14="http://schemas.microsoft.com/office/powerpoint/2010/main" val="14141442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sz="1200" kern="1200" baseline="0" dirty="0" smtClean="0">
              <a:solidFill>
                <a:schemeClr val="tx1"/>
              </a:solidFill>
              <a:latin typeface="+mn-lt"/>
              <a:ea typeface="+mn-ea"/>
              <a:cs typeface="+mn-cs"/>
            </a:endParaRPr>
          </a:p>
          <a:p>
            <a:pPr marL="171450" indent="-171450">
              <a:buFont typeface="Arial"/>
              <a:buChar char="•"/>
            </a:pPr>
            <a:endParaRPr lang="en-US" sz="1200" kern="1200" dirty="0" smtClean="0">
              <a:solidFill>
                <a:schemeClr val="tx1"/>
              </a:solidFill>
              <a:latin typeface="+mn-lt"/>
              <a:ea typeface="+mn-ea"/>
              <a:cs typeface="+mn-cs"/>
            </a:endParaRPr>
          </a:p>
          <a:p>
            <a:pPr marL="0" indent="0">
              <a:buFont typeface="Arial"/>
              <a:buNone/>
            </a:pPr>
            <a:endParaRPr lang="en-US" sz="1200" kern="1200" dirty="0" smtClean="0">
              <a:solidFill>
                <a:schemeClr val="tx1"/>
              </a:solidFill>
              <a:latin typeface="+mn-lt"/>
              <a:ea typeface="+mn-ea"/>
              <a:cs typeface="+mn-cs"/>
            </a:endParaRPr>
          </a:p>
          <a:p>
            <a:pPr marL="0" indent="0">
              <a:buFont typeface="Arial"/>
              <a:buNone/>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3A2E808-3A18-2A4D-B531-A67384CB1F8C}" type="slidenum">
              <a:rPr lang="en-US" smtClean="0"/>
              <a:t>18</a:t>
            </a:fld>
            <a:endParaRPr lang="en-US"/>
          </a:p>
        </p:txBody>
      </p:sp>
    </p:spTree>
    <p:extLst>
      <p:ext uri="{BB962C8B-B14F-4D97-AF65-F5344CB8AC3E}">
        <p14:creationId xmlns:p14="http://schemas.microsoft.com/office/powerpoint/2010/main" val="14141442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latin typeface="+mn-lt"/>
                <a:ea typeface="+mn-ea"/>
                <a:cs typeface="+mn-cs"/>
              </a:rPr>
              <a:t>According to a January 2013 report by CNN, “For the first time, the number of active daily visitors checking Facebook on mobile devices is higher than the number of people checking the social network on the Web</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latin typeface="+mn-lt"/>
                <a:ea typeface="+mn-ea"/>
                <a:cs typeface="+mn-cs"/>
              </a:rPr>
              <a:t>Exciting</a:t>
            </a:r>
            <a:r>
              <a:rPr lang="en-US" sz="1200" kern="1200" baseline="0" dirty="0" smtClean="0">
                <a:solidFill>
                  <a:schemeClr val="tx1"/>
                </a:solidFill>
                <a:latin typeface="+mn-lt"/>
                <a:ea typeface="+mn-ea"/>
                <a:cs typeface="+mn-cs"/>
              </a:rPr>
              <a:t> creative opportunities </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baseline="0" dirty="0" smtClean="0">
                <a:solidFill>
                  <a:schemeClr val="tx1"/>
                </a:solidFill>
                <a:latin typeface="+mn-lt"/>
                <a:ea typeface="+mn-ea"/>
                <a:cs typeface="+mn-cs"/>
              </a:rPr>
              <a:t>All phones come with a browser, not all come with apps.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endParaRPr lang="en-US" sz="1200" kern="1200" dirty="0" smtClean="0">
              <a:solidFill>
                <a:schemeClr val="tx1"/>
              </a:solidFill>
              <a:latin typeface="+mn-lt"/>
              <a:ea typeface="+mn-ea"/>
              <a:cs typeface="+mn-cs"/>
            </a:endParaRPr>
          </a:p>
          <a:p>
            <a:pPr marL="171450" indent="-171450">
              <a:buFont typeface="Arial"/>
              <a:buChar char="•"/>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3A2E808-3A18-2A4D-B531-A67384CB1F8C}" type="slidenum">
              <a:rPr lang="en-US" smtClean="0"/>
              <a:t>19</a:t>
            </a:fld>
            <a:endParaRPr lang="en-US"/>
          </a:p>
        </p:txBody>
      </p:sp>
    </p:spTree>
    <p:extLst>
      <p:ext uri="{BB962C8B-B14F-4D97-AF65-F5344CB8AC3E}">
        <p14:creationId xmlns:p14="http://schemas.microsoft.com/office/powerpoint/2010/main" val="1414144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kern="1200" dirty="0" smtClean="0">
                <a:solidFill>
                  <a:schemeClr val="tx1"/>
                </a:solidFill>
                <a:latin typeface="+mn-lt"/>
                <a:ea typeface="+mn-ea"/>
                <a:cs typeface="+mn-cs"/>
              </a:rPr>
              <a:t>Perhaps some of you are new to this whole mobile thing, and </a:t>
            </a:r>
            <a:r>
              <a:rPr lang="en-US" sz="1200" kern="1200" dirty="0" err="1" smtClean="0">
                <a:solidFill>
                  <a:schemeClr val="tx1"/>
                </a:solidFill>
                <a:latin typeface="+mn-lt"/>
                <a:ea typeface="+mn-ea"/>
                <a:cs typeface="+mn-cs"/>
              </a:rPr>
              <a:t>youre</a:t>
            </a:r>
            <a:r>
              <a:rPr lang="en-US" sz="1200" kern="1200" dirty="0" smtClean="0">
                <a:solidFill>
                  <a:schemeClr val="tx1"/>
                </a:solidFill>
                <a:latin typeface="+mn-lt"/>
                <a:ea typeface="+mn-ea"/>
                <a:cs typeface="+mn-cs"/>
              </a:rPr>
              <a:t> not sure where to start. </a:t>
            </a:r>
          </a:p>
          <a:p>
            <a:pPr marL="171450" indent="-171450">
              <a:buFont typeface="Arial"/>
              <a:buChar char="•"/>
            </a:pPr>
            <a:endParaRPr lang="en-US" sz="1200" kern="1200" dirty="0" smtClean="0">
              <a:solidFill>
                <a:schemeClr val="tx1"/>
              </a:solidFill>
              <a:latin typeface="+mn-lt"/>
              <a:ea typeface="+mn-ea"/>
              <a:cs typeface="+mn-cs"/>
            </a:endParaRPr>
          </a:p>
          <a:p>
            <a:pPr marL="171450" indent="-171450">
              <a:buFont typeface="Arial"/>
              <a:buChar char="•"/>
            </a:pPr>
            <a:r>
              <a:rPr lang="en-US" sz="1200" kern="1200" dirty="0" smtClean="0">
                <a:solidFill>
                  <a:schemeClr val="tx1"/>
                </a:solidFill>
                <a:latin typeface="+mn-lt"/>
                <a:ea typeface="+mn-ea"/>
                <a:cs typeface="+mn-cs"/>
              </a:rPr>
              <a:t>Maybe you </a:t>
            </a:r>
            <a:r>
              <a:rPr lang="en-US" sz="1200" kern="1200" dirty="0" err="1" smtClean="0">
                <a:solidFill>
                  <a:schemeClr val="tx1"/>
                </a:solidFill>
                <a:latin typeface="+mn-lt"/>
                <a:ea typeface="+mn-ea"/>
                <a:cs typeface="+mn-cs"/>
              </a:rPr>
              <a:t>kinda</a:t>
            </a:r>
            <a:r>
              <a:rPr lang="en-US" sz="1200" kern="1200" dirty="0" smtClean="0">
                <a:solidFill>
                  <a:schemeClr val="tx1"/>
                </a:solidFill>
                <a:latin typeface="+mn-lt"/>
                <a:ea typeface="+mn-ea"/>
                <a:cs typeface="+mn-cs"/>
              </a:rPr>
              <a:t> understand its important to deliver content on mobile, but the rest of your organization </a:t>
            </a:r>
            <a:r>
              <a:rPr lang="en-US" sz="1200" kern="1200" dirty="0" err="1" smtClean="0">
                <a:solidFill>
                  <a:schemeClr val="tx1"/>
                </a:solidFill>
                <a:latin typeface="+mn-lt"/>
                <a:ea typeface="+mn-ea"/>
                <a:cs typeface="+mn-cs"/>
              </a:rPr>
              <a:t>hasnt</a:t>
            </a:r>
            <a:r>
              <a:rPr lang="en-US" sz="1200" kern="1200" dirty="0" smtClean="0">
                <a:solidFill>
                  <a:schemeClr val="tx1"/>
                </a:solidFill>
                <a:latin typeface="+mn-lt"/>
                <a:ea typeface="+mn-ea"/>
                <a:cs typeface="+mn-cs"/>
              </a:rPr>
              <a:t> bought in yet. </a:t>
            </a:r>
          </a:p>
          <a:p>
            <a:pPr marL="171450" indent="-171450">
              <a:buFont typeface="Arial"/>
              <a:buChar char="•"/>
            </a:pPr>
            <a:endParaRPr lang="en-US" sz="1200" kern="1200" dirty="0" smtClean="0">
              <a:solidFill>
                <a:schemeClr val="tx1"/>
              </a:solidFill>
              <a:latin typeface="+mn-lt"/>
              <a:ea typeface="+mn-ea"/>
              <a:cs typeface="+mn-cs"/>
            </a:endParaRPr>
          </a:p>
          <a:p>
            <a:pPr marL="171450" indent="-171450">
              <a:buFont typeface="Arial"/>
              <a:buChar char="•"/>
            </a:pPr>
            <a:r>
              <a:rPr lang="en-US" sz="1200" kern="1200" dirty="0" smtClean="0">
                <a:solidFill>
                  <a:schemeClr val="tx1"/>
                </a:solidFill>
                <a:latin typeface="+mn-lt"/>
                <a:ea typeface="+mn-ea"/>
                <a:cs typeface="+mn-cs"/>
              </a:rPr>
              <a:t>Whatever has brought you here today, there might be something that is holding you back.</a:t>
            </a:r>
          </a:p>
          <a:p>
            <a:pPr marL="171450" indent="-171450">
              <a:buFont typeface="Arial"/>
              <a:buChar char="•"/>
            </a:pPr>
            <a:endParaRPr lang="en-US" sz="1200" kern="1200" dirty="0" smtClean="0">
              <a:solidFill>
                <a:schemeClr val="tx1"/>
              </a:solidFill>
              <a:latin typeface="+mn-lt"/>
              <a:ea typeface="+mn-ea"/>
              <a:cs typeface="+mn-cs"/>
            </a:endParaRPr>
          </a:p>
          <a:p>
            <a:pPr marL="171450" indent="-171450">
              <a:buFont typeface="Arial"/>
              <a:buChar char="•"/>
            </a:pPr>
            <a:r>
              <a:rPr lang="en-US" sz="1200" kern="1200" dirty="0" err="1" smtClean="0">
                <a:solidFill>
                  <a:schemeClr val="tx1"/>
                </a:solidFill>
                <a:latin typeface="+mn-lt"/>
                <a:ea typeface="+mn-ea"/>
                <a:cs typeface="+mn-cs"/>
              </a:rPr>
              <a:t>Theres</a:t>
            </a:r>
            <a:r>
              <a:rPr lang="en-US" sz="1200" kern="1200" dirty="0" smtClean="0">
                <a:solidFill>
                  <a:schemeClr val="tx1"/>
                </a:solidFill>
                <a:latin typeface="+mn-lt"/>
                <a:ea typeface="+mn-ea"/>
                <a:cs typeface="+mn-cs"/>
              </a:rPr>
              <a:t> no more excuses to put of getting started so we're just going to jump right in. </a:t>
            </a:r>
          </a:p>
          <a:p>
            <a:pPr marL="171450" indent="-171450">
              <a:buFont typeface="Arial"/>
              <a:buChar char="•"/>
            </a:pPr>
            <a:endParaRPr lang="en-US" sz="1200" kern="1200" dirty="0" smtClean="0">
              <a:solidFill>
                <a:schemeClr val="tx1"/>
              </a:solidFill>
              <a:latin typeface="+mn-lt"/>
              <a:ea typeface="+mn-ea"/>
              <a:cs typeface="+mn-cs"/>
            </a:endParaRPr>
          </a:p>
          <a:p>
            <a:pPr marL="171450" indent="-171450">
              <a:buFont typeface="Arial"/>
              <a:buChar char="•"/>
            </a:pPr>
            <a:r>
              <a:rPr lang="en-US" sz="1200" kern="1200" dirty="0" smtClean="0">
                <a:solidFill>
                  <a:schemeClr val="tx1"/>
                </a:solidFill>
                <a:latin typeface="+mn-lt"/>
                <a:ea typeface="+mn-ea"/>
                <a:cs typeface="+mn-cs"/>
              </a:rPr>
              <a:t>Often our biggest fear is how to make decisions on mobile web, apps, how to treat devices differently, or content …. Understanding</a:t>
            </a:r>
            <a:r>
              <a:rPr lang="en-US" sz="1200" kern="1200" baseline="0" dirty="0" smtClean="0">
                <a:solidFill>
                  <a:schemeClr val="tx1"/>
                </a:solidFill>
                <a:latin typeface="+mn-lt"/>
                <a:ea typeface="+mn-ea"/>
                <a:cs typeface="+mn-cs"/>
              </a:rPr>
              <a:t> our </a:t>
            </a:r>
            <a:r>
              <a:rPr lang="en-US" sz="1200" kern="1200" dirty="0" smtClean="0">
                <a:solidFill>
                  <a:schemeClr val="tx1"/>
                </a:solidFill>
                <a:latin typeface="+mn-lt"/>
                <a:ea typeface="+mn-ea"/>
                <a:cs typeface="+mn-cs"/>
              </a:rPr>
              <a:t>need for mobile. </a:t>
            </a:r>
          </a:p>
          <a:p>
            <a:pPr marL="171450" indent="-171450">
              <a:buFont typeface="Arial"/>
              <a:buChar char="•"/>
            </a:pPr>
            <a:endParaRPr lang="en-US" sz="1200" kern="1200" dirty="0" smtClean="0">
              <a:solidFill>
                <a:schemeClr val="tx1"/>
              </a:solidFill>
              <a:latin typeface="+mn-lt"/>
              <a:ea typeface="+mn-ea"/>
              <a:cs typeface="+mn-cs"/>
            </a:endParaRPr>
          </a:p>
          <a:p>
            <a:pPr marL="171450" indent="-171450">
              <a:buFont typeface="Arial"/>
              <a:buChar char="•"/>
            </a:pPr>
            <a:r>
              <a:rPr lang="en-US" sz="1200" kern="1200" dirty="0" smtClean="0">
                <a:solidFill>
                  <a:schemeClr val="tx1"/>
                </a:solidFill>
                <a:latin typeface="+mn-lt"/>
                <a:ea typeface="+mn-ea"/>
                <a:cs typeface="+mn-cs"/>
              </a:rPr>
              <a:t>The gap between where you are and where you want to be may feel huge but </a:t>
            </a:r>
            <a:r>
              <a:rPr lang="en-US" sz="1200" kern="1200" dirty="0" err="1" smtClean="0">
                <a:solidFill>
                  <a:schemeClr val="tx1"/>
                </a:solidFill>
                <a:latin typeface="+mn-lt"/>
                <a:ea typeface="+mn-ea"/>
                <a:cs typeface="+mn-cs"/>
              </a:rPr>
              <a:t>thats</a:t>
            </a:r>
            <a:r>
              <a:rPr lang="en-US" sz="1200" kern="1200" dirty="0" smtClean="0">
                <a:solidFill>
                  <a:schemeClr val="tx1"/>
                </a:solidFill>
                <a:latin typeface="+mn-lt"/>
                <a:ea typeface="+mn-ea"/>
                <a:cs typeface="+mn-cs"/>
              </a:rPr>
              <a:t> why we call it a strategy, its like a vision, then you take steps to get there.  </a:t>
            </a:r>
          </a:p>
          <a:p>
            <a:pPr marL="171450" indent="-171450">
              <a:buFont typeface="Arial"/>
              <a:buChar char="•"/>
            </a:pPr>
            <a:endParaRPr lang="en-US" sz="1200" kern="1200" dirty="0" smtClean="0">
              <a:solidFill>
                <a:schemeClr val="tx1"/>
              </a:solidFill>
              <a:latin typeface="+mn-lt"/>
              <a:ea typeface="+mn-ea"/>
              <a:cs typeface="+mn-cs"/>
            </a:endParaRPr>
          </a:p>
          <a:p>
            <a:pPr marL="171450" indent="-171450">
              <a:buFont typeface="Arial"/>
              <a:buChar char="•"/>
            </a:pPr>
            <a:endParaRPr lang="en-US" sz="1200" kern="1200" dirty="0" smtClean="0">
              <a:solidFill>
                <a:schemeClr val="tx1"/>
              </a:solidFill>
              <a:latin typeface="+mn-lt"/>
              <a:ea typeface="+mn-ea"/>
              <a:cs typeface="+mn-cs"/>
            </a:endParaRPr>
          </a:p>
          <a:p>
            <a:pPr marL="171450" indent="-171450">
              <a:buFont typeface="Arial"/>
              <a:buChar char="•"/>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3A2E808-3A18-2A4D-B531-A67384CB1F8C}" type="slidenum">
              <a:rPr lang="en-US" smtClean="0"/>
              <a:t>2</a:t>
            </a:fld>
            <a:endParaRPr lang="en-US"/>
          </a:p>
        </p:txBody>
      </p:sp>
    </p:spTree>
    <p:extLst>
      <p:ext uri="{BB962C8B-B14F-4D97-AF65-F5344CB8AC3E}">
        <p14:creationId xmlns:p14="http://schemas.microsoft.com/office/powerpoint/2010/main" val="14141442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3A2E808-3A18-2A4D-B531-A67384CB1F8C}" type="slidenum">
              <a:rPr lang="en-US" smtClean="0"/>
              <a:t>20</a:t>
            </a:fld>
            <a:endParaRPr lang="en-US"/>
          </a:p>
        </p:txBody>
      </p:sp>
    </p:spTree>
    <p:extLst>
      <p:ext uri="{BB962C8B-B14F-4D97-AF65-F5344CB8AC3E}">
        <p14:creationId xmlns:p14="http://schemas.microsoft.com/office/powerpoint/2010/main" val="1414144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3A2E808-3A18-2A4D-B531-A67384CB1F8C}" type="slidenum">
              <a:rPr lang="en-US" smtClean="0"/>
              <a:t>21</a:t>
            </a:fld>
            <a:endParaRPr lang="en-US"/>
          </a:p>
        </p:txBody>
      </p:sp>
    </p:spTree>
    <p:extLst>
      <p:ext uri="{BB962C8B-B14F-4D97-AF65-F5344CB8AC3E}">
        <p14:creationId xmlns:p14="http://schemas.microsoft.com/office/powerpoint/2010/main" val="14141442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sz="1200" kern="1200" baseline="0" dirty="0" smtClean="0">
              <a:solidFill>
                <a:schemeClr val="tx1"/>
              </a:solidFill>
              <a:latin typeface="+mn-lt"/>
              <a:ea typeface="+mn-ea"/>
              <a:cs typeface="+mn-cs"/>
            </a:endParaRPr>
          </a:p>
          <a:p>
            <a:pPr marL="171450" indent="-171450">
              <a:buFont typeface="Arial"/>
              <a:buChar char="•"/>
            </a:pPr>
            <a:endParaRPr lang="en-US" sz="1200" kern="1200" dirty="0" smtClean="0">
              <a:solidFill>
                <a:schemeClr val="tx1"/>
              </a:solidFill>
              <a:latin typeface="+mn-lt"/>
              <a:ea typeface="+mn-ea"/>
              <a:cs typeface="+mn-cs"/>
            </a:endParaRPr>
          </a:p>
          <a:p>
            <a:pPr marL="0" indent="0">
              <a:buFont typeface="Arial"/>
              <a:buNone/>
            </a:pPr>
            <a:endParaRPr lang="en-US" sz="1200" kern="1200" dirty="0" smtClean="0">
              <a:solidFill>
                <a:schemeClr val="tx1"/>
              </a:solidFill>
              <a:latin typeface="+mn-lt"/>
              <a:ea typeface="+mn-ea"/>
              <a:cs typeface="+mn-cs"/>
            </a:endParaRPr>
          </a:p>
          <a:p>
            <a:pPr marL="0" indent="0">
              <a:buFont typeface="Arial"/>
              <a:buNone/>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3A2E808-3A18-2A4D-B531-A67384CB1F8C}" type="slidenum">
              <a:rPr lang="en-US" smtClean="0"/>
              <a:t>22</a:t>
            </a:fld>
            <a:endParaRPr lang="en-US"/>
          </a:p>
        </p:txBody>
      </p:sp>
    </p:spTree>
    <p:extLst>
      <p:ext uri="{BB962C8B-B14F-4D97-AF65-F5344CB8AC3E}">
        <p14:creationId xmlns:p14="http://schemas.microsoft.com/office/powerpoint/2010/main" val="14141442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3A2E808-3A18-2A4D-B531-A67384CB1F8C}" type="slidenum">
              <a:rPr lang="en-US" smtClean="0"/>
              <a:t>23</a:t>
            </a:fld>
            <a:endParaRPr lang="en-US"/>
          </a:p>
        </p:txBody>
      </p:sp>
    </p:spTree>
    <p:extLst>
      <p:ext uri="{BB962C8B-B14F-4D97-AF65-F5344CB8AC3E}">
        <p14:creationId xmlns:p14="http://schemas.microsoft.com/office/powerpoint/2010/main" val="14141442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b="0" kern="1200" dirty="0" smtClean="0">
                <a:solidFill>
                  <a:schemeClr val="tx1"/>
                </a:solidFill>
                <a:latin typeface="+mn-lt"/>
                <a:ea typeface="+mn-ea"/>
                <a:cs typeface="+mn-cs"/>
              </a:rPr>
              <a:t>You've put a plan in place for doing qualitative and quantitative research to help you understand how people are using your mobile content - informed choices about how to prioritize</a:t>
            </a:r>
          </a:p>
          <a:p>
            <a:pPr marL="171450" indent="-171450">
              <a:buFont typeface="Arial"/>
              <a:buChar char="•"/>
            </a:pPr>
            <a:endParaRPr lang="en-US" sz="1200" b="0" kern="1200" dirty="0" smtClean="0">
              <a:solidFill>
                <a:schemeClr val="tx1"/>
              </a:solidFill>
              <a:latin typeface="+mn-lt"/>
              <a:ea typeface="+mn-ea"/>
              <a:cs typeface="+mn-cs"/>
            </a:endParaRPr>
          </a:p>
          <a:p>
            <a:pPr marL="171450" indent="-171450">
              <a:buFont typeface="Arial"/>
              <a:buChar char="•"/>
            </a:pPr>
            <a:r>
              <a:rPr lang="en-US" sz="1200" b="0" kern="1200" dirty="0" smtClean="0">
                <a:solidFill>
                  <a:schemeClr val="tx1"/>
                </a:solidFill>
                <a:latin typeface="+mn-lt"/>
                <a:ea typeface="+mn-ea"/>
                <a:cs typeface="+mn-cs"/>
              </a:rPr>
              <a:t>All of your content is well-written, timely, valuable and it is available to users regardless of the platform they want to consume it on. You can re-use it across platforms. </a:t>
            </a:r>
          </a:p>
          <a:p>
            <a:pPr marL="171450" indent="-171450">
              <a:buFont typeface="Arial"/>
              <a:buChar char="•"/>
            </a:pPr>
            <a:endParaRPr lang="en-US" sz="1200" b="0" kern="1200" dirty="0" smtClean="0">
              <a:solidFill>
                <a:schemeClr val="tx1"/>
              </a:solidFill>
              <a:latin typeface="+mn-lt"/>
              <a:ea typeface="+mn-ea"/>
              <a:cs typeface="+mn-cs"/>
            </a:endParaRPr>
          </a:p>
          <a:p>
            <a:pPr marL="171450" indent="-171450">
              <a:buFont typeface="Arial"/>
              <a:buChar char="•"/>
            </a:pPr>
            <a:r>
              <a:rPr lang="en-US" sz="1200" b="0" kern="1200" dirty="0" smtClean="0">
                <a:solidFill>
                  <a:schemeClr val="tx1"/>
                </a:solidFill>
                <a:latin typeface="+mn-lt"/>
                <a:ea typeface="+mn-ea"/>
                <a:cs typeface="+mn-cs"/>
              </a:rPr>
              <a:t>Your location-based social media platforms are functional, informative and provide value. </a:t>
            </a:r>
          </a:p>
          <a:p>
            <a:pPr marL="171450" indent="-171450">
              <a:buFont typeface="Arial"/>
              <a:buChar char="•"/>
            </a:pPr>
            <a:endParaRPr lang="en-US" sz="1200" b="0" kern="1200" dirty="0" smtClean="0">
              <a:solidFill>
                <a:schemeClr val="tx1"/>
              </a:solidFill>
              <a:latin typeface="+mn-lt"/>
              <a:ea typeface="+mn-ea"/>
              <a:cs typeface="+mn-cs"/>
            </a:endParaRPr>
          </a:p>
          <a:p>
            <a:pPr marL="171450" indent="-171450">
              <a:buFont typeface="Arial"/>
              <a:buChar char="•"/>
            </a:pPr>
            <a:r>
              <a:rPr lang="en-US" sz="1200" b="0" kern="1200" dirty="0" smtClean="0">
                <a:solidFill>
                  <a:schemeClr val="tx1"/>
                </a:solidFill>
                <a:latin typeface="+mn-lt"/>
                <a:ea typeface="+mn-ea"/>
                <a:cs typeface="+mn-cs"/>
              </a:rPr>
              <a:t>You have lead users to your website from mobile advertising, and you understand there is a potential to obtain reach from mobile advertising. </a:t>
            </a:r>
          </a:p>
          <a:p>
            <a:pPr marL="171450" indent="-171450">
              <a:buFont typeface="Arial"/>
              <a:buChar char="•"/>
            </a:pPr>
            <a:endParaRPr lang="en-US" sz="1200" b="0" kern="1200" dirty="0" smtClean="0">
              <a:solidFill>
                <a:schemeClr val="tx1"/>
              </a:solidFill>
              <a:latin typeface="+mn-lt"/>
              <a:ea typeface="+mn-ea"/>
              <a:cs typeface="+mn-cs"/>
            </a:endParaRPr>
          </a:p>
          <a:p>
            <a:pPr marL="171450" indent="-171450">
              <a:buFont typeface="Arial"/>
              <a:buChar char="•"/>
            </a:pPr>
            <a:r>
              <a:rPr lang="en-US" sz="1200" b="0" kern="1200" dirty="0" smtClean="0">
                <a:solidFill>
                  <a:schemeClr val="tx1"/>
                </a:solidFill>
                <a:latin typeface="+mn-lt"/>
                <a:ea typeface="+mn-ea"/>
                <a:cs typeface="+mn-cs"/>
              </a:rPr>
              <a:t>Your site works on any device. You've created a brilliant online user-experience that’s more fluid and more easily accessed on a multitude of devices. </a:t>
            </a:r>
          </a:p>
        </p:txBody>
      </p:sp>
      <p:sp>
        <p:nvSpPr>
          <p:cNvPr id="4" name="Slide Number Placeholder 3"/>
          <p:cNvSpPr>
            <a:spLocks noGrp="1"/>
          </p:cNvSpPr>
          <p:nvPr>
            <p:ph type="sldNum" sz="quarter" idx="10"/>
          </p:nvPr>
        </p:nvSpPr>
        <p:spPr/>
        <p:txBody>
          <a:bodyPr/>
          <a:lstStyle/>
          <a:p>
            <a:fld id="{A3A2E808-3A18-2A4D-B531-A67384CB1F8C}" type="slidenum">
              <a:rPr lang="en-US" smtClean="0"/>
              <a:t>24</a:t>
            </a:fld>
            <a:endParaRPr lang="en-US"/>
          </a:p>
        </p:txBody>
      </p:sp>
    </p:spTree>
    <p:extLst>
      <p:ext uri="{BB962C8B-B14F-4D97-AF65-F5344CB8AC3E}">
        <p14:creationId xmlns:p14="http://schemas.microsoft.com/office/powerpoint/2010/main" val="1414144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sz="1200" b="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3A2E808-3A18-2A4D-B531-A67384CB1F8C}" type="slidenum">
              <a:rPr lang="en-US" smtClean="0"/>
              <a:t>25</a:t>
            </a:fld>
            <a:endParaRPr lang="en-US"/>
          </a:p>
        </p:txBody>
      </p:sp>
    </p:spTree>
    <p:extLst>
      <p:ext uri="{BB962C8B-B14F-4D97-AF65-F5344CB8AC3E}">
        <p14:creationId xmlns:p14="http://schemas.microsoft.com/office/powerpoint/2010/main" val="1414144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sz="1200" kern="1200" dirty="0" smtClean="0">
              <a:solidFill>
                <a:schemeClr val="tx1"/>
              </a:solidFill>
              <a:latin typeface="+mn-lt"/>
              <a:ea typeface="+mn-ea"/>
              <a:cs typeface="+mn-cs"/>
            </a:endParaRPr>
          </a:p>
          <a:p>
            <a:pPr marL="171450" indent="-171450">
              <a:buFont typeface="Arial"/>
              <a:buChar char="•"/>
            </a:pPr>
            <a:r>
              <a:rPr lang="en-US" sz="1200" kern="1200" dirty="0" smtClean="0">
                <a:solidFill>
                  <a:schemeClr val="tx1"/>
                </a:solidFill>
                <a:latin typeface="+mn-lt"/>
                <a:ea typeface="+mn-ea"/>
                <a:cs typeface="+mn-cs"/>
              </a:rPr>
              <a:t>I am going to talk through 5</a:t>
            </a:r>
            <a:r>
              <a:rPr lang="en-US" sz="1200" kern="1200" baseline="0" dirty="0" smtClean="0">
                <a:solidFill>
                  <a:schemeClr val="tx1"/>
                </a:solidFill>
                <a:latin typeface="+mn-lt"/>
                <a:ea typeface="+mn-ea"/>
                <a:cs typeface="+mn-cs"/>
              </a:rPr>
              <a:t> things you can do when you leave here today, both smaller and bigger picture stuff. </a:t>
            </a:r>
          </a:p>
          <a:p>
            <a:pPr marL="171450" indent="-171450">
              <a:buFont typeface="Arial"/>
              <a:buChar char="•"/>
            </a:pPr>
            <a:endParaRPr lang="en-US" sz="1200" kern="1200" baseline="0" dirty="0" smtClean="0">
              <a:solidFill>
                <a:schemeClr val="tx1"/>
              </a:solidFill>
              <a:latin typeface="+mn-lt"/>
              <a:ea typeface="+mn-ea"/>
              <a:cs typeface="+mn-cs"/>
            </a:endParaRPr>
          </a:p>
          <a:p>
            <a:pPr marL="0" indent="0">
              <a:buFont typeface="Arial"/>
              <a:buNone/>
            </a:pPr>
            <a:endParaRPr lang="en-US" sz="1200" kern="1200" dirty="0" smtClean="0">
              <a:solidFill>
                <a:schemeClr val="tx1"/>
              </a:solidFill>
              <a:latin typeface="+mn-lt"/>
              <a:ea typeface="+mn-ea"/>
              <a:cs typeface="+mn-cs"/>
            </a:endParaRPr>
          </a:p>
          <a:p>
            <a:pPr marL="171450" indent="-171450">
              <a:buFont typeface="Arial"/>
              <a:buChar char="•"/>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3A2E808-3A18-2A4D-B531-A67384CB1F8C}" type="slidenum">
              <a:rPr lang="en-US" smtClean="0"/>
              <a:t>3</a:t>
            </a:fld>
            <a:endParaRPr lang="en-US"/>
          </a:p>
        </p:txBody>
      </p:sp>
    </p:spTree>
    <p:extLst>
      <p:ext uri="{BB962C8B-B14F-4D97-AF65-F5344CB8AC3E}">
        <p14:creationId xmlns:p14="http://schemas.microsoft.com/office/powerpoint/2010/main" val="1414144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kern="1200" dirty="0" smtClean="0">
                <a:solidFill>
                  <a:schemeClr val="tx1"/>
                </a:solidFill>
                <a:latin typeface="+mn-lt"/>
                <a:ea typeface="+mn-ea"/>
                <a:cs typeface="+mn-cs"/>
              </a:rPr>
              <a:t>As marketers, we no longer get to decide which device people use to access your website.</a:t>
            </a:r>
          </a:p>
          <a:p>
            <a:pPr marL="171450" indent="-171450">
              <a:buFont typeface="Arial"/>
              <a:buChar char="•"/>
            </a:pPr>
            <a:endParaRPr lang="en-US" sz="1200" kern="1200" dirty="0" smtClean="0">
              <a:solidFill>
                <a:schemeClr val="tx1"/>
              </a:solidFill>
              <a:latin typeface="+mn-lt"/>
              <a:ea typeface="+mn-ea"/>
              <a:cs typeface="+mn-cs"/>
            </a:endParaRPr>
          </a:p>
          <a:p>
            <a:pPr marL="171450" indent="-171450">
              <a:buFont typeface="Arial"/>
              <a:buChar char="•"/>
            </a:pPr>
            <a:r>
              <a:rPr lang="en-US" sz="1200" kern="1200" dirty="0" smtClean="0">
                <a:solidFill>
                  <a:schemeClr val="tx1"/>
                </a:solidFill>
                <a:latin typeface="+mn-lt"/>
                <a:ea typeface="+mn-ea"/>
                <a:cs typeface="+mn-cs"/>
              </a:rPr>
              <a:t>We can now move on to the strategy of reaching as many people, as often as possible - increasing mental and physical availability.</a:t>
            </a:r>
          </a:p>
          <a:p>
            <a:pPr marL="0" indent="0">
              <a:buFont typeface="Arial"/>
              <a:buNone/>
            </a:pPr>
            <a:endParaRPr lang="en-US" sz="1200" kern="1200" dirty="0" smtClean="0">
              <a:solidFill>
                <a:schemeClr val="tx1"/>
              </a:solidFill>
              <a:latin typeface="+mn-lt"/>
              <a:ea typeface="+mn-ea"/>
              <a:cs typeface="+mn-cs"/>
            </a:endParaRPr>
          </a:p>
          <a:p>
            <a:pPr marL="0" indent="0">
              <a:buFont typeface="Arial"/>
              <a:buNone/>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3A2E808-3A18-2A4D-B531-A67384CB1F8C}" type="slidenum">
              <a:rPr lang="en-US" smtClean="0"/>
              <a:t>4</a:t>
            </a:fld>
            <a:endParaRPr lang="en-US"/>
          </a:p>
        </p:txBody>
      </p:sp>
    </p:spTree>
    <p:extLst>
      <p:ext uri="{BB962C8B-B14F-4D97-AF65-F5344CB8AC3E}">
        <p14:creationId xmlns:p14="http://schemas.microsoft.com/office/powerpoint/2010/main" val="1414144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kern="1200" dirty="0" smtClean="0">
                <a:solidFill>
                  <a:schemeClr val="tx1"/>
                </a:solidFill>
                <a:latin typeface="+mn-lt"/>
                <a:ea typeface="+mn-ea"/>
                <a:cs typeface="+mn-cs"/>
              </a:rPr>
              <a:t>Let</a:t>
            </a:r>
            <a:r>
              <a:rPr lang="fr-FR"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start with this </a:t>
            </a:r>
            <a:r>
              <a:rPr lang="en-US" sz="1200" kern="1200" baseline="0" dirty="0" err="1" smtClean="0">
                <a:solidFill>
                  <a:schemeClr val="tx1"/>
                </a:solidFill>
                <a:latin typeface="+mn-lt"/>
                <a:ea typeface="+mn-ea"/>
                <a:cs typeface="+mn-cs"/>
              </a:rPr>
              <a:t>infographic</a:t>
            </a:r>
            <a:r>
              <a:rPr lang="en-US" sz="1200" kern="1200" baseline="0" dirty="0" smtClean="0">
                <a:solidFill>
                  <a:schemeClr val="tx1"/>
                </a:solidFill>
                <a:latin typeface="+mn-lt"/>
                <a:ea typeface="+mn-ea"/>
                <a:cs typeface="+mn-cs"/>
              </a:rPr>
              <a:t> – A Day In The Aussie Mobile Weekend</a:t>
            </a:r>
          </a:p>
          <a:p>
            <a:pPr marL="171450" indent="-171450">
              <a:buFont typeface="Arial"/>
              <a:buChar char="•"/>
            </a:pP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This can be a key take out to start our hunting and gathering of user data. </a:t>
            </a:r>
          </a:p>
          <a:p>
            <a:pPr marL="171450" indent="-171450">
              <a:buFont typeface="Arial"/>
              <a:buChar char="•"/>
            </a:pP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People use different devices across different times of the day. </a:t>
            </a:r>
          </a:p>
          <a:p>
            <a:pPr marL="171450" indent="-171450">
              <a:buFont typeface="Arial"/>
              <a:buChar char="•"/>
            </a:pP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We, as marketers, have to be prepared for that. </a:t>
            </a:r>
          </a:p>
          <a:p>
            <a:pPr marL="171450" indent="-171450">
              <a:buFont typeface="Arial"/>
              <a:buChar char="•"/>
            </a:pPr>
            <a:endParaRPr lang="en-US" sz="1200" kern="1200" baseline="0" dirty="0" smtClean="0">
              <a:solidFill>
                <a:schemeClr val="tx1"/>
              </a:solidFill>
              <a:latin typeface="+mn-lt"/>
              <a:ea typeface="+mn-ea"/>
              <a:cs typeface="+mn-cs"/>
            </a:endParaRPr>
          </a:p>
          <a:p>
            <a:pPr marL="171450" indent="-171450">
              <a:buFont typeface="Arial"/>
              <a:buChar char="•"/>
            </a:pPr>
            <a:endParaRPr lang="en-US" sz="1200" kern="1200" baseline="0" dirty="0" smtClean="0">
              <a:solidFill>
                <a:schemeClr val="tx1"/>
              </a:solidFill>
              <a:latin typeface="+mn-lt"/>
              <a:ea typeface="+mn-ea"/>
              <a:cs typeface="+mn-cs"/>
            </a:endParaRPr>
          </a:p>
          <a:p>
            <a:pPr marL="171450" indent="-171450">
              <a:buFont typeface="Arial"/>
              <a:buChar char="•"/>
            </a:pPr>
            <a:endParaRPr lang="en-US" sz="1200" kern="1200" dirty="0" smtClean="0">
              <a:solidFill>
                <a:schemeClr val="tx1"/>
              </a:solidFill>
              <a:latin typeface="+mn-lt"/>
              <a:ea typeface="+mn-ea"/>
              <a:cs typeface="+mn-cs"/>
            </a:endParaRPr>
          </a:p>
          <a:p>
            <a:pPr marL="0" indent="0">
              <a:buFont typeface="Arial"/>
              <a:buNone/>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3A2E808-3A18-2A4D-B531-A67384CB1F8C}" type="slidenum">
              <a:rPr lang="en-US" smtClean="0"/>
              <a:t>5</a:t>
            </a:fld>
            <a:endParaRPr lang="en-US"/>
          </a:p>
        </p:txBody>
      </p:sp>
    </p:spTree>
    <p:extLst>
      <p:ext uri="{BB962C8B-B14F-4D97-AF65-F5344CB8AC3E}">
        <p14:creationId xmlns:p14="http://schemas.microsoft.com/office/powerpoint/2010/main" val="1414144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kern="1200" dirty="0" smtClean="0">
                <a:solidFill>
                  <a:schemeClr val="tx1"/>
                </a:solidFill>
                <a:latin typeface="+mn-lt"/>
                <a:ea typeface="+mn-ea"/>
                <a:cs typeface="+mn-cs"/>
              </a:rPr>
              <a:t>Consider</a:t>
            </a:r>
            <a:r>
              <a:rPr lang="en-US" sz="1200" b="1" kern="1200" baseline="0" dirty="0" smtClean="0">
                <a:solidFill>
                  <a:schemeClr val="tx1"/>
                </a:solidFill>
                <a:latin typeface="+mn-lt"/>
                <a:ea typeface="+mn-ea"/>
                <a:cs typeface="+mn-cs"/>
              </a:rPr>
              <a:t> existing consumers: </a:t>
            </a:r>
          </a:p>
          <a:p>
            <a:pPr marL="171450" indent="-171450">
              <a:buFont typeface="Arial"/>
              <a:buChar char="•"/>
            </a:pPr>
            <a:r>
              <a:rPr lang="en-US" sz="1200" kern="1200" dirty="0" smtClean="0">
                <a:solidFill>
                  <a:schemeClr val="tx1"/>
                </a:solidFill>
                <a:latin typeface="+mn-lt"/>
                <a:ea typeface="+mn-ea"/>
                <a:cs typeface="+mn-cs"/>
              </a:rPr>
              <a:t>Percentage of site visits that come from mobile browsers. Pages or sections of content being accessed on your desktop site from mobile brows</a:t>
            </a:r>
          </a:p>
          <a:p>
            <a:pPr marL="0" indent="0">
              <a:buFont typeface="Arial"/>
              <a:buNone/>
            </a:pPr>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Consider whole category:</a:t>
            </a:r>
          </a:p>
          <a:p>
            <a:pPr marL="171450" indent="-171450">
              <a:buFont typeface="Arial"/>
              <a:buChar char="•"/>
            </a:pPr>
            <a:r>
              <a:rPr lang="en-US" sz="1200" kern="1200" dirty="0" smtClean="0">
                <a:solidFill>
                  <a:schemeClr val="tx1"/>
                </a:solidFill>
                <a:latin typeface="+mn-lt"/>
                <a:ea typeface="+mn-ea"/>
                <a:cs typeface="+mn-cs"/>
              </a:rPr>
              <a:t>Talk to people about your website experience</a:t>
            </a:r>
            <a:r>
              <a:rPr lang="en-US" sz="1200" kern="1200" baseline="0" dirty="0" smtClean="0">
                <a:solidFill>
                  <a:schemeClr val="tx1"/>
                </a:solidFill>
                <a:latin typeface="+mn-lt"/>
                <a:ea typeface="+mn-ea"/>
                <a:cs typeface="+mn-cs"/>
              </a:rPr>
              <a:t> </a:t>
            </a:r>
          </a:p>
          <a:p>
            <a:pPr marL="171450" indent="-171450">
              <a:buFont typeface="Arial"/>
              <a:buChar char="•"/>
            </a:pPr>
            <a:r>
              <a:rPr lang="en-US" sz="1200" kern="1200" baseline="0" dirty="0" smtClean="0">
                <a:solidFill>
                  <a:schemeClr val="tx1"/>
                </a:solidFill>
                <a:latin typeface="+mn-lt"/>
                <a:ea typeface="+mn-ea"/>
                <a:cs typeface="+mn-cs"/>
              </a:rPr>
              <a:t>Are they pinching the screen to view your website? </a:t>
            </a:r>
          </a:p>
          <a:p>
            <a:pPr marL="171450" indent="-171450">
              <a:buFont typeface="Arial"/>
              <a:buChar char="•"/>
            </a:pPr>
            <a:r>
              <a:rPr lang="en-US" sz="1200" kern="1200" baseline="0" dirty="0" smtClean="0">
                <a:solidFill>
                  <a:schemeClr val="tx1"/>
                </a:solidFill>
                <a:latin typeface="+mn-lt"/>
                <a:ea typeface="+mn-ea"/>
                <a:cs typeface="+mn-cs"/>
              </a:rPr>
              <a:t>Could the experience be improved?</a:t>
            </a:r>
            <a:endParaRPr lang="en-US" sz="1200" kern="1200" dirty="0" smtClean="0">
              <a:solidFill>
                <a:schemeClr val="tx1"/>
              </a:solidFill>
              <a:latin typeface="+mn-lt"/>
              <a:ea typeface="+mn-ea"/>
              <a:cs typeface="+mn-cs"/>
            </a:endParaRPr>
          </a:p>
          <a:p>
            <a:pPr marL="0" indent="0">
              <a:buFont typeface="Arial"/>
              <a:buNone/>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b="1" kern="1200" dirty="0" smtClean="0">
                <a:solidFill>
                  <a:schemeClr val="tx1"/>
                </a:solidFill>
                <a:latin typeface="+mn-lt"/>
                <a:ea typeface="+mn-ea"/>
                <a:cs typeface="+mn-cs"/>
              </a:rPr>
              <a:t>Consider competitors </a:t>
            </a:r>
          </a:p>
          <a:p>
            <a:pPr marL="171450" indent="-171450">
              <a:buFont typeface="Arial"/>
              <a:buChar char="•"/>
            </a:pPr>
            <a:r>
              <a:rPr lang="en-US" sz="1200" kern="1200" dirty="0" err="1" smtClean="0">
                <a:solidFill>
                  <a:schemeClr val="tx1"/>
                </a:solidFill>
                <a:latin typeface="+mn-lt"/>
                <a:ea typeface="+mn-ea"/>
                <a:cs typeface="+mn-cs"/>
              </a:rPr>
              <a:t>dont</a:t>
            </a:r>
            <a:r>
              <a:rPr lang="en-US" sz="1200" kern="1200" dirty="0" smtClean="0">
                <a:solidFill>
                  <a:schemeClr val="tx1"/>
                </a:solidFill>
                <a:latin typeface="+mn-lt"/>
                <a:ea typeface="+mn-ea"/>
                <a:cs typeface="+mn-cs"/>
              </a:rPr>
              <a:t> restrict yourself to your competitors</a:t>
            </a:r>
            <a:r>
              <a:rPr lang="en-US" sz="1200" kern="1200" baseline="0" dirty="0" smtClean="0">
                <a:solidFill>
                  <a:schemeClr val="tx1"/>
                </a:solidFill>
                <a:latin typeface="+mn-lt"/>
                <a:ea typeface="+mn-ea"/>
                <a:cs typeface="+mn-cs"/>
              </a:rPr>
              <a:t> - </a:t>
            </a:r>
            <a:r>
              <a:rPr lang="en-US" sz="1200" kern="1200" dirty="0" smtClean="0">
                <a:solidFill>
                  <a:schemeClr val="tx1"/>
                </a:solidFill>
                <a:latin typeface="+mn-lt"/>
                <a:ea typeface="+mn-ea"/>
                <a:cs typeface="+mn-cs"/>
              </a:rPr>
              <a:t>that means you will only be as good as they are. </a:t>
            </a:r>
          </a:p>
          <a:p>
            <a:pPr marL="171450" indent="-171450">
              <a:buFont typeface="Arial"/>
              <a:buChar char="•"/>
            </a:pPr>
            <a:r>
              <a:rPr lang="en-US" sz="1200" kern="1200" dirty="0" smtClean="0">
                <a:solidFill>
                  <a:schemeClr val="tx1"/>
                </a:solidFill>
                <a:latin typeface="+mn-lt"/>
                <a:ea typeface="+mn-ea"/>
                <a:cs typeface="+mn-cs"/>
              </a:rPr>
              <a:t>look at sites beyond your reach.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get an idea of early adopters</a:t>
            </a:r>
            <a:r>
              <a:rPr lang="en-US" sz="1200" kern="1200" baseline="0" dirty="0" smtClean="0">
                <a:solidFill>
                  <a:schemeClr val="tx1"/>
                </a:solidFill>
                <a:latin typeface="+mn-lt"/>
                <a:ea typeface="+mn-ea"/>
                <a:cs typeface="+mn-cs"/>
              </a:rPr>
              <a:t> and industry leaders. </a:t>
            </a:r>
            <a:endParaRPr lang="en-US" sz="1200" kern="1200" dirty="0" smtClean="0">
              <a:solidFill>
                <a:schemeClr val="tx1"/>
              </a:solidFill>
              <a:latin typeface="+mn-lt"/>
              <a:ea typeface="+mn-ea"/>
              <a:cs typeface="+mn-cs"/>
            </a:endParaRP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endParaRPr lang="en-US" sz="1200" b="1"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3A2E808-3A18-2A4D-B531-A67384CB1F8C}" type="slidenum">
              <a:rPr lang="en-US" smtClean="0"/>
              <a:t>6</a:t>
            </a:fld>
            <a:endParaRPr lang="en-US"/>
          </a:p>
        </p:txBody>
      </p:sp>
    </p:spTree>
    <p:extLst>
      <p:ext uri="{BB962C8B-B14F-4D97-AF65-F5344CB8AC3E}">
        <p14:creationId xmlns:p14="http://schemas.microsoft.com/office/powerpoint/2010/main" val="1414144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3A2E808-3A18-2A4D-B531-A67384CB1F8C}" type="slidenum">
              <a:rPr lang="en-US" smtClean="0"/>
              <a:t>7</a:t>
            </a:fld>
            <a:endParaRPr lang="en-US"/>
          </a:p>
        </p:txBody>
      </p:sp>
    </p:spTree>
    <p:extLst>
      <p:ext uri="{BB962C8B-B14F-4D97-AF65-F5344CB8AC3E}">
        <p14:creationId xmlns:p14="http://schemas.microsoft.com/office/powerpoint/2010/main" val="1414144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3A2E808-3A18-2A4D-B531-A67384CB1F8C}" type="slidenum">
              <a:rPr lang="en-US" smtClean="0"/>
              <a:t>8</a:t>
            </a:fld>
            <a:endParaRPr lang="en-US"/>
          </a:p>
        </p:txBody>
      </p:sp>
    </p:spTree>
    <p:extLst>
      <p:ext uri="{BB962C8B-B14F-4D97-AF65-F5344CB8AC3E}">
        <p14:creationId xmlns:p14="http://schemas.microsoft.com/office/powerpoint/2010/main" val="1414144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kern="1200" dirty="0" smtClean="0">
                <a:solidFill>
                  <a:schemeClr val="tx1"/>
                </a:solidFill>
                <a:latin typeface="+mn-lt"/>
                <a:ea typeface="+mn-ea"/>
                <a:cs typeface="+mn-cs"/>
              </a:rPr>
              <a:t>Mobile is the best thing that has ever</a:t>
            </a:r>
            <a:r>
              <a:rPr lang="en-US" sz="1200" kern="1200" baseline="0" dirty="0" smtClean="0">
                <a:solidFill>
                  <a:schemeClr val="tx1"/>
                </a:solidFill>
                <a:latin typeface="+mn-lt"/>
                <a:ea typeface="+mn-ea"/>
                <a:cs typeface="+mn-cs"/>
              </a:rPr>
              <a:t> happened to your content. </a:t>
            </a:r>
          </a:p>
          <a:p>
            <a:pPr marL="171450" indent="-171450">
              <a:buFont typeface="Arial"/>
              <a:buChar char="•"/>
            </a:pPr>
            <a:endParaRPr lang="en-US" sz="1200" kern="1200" baseline="0" dirty="0" smtClean="0">
              <a:solidFill>
                <a:schemeClr val="tx1"/>
              </a:solidFill>
              <a:latin typeface="+mn-lt"/>
              <a:ea typeface="+mn-ea"/>
              <a:cs typeface="+mn-cs"/>
            </a:endParaRPr>
          </a:p>
          <a:p>
            <a:pPr marL="171450" indent="-171450">
              <a:buFont typeface="Arial"/>
              <a:buChar char="•"/>
            </a:pPr>
            <a:endParaRPr lang="en-US" sz="1200" kern="1200" dirty="0" smtClean="0">
              <a:solidFill>
                <a:schemeClr val="tx1"/>
              </a:solidFill>
              <a:latin typeface="+mn-lt"/>
              <a:ea typeface="+mn-ea"/>
              <a:cs typeface="+mn-cs"/>
            </a:endParaRPr>
          </a:p>
          <a:p>
            <a:pPr marL="0" indent="0">
              <a:buFont typeface="Arial"/>
              <a:buNone/>
            </a:pPr>
            <a:endParaRPr lang="en-US" sz="1200" kern="1200" dirty="0" smtClean="0">
              <a:solidFill>
                <a:schemeClr val="tx1"/>
              </a:solidFill>
              <a:latin typeface="+mn-lt"/>
              <a:ea typeface="+mn-ea"/>
              <a:cs typeface="+mn-cs"/>
            </a:endParaRPr>
          </a:p>
          <a:p>
            <a:pPr marL="0" indent="0">
              <a:buFont typeface="Arial"/>
              <a:buNone/>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3A2E808-3A18-2A4D-B531-A67384CB1F8C}" type="slidenum">
              <a:rPr lang="en-US" smtClean="0"/>
              <a:t>9</a:t>
            </a:fld>
            <a:endParaRPr lang="en-US"/>
          </a:p>
        </p:txBody>
      </p:sp>
    </p:spTree>
    <p:extLst>
      <p:ext uri="{BB962C8B-B14F-4D97-AF65-F5344CB8AC3E}">
        <p14:creationId xmlns:p14="http://schemas.microsoft.com/office/powerpoint/2010/main" val="1414144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a:p>
        </p:txBody>
      </p:sp>
      <p:sp>
        <p:nvSpPr>
          <p:cNvPr id="4" name="Date Placeholder 3"/>
          <p:cNvSpPr>
            <a:spLocks noGrp="1"/>
          </p:cNvSpPr>
          <p:nvPr>
            <p:ph type="dt" sz="half" idx="10"/>
          </p:nvPr>
        </p:nvSpPr>
        <p:spPr/>
        <p:txBody>
          <a:bodyPr/>
          <a:lstStyle/>
          <a:p>
            <a:fld id="{9B68170B-8614-D34C-ACDE-CD9F2FC95234}" type="datetimeFigureOut">
              <a:rPr lang="en-US" smtClean="0"/>
              <a:t>7/05/13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51705-896A-9B44-BBC2-34206814EFCF}" type="slidenum">
              <a:rPr lang="en-US" smtClean="0"/>
              <a:t>‹#›</a:t>
            </a:fld>
            <a:endParaRPr lang="en-US"/>
          </a:p>
        </p:txBody>
      </p:sp>
    </p:spTree>
    <p:extLst>
      <p:ext uri="{BB962C8B-B14F-4D97-AF65-F5344CB8AC3E}">
        <p14:creationId xmlns:p14="http://schemas.microsoft.com/office/powerpoint/2010/main" val="3512940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9B68170B-8614-D34C-ACDE-CD9F2FC95234}" type="datetimeFigureOut">
              <a:rPr lang="en-US" smtClean="0"/>
              <a:t>7/05/13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51705-896A-9B44-BBC2-34206814EFCF}" type="slidenum">
              <a:rPr lang="en-US" smtClean="0"/>
              <a:t>‹#›</a:t>
            </a:fld>
            <a:endParaRPr lang="en-US"/>
          </a:p>
        </p:txBody>
      </p:sp>
    </p:spTree>
    <p:extLst>
      <p:ext uri="{BB962C8B-B14F-4D97-AF65-F5344CB8AC3E}">
        <p14:creationId xmlns:p14="http://schemas.microsoft.com/office/powerpoint/2010/main" val="2928487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9B68170B-8614-D34C-ACDE-CD9F2FC95234}" type="datetimeFigureOut">
              <a:rPr lang="en-US" smtClean="0"/>
              <a:t>7/05/13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51705-896A-9B44-BBC2-34206814EFCF}" type="slidenum">
              <a:rPr lang="en-US" smtClean="0"/>
              <a:t>‹#›</a:t>
            </a:fld>
            <a:endParaRPr lang="en-US"/>
          </a:p>
        </p:txBody>
      </p:sp>
    </p:spTree>
    <p:extLst>
      <p:ext uri="{BB962C8B-B14F-4D97-AF65-F5344CB8AC3E}">
        <p14:creationId xmlns:p14="http://schemas.microsoft.com/office/powerpoint/2010/main" val="3005112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9B68170B-8614-D34C-ACDE-CD9F2FC95234}" type="datetimeFigureOut">
              <a:rPr lang="en-US" smtClean="0"/>
              <a:t>7/05/13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51705-896A-9B44-BBC2-34206814EFCF}" type="slidenum">
              <a:rPr lang="en-US" smtClean="0"/>
              <a:t>‹#›</a:t>
            </a:fld>
            <a:endParaRPr lang="en-US"/>
          </a:p>
        </p:txBody>
      </p:sp>
    </p:spTree>
    <p:extLst>
      <p:ext uri="{BB962C8B-B14F-4D97-AF65-F5344CB8AC3E}">
        <p14:creationId xmlns:p14="http://schemas.microsoft.com/office/powerpoint/2010/main" val="375210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9B68170B-8614-D34C-ACDE-CD9F2FC95234}" type="datetimeFigureOut">
              <a:rPr lang="en-US" smtClean="0"/>
              <a:t>7/05/13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51705-896A-9B44-BBC2-34206814EFCF}" type="slidenum">
              <a:rPr lang="en-US" smtClean="0"/>
              <a:t>‹#›</a:t>
            </a:fld>
            <a:endParaRPr lang="en-US"/>
          </a:p>
        </p:txBody>
      </p:sp>
    </p:spTree>
    <p:extLst>
      <p:ext uri="{BB962C8B-B14F-4D97-AF65-F5344CB8AC3E}">
        <p14:creationId xmlns:p14="http://schemas.microsoft.com/office/powerpoint/2010/main" val="3649083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p>
            <a:fld id="{9B68170B-8614-D34C-ACDE-CD9F2FC95234}" type="datetimeFigureOut">
              <a:rPr lang="en-US" smtClean="0"/>
              <a:t>7/05/13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751705-896A-9B44-BBC2-34206814EFCF}" type="slidenum">
              <a:rPr lang="en-US" smtClean="0"/>
              <a:t>‹#›</a:t>
            </a:fld>
            <a:endParaRPr lang="en-US"/>
          </a:p>
        </p:txBody>
      </p:sp>
    </p:spTree>
    <p:extLst>
      <p:ext uri="{BB962C8B-B14F-4D97-AF65-F5344CB8AC3E}">
        <p14:creationId xmlns:p14="http://schemas.microsoft.com/office/powerpoint/2010/main" val="2356171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p>
            <a:fld id="{9B68170B-8614-D34C-ACDE-CD9F2FC95234}" type="datetimeFigureOut">
              <a:rPr lang="en-US" smtClean="0"/>
              <a:t>7/05/13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751705-896A-9B44-BBC2-34206814EFCF}" type="slidenum">
              <a:rPr lang="en-US" smtClean="0"/>
              <a:t>‹#›</a:t>
            </a:fld>
            <a:endParaRPr lang="en-US"/>
          </a:p>
        </p:txBody>
      </p:sp>
    </p:spTree>
    <p:extLst>
      <p:ext uri="{BB962C8B-B14F-4D97-AF65-F5344CB8AC3E}">
        <p14:creationId xmlns:p14="http://schemas.microsoft.com/office/powerpoint/2010/main" val="573858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9B68170B-8614-D34C-ACDE-CD9F2FC95234}" type="datetimeFigureOut">
              <a:rPr lang="en-US" smtClean="0"/>
              <a:t>7/05/13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751705-896A-9B44-BBC2-34206814EFCF}" type="slidenum">
              <a:rPr lang="en-US" smtClean="0"/>
              <a:t>‹#›</a:t>
            </a:fld>
            <a:endParaRPr lang="en-US"/>
          </a:p>
        </p:txBody>
      </p:sp>
    </p:spTree>
    <p:extLst>
      <p:ext uri="{BB962C8B-B14F-4D97-AF65-F5344CB8AC3E}">
        <p14:creationId xmlns:p14="http://schemas.microsoft.com/office/powerpoint/2010/main" val="3125769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68170B-8614-D34C-ACDE-CD9F2FC95234}" type="datetimeFigureOut">
              <a:rPr lang="en-US" smtClean="0"/>
              <a:t>7/05/13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751705-896A-9B44-BBC2-34206814EFCF}" type="slidenum">
              <a:rPr lang="en-US" smtClean="0"/>
              <a:t>‹#›</a:t>
            </a:fld>
            <a:endParaRPr lang="en-US"/>
          </a:p>
        </p:txBody>
      </p:sp>
    </p:spTree>
    <p:extLst>
      <p:ext uri="{BB962C8B-B14F-4D97-AF65-F5344CB8AC3E}">
        <p14:creationId xmlns:p14="http://schemas.microsoft.com/office/powerpoint/2010/main" val="4238596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9B68170B-8614-D34C-ACDE-CD9F2FC95234}" type="datetimeFigureOut">
              <a:rPr lang="en-US" smtClean="0"/>
              <a:t>7/05/13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751705-896A-9B44-BBC2-34206814EFCF}" type="slidenum">
              <a:rPr lang="en-US" smtClean="0"/>
              <a:t>‹#›</a:t>
            </a:fld>
            <a:endParaRPr lang="en-US"/>
          </a:p>
        </p:txBody>
      </p:sp>
    </p:spTree>
    <p:extLst>
      <p:ext uri="{BB962C8B-B14F-4D97-AF65-F5344CB8AC3E}">
        <p14:creationId xmlns:p14="http://schemas.microsoft.com/office/powerpoint/2010/main" val="2133581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9B68170B-8614-D34C-ACDE-CD9F2FC95234}" type="datetimeFigureOut">
              <a:rPr lang="en-US" smtClean="0"/>
              <a:t>7/05/13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751705-896A-9B44-BBC2-34206814EFCF}" type="slidenum">
              <a:rPr lang="en-US" smtClean="0"/>
              <a:t>‹#›</a:t>
            </a:fld>
            <a:endParaRPr lang="en-US"/>
          </a:p>
        </p:txBody>
      </p:sp>
    </p:spTree>
    <p:extLst>
      <p:ext uri="{BB962C8B-B14F-4D97-AF65-F5344CB8AC3E}">
        <p14:creationId xmlns:p14="http://schemas.microsoft.com/office/powerpoint/2010/main" val="17204431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AU"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68170B-8614-D34C-ACDE-CD9F2FC95234}" type="datetimeFigureOut">
              <a:rPr lang="en-US" smtClean="0"/>
              <a:t>7/05/13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751705-896A-9B44-BBC2-34206814EFCF}" type="slidenum">
              <a:rPr lang="en-US" smtClean="0"/>
              <a:t>‹#›</a:t>
            </a:fld>
            <a:endParaRPr lang="en-US"/>
          </a:p>
        </p:txBody>
      </p:sp>
    </p:spTree>
    <p:extLst>
      <p:ext uri="{BB962C8B-B14F-4D97-AF65-F5344CB8AC3E}">
        <p14:creationId xmlns:p14="http://schemas.microsoft.com/office/powerpoint/2010/main" val="327467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5758" y="1985284"/>
            <a:ext cx="8135697" cy="2985433"/>
          </a:xfrm>
          <a:prstGeom prst="rect">
            <a:avLst/>
          </a:prstGeom>
        </p:spPr>
        <p:txBody>
          <a:bodyPr wrap="square">
            <a:spAutoFit/>
          </a:bodyPr>
          <a:lstStyle/>
          <a:p>
            <a:r>
              <a:rPr lang="en-US" sz="7200" dirty="0" smtClean="0">
                <a:latin typeface="Lato Light"/>
                <a:cs typeface="Lato Light"/>
              </a:rPr>
              <a:t>START</a:t>
            </a:r>
          </a:p>
          <a:p>
            <a:r>
              <a:rPr lang="en-US" sz="4400" dirty="0" smtClean="0">
                <a:latin typeface="Lato Light"/>
                <a:cs typeface="Lato Light"/>
              </a:rPr>
              <a:t>thinking of ‘responsive’ as a</a:t>
            </a:r>
            <a:br>
              <a:rPr lang="en-US" sz="4400" dirty="0" smtClean="0">
                <a:latin typeface="Lato Light"/>
                <a:cs typeface="Lato Light"/>
              </a:rPr>
            </a:br>
            <a:r>
              <a:rPr lang="en-US" sz="7200" dirty="0" smtClean="0">
                <a:latin typeface="Lato Light"/>
                <a:cs typeface="Lato Light"/>
              </a:rPr>
              <a:t>marketing issue too</a:t>
            </a:r>
          </a:p>
        </p:txBody>
      </p:sp>
    </p:spTree>
    <p:extLst>
      <p:ext uri="{BB962C8B-B14F-4D97-AF65-F5344CB8AC3E}">
        <p14:creationId xmlns:p14="http://schemas.microsoft.com/office/powerpoint/2010/main" val="313718715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5759" y="784557"/>
            <a:ext cx="7311286" cy="4401204"/>
          </a:xfrm>
          <a:prstGeom prst="rect">
            <a:avLst/>
          </a:prstGeom>
        </p:spPr>
        <p:txBody>
          <a:bodyPr wrap="square">
            <a:spAutoFit/>
          </a:bodyPr>
          <a:lstStyle/>
          <a:p>
            <a:r>
              <a:rPr lang="en-US" sz="4400" dirty="0" smtClean="0">
                <a:latin typeface="Lato Light"/>
                <a:cs typeface="Lato Light"/>
              </a:rPr>
              <a:t>2</a:t>
            </a:r>
            <a:r>
              <a:rPr lang="en-US" sz="4400" dirty="0">
                <a:latin typeface="Lato Light"/>
                <a:cs typeface="Lato Light"/>
              </a:rPr>
              <a:t>. Create flexible, reusable </a:t>
            </a:r>
            <a:endParaRPr lang="en-US" sz="4400" dirty="0" smtClean="0">
              <a:latin typeface="Lato Light"/>
              <a:cs typeface="Lato Light"/>
            </a:endParaRPr>
          </a:p>
          <a:p>
            <a:r>
              <a:rPr lang="en-US" sz="4400" dirty="0">
                <a:latin typeface="Lato Light"/>
                <a:cs typeface="Lato Light"/>
              </a:rPr>
              <a:t> </a:t>
            </a:r>
            <a:r>
              <a:rPr lang="en-US" sz="4400" dirty="0" smtClean="0">
                <a:latin typeface="Lato Light"/>
                <a:cs typeface="Lato Light"/>
              </a:rPr>
              <a:t>    and</a:t>
            </a:r>
            <a:r>
              <a:rPr lang="en-US" sz="4400" dirty="0">
                <a:latin typeface="Lato Light"/>
                <a:cs typeface="Lato Light"/>
              </a:rPr>
              <a:t> consistent </a:t>
            </a:r>
            <a:r>
              <a:rPr lang="en-US" sz="4400" dirty="0" smtClean="0">
                <a:latin typeface="Lato Light"/>
                <a:cs typeface="Lato Light"/>
              </a:rPr>
              <a:t>content.</a:t>
            </a:r>
            <a:endParaRPr lang="en-US" sz="2400" b="1" dirty="0">
              <a:latin typeface="Lato Light"/>
              <a:cs typeface="Lato Light"/>
            </a:endParaRPr>
          </a:p>
          <a:p>
            <a:endParaRPr lang="en-US" sz="2400" b="1" dirty="0" smtClean="0">
              <a:latin typeface="Lato Light"/>
              <a:cs typeface="Lato Light"/>
            </a:endParaRPr>
          </a:p>
          <a:p>
            <a:r>
              <a:rPr lang="en-US" sz="2400" b="1" dirty="0" smtClean="0">
                <a:latin typeface="Lato Light"/>
                <a:cs typeface="Lato Light"/>
              </a:rPr>
              <a:t>Useful</a:t>
            </a:r>
          </a:p>
          <a:p>
            <a:endParaRPr lang="en-US" sz="2400" b="1" dirty="0">
              <a:latin typeface="Lato Light"/>
              <a:cs typeface="Lato Light"/>
            </a:endParaRPr>
          </a:p>
          <a:p>
            <a:r>
              <a:rPr lang="en-US" sz="2400" b="1" dirty="0" smtClean="0">
                <a:latin typeface="Lato Light"/>
                <a:cs typeface="Lato Light"/>
              </a:rPr>
              <a:t>Usable</a:t>
            </a:r>
          </a:p>
          <a:p>
            <a:endParaRPr lang="en-US" sz="2400" b="1" dirty="0" smtClean="0">
              <a:latin typeface="Lato Light"/>
              <a:cs typeface="Lato Light"/>
            </a:endParaRPr>
          </a:p>
          <a:p>
            <a:r>
              <a:rPr lang="en-US" sz="2400" b="1" dirty="0" smtClean="0">
                <a:latin typeface="Lato Light"/>
                <a:cs typeface="Lato Light"/>
              </a:rPr>
              <a:t>Purposeful </a:t>
            </a:r>
          </a:p>
          <a:p>
            <a:endParaRPr lang="en-US" sz="2400" b="1" dirty="0" smtClean="0">
              <a:latin typeface="Lato Light"/>
              <a:cs typeface="Lato Light"/>
            </a:endParaRPr>
          </a:p>
          <a:p>
            <a:r>
              <a:rPr lang="en-US" sz="2400" b="1" dirty="0" smtClean="0">
                <a:latin typeface="Lato Light"/>
                <a:cs typeface="Lato Light"/>
              </a:rPr>
              <a:t>Profitable</a:t>
            </a:r>
            <a:endParaRPr lang="en-US" sz="2400" b="1" dirty="0">
              <a:latin typeface="Lato Light"/>
              <a:cs typeface="Lato Light"/>
            </a:endParaRPr>
          </a:p>
        </p:txBody>
      </p:sp>
    </p:spTree>
    <p:extLst>
      <p:ext uri="{BB962C8B-B14F-4D97-AF65-F5344CB8AC3E}">
        <p14:creationId xmlns:p14="http://schemas.microsoft.com/office/powerpoint/2010/main" val="4447611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5759" y="784557"/>
            <a:ext cx="7311286" cy="523220"/>
          </a:xfrm>
          <a:prstGeom prst="rect">
            <a:avLst/>
          </a:prstGeom>
        </p:spPr>
        <p:txBody>
          <a:bodyPr wrap="square">
            <a:spAutoFit/>
          </a:bodyPr>
          <a:lstStyle/>
          <a:p>
            <a:r>
              <a:rPr lang="en-US" sz="2800" b="1" dirty="0" smtClean="0">
                <a:latin typeface="Lato Light"/>
                <a:cs typeface="Lato Light"/>
              </a:rPr>
              <a:t>Sexy content </a:t>
            </a:r>
            <a:r>
              <a:rPr lang="en-US" sz="2800" b="1" dirty="0">
                <a:latin typeface="Lato Light"/>
                <a:cs typeface="Lato Light"/>
              </a:rPr>
              <a:t>(that works</a:t>
            </a:r>
            <a:r>
              <a:rPr lang="en-US" sz="2800" b="1" dirty="0" smtClean="0">
                <a:latin typeface="Lato Light"/>
                <a:cs typeface="Lato Light"/>
              </a:rPr>
              <a:t>)</a:t>
            </a:r>
            <a:endParaRPr lang="en-US" sz="2800" b="1" dirty="0">
              <a:latin typeface="Lato Light"/>
              <a:cs typeface="Lato Light"/>
            </a:endParaRPr>
          </a:p>
        </p:txBody>
      </p:sp>
      <p:pic>
        <p:nvPicPr>
          <p:cNvPr id="2" name="Picture 1" descr="Mobile-Best-Practises-GoM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304" y="1785901"/>
            <a:ext cx="7522810" cy="4416801"/>
          </a:xfrm>
          <a:prstGeom prst="rect">
            <a:avLst/>
          </a:prstGeom>
        </p:spPr>
      </p:pic>
    </p:spTree>
    <p:extLst>
      <p:ext uri="{BB962C8B-B14F-4D97-AF65-F5344CB8AC3E}">
        <p14:creationId xmlns:p14="http://schemas.microsoft.com/office/powerpoint/2010/main" val="195633714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5759" y="784557"/>
            <a:ext cx="7311286" cy="4770536"/>
          </a:xfrm>
          <a:prstGeom prst="rect">
            <a:avLst/>
          </a:prstGeom>
        </p:spPr>
        <p:txBody>
          <a:bodyPr wrap="square">
            <a:spAutoFit/>
          </a:bodyPr>
          <a:lstStyle/>
          <a:p>
            <a:r>
              <a:rPr lang="en-US" sz="4400" dirty="0" smtClean="0">
                <a:latin typeface="Lato Light"/>
                <a:cs typeface="Lato Light"/>
              </a:rPr>
              <a:t>Key Considerations</a:t>
            </a:r>
          </a:p>
          <a:p>
            <a:endParaRPr lang="en-US" sz="4400" b="1" dirty="0">
              <a:latin typeface="Lato Light"/>
              <a:cs typeface="Lato Light"/>
            </a:endParaRPr>
          </a:p>
          <a:p>
            <a:r>
              <a:rPr lang="en-US" sz="2400" b="1" dirty="0">
                <a:latin typeface="Lato Light"/>
                <a:cs typeface="Lato Light"/>
              </a:rPr>
              <a:t>Content = </a:t>
            </a:r>
            <a:r>
              <a:rPr lang="en-US" sz="2400" b="1" dirty="0" smtClean="0">
                <a:latin typeface="Lato Light"/>
                <a:cs typeface="Lato Light"/>
              </a:rPr>
              <a:t>Resources</a:t>
            </a:r>
          </a:p>
          <a:p>
            <a:endParaRPr lang="en-US" sz="2400" b="1" dirty="0">
              <a:latin typeface="Lato Light"/>
              <a:cs typeface="Lato Light"/>
            </a:endParaRPr>
          </a:p>
          <a:p>
            <a:r>
              <a:rPr lang="en-US" sz="2400" b="1" dirty="0">
                <a:latin typeface="Lato Light"/>
                <a:cs typeface="Lato Light"/>
              </a:rPr>
              <a:t>Myth - people want to see less on </a:t>
            </a:r>
            <a:r>
              <a:rPr lang="en-US" sz="2400" b="1" dirty="0" smtClean="0">
                <a:latin typeface="Lato Light"/>
                <a:cs typeface="Lato Light"/>
              </a:rPr>
              <a:t>mobile</a:t>
            </a:r>
          </a:p>
          <a:p>
            <a:endParaRPr lang="en-US" sz="2400" b="1" dirty="0">
              <a:latin typeface="Lato Light"/>
              <a:cs typeface="Lato Light"/>
            </a:endParaRPr>
          </a:p>
          <a:p>
            <a:r>
              <a:rPr lang="en-US" sz="2400" b="1" dirty="0" smtClean="0">
                <a:latin typeface="Lato Light"/>
                <a:cs typeface="Lato Light"/>
              </a:rPr>
              <a:t>Shift your thinking </a:t>
            </a:r>
          </a:p>
          <a:p>
            <a:endParaRPr lang="en-US" sz="2400" b="1" dirty="0">
              <a:latin typeface="Lato Light"/>
              <a:cs typeface="Lato Light"/>
            </a:endParaRPr>
          </a:p>
          <a:p>
            <a:r>
              <a:rPr lang="en-US" sz="2400" dirty="0" smtClean="0">
                <a:latin typeface="Lato Light"/>
                <a:cs typeface="Lato Light"/>
              </a:rPr>
              <a:t>Don’t </a:t>
            </a:r>
            <a:r>
              <a:rPr lang="en-US" sz="2400" dirty="0">
                <a:latin typeface="Lato Light"/>
                <a:cs typeface="Lato Light"/>
              </a:rPr>
              <a:t>duplicate content across platforms</a:t>
            </a:r>
          </a:p>
          <a:p>
            <a:endParaRPr lang="en-US" sz="2400" b="1" dirty="0">
              <a:latin typeface="Lato Light"/>
              <a:cs typeface="Lato Light"/>
            </a:endParaRPr>
          </a:p>
          <a:p>
            <a:endParaRPr lang="en-US" sz="2400" b="1" dirty="0">
              <a:latin typeface="Lato Light"/>
              <a:cs typeface="Lato Light"/>
            </a:endParaRPr>
          </a:p>
        </p:txBody>
      </p:sp>
    </p:spTree>
    <p:extLst>
      <p:ext uri="{BB962C8B-B14F-4D97-AF65-F5344CB8AC3E}">
        <p14:creationId xmlns:p14="http://schemas.microsoft.com/office/powerpoint/2010/main" val="48299262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5759" y="1985284"/>
            <a:ext cx="7311286" cy="2215991"/>
          </a:xfrm>
          <a:prstGeom prst="rect">
            <a:avLst/>
          </a:prstGeom>
        </p:spPr>
        <p:txBody>
          <a:bodyPr wrap="square">
            <a:spAutoFit/>
          </a:bodyPr>
          <a:lstStyle/>
          <a:p>
            <a:r>
              <a:rPr lang="en-US" sz="13800" dirty="0" smtClean="0">
                <a:latin typeface="Lato Light"/>
                <a:cs typeface="Lato Light"/>
              </a:rPr>
              <a:t>3?</a:t>
            </a:r>
          </a:p>
        </p:txBody>
      </p:sp>
    </p:spTree>
    <p:extLst>
      <p:ext uri="{BB962C8B-B14F-4D97-AF65-F5344CB8AC3E}">
        <p14:creationId xmlns:p14="http://schemas.microsoft.com/office/powerpoint/2010/main" val="94146274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eatbal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4050" y="659540"/>
            <a:ext cx="3548589" cy="5929758"/>
          </a:xfrm>
          <a:prstGeom prst="rect">
            <a:avLst/>
          </a:prstGeom>
        </p:spPr>
      </p:pic>
    </p:spTree>
    <p:extLst>
      <p:ext uri="{BB962C8B-B14F-4D97-AF65-F5344CB8AC3E}">
        <p14:creationId xmlns:p14="http://schemas.microsoft.com/office/powerpoint/2010/main" val="250989584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hot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9789" y="-7499"/>
            <a:ext cx="3867887" cy="6865499"/>
          </a:xfrm>
          <a:prstGeom prst="rect">
            <a:avLst/>
          </a:prstGeom>
        </p:spPr>
      </p:pic>
      <p:pic>
        <p:nvPicPr>
          <p:cNvPr id="5" name="Picture 4" descr="photo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392" y="-7499"/>
            <a:ext cx="3863662" cy="6858000"/>
          </a:xfrm>
          <a:prstGeom prst="rect">
            <a:avLst/>
          </a:prstGeom>
        </p:spPr>
      </p:pic>
    </p:spTree>
    <p:extLst>
      <p:ext uri="{BB962C8B-B14F-4D97-AF65-F5344CB8AC3E}">
        <p14:creationId xmlns:p14="http://schemas.microsoft.com/office/powerpoint/2010/main" val="357994273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5759" y="784557"/>
            <a:ext cx="7808904" cy="4770536"/>
          </a:xfrm>
          <a:prstGeom prst="rect">
            <a:avLst/>
          </a:prstGeom>
        </p:spPr>
        <p:txBody>
          <a:bodyPr wrap="square">
            <a:spAutoFit/>
          </a:bodyPr>
          <a:lstStyle/>
          <a:p>
            <a:r>
              <a:rPr lang="en-US" sz="4400" dirty="0" smtClean="0">
                <a:latin typeface="Lato Light"/>
                <a:cs typeface="Lato Light"/>
              </a:rPr>
              <a:t>3</a:t>
            </a:r>
            <a:r>
              <a:rPr lang="en-US" sz="4400" dirty="0">
                <a:latin typeface="Lato Light"/>
                <a:cs typeface="Lato Light"/>
              </a:rPr>
              <a:t>. </a:t>
            </a:r>
            <a:r>
              <a:rPr lang="en-US" sz="4400" dirty="0" err="1" smtClean="0">
                <a:latin typeface="Lato Light"/>
                <a:cs typeface="Lato Light"/>
              </a:rPr>
              <a:t>Optimise</a:t>
            </a:r>
            <a:r>
              <a:rPr lang="en-US" sz="4400" dirty="0" smtClean="0">
                <a:latin typeface="Lato Light"/>
                <a:cs typeface="Lato Light"/>
              </a:rPr>
              <a:t> location</a:t>
            </a:r>
            <a:r>
              <a:rPr lang="en-US" sz="4400" dirty="0">
                <a:latin typeface="Lato Light"/>
                <a:cs typeface="Lato Light"/>
              </a:rPr>
              <a:t>-based </a:t>
            </a:r>
            <a:endParaRPr lang="en-US" sz="4400" dirty="0" smtClean="0">
              <a:latin typeface="Lato Light"/>
              <a:cs typeface="Lato Light"/>
            </a:endParaRPr>
          </a:p>
          <a:p>
            <a:r>
              <a:rPr lang="en-US" sz="4400" dirty="0">
                <a:latin typeface="Lato Light"/>
                <a:cs typeface="Lato Light"/>
              </a:rPr>
              <a:t> </a:t>
            </a:r>
            <a:r>
              <a:rPr lang="en-US" sz="4400" dirty="0" smtClean="0">
                <a:latin typeface="Lato Light"/>
                <a:cs typeface="Lato Light"/>
              </a:rPr>
              <a:t>    social </a:t>
            </a:r>
            <a:r>
              <a:rPr lang="en-US" sz="4400" dirty="0">
                <a:latin typeface="Lato Light"/>
                <a:cs typeface="Lato Light"/>
              </a:rPr>
              <a:t>platforms </a:t>
            </a:r>
            <a:endParaRPr lang="en-US" sz="4400" dirty="0" smtClean="0">
              <a:latin typeface="Lato Light"/>
              <a:cs typeface="Lato Light"/>
            </a:endParaRPr>
          </a:p>
          <a:p>
            <a:endParaRPr lang="en-US" sz="2400" dirty="0">
              <a:latin typeface="Lato Light"/>
              <a:cs typeface="Lato Light"/>
            </a:endParaRPr>
          </a:p>
          <a:p>
            <a:r>
              <a:rPr lang="en-US" sz="2400" b="1" dirty="0" smtClean="0">
                <a:latin typeface="Lato Light"/>
                <a:cs typeface="Lato Light"/>
              </a:rPr>
              <a:t/>
            </a:r>
            <a:br>
              <a:rPr lang="en-US" sz="2400" b="1" dirty="0" smtClean="0">
                <a:latin typeface="Lato Light"/>
                <a:cs typeface="Lato Light"/>
              </a:rPr>
            </a:br>
            <a:r>
              <a:rPr lang="en-US" sz="2400" b="1" dirty="0" smtClean="0">
                <a:latin typeface="Lato Light"/>
                <a:cs typeface="Lato Light"/>
              </a:rPr>
              <a:t>Google + Local (previously Google Places) </a:t>
            </a:r>
          </a:p>
          <a:p>
            <a:endParaRPr lang="en-US" sz="2400" b="1" dirty="0" smtClean="0">
              <a:latin typeface="Lato Light"/>
              <a:cs typeface="Lato Light"/>
            </a:endParaRPr>
          </a:p>
          <a:p>
            <a:r>
              <a:rPr lang="en-US" sz="2400" b="1" dirty="0" err="1" smtClean="0">
                <a:latin typeface="Lato Light"/>
                <a:cs typeface="Lato Light"/>
              </a:rPr>
              <a:t>FourSquare</a:t>
            </a:r>
            <a:endParaRPr lang="en-US" sz="2400" b="1" dirty="0" smtClean="0">
              <a:latin typeface="Lato Light"/>
              <a:cs typeface="Lato Light"/>
            </a:endParaRPr>
          </a:p>
          <a:p>
            <a:endParaRPr lang="en-US" sz="2400" b="1" dirty="0">
              <a:latin typeface="Lato Light"/>
              <a:cs typeface="Lato Light"/>
            </a:endParaRPr>
          </a:p>
          <a:p>
            <a:r>
              <a:rPr lang="en-US" sz="2400" b="1" dirty="0" smtClean="0">
                <a:latin typeface="Lato Light"/>
                <a:cs typeface="Lato Light"/>
              </a:rPr>
              <a:t>Facebook Pages </a:t>
            </a:r>
          </a:p>
          <a:p>
            <a:endParaRPr lang="en-US" sz="2400" b="1" dirty="0">
              <a:latin typeface="Lato Light"/>
              <a:cs typeface="Lato Light"/>
            </a:endParaRPr>
          </a:p>
          <a:p>
            <a:r>
              <a:rPr lang="en-US" sz="2400" b="1" dirty="0" smtClean="0">
                <a:latin typeface="Lato Light"/>
                <a:cs typeface="Lato Light"/>
              </a:rPr>
              <a:t>Review sites – Trip Advisor, Urban Spoon, Yelp</a:t>
            </a:r>
          </a:p>
        </p:txBody>
      </p:sp>
    </p:spTree>
    <p:extLst>
      <p:ext uri="{BB962C8B-B14F-4D97-AF65-F5344CB8AC3E}">
        <p14:creationId xmlns:p14="http://schemas.microsoft.com/office/powerpoint/2010/main" val="335740090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5759" y="784557"/>
            <a:ext cx="7311286" cy="769441"/>
          </a:xfrm>
          <a:prstGeom prst="rect">
            <a:avLst/>
          </a:prstGeom>
        </p:spPr>
        <p:txBody>
          <a:bodyPr wrap="square">
            <a:spAutoFit/>
          </a:bodyPr>
          <a:lstStyle/>
          <a:p>
            <a:r>
              <a:rPr lang="en-US" sz="4400" dirty="0" smtClean="0">
                <a:latin typeface="Lato Light"/>
                <a:cs typeface="Lato Light"/>
              </a:rPr>
              <a:t>Case study - </a:t>
            </a:r>
            <a:r>
              <a:rPr lang="en-US" sz="4400" dirty="0" err="1" smtClean="0">
                <a:latin typeface="Lato Light"/>
                <a:cs typeface="Lato Light"/>
              </a:rPr>
              <a:t>GrenataPet</a:t>
            </a:r>
            <a:endParaRPr lang="en-US" sz="4400" dirty="0" smtClean="0">
              <a:latin typeface="Lato Light"/>
              <a:cs typeface="Lato Light"/>
            </a:endParaRPr>
          </a:p>
        </p:txBody>
      </p:sp>
      <p:pic>
        <p:nvPicPr>
          <p:cNvPr id="3" name="Picture 2" descr="Screen Shot 2013-05-07 at 5.56.2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8003" y="1847129"/>
            <a:ext cx="5599409" cy="4292880"/>
          </a:xfrm>
          <a:prstGeom prst="rect">
            <a:avLst/>
          </a:prstGeom>
        </p:spPr>
      </p:pic>
    </p:spTree>
    <p:extLst>
      <p:ext uri="{BB962C8B-B14F-4D97-AF65-F5344CB8AC3E}">
        <p14:creationId xmlns:p14="http://schemas.microsoft.com/office/powerpoint/2010/main" val="39816253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5759" y="1985284"/>
            <a:ext cx="7311286" cy="2215991"/>
          </a:xfrm>
          <a:prstGeom prst="rect">
            <a:avLst/>
          </a:prstGeom>
        </p:spPr>
        <p:txBody>
          <a:bodyPr wrap="square">
            <a:spAutoFit/>
          </a:bodyPr>
          <a:lstStyle/>
          <a:p>
            <a:r>
              <a:rPr lang="en-US" sz="13800" dirty="0" smtClean="0">
                <a:latin typeface="Lato Light"/>
                <a:cs typeface="Lato Light"/>
              </a:rPr>
              <a:t>4?</a:t>
            </a:r>
          </a:p>
        </p:txBody>
      </p:sp>
    </p:spTree>
    <p:extLst>
      <p:ext uri="{BB962C8B-B14F-4D97-AF65-F5344CB8AC3E}">
        <p14:creationId xmlns:p14="http://schemas.microsoft.com/office/powerpoint/2010/main" val="399296730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5759" y="784557"/>
            <a:ext cx="7782982" cy="4031873"/>
          </a:xfrm>
          <a:prstGeom prst="rect">
            <a:avLst/>
          </a:prstGeom>
        </p:spPr>
        <p:txBody>
          <a:bodyPr wrap="square">
            <a:spAutoFit/>
          </a:bodyPr>
          <a:lstStyle/>
          <a:p>
            <a:r>
              <a:rPr lang="en-US" sz="4400" dirty="0" smtClean="0">
                <a:latin typeface="Lato Light"/>
                <a:cs typeface="Lato Light"/>
              </a:rPr>
              <a:t>4</a:t>
            </a:r>
            <a:r>
              <a:rPr lang="en-US" sz="4400" dirty="0">
                <a:latin typeface="Lato Light"/>
                <a:cs typeface="Lato Light"/>
              </a:rPr>
              <a:t>. Consider mobile advertising </a:t>
            </a:r>
          </a:p>
          <a:p>
            <a:r>
              <a:rPr lang="en-US" sz="4400" dirty="0">
                <a:latin typeface="Lato Light"/>
                <a:cs typeface="Lato Light"/>
              </a:rPr>
              <a:t/>
            </a:r>
            <a:br>
              <a:rPr lang="en-US" sz="4400" dirty="0">
                <a:latin typeface="Lato Light"/>
                <a:cs typeface="Lato Light"/>
              </a:rPr>
            </a:br>
            <a:r>
              <a:rPr lang="en-US" sz="2400" b="1" dirty="0" smtClean="0">
                <a:latin typeface="Lato Light"/>
                <a:cs typeface="Lato Light"/>
              </a:rPr>
              <a:t>Maximize reach </a:t>
            </a:r>
          </a:p>
          <a:p>
            <a:endParaRPr lang="en-US" sz="2400" b="1" dirty="0">
              <a:latin typeface="Lato Light"/>
              <a:cs typeface="Lato Light"/>
            </a:endParaRPr>
          </a:p>
          <a:p>
            <a:r>
              <a:rPr lang="en-US" sz="2400" b="1" dirty="0" smtClean="0">
                <a:latin typeface="Lato Light"/>
                <a:cs typeface="Lato Light"/>
              </a:rPr>
              <a:t>Opportunities for dynamic content </a:t>
            </a:r>
          </a:p>
          <a:p>
            <a:endParaRPr lang="en-US" sz="2400" b="1" dirty="0">
              <a:latin typeface="Lato Light"/>
              <a:cs typeface="Lato Light"/>
            </a:endParaRPr>
          </a:p>
          <a:p>
            <a:r>
              <a:rPr lang="en-US" sz="2400" b="1" dirty="0" smtClean="0">
                <a:latin typeface="Lato Light"/>
                <a:cs typeface="Lato Light"/>
              </a:rPr>
              <a:t>Consider browser ads before app ads </a:t>
            </a:r>
          </a:p>
          <a:p>
            <a:endParaRPr lang="en-US" sz="2400" b="1" dirty="0">
              <a:latin typeface="Lato Light"/>
              <a:cs typeface="Lato Light"/>
            </a:endParaRPr>
          </a:p>
          <a:p>
            <a:endParaRPr lang="en-US" sz="2400" b="1" dirty="0" smtClean="0">
              <a:latin typeface="Lato Light"/>
              <a:cs typeface="Lato Light"/>
            </a:endParaRPr>
          </a:p>
        </p:txBody>
      </p:sp>
    </p:spTree>
    <p:extLst>
      <p:ext uri="{BB962C8B-B14F-4D97-AF65-F5344CB8AC3E}">
        <p14:creationId xmlns:p14="http://schemas.microsoft.com/office/powerpoint/2010/main" val="365392752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5759" y="1985284"/>
            <a:ext cx="7311286" cy="2893100"/>
          </a:xfrm>
          <a:prstGeom prst="rect">
            <a:avLst/>
          </a:prstGeom>
        </p:spPr>
        <p:txBody>
          <a:bodyPr wrap="square">
            <a:spAutoFit/>
          </a:bodyPr>
          <a:lstStyle/>
          <a:p>
            <a:r>
              <a:rPr lang="en-US" sz="4400" dirty="0" smtClean="0">
                <a:latin typeface="Lato Light"/>
                <a:cs typeface="Lato Light"/>
              </a:rPr>
              <a:t>Don’t be scared of the</a:t>
            </a:r>
          </a:p>
          <a:p>
            <a:r>
              <a:rPr lang="en-US" sz="13800" dirty="0" smtClean="0">
                <a:latin typeface="Lato Light"/>
                <a:cs typeface="Lato Light"/>
              </a:rPr>
              <a:t>G A P</a:t>
            </a:r>
          </a:p>
        </p:txBody>
      </p:sp>
    </p:spTree>
    <p:extLst>
      <p:ext uri="{BB962C8B-B14F-4D97-AF65-F5344CB8AC3E}">
        <p14:creationId xmlns:p14="http://schemas.microsoft.com/office/powerpoint/2010/main" val="195203021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nner_otp.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3873" y="1414461"/>
            <a:ext cx="4365256" cy="4037862"/>
          </a:xfrm>
          <a:prstGeom prst="rect">
            <a:avLst/>
          </a:prstGeom>
        </p:spPr>
      </p:pic>
    </p:spTree>
    <p:extLst>
      <p:ext uri="{BB962C8B-B14F-4D97-AF65-F5344CB8AC3E}">
        <p14:creationId xmlns:p14="http://schemas.microsoft.com/office/powerpoint/2010/main" val="424171760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5759" y="784557"/>
            <a:ext cx="7782982" cy="4401204"/>
          </a:xfrm>
          <a:prstGeom prst="rect">
            <a:avLst/>
          </a:prstGeom>
        </p:spPr>
        <p:txBody>
          <a:bodyPr wrap="square">
            <a:spAutoFit/>
          </a:bodyPr>
          <a:lstStyle/>
          <a:p>
            <a:r>
              <a:rPr lang="en-US" sz="4400" dirty="0" smtClean="0">
                <a:latin typeface="Lato Light"/>
                <a:cs typeface="Lato Light"/>
              </a:rPr>
              <a:t>Examples</a:t>
            </a:r>
          </a:p>
          <a:p>
            <a:r>
              <a:rPr lang="en-US" sz="4400" dirty="0">
                <a:latin typeface="Lato Light"/>
                <a:cs typeface="Lato Light"/>
              </a:rPr>
              <a:t/>
            </a:r>
            <a:br>
              <a:rPr lang="en-US" sz="4400" dirty="0">
                <a:latin typeface="Lato Light"/>
                <a:cs typeface="Lato Light"/>
              </a:rPr>
            </a:br>
            <a:r>
              <a:rPr lang="en-US" sz="2400" b="1" dirty="0" smtClean="0">
                <a:latin typeface="Lato Light"/>
                <a:cs typeface="Lato Light"/>
              </a:rPr>
              <a:t>Facebook mobile ads</a:t>
            </a:r>
          </a:p>
          <a:p>
            <a:endParaRPr lang="en-US" sz="2400" b="1" dirty="0">
              <a:latin typeface="Lato Light"/>
              <a:cs typeface="Lato Light"/>
            </a:endParaRPr>
          </a:p>
          <a:p>
            <a:r>
              <a:rPr lang="en-US" sz="2400" b="1" dirty="0" err="1" smtClean="0">
                <a:latin typeface="Lato Light"/>
                <a:cs typeface="Lato Light"/>
              </a:rPr>
              <a:t>AdWords</a:t>
            </a:r>
            <a:r>
              <a:rPr lang="en-US" sz="2400" b="1" dirty="0" smtClean="0">
                <a:latin typeface="Lato Light"/>
                <a:cs typeface="Lato Light"/>
              </a:rPr>
              <a:t> across devices </a:t>
            </a:r>
          </a:p>
          <a:p>
            <a:endParaRPr lang="en-US" sz="2400" b="1" dirty="0" smtClean="0">
              <a:latin typeface="Lato Light"/>
              <a:cs typeface="Lato Light"/>
            </a:endParaRPr>
          </a:p>
          <a:p>
            <a:r>
              <a:rPr lang="en-US" sz="2400" b="1" dirty="0" smtClean="0">
                <a:latin typeface="Lato Light"/>
                <a:cs typeface="Lato Light"/>
              </a:rPr>
              <a:t>In-app advertising</a:t>
            </a:r>
            <a:endParaRPr lang="en-US" sz="2400" b="1" dirty="0">
              <a:latin typeface="Lato Light"/>
              <a:cs typeface="Lato Light"/>
            </a:endParaRPr>
          </a:p>
          <a:p>
            <a:endParaRPr lang="en-US" sz="2400" b="1" dirty="0" smtClean="0">
              <a:latin typeface="Lato Light"/>
              <a:cs typeface="Lato Light"/>
            </a:endParaRPr>
          </a:p>
          <a:p>
            <a:r>
              <a:rPr lang="en-US" sz="2400" b="1" dirty="0" smtClean="0">
                <a:latin typeface="Lato Light"/>
                <a:cs typeface="Lato Light"/>
              </a:rPr>
              <a:t>Mobile ad networks </a:t>
            </a:r>
          </a:p>
          <a:p>
            <a:r>
              <a:rPr lang="en-US" sz="2400" dirty="0">
                <a:latin typeface="Lato Light"/>
                <a:cs typeface="Lato Light"/>
              </a:rPr>
              <a:t>	</a:t>
            </a:r>
            <a:r>
              <a:rPr lang="en-US" sz="2400" dirty="0" smtClean="0">
                <a:latin typeface="Lato Light"/>
                <a:cs typeface="Lato Light"/>
              </a:rPr>
              <a:t>Optus Digital Media, News Limited, Fairfax, </a:t>
            </a:r>
            <a:r>
              <a:rPr lang="en-US" sz="2400" dirty="0" err="1" smtClean="0">
                <a:latin typeface="Lato Light"/>
                <a:cs typeface="Lato Light"/>
              </a:rPr>
              <a:t>BigMobile</a:t>
            </a:r>
            <a:r>
              <a:rPr lang="en-US" sz="2400" b="1" dirty="0" smtClean="0">
                <a:latin typeface="Lato Light"/>
                <a:cs typeface="Lato Light"/>
              </a:rPr>
              <a:t>   </a:t>
            </a:r>
          </a:p>
        </p:txBody>
      </p:sp>
    </p:spTree>
    <p:extLst>
      <p:ext uri="{BB962C8B-B14F-4D97-AF65-F5344CB8AC3E}">
        <p14:creationId xmlns:p14="http://schemas.microsoft.com/office/powerpoint/2010/main" val="385794137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5759" y="1985284"/>
            <a:ext cx="7311286" cy="2215991"/>
          </a:xfrm>
          <a:prstGeom prst="rect">
            <a:avLst/>
          </a:prstGeom>
        </p:spPr>
        <p:txBody>
          <a:bodyPr wrap="square">
            <a:spAutoFit/>
          </a:bodyPr>
          <a:lstStyle/>
          <a:p>
            <a:r>
              <a:rPr lang="en-US" sz="13800" dirty="0" smtClean="0">
                <a:latin typeface="Lato Light"/>
                <a:cs typeface="Lato Light"/>
              </a:rPr>
              <a:t>5?</a:t>
            </a:r>
          </a:p>
        </p:txBody>
      </p:sp>
    </p:spTree>
    <p:extLst>
      <p:ext uri="{BB962C8B-B14F-4D97-AF65-F5344CB8AC3E}">
        <p14:creationId xmlns:p14="http://schemas.microsoft.com/office/powerpoint/2010/main" val="150957735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97899" y="2450253"/>
            <a:ext cx="4704740" cy="1815882"/>
          </a:xfrm>
          <a:prstGeom prst="rect">
            <a:avLst/>
          </a:prstGeom>
        </p:spPr>
        <p:txBody>
          <a:bodyPr wrap="square">
            <a:spAutoFit/>
          </a:bodyPr>
          <a:lstStyle/>
          <a:p>
            <a:r>
              <a:rPr lang="en-US" sz="4400" dirty="0">
                <a:latin typeface="Lato Light"/>
                <a:cs typeface="Lato Light"/>
              </a:rPr>
              <a:t>5</a:t>
            </a:r>
            <a:r>
              <a:rPr lang="en-US" sz="4400" dirty="0" smtClean="0">
                <a:latin typeface="Lato Light"/>
                <a:cs typeface="Lato Light"/>
              </a:rPr>
              <a:t>. Go responsive!</a:t>
            </a:r>
            <a:endParaRPr lang="en-US" sz="4400" dirty="0">
              <a:latin typeface="Lato Light"/>
              <a:cs typeface="Lato Light"/>
            </a:endParaRPr>
          </a:p>
          <a:p>
            <a:endParaRPr lang="en-US" sz="4400" dirty="0" smtClean="0">
              <a:latin typeface="Lato Light"/>
              <a:cs typeface="Lato Light"/>
            </a:endParaRPr>
          </a:p>
          <a:p>
            <a:r>
              <a:rPr lang="en-US" sz="2400" b="1" dirty="0" smtClean="0">
                <a:latin typeface="Lato Light"/>
                <a:cs typeface="Lato Light"/>
              </a:rPr>
              <a:t>   </a:t>
            </a:r>
          </a:p>
        </p:txBody>
      </p:sp>
    </p:spTree>
    <p:extLst>
      <p:ext uri="{BB962C8B-B14F-4D97-AF65-F5344CB8AC3E}">
        <p14:creationId xmlns:p14="http://schemas.microsoft.com/office/powerpoint/2010/main" val="315325246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5759" y="491433"/>
            <a:ext cx="7311286" cy="6155532"/>
          </a:xfrm>
          <a:prstGeom prst="rect">
            <a:avLst/>
          </a:prstGeom>
        </p:spPr>
        <p:txBody>
          <a:bodyPr wrap="square">
            <a:spAutoFit/>
          </a:bodyPr>
          <a:lstStyle/>
          <a:p>
            <a:r>
              <a:rPr lang="en-US" sz="4400" dirty="0" smtClean="0">
                <a:latin typeface="Lato Light"/>
                <a:cs typeface="Lato Light"/>
              </a:rPr>
              <a:t>Nirvana </a:t>
            </a:r>
          </a:p>
          <a:p>
            <a:endParaRPr lang="en-US" sz="2000" dirty="0">
              <a:latin typeface="Lato Light"/>
              <a:cs typeface="Lato Light"/>
            </a:endParaRPr>
          </a:p>
          <a:p>
            <a:r>
              <a:rPr lang="en-US" dirty="0">
                <a:latin typeface="Lato Light"/>
                <a:cs typeface="Lato Light"/>
              </a:rPr>
              <a:t>You've put a plan in place for doing qualitative and quantitative research to help you understand how people are using your mobile content - informed choices about how to prioritize</a:t>
            </a:r>
          </a:p>
          <a:p>
            <a:endParaRPr lang="en-US" dirty="0">
              <a:latin typeface="Lato Light"/>
              <a:cs typeface="Lato Light"/>
            </a:endParaRPr>
          </a:p>
          <a:p>
            <a:r>
              <a:rPr lang="en-US" dirty="0">
                <a:latin typeface="Lato Light"/>
                <a:cs typeface="Lato Light"/>
              </a:rPr>
              <a:t>All of your content is well-written, timely, valuable and it is available to users regardless of the platform they want to consume it on. You can re-use it across platforms. </a:t>
            </a:r>
          </a:p>
          <a:p>
            <a:endParaRPr lang="en-US" dirty="0">
              <a:latin typeface="Lato Light"/>
              <a:cs typeface="Lato Light"/>
            </a:endParaRPr>
          </a:p>
          <a:p>
            <a:r>
              <a:rPr lang="en-US" dirty="0">
                <a:latin typeface="Lato Light"/>
                <a:cs typeface="Lato Light"/>
              </a:rPr>
              <a:t>Your location-based social media platforms are functional, informative and provide value. </a:t>
            </a:r>
          </a:p>
          <a:p>
            <a:endParaRPr lang="en-US" dirty="0">
              <a:latin typeface="Lato Light"/>
              <a:cs typeface="Lato Light"/>
            </a:endParaRPr>
          </a:p>
          <a:p>
            <a:r>
              <a:rPr lang="en-US" dirty="0">
                <a:latin typeface="Lato Light"/>
                <a:cs typeface="Lato Light"/>
              </a:rPr>
              <a:t>You have lead users to your website from mobile advertising, and you understand there is a potential to obtain reach from mobile advertising. </a:t>
            </a:r>
          </a:p>
          <a:p>
            <a:endParaRPr lang="en-US" dirty="0">
              <a:latin typeface="Lato Light"/>
              <a:cs typeface="Lato Light"/>
            </a:endParaRPr>
          </a:p>
          <a:p>
            <a:r>
              <a:rPr lang="en-US" dirty="0">
                <a:latin typeface="Lato Light"/>
                <a:cs typeface="Lato Light"/>
              </a:rPr>
              <a:t>Your site works on any device. You've created a brilliant online user-experience that’s more fluid and more easily accessed on a multitude of devices. </a:t>
            </a:r>
          </a:p>
          <a:p>
            <a:endParaRPr lang="en-US" sz="2000" b="1" dirty="0" smtClean="0">
              <a:latin typeface="Lato Light"/>
              <a:cs typeface="Lato Light"/>
            </a:endParaRPr>
          </a:p>
        </p:txBody>
      </p:sp>
    </p:spTree>
    <p:extLst>
      <p:ext uri="{BB962C8B-B14F-4D97-AF65-F5344CB8AC3E}">
        <p14:creationId xmlns:p14="http://schemas.microsoft.com/office/powerpoint/2010/main" val="423390679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25527" y="987098"/>
            <a:ext cx="7311286" cy="4647427"/>
          </a:xfrm>
          <a:prstGeom prst="rect">
            <a:avLst/>
          </a:prstGeom>
        </p:spPr>
        <p:txBody>
          <a:bodyPr wrap="square">
            <a:spAutoFit/>
          </a:bodyPr>
          <a:lstStyle/>
          <a:p>
            <a:r>
              <a:rPr lang="en-US" sz="4400" dirty="0" smtClean="0">
                <a:latin typeface="Lato Light"/>
                <a:cs typeface="Lato Light"/>
              </a:rPr>
              <a:t> </a:t>
            </a:r>
          </a:p>
          <a:p>
            <a:endParaRPr lang="en-US" sz="2000" dirty="0">
              <a:latin typeface="Lato Light"/>
              <a:cs typeface="Lato Light"/>
            </a:endParaRPr>
          </a:p>
          <a:p>
            <a:r>
              <a:rPr lang="en-US" sz="2800" b="1" dirty="0">
                <a:latin typeface="Lato Light"/>
                <a:cs typeface="Lato Light"/>
              </a:rPr>
              <a:t>" If you're wondering if you're going </a:t>
            </a:r>
            <a:r>
              <a:rPr lang="en-US" sz="2800" b="1" dirty="0" smtClean="0">
                <a:latin typeface="Lato Light"/>
                <a:cs typeface="Lato Light"/>
              </a:rPr>
              <a:t>to need </a:t>
            </a:r>
            <a:r>
              <a:rPr lang="en-US" sz="2800" b="1" dirty="0">
                <a:latin typeface="Lato Light"/>
                <a:cs typeface="Lato Light"/>
              </a:rPr>
              <a:t>to invest in getting your content </a:t>
            </a:r>
            <a:r>
              <a:rPr lang="en-US" sz="2800" b="1" dirty="0" smtClean="0">
                <a:latin typeface="Lato Light"/>
                <a:cs typeface="Lato Light"/>
              </a:rPr>
              <a:t>on mobile</a:t>
            </a:r>
            <a:r>
              <a:rPr lang="en-US" sz="2800" b="1" dirty="0">
                <a:latin typeface="Lato Light"/>
                <a:cs typeface="Lato Light"/>
              </a:rPr>
              <a:t>, quit hoping you won't have to.</a:t>
            </a:r>
          </a:p>
          <a:p>
            <a:endParaRPr lang="en-US" sz="2800" b="1" dirty="0">
              <a:latin typeface="Lato Light"/>
              <a:cs typeface="Lato Light"/>
            </a:endParaRPr>
          </a:p>
          <a:p>
            <a:r>
              <a:rPr lang="en-US" sz="2800" b="1" dirty="0">
                <a:latin typeface="Lato Light"/>
                <a:cs typeface="Lato Light"/>
              </a:rPr>
              <a:t>Your customers are already there</a:t>
            </a:r>
            <a:r>
              <a:rPr lang="en-US" sz="2800" b="1" dirty="0" smtClean="0">
                <a:latin typeface="Lato Light"/>
                <a:cs typeface="Lato Light"/>
              </a:rPr>
              <a:t>.” </a:t>
            </a:r>
          </a:p>
          <a:p>
            <a:endParaRPr lang="en-US" sz="2000" b="1" dirty="0">
              <a:latin typeface="Lato Light"/>
              <a:cs typeface="Lato Light"/>
            </a:endParaRPr>
          </a:p>
          <a:p>
            <a:pPr algn="r"/>
            <a:r>
              <a:rPr lang="en-US" sz="1600" b="1" dirty="0" smtClean="0">
                <a:latin typeface="Lato Light"/>
                <a:cs typeface="Lato Light"/>
              </a:rPr>
              <a:t>- KAREN MCGRANE</a:t>
            </a:r>
            <a:endParaRPr lang="en-US" sz="1600" b="1" dirty="0">
              <a:latin typeface="Lato Light"/>
              <a:cs typeface="Lato Light"/>
            </a:endParaRPr>
          </a:p>
          <a:p>
            <a:pPr algn="r"/>
            <a:r>
              <a:rPr lang="en-US" sz="1600" b="1" dirty="0">
                <a:latin typeface="Lato Light"/>
                <a:cs typeface="Lato Light"/>
              </a:rPr>
              <a:t>CONTENT STRATEGY FOR MOBILE</a:t>
            </a:r>
          </a:p>
          <a:p>
            <a:endParaRPr lang="en-US" sz="2000" b="1" dirty="0">
              <a:latin typeface="Lato Light"/>
              <a:cs typeface="Lato Light"/>
            </a:endParaRPr>
          </a:p>
          <a:p>
            <a:endParaRPr lang="en-US" sz="2000" b="1" dirty="0" smtClean="0">
              <a:latin typeface="Lato Light"/>
              <a:cs typeface="Lato Light"/>
            </a:endParaRPr>
          </a:p>
        </p:txBody>
      </p:sp>
    </p:spTree>
    <p:extLst>
      <p:ext uri="{BB962C8B-B14F-4D97-AF65-F5344CB8AC3E}">
        <p14:creationId xmlns:p14="http://schemas.microsoft.com/office/powerpoint/2010/main" val="57780502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21211" y="2030932"/>
            <a:ext cx="7793179" cy="1862048"/>
          </a:xfrm>
          <a:prstGeom prst="rect">
            <a:avLst/>
          </a:prstGeom>
        </p:spPr>
        <p:txBody>
          <a:bodyPr wrap="square">
            <a:spAutoFit/>
          </a:bodyPr>
          <a:lstStyle/>
          <a:p>
            <a:r>
              <a:rPr lang="en-US" sz="11500" dirty="0" smtClean="0">
                <a:solidFill>
                  <a:schemeClr val="bg1">
                    <a:lumMod val="95000"/>
                  </a:schemeClr>
                </a:solidFill>
                <a:latin typeface="Lato Light"/>
                <a:cs typeface="Lato Light"/>
              </a:rPr>
              <a:t>1, </a:t>
            </a:r>
            <a:r>
              <a:rPr lang="en-US" sz="11500" dirty="0" smtClean="0">
                <a:solidFill>
                  <a:schemeClr val="bg1">
                    <a:lumMod val="85000"/>
                  </a:schemeClr>
                </a:solidFill>
                <a:latin typeface="Lato Light"/>
                <a:cs typeface="Lato Light"/>
              </a:rPr>
              <a:t>2,</a:t>
            </a:r>
            <a:r>
              <a:rPr lang="en-US" sz="11500" dirty="0" smtClean="0">
                <a:latin typeface="Lato Light"/>
                <a:cs typeface="Lato Light"/>
              </a:rPr>
              <a:t> </a:t>
            </a:r>
            <a:r>
              <a:rPr lang="en-US" sz="11500" dirty="0" smtClean="0">
                <a:solidFill>
                  <a:schemeClr val="bg1">
                    <a:lumMod val="75000"/>
                  </a:schemeClr>
                </a:solidFill>
                <a:latin typeface="Lato Light"/>
                <a:cs typeface="Lato Light"/>
              </a:rPr>
              <a:t>3,</a:t>
            </a:r>
            <a:r>
              <a:rPr lang="en-US" sz="11500" dirty="0">
                <a:latin typeface="Lato Light"/>
                <a:cs typeface="Lato Light"/>
              </a:rPr>
              <a:t> </a:t>
            </a:r>
            <a:r>
              <a:rPr lang="en-US" sz="11500" b="1" dirty="0" smtClean="0">
                <a:solidFill>
                  <a:schemeClr val="bg1">
                    <a:lumMod val="65000"/>
                  </a:schemeClr>
                </a:solidFill>
                <a:latin typeface="Lato Light"/>
                <a:cs typeface="Lato Light"/>
              </a:rPr>
              <a:t>4, </a:t>
            </a:r>
            <a:r>
              <a:rPr lang="en-US" sz="11500" b="1" dirty="0" smtClean="0">
                <a:latin typeface="Lato Light"/>
                <a:cs typeface="Lato Light"/>
              </a:rPr>
              <a:t>5</a:t>
            </a:r>
          </a:p>
        </p:txBody>
      </p:sp>
    </p:spTree>
    <p:extLst>
      <p:ext uri="{BB962C8B-B14F-4D97-AF65-F5344CB8AC3E}">
        <p14:creationId xmlns:p14="http://schemas.microsoft.com/office/powerpoint/2010/main" val="223290674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5759" y="1985284"/>
            <a:ext cx="7311286" cy="2215991"/>
          </a:xfrm>
          <a:prstGeom prst="rect">
            <a:avLst/>
          </a:prstGeom>
        </p:spPr>
        <p:txBody>
          <a:bodyPr wrap="square">
            <a:spAutoFit/>
          </a:bodyPr>
          <a:lstStyle/>
          <a:p>
            <a:r>
              <a:rPr lang="en-US" sz="13800" dirty="0" smtClean="0">
                <a:latin typeface="Lato Light"/>
                <a:cs typeface="Lato Light"/>
              </a:rPr>
              <a:t>1?</a:t>
            </a:r>
          </a:p>
        </p:txBody>
      </p:sp>
    </p:spTree>
    <p:extLst>
      <p:ext uri="{BB962C8B-B14F-4D97-AF65-F5344CB8AC3E}">
        <p14:creationId xmlns:p14="http://schemas.microsoft.com/office/powerpoint/2010/main" val="253403135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127000"/>
            <a:ext cx="9144000" cy="6604000"/>
          </a:xfrm>
          <a:prstGeom prst="rect">
            <a:avLst/>
          </a:prstGeom>
        </p:spPr>
      </p:pic>
      <p:pic>
        <p:nvPicPr>
          <p:cNvPr id="4" name="Picture 3"/>
          <p:cNvPicPr>
            <a:picLocks noChangeAspect="1"/>
          </p:cNvPicPr>
          <p:nvPr/>
        </p:nvPicPr>
        <p:blipFill>
          <a:blip r:embed="rId3"/>
          <a:stretch>
            <a:fillRect/>
          </a:stretch>
        </p:blipFill>
        <p:spPr>
          <a:xfrm>
            <a:off x="0" y="127000"/>
            <a:ext cx="9144000" cy="6604000"/>
          </a:xfrm>
          <a:prstGeom prst="rect">
            <a:avLst/>
          </a:prstGeom>
        </p:spPr>
      </p:pic>
    </p:spTree>
    <p:extLst>
      <p:ext uri="{BB962C8B-B14F-4D97-AF65-F5344CB8AC3E}">
        <p14:creationId xmlns:p14="http://schemas.microsoft.com/office/powerpoint/2010/main" val="326147787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5759" y="784557"/>
            <a:ext cx="7311286" cy="4770536"/>
          </a:xfrm>
          <a:prstGeom prst="rect">
            <a:avLst/>
          </a:prstGeom>
        </p:spPr>
        <p:txBody>
          <a:bodyPr wrap="square">
            <a:spAutoFit/>
          </a:bodyPr>
          <a:lstStyle/>
          <a:p>
            <a:pPr marL="742950" indent="-742950">
              <a:buAutoNum type="arabicPeriod"/>
            </a:pPr>
            <a:r>
              <a:rPr lang="en-US" sz="4400" dirty="0" smtClean="0">
                <a:latin typeface="Lato Light"/>
                <a:cs typeface="Lato Light"/>
              </a:rPr>
              <a:t>Gather and track data</a:t>
            </a:r>
          </a:p>
          <a:p>
            <a:endParaRPr lang="en-US" sz="4400" dirty="0" smtClean="0">
              <a:latin typeface="Lato Light"/>
              <a:cs typeface="Lato Light"/>
            </a:endParaRPr>
          </a:p>
          <a:p>
            <a:r>
              <a:rPr lang="en-US" sz="2400" b="1" dirty="0" smtClean="0">
                <a:latin typeface="Lato Light"/>
                <a:cs typeface="Lato Light"/>
              </a:rPr>
              <a:t>Consider your own site browsers via Google Analytics</a:t>
            </a:r>
            <a:endParaRPr lang="en-US" sz="2400" b="1" dirty="0">
              <a:latin typeface="Lato Light"/>
              <a:cs typeface="Lato Light"/>
            </a:endParaRPr>
          </a:p>
          <a:p>
            <a:endParaRPr lang="en-US" sz="2400" b="1" dirty="0" smtClean="0">
              <a:latin typeface="Lato Light"/>
              <a:cs typeface="Lato Light"/>
            </a:endParaRPr>
          </a:p>
          <a:p>
            <a:endParaRPr lang="en-US" sz="2400" b="1" dirty="0" smtClean="0">
              <a:latin typeface="Lato Light"/>
              <a:cs typeface="Lato Light"/>
            </a:endParaRPr>
          </a:p>
          <a:p>
            <a:r>
              <a:rPr lang="en-US" sz="2400" b="1" dirty="0" smtClean="0">
                <a:latin typeface="Lato Light"/>
                <a:cs typeface="Lato Light"/>
              </a:rPr>
              <a:t>Consider all category buyers with professional market research</a:t>
            </a:r>
          </a:p>
          <a:p>
            <a:endParaRPr lang="en-US" sz="2400" b="1" dirty="0" smtClean="0">
              <a:latin typeface="Lato Light"/>
              <a:cs typeface="Lato Light"/>
            </a:endParaRPr>
          </a:p>
          <a:p>
            <a:endParaRPr lang="en-US" sz="2400" b="1" dirty="0">
              <a:latin typeface="Lato Light"/>
              <a:cs typeface="Lato Light"/>
            </a:endParaRPr>
          </a:p>
          <a:p>
            <a:r>
              <a:rPr lang="en-US" sz="2400" b="1" dirty="0" smtClean="0">
                <a:latin typeface="Lato Light"/>
                <a:cs typeface="Lato Light"/>
              </a:rPr>
              <a:t>Consider competitors </a:t>
            </a:r>
            <a:endParaRPr lang="en-US" sz="2400" b="1" dirty="0">
              <a:latin typeface="Lato Light"/>
              <a:cs typeface="Lato Light"/>
            </a:endParaRPr>
          </a:p>
          <a:p>
            <a:endParaRPr lang="en-US" sz="2400" b="1" dirty="0" smtClean="0">
              <a:latin typeface="Lato Light"/>
              <a:cs typeface="Lato Light"/>
            </a:endParaRPr>
          </a:p>
        </p:txBody>
      </p:sp>
    </p:spTree>
    <p:extLst>
      <p:ext uri="{BB962C8B-B14F-4D97-AF65-F5344CB8AC3E}">
        <p14:creationId xmlns:p14="http://schemas.microsoft.com/office/powerpoint/2010/main" val="360154832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5758" y="369897"/>
            <a:ext cx="8249579" cy="6186308"/>
          </a:xfrm>
          <a:prstGeom prst="rect">
            <a:avLst/>
          </a:prstGeom>
        </p:spPr>
        <p:txBody>
          <a:bodyPr wrap="square">
            <a:spAutoFit/>
          </a:bodyPr>
          <a:lstStyle/>
          <a:p>
            <a:r>
              <a:rPr lang="en-US" sz="4400" dirty="0">
                <a:latin typeface="Lato Light"/>
                <a:cs typeface="Lato Light"/>
              </a:rPr>
              <a:t>What to look </a:t>
            </a:r>
            <a:r>
              <a:rPr lang="en-US" sz="4400" dirty="0" smtClean="0">
                <a:latin typeface="Lato Light"/>
                <a:cs typeface="Lato Light"/>
              </a:rPr>
              <a:t>for</a:t>
            </a:r>
            <a:endParaRPr lang="en-US" sz="4400" dirty="0">
              <a:latin typeface="Lato Light"/>
              <a:cs typeface="Lato Light"/>
            </a:endParaRPr>
          </a:p>
          <a:p>
            <a:r>
              <a:rPr lang="en-US" sz="2400" dirty="0" smtClean="0">
                <a:latin typeface="Lato Light"/>
                <a:cs typeface="Lato Light"/>
              </a:rPr>
              <a:t>Content </a:t>
            </a:r>
            <a:r>
              <a:rPr lang="en-US" sz="2400" dirty="0">
                <a:latin typeface="Lato Light"/>
                <a:cs typeface="Lato Light"/>
              </a:rPr>
              <a:t>offering </a:t>
            </a:r>
          </a:p>
          <a:p>
            <a:endParaRPr lang="en-US" sz="2400" b="1" dirty="0" smtClean="0">
              <a:latin typeface="Lato Light"/>
              <a:cs typeface="Lato Light"/>
            </a:endParaRPr>
          </a:p>
          <a:p>
            <a:r>
              <a:rPr lang="en-US" sz="2400" dirty="0" smtClean="0">
                <a:latin typeface="Lato Light"/>
                <a:cs typeface="Lato Light"/>
              </a:rPr>
              <a:t>User </a:t>
            </a:r>
            <a:r>
              <a:rPr lang="en-US" sz="2400" dirty="0">
                <a:latin typeface="Lato Light"/>
                <a:cs typeface="Lato Light"/>
              </a:rPr>
              <a:t>experience (content, navigation, formatting, media) </a:t>
            </a:r>
            <a:r>
              <a:rPr lang="en-US" sz="2400" dirty="0" smtClean="0">
                <a:latin typeface="Lato Light"/>
                <a:cs typeface="Lato Light"/>
              </a:rPr>
              <a:t/>
            </a:r>
            <a:br>
              <a:rPr lang="en-US" sz="2400" dirty="0" smtClean="0">
                <a:latin typeface="Lato Light"/>
                <a:cs typeface="Lato Light"/>
              </a:rPr>
            </a:br>
            <a:endParaRPr lang="en-US" sz="4400" dirty="0">
              <a:latin typeface="Lato Light"/>
              <a:cs typeface="Lato Light"/>
            </a:endParaRPr>
          </a:p>
          <a:p>
            <a:r>
              <a:rPr lang="en-US" sz="4400" dirty="0" smtClean="0">
                <a:latin typeface="Lato Light"/>
                <a:cs typeface="Lato Light"/>
              </a:rPr>
              <a:t>What to look through</a:t>
            </a:r>
          </a:p>
          <a:p>
            <a:r>
              <a:rPr lang="en-US" sz="2400" b="1" dirty="0" smtClean="0">
                <a:latin typeface="Lato Light"/>
                <a:cs typeface="Lato Light"/>
              </a:rPr>
              <a:t>Smart phones</a:t>
            </a:r>
          </a:p>
          <a:p>
            <a:pPr lvl="1"/>
            <a:r>
              <a:rPr lang="en-US" sz="2400" dirty="0" smtClean="0">
                <a:latin typeface="Lato Light"/>
                <a:cs typeface="Lato Light"/>
              </a:rPr>
              <a:t>iPhones, Samsung Galaxy, HTC, Blackberry, </a:t>
            </a:r>
            <a:r>
              <a:rPr lang="en-US" sz="2400" dirty="0" err="1" smtClean="0">
                <a:latin typeface="Lato Light"/>
                <a:cs typeface="Lato Light"/>
              </a:rPr>
              <a:t>Xperia</a:t>
            </a:r>
            <a:r>
              <a:rPr lang="en-US" sz="2400" dirty="0" smtClean="0">
                <a:latin typeface="Lato Light"/>
                <a:cs typeface="Lato Light"/>
              </a:rPr>
              <a:t/>
            </a:r>
            <a:br>
              <a:rPr lang="en-US" sz="2400" dirty="0" smtClean="0">
                <a:latin typeface="Lato Light"/>
                <a:cs typeface="Lato Light"/>
              </a:rPr>
            </a:br>
            <a:endParaRPr lang="en-US" sz="2400" dirty="0" smtClean="0">
              <a:latin typeface="Lato Light"/>
              <a:cs typeface="Lato Light"/>
            </a:endParaRPr>
          </a:p>
          <a:p>
            <a:r>
              <a:rPr lang="en-US" sz="2400" b="1" dirty="0" smtClean="0">
                <a:latin typeface="Lato Light"/>
                <a:cs typeface="Lato Light"/>
              </a:rPr>
              <a:t>Tablets</a:t>
            </a:r>
          </a:p>
          <a:p>
            <a:pPr lvl="1"/>
            <a:r>
              <a:rPr lang="en-US" sz="2400" dirty="0" err="1" smtClean="0">
                <a:latin typeface="Lato Light"/>
                <a:cs typeface="Lato Light"/>
              </a:rPr>
              <a:t>iPad</a:t>
            </a:r>
            <a:r>
              <a:rPr lang="en-US" sz="2400" dirty="0" smtClean="0">
                <a:latin typeface="Lato Light"/>
                <a:cs typeface="Lato Light"/>
              </a:rPr>
              <a:t>, Galaxy Tablet, Surface, Nexus 7, Kindle Fire</a:t>
            </a:r>
          </a:p>
          <a:p>
            <a:endParaRPr lang="en-US" sz="2400" b="1" dirty="0" smtClean="0">
              <a:latin typeface="Lato Light"/>
              <a:cs typeface="Lato Light"/>
            </a:endParaRPr>
          </a:p>
          <a:p>
            <a:r>
              <a:rPr lang="en-US" sz="2400" b="1" dirty="0" smtClean="0">
                <a:latin typeface="Lato Light"/>
                <a:cs typeface="Lato Light"/>
              </a:rPr>
              <a:t>Desktops </a:t>
            </a:r>
          </a:p>
          <a:p>
            <a:pPr lvl="1"/>
            <a:r>
              <a:rPr lang="en-US" sz="2400" dirty="0" smtClean="0">
                <a:latin typeface="Lato Light"/>
                <a:cs typeface="Lato Light"/>
              </a:rPr>
              <a:t>Apple, Microsoft, Linux</a:t>
            </a:r>
          </a:p>
        </p:txBody>
      </p:sp>
    </p:spTree>
    <p:extLst>
      <p:ext uri="{BB962C8B-B14F-4D97-AF65-F5344CB8AC3E}">
        <p14:creationId xmlns:p14="http://schemas.microsoft.com/office/powerpoint/2010/main" val="393251178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5759" y="784557"/>
            <a:ext cx="7311286" cy="769441"/>
          </a:xfrm>
          <a:prstGeom prst="rect">
            <a:avLst/>
          </a:prstGeom>
        </p:spPr>
        <p:txBody>
          <a:bodyPr wrap="square">
            <a:spAutoFit/>
          </a:bodyPr>
          <a:lstStyle/>
          <a:p>
            <a:r>
              <a:rPr lang="en-US" sz="4400" dirty="0" smtClean="0">
                <a:latin typeface="Lato Light"/>
                <a:cs typeface="Lato Light"/>
              </a:rPr>
              <a:t>Case study - FMCG </a:t>
            </a:r>
          </a:p>
        </p:txBody>
      </p:sp>
      <p:pic>
        <p:nvPicPr>
          <p:cNvPr id="2" name="Picture 1" descr="Screen Shot 2013-05-01 at 6.44.3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6029" y="1735409"/>
            <a:ext cx="7251691" cy="4595722"/>
          </a:xfrm>
          <a:prstGeom prst="rect">
            <a:avLst/>
          </a:prstGeom>
        </p:spPr>
      </p:pic>
    </p:spTree>
    <p:extLst>
      <p:ext uri="{BB962C8B-B14F-4D97-AF65-F5344CB8AC3E}">
        <p14:creationId xmlns:p14="http://schemas.microsoft.com/office/powerpoint/2010/main" val="4447611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5759" y="1985284"/>
            <a:ext cx="7311286" cy="2215991"/>
          </a:xfrm>
          <a:prstGeom prst="rect">
            <a:avLst/>
          </a:prstGeom>
        </p:spPr>
        <p:txBody>
          <a:bodyPr wrap="square">
            <a:spAutoFit/>
          </a:bodyPr>
          <a:lstStyle/>
          <a:p>
            <a:r>
              <a:rPr lang="en-US" sz="13800" dirty="0" smtClean="0">
                <a:latin typeface="Lato Light"/>
                <a:cs typeface="Lato Light"/>
              </a:rPr>
              <a:t>2?</a:t>
            </a:r>
          </a:p>
        </p:txBody>
      </p:sp>
    </p:spTree>
    <p:extLst>
      <p:ext uri="{BB962C8B-B14F-4D97-AF65-F5344CB8AC3E}">
        <p14:creationId xmlns:p14="http://schemas.microsoft.com/office/powerpoint/2010/main" val="276833769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454</TotalTime>
  <Words>854</Words>
  <Application>Microsoft Macintosh PowerPoint</Application>
  <PresentationFormat>On-screen Show (4:3)</PresentationFormat>
  <Paragraphs>208</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Memphis Agency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Danni Francis</dc:creator>
  <cp:lastModifiedBy>Danni Francis</cp:lastModifiedBy>
  <cp:revision>26</cp:revision>
  <cp:lastPrinted>2013-05-07T09:32:58Z</cp:lastPrinted>
  <dcterms:created xsi:type="dcterms:W3CDTF">2013-05-06T11:26:57Z</dcterms:created>
  <dcterms:modified xsi:type="dcterms:W3CDTF">2013-05-07T10:01:53Z</dcterms:modified>
</cp:coreProperties>
</file>